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1" r:id="rId3"/>
    <p:sldId id="352" r:id="rId4"/>
    <p:sldId id="353" r:id="rId5"/>
    <p:sldId id="354" r:id="rId6"/>
    <p:sldId id="356" r:id="rId7"/>
    <p:sldId id="358" r:id="rId8"/>
    <p:sldId id="369" r:id="rId9"/>
    <p:sldId id="360" r:id="rId10"/>
    <p:sldId id="355" r:id="rId11"/>
    <p:sldId id="361" r:id="rId12"/>
    <p:sldId id="370" r:id="rId13"/>
    <p:sldId id="371" r:id="rId14"/>
    <p:sldId id="372" r:id="rId15"/>
    <p:sldId id="373" r:id="rId16"/>
    <p:sldId id="374" r:id="rId17"/>
    <p:sldId id="375" r:id="rId18"/>
    <p:sldId id="368" r:id="rId19"/>
    <p:sldId id="325" r:id="rId20"/>
    <p:sldId id="349" r:id="rId21"/>
    <p:sldId id="350" r:id="rId22"/>
    <p:sldId id="327" r:id="rId23"/>
    <p:sldId id="336" r:id="rId24"/>
    <p:sldId id="30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D0F2"/>
    <a:srgbClr val="85ECF1"/>
    <a:srgbClr val="85D7F1"/>
    <a:srgbClr val="0721A1"/>
    <a:srgbClr val="66FFFF"/>
    <a:srgbClr val="CCFFFF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77" autoAdjust="0"/>
  </p:normalViewPr>
  <p:slideViewPr>
    <p:cSldViewPr>
      <p:cViewPr varScale="1">
        <p:scale>
          <a:sx n="110" d="100"/>
          <a:sy n="110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042A89D-7ABE-432D-B59B-93C10D2E8D91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5595705-B212-488D-8245-BBB553DDD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F90F05A-5406-4EF2-81F5-5C2536BFBC5C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6CC5C07-A68F-40A8-A061-E7BED41C7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DD7F8-5A8F-4D33-8C66-CD7569EA3A72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039BB89-8EEA-41C2-844B-4D889DA29E48}" type="slidenum">
              <a:rPr lang="ru-RU" sz="1200">
                <a:latin typeface="+mn-lt"/>
              </a:rPr>
              <a:pPr algn="r">
                <a:defRPr/>
              </a:pPr>
              <a:t>18</a:t>
            </a:fld>
            <a:endParaRPr lang="ru-RU" sz="1200">
              <a:latin typeface="+mn-lt"/>
            </a:endParaRPr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2813"/>
            <a:fld id="{390DD716-FEE0-4CC4-9E44-2800A618868D}" type="slidenum">
              <a:rPr lang="ru-RU" sz="1200">
                <a:latin typeface="Calibri" pitchFamily="34" charset="0"/>
              </a:rPr>
              <a:pPr algn="r" defTabSz="912813"/>
              <a:t>18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 2009 г. в республике состоялся Байкальский образовательный форум, в рамках которого, для объединения усилий регионов участников КПМО по ключевым направлениям, было подписано Байкальское образовательное соглашение о создании межрегиональной переговорной площадки по продвижению комплексной модернизации образования на все регионы РФ и реализации Президентской инициативы «Наша новая школа», экспертного обсуждения системных решений в области образования.</a:t>
            </a:r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DA1EB94-A332-4C23-9CAA-6C2AFF767E9F}" type="slidenum">
              <a:rPr lang="ru-RU" sz="1200"/>
              <a:pPr algn="r" eaLnBrk="0" hangingPunct="0"/>
              <a:t>23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C82D-A6F7-4385-806D-681DB5BCB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EB51-56FB-42B0-93C0-E942DFBCF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1B73-9B20-49AE-A18B-718E1E77F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6C9F-A7E6-49F3-99C3-3BC6651DA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6A7D-CC1D-4421-A7ED-CE2A45569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8B90-0D80-4C47-B0F8-03FC04E64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B07A-89E2-4E8D-B981-C1BCD5638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0E1C-FE6F-4584-926A-4835FD647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4A26-9F90-48E0-B731-AD0305BD9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8EF8-EBB1-426E-A560-CAC83E421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741E0-1EAE-4B4F-B9FA-11B462317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C057-7987-43B7-A2D5-4CDFF5B96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2BDCCC8-7366-49A1-82EE-8F8B66706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2988" y="0"/>
            <a:ext cx="7019925" cy="936625"/>
          </a:xfrm>
        </p:spPr>
        <p:txBody>
          <a:bodyPr/>
          <a:lstStyle/>
          <a:p>
            <a:pPr algn="r" eaLnBrk="1" hangingPunct="1"/>
            <a:r>
              <a:rPr lang="ru-RU" sz="2000" smtClean="0"/>
              <a:t>Министерство образования и науки Республики Бурятия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403350" y="5805488"/>
            <a:ext cx="7354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80"/>
                </a:solidFill>
              </a:rPr>
              <a:t>Заместитель министра образования и науки Республики Бурятия</a:t>
            </a:r>
          </a:p>
          <a:p>
            <a:pPr algn="ctr"/>
            <a:r>
              <a:rPr lang="ru-RU" b="1">
                <a:solidFill>
                  <a:srgbClr val="000080"/>
                </a:solidFill>
              </a:rPr>
              <a:t>	 Александр Иннокентьевич Бочеев</a:t>
            </a:r>
          </a:p>
        </p:txBody>
      </p:sp>
      <p:pic>
        <p:nvPicPr>
          <p:cNvPr id="2052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650" y="0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971550" y="1557338"/>
            <a:ext cx="7740650" cy="3419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Совершенствование  правового положения государственных </a:t>
            </a:r>
          </a:p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(муниципальных) учреждений в рамках реализации ФЗ-83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571750"/>
            <a:ext cx="8143875" cy="3913188"/>
          </a:xfrm>
        </p:spPr>
        <p:txBody>
          <a:bodyPr/>
          <a:lstStyle/>
          <a:p>
            <a:pPr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ПРОСРОЧЕННУЮ КРЕДИТОРСКУЮ ЗАДОЛЖЕННОСТЬ – </a:t>
            </a:r>
            <a:r>
              <a:rPr lang="ru-RU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УВОЛЬНЕНИЕ;</a:t>
            </a:r>
          </a:p>
          <a:p>
            <a:pPr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ЗА УБЫТОК – </a:t>
            </a:r>
            <a:r>
              <a:rPr lang="ru-RU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ВЗЫСКАНИЕ В РАЗМЕРЕ УБЫТКА;</a:t>
            </a:r>
          </a:p>
          <a:p>
            <a:pPr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УСТАНОВЛЕНИЕ УКАЗАННЫХ НОРМ ТРЕБУЕТ ОТ УЧРЕДИТЕЛЯ БЮДЖЕТНОГО УЧРЕЖДЕНИЯ ПОСТОЯННОГО МОНИТОРИНГА ФИНАНСОВОГО СОСТОЯНИЯ </a:t>
            </a: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БЮДЖЕТНОГО УЧРЕЖДЕНИЯ.</a:t>
            </a: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1042988" y="0"/>
            <a:ext cx="7019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>
                <a:solidFill>
                  <a:schemeClr val="tx2"/>
                </a:solidFill>
              </a:rPr>
              <a:t>Министерство образования и науки Республики Бурятия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8424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800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Ответственность руководителя бюджетного учреждения</a:t>
            </a:r>
            <a:endParaRPr lang="ru-RU" sz="2800" b="1"/>
          </a:p>
        </p:txBody>
      </p:sp>
      <p:pic>
        <p:nvPicPr>
          <p:cNvPr id="11269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" y="1889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5" descr="MD-MO7174 1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4549775" y="1916113"/>
            <a:ext cx="45942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3850" y="188913"/>
            <a:ext cx="864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3366CC"/>
                </a:solidFill>
                <a:latin typeface="Times New Roman" pitchFamily="18" charset="0"/>
              </a:rPr>
              <a:t>ОБЩАЯ СХЕМА РЕОРГАНИЗАЦИИ</a:t>
            </a:r>
            <a:br>
              <a:rPr lang="ru-RU" sz="2000" b="1">
                <a:solidFill>
                  <a:srgbClr val="3366CC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3366CC"/>
                </a:solidFill>
                <a:latin typeface="Times New Roman" pitchFamily="18" charset="0"/>
              </a:rPr>
              <a:t> МУНИЦИПАЛЬНЫХ УЧРЕЖДЕНИЙ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66725" y="4149725"/>
            <a:ext cx="8353425" cy="2303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66725" y="981075"/>
            <a:ext cx="8353425" cy="2663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11188" y="1557338"/>
            <a:ext cx="3816350" cy="12239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бюджетные учреждения – получатели бюджетных средств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643438" y="1557338"/>
            <a:ext cx="3816350" cy="12239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CC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автономные</a:t>
            </a:r>
            <a:r>
              <a:rPr lang="ru-RU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учреждения – получатели субсидий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6229350" y="4724400"/>
            <a:ext cx="2160588" cy="9366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автономные</a:t>
            </a:r>
            <a:r>
              <a:rPr lang="ru-RU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учреждения</a:t>
            </a: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3492500" y="4724400"/>
            <a:ext cx="2089150" cy="9366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бюджетные</a:t>
            </a:r>
            <a:r>
              <a:rPr lang="ru-RU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учреждения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84213" y="4724400"/>
            <a:ext cx="22320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казенные</a:t>
            </a:r>
            <a:r>
              <a:rPr lang="ru-RU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учреждения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3708400" y="3500438"/>
            <a:ext cx="1512888" cy="792162"/>
          </a:xfrm>
          <a:prstGeom prst="downArrow">
            <a:avLst>
              <a:gd name="adj1" fmla="val 50056"/>
              <a:gd name="adj2" fmla="val 39514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5724525" y="4940300"/>
            <a:ext cx="36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3399FF"/>
                </a:solidFill>
                <a:latin typeface="Book Antiqua" pitchFamily="18" charset="0"/>
                <a:cs typeface="Times New Roman" pitchFamily="18" charset="0"/>
              </a:rPr>
              <a:t>≈</a:t>
            </a: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2987675" y="49403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Book Antiqua" pitchFamily="18" charset="0"/>
              </a:rPr>
              <a:t>≠</a:t>
            </a:r>
          </a:p>
        </p:txBody>
      </p:sp>
      <p:sp>
        <p:nvSpPr>
          <p:cNvPr id="12302" name="AutoShape 13"/>
          <p:cNvSpPr>
            <a:spLocks/>
          </p:cNvSpPr>
          <p:nvPr/>
        </p:nvSpPr>
        <p:spPr bwMode="auto">
          <a:xfrm rot="5400000">
            <a:off x="1656557" y="4688681"/>
            <a:ext cx="287338" cy="2232025"/>
          </a:xfrm>
          <a:prstGeom prst="rightBrace">
            <a:avLst>
              <a:gd name="adj1" fmla="val 46931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1547813" y="4292600"/>
            <a:ext cx="568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Государственные (муниципальные) учреждения:</a:t>
            </a: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1619250" y="1125538"/>
            <a:ext cx="568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4D4D4D"/>
                </a:solidFill>
                <a:latin typeface="Book Antiqua" pitchFamily="18" charset="0"/>
              </a:rPr>
              <a:t>Государственные (муниципальные) учреждения:</a:t>
            </a:r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684213" y="5949950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Book Antiqua" pitchFamily="18" charset="0"/>
              </a:rPr>
              <a:t>участники</a:t>
            </a:r>
          </a:p>
          <a:p>
            <a:pPr algn="ctr"/>
            <a:r>
              <a:rPr lang="ru-RU" sz="1400" b="1">
                <a:latin typeface="Book Antiqua" pitchFamily="18" charset="0"/>
              </a:rPr>
              <a:t>бюджетного процесса</a:t>
            </a:r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4645025" y="5949950"/>
            <a:ext cx="2592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3300"/>
                </a:solidFill>
                <a:latin typeface="Book Antiqua" pitchFamily="18" charset="0"/>
              </a:rPr>
              <a:t>не являются участниками</a:t>
            </a:r>
          </a:p>
          <a:p>
            <a:pPr algn="ctr"/>
            <a:r>
              <a:rPr lang="ru-RU" sz="1400" b="1">
                <a:solidFill>
                  <a:srgbClr val="FF3300"/>
                </a:solidFill>
                <a:latin typeface="Book Antiqua" pitchFamily="18" charset="0"/>
              </a:rPr>
              <a:t>бюджетного процесса</a:t>
            </a:r>
          </a:p>
        </p:txBody>
      </p:sp>
      <p:sp>
        <p:nvSpPr>
          <p:cNvPr id="12307" name="AutoShape 18"/>
          <p:cNvSpPr>
            <a:spLocks/>
          </p:cNvSpPr>
          <p:nvPr/>
        </p:nvSpPr>
        <p:spPr bwMode="auto">
          <a:xfrm rot="5400000">
            <a:off x="2375694" y="1015207"/>
            <a:ext cx="287337" cy="3816350"/>
          </a:xfrm>
          <a:prstGeom prst="rightBrace">
            <a:avLst>
              <a:gd name="adj1" fmla="val 80244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8" name="AutoShape 19"/>
          <p:cNvSpPr>
            <a:spLocks/>
          </p:cNvSpPr>
          <p:nvPr/>
        </p:nvSpPr>
        <p:spPr bwMode="auto">
          <a:xfrm rot="5400000">
            <a:off x="6412707" y="1019969"/>
            <a:ext cx="287337" cy="3806825"/>
          </a:xfrm>
          <a:prstGeom prst="rightBrace">
            <a:avLst>
              <a:gd name="adj1" fmla="val 38213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1403350" y="3068638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Book Antiqua" pitchFamily="18" charset="0"/>
              </a:rPr>
              <a:t>участники</a:t>
            </a:r>
          </a:p>
          <a:p>
            <a:pPr algn="ctr"/>
            <a:r>
              <a:rPr lang="ru-RU" sz="1400" b="1">
                <a:latin typeface="Book Antiqua" pitchFamily="18" charset="0"/>
              </a:rPr>
              <a:t>бюджетного процесса</a:t>
            </a: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5076825" y="3068638"/>
            <a:ext cx="2951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3300"/>
                </a:solidFill>
                <a:latin typeface="Book Antiqua" pitchFamily="18" charset="0"/>
              </a:rPr>
              <a:t>не являются участниками</a:t>
            </a:r>
          </a:p>
          <a:p>
            <a:pPr algn="ctr"/>
            <a:r>
              <a:rPr lang="ru-RU" sz="1400" b="1">
                <a:solidFill>
                  <a:srgbClr val="FF3300"/>
                </a:solidFill>
                <a:latin typeface="Book Antiqua" pitchFamily="18" charset="0"/>
              </a:rPr>
              <a:t>бюджетного процесса</a:t>
            </a:r>
          </a:p>
        </p:txBody>
      </p:sp>
      <p:sp>
        <p:nvSpPr>
          <p:cNvPr id="12311" name="Rectangle 2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AutoShape 23"/>
          <p:cNvSpPr>
            <a:spLocks noChangeArrowheads="1"/>
          </p:cNvSpPr>
          <p:nvPr/>
        </p:nvSpPr>
        <p:spPr bwMode="auto">
          <a:xfrm>
            <a:off x="0" y="6624638"/>
            <a:ext cx="8964613" cy="150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33">
                  <a:alpha val="50998"/>
                </a:srgbClr>
              </a:gs>
              <a:gs pos="100000">
                <a:srgbClr val="3366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0"/>
            <a:ext cx="395288" cy="65976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2" descr="MD-MO7174 1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4549775" y="1916113"/>
            <a:ext cx="45942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11188" y="0"/>
            <a:ext cx="853281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C0000"/>
                </a:solidFill>
                <a:latin typeface="Times New Roman" pitchFamily="18" charset="0"/>
              </a:rPr>
              <a:t>Позиции, которые не меняются </a:t>
            </a:r>
            <a:br>
              <a:rPr lang="ru-RU" sz="2800" b="1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CC0000"/>
                </a:solidFill>
                <a:latin typeface="Times New Roman" pitchFamily="18" charset="0"/>
              </a:rPr>
              <a:t>у действующих бюджетных учреждений </a:t>
            </a:r>
            <a:br>
              <a:rPr lang="ru-RU" sz="2800" b="1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CC0000"/>
                </a:solidFill>
                <a:latin typeface="Times New Roman" pitchFamily="18" charset="0"/>
              </a:rPr>
              <a:t>при переходе к новому статусу</a:t>
            </a:r>
            <a:r>
              <a:rPr lang="ru-RU" sz="2200">
                <a:latin typeface="Times New Roman" pitchFamily="18" charset="0"/>
              </a:rPr>
              <a:t> </a:t>
            </a:r>
            <a:endParaRPr lang="ru-RU" sz="2200" i="1">
              <a:latin typeface="Times New Roman" pitchFamily="18" charset="0"/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3779838" y="3213100"/>
            <a:ext cx="2447925" cy="10795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При переходе к новому </a:t>
            </a:r>
          </a:p>
          <a:p>
            <a:pPr algn="ctr"/>
            <a:r>
              <a:rPr lang="ru-RU" b="1">
                <a:latin typeface="Times New Roman" pitchFamily="18" charset="0"/>
              </a:rPr>
              <a:t>статусу остается </a:t>
            </a:r>
          </a:p>
          <a:p>
            <a:pPr algn="ctr"/>
            <a:r>
              <a:rPr lang="ru-RU" b="1">
                <a:latin typeface="Times New Roman" pitchFamily="18" charset="0"/>
              </a:rPr>
              <a:t>неизменным</a:t>
            </a: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gray">
          <a:xfrm>
            <a:off x="3348038" y="1628775"/>
            <a:ext cx="3095625" cy="13684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4. Недвижимым имуществом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учреждение не может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распоряжаться без согласия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собственника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gray">
          <a:xfrm>
            <a:off x="6443663" y="1700213"/>
            <a:ext cx="2700337" cy="20161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5. Лицензии,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свидетельства об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аккредитации, иные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разрешительные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документы,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выданные учреждению,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продолжают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действовать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3319" name="AutoShape 4"/>
          <p:cNvSpPr>
            <a:spLocks noChangeArrowheads="1"/>
          </p:cNvSpPr>
          <p:nvPr/>
        </p:nvSpPr>
        <p:spPr bwMode="gray">
          <a:xfrm>
            <a:off x="250825" y="4508500"/>
            <a:ext cx="2952750" cy="2089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tabLst>
                <a:tab pos="180975" algn="l"/>
                <a:tab pos="542925" algn="l"/>
              </a:tabLst>
            </a:pPr>
            <a:endParaRPr lang="ru-RU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3. Система управления: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не требуется переназначение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руководителя и иных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работников учреждения</a:t>
            </a:r>
          </a:p>
        </p:txBody>
      </p:sp>
      <p:sp>
        <p:nvSpPr>
          <p:cNvPr id="13320" name="AutoShape 4"/>
          <p:cNvSpPr>
            <a:spLocks noChangeArrowheads="1"/>
          </p:cNvSpPr>
          <p:nvPr/>
        </p:nvSpPr>
        <p:spPr bwMode="gray">
          <a:xfrm>
            <a:off x="611188" y="1628775"/>
            <a:ext cx="2665412" cy="13684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1. Счета учреждений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по-прежнему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открываются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только в казначействе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3321" name="AutoShape 4"/>
          <p:cNvSpPr>
            <a:spLocks noChangeArrowheads="1"/>
          </p:cNvSpPr>
          <p:nvPr/>
        </p:nvSpPr>
        <p:spPr bwMode="gray">
          <a:xfrm>
            <a:off x="611188" y="3213100"/>
            <a:ext cx="2592387" cy="11509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2. На все закупки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распространяется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действие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Закона № 94-ФЗ 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3132138" y="5589588"/>
            <a:ext cx="5184775" cy="126841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В целом </a:t>
            </a:r>
            <a:r>
              <a:rPr lang="ru-RU" b="1" u="sng">
                <a:latin typeface="Times New Roman" pitchFamily="18" charset="0"/>
              </a:rPr>
              <a:t>организационные мероприятия сведены</a:t>
            </a:r>
          </a:p>
          <a:p>
            <a:pPr algn="ctr"/>
            <a:r>
              <a:rPr lang="ru-RU" b="1" u="sng">
                <a:latin typeface="Times New Roman" pitchFamily="18" charset="0"/>
              </a:rPr>
              <a:t>к минимуму – необходимо будет только </a:t>
            </a:r>
          </a:p>
          <a:p>
            <a:pPr algn="ctr"/>
            <a:r>
              <a:rPr lang="ru-RU" b="1" u="sng">
                <a:latin typeface="Times New Roman" pitchFamily="18" charset="0"/>
              </a:rPr>
              <a:t>внести изменения в устав</a:t>
            </a:r>
            <a:r>
              <a:rPr lang="ru-RU" b="1">
                <a:latin typeface="Times New Roman" pitchFamily="18" charset="0"/>
              </a:rPr>
              <a:t>. Помимо этого </a:t>
            </a:r>
            <a:r>
              <a:rPr lang="ru-RU" b="1" u="sng">
                <a:latin typeface="Times New Roman" pitchFamily="18" charset="0"/>
              </a:rPr>
              <a:t>2010 и 2011 </a:t>
            </a:r>
          </a:p>
          <a:p>
            <a:pPr algn="ctr"/>
            <a:r>
              <a:rPr lang="ru-RU" b="1" u="sng">
                <a:latin typeface="Times New Roman" pitchFamily="18" charset="0"/>
              </a:rPr>
              <a:t>год будет переходным</a:t>
            </a:r>
            <a:r>
              <a:rPr lang="ru-RU" b="1">
                <a:latin typeface="Times New Roman" pitchFamily="18" charset="0"/>
              </a:rPr>
              <a:t>, учреждение уже в новом статусе</a:t>
            </a:r>
          </a:p>
          <a:p>
            <a:pPr algn="ctr"/>
            <a:r>
              <a:rPr lang="ru-RU" b="1">
                <a:latin typeface="Times New Roman" pitchFamily="18" charset="0"/>
              </a:rPr>
              <a:t>будет финансироваться по укрупненной смете  </a:t>
            </a:r>
            <a:r>
              <a:rPr lang="ru-RU" b="1" u="sng">
                <a:latin typeface="Times New Roman" pitchFamily="18" charset="0"/>
              </a:rPr>
              <a:t> </a:t>
            </a:r>
          </a:p>
        </p:txBody>
      </p:sp>
      <p:sp>
        <p:nvSpPr>
          <p:cNvPr id="13323" name="Line 29"/>
          <p:cNvSpPr>
            <a:spLocks noChangeShapeType="1"/>
          </p:cNvSpPr>
          <p:nvPr/>
        </p:nvSpPr>
        <p:spPr bwMode="auto">
          <a:xfrm flipV="1">
            <a:off x="5003800" y="299720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30"/>
          <p:cNvSpPr>
            <a:spLocks noChangeShapeType="1"/>
          </p:cNvSpPr>
          <p:nvPr/>
        </p:nvSpPr>
        <p:spPr bwMode="auto">
          <a:xfrm flipH="1">
            <a:off x="3203575" y="3716338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35"/>
          <p:cNvSpPr>
            <a:spLocks noChangeShapeType="1"/>
          </p:cNvSpPr>
          <p:nvPr/>
        </p:nvSpPr>
        <p:spPr bwMode="auto">
          <a:xfrm flipH="1" flipV="1">
            <a:off x="3132138" y="2708275"/>
            <a:ext cx="64770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AutoShape 36"/>
          <p:cNvSpPr>
            <a:spLocks noChangeArrowheads="1"/>
          </p:cNvSpPr>
          <p:nvPr/>
        </p:nvSpPr>
        <p:spPr bwMode="auto">
          <a:xfrm>
            <a:off x="5148263" y="4292600"/>
            <a:ext cx="431800" cy="1296988"/>
          </a:xfrm>
          <a:prstGeom prst="downArrow">
            <a:avLst>
              <a:gd name="adj1" fmla="val 50000"/>
              <a:gd name="adj2" fmla="val 7509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3327" name="AutoShape 37"/>
          <p:cNvSpPr>
            <a:spLocks noChangeArrowheads="1"/>
          </p:cNvSpPr>
          <p:nvPr/>
        </p:nvSpPr>
        <p:spPr bwMode="auto">
          <a:xfrm>
            <a:off x="4284663" y="4292600"/>
            <a:ext cx="431800" cy="1296988"/>
          </a:xfrm>
          <a:prstGeom prst="downArrow">
            <a:avLst>
              <a:gd name="adj1" fmla="val 50000"/>
              <a:gd name="adj2" fmla="val 7509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3328" name="AutoShape 4"/>
          <p:cNvSpPr>
            <a:spLocks noChangeArrowheads="1"/>
          </p:cNvSpPr>
          <p:nvPr/>
        </p:nvSpPr>
        <p:spPr bwMode="gray">
          <a:xfrm>
            <a:off x="6443663" y="4076700"/>
            <a:ext cx="2700337" cy="12969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6. Имущество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учреждений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сохраняется у них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в полном объеме без </a:t>
            </a:r>
          </a:p>
          <a:p>
            <a:pPr algn="ctr">
              <a:tabLst>
                <a:tab pos="180975" algn="l"/>
                <a:tab pos="542925" algn="l"/>
              </a:tabLst>
            </a:pPr>
            <a:r>
              <a:rPr lang="ru-RU" b="1">
                <a:latin typeface="Times New Roman" pitchFamily="18" charset="0"/>
              </a:rPr>
              <a:t>перезакрепления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3329" name="Line 25"/>
          <p:cNvSpPr>
            <a:spLocks noChangeShapeType="1"/>
          </p:cNvSpPr>
          <p:nvPr/>
        </p:nvSpPr>
        <p:spPr bwMode="auto">
          <a:xfrm flipH="1">
            <a:off x="2987675" y="4292600"/>
            <a:ext cx="792163" cy="649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26"/>
          <p:cNvSpPr>
            <a:spLocks noChangeShapeType="1"/>
          </p:cNvSpPr>
          <p:nvPr/>
        </p:nvSpPr>
        <p:spPr bwMode="auto">
          <a:xfrm flipV="1">
            <a:off x="6227763" y="3068638"/>
            <a:ext cx="2889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28"/>
          <p:cNvSpPr>
            <a:spLocks noChangeShapeType="1"/>
          </p:cNvSpPr>
          <p:nvPr/>
        </p:nvSpPr>
        <p:spPr bwMode="auto">
          <a:xfrm>
            <a:off x="6227763" y="4292600"/>
            <a:ext cx="2889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2357438"/>
            <a:ext cx="8229600" cy="3849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Каким образом получить дополнительные ресурсы на развитие школы?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Какие потребности существуют у потенциальных клиентов школы и как их выявлять?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Кто эти самые потенциальные клиенты – только ли учащиеся школы и их семьи?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Какие образовательные услуги школы пользуются спросом и какие услуги необходимо создавать?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Что же может предложить школа своему потребителю, чем она может его заинтересовать?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042988" y="0"/>
            <a:ext cx="7019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>
                <a:solidFill>
                  <a:schemeClr val="tx2"/>
                </a:solidFill>
              </a:rPr>
              <a:t>Министерство образования и науки Республики Бурятия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ru-RU" sz="2000" b="1"/>
          </a:p>
        </p:txBody>
      </p:sp>
      <p:pic>
        <p:nvPicPr>
          <p:cNvPr id="14341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" y="1889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1000125" y="1428750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66CC"/>
                </a:solidFill>
                <a:latin typeface="Times New Roman" pitchFamily="18" charset="0"/>
              </a:rPr>
              <a:t>Вопросы формирования перечня услуг, предоставляемых образовательным учреждением</a:t>
            </a:r>
            <a:endParaRPr lang="ru-RU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2357438"/>
            <a:ext cx="8229600" cy="3849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Маркетинговое исследование потребностей населения;</a:t>
            </a: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Анализ возможностей образовательного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Формирование перечня услуг;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Определение стандартов (требований, условий) к оказанию услуг;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Определение стоимости услуг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 (нормативов финансирования);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Требования к отчетности и проведению контрольных проверок.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042988" y="0"/>
            <a:ext cx="7019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>
                <a:solidFill>
                  <a:schemeClr val="tx2"/>
                </a:solidFill>
              </a:rPr>
              <a:t>Министерство образования и науки Республики Бурятия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ru-RU" sz="2000" b="1"/>
          </a:p>
        </p:txBody>
      </p:sp>
      <p:pic>
        <p:nvPicPr>
          <p:cNvPr id="15365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" y="1889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000125" y="1428750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66CC"/>
                </a:solidFill>
                <a:latin typeface="Times New Roman" pitchFamily="18" charset="0"/>
              </a:rPr>
              <a:t>Процесс формирования муниципального задания</a:t>
            </a:r>
            <a:endParaRPr lang="ru-RU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2357438"/>
            <a:ext cx="8229600" cy="3849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Объемы   субсидий   автономным  и(или)  бюджетным  учреждениям   определяются заказчиком   в   соответствии   с  государственным (муниципальным)   заданием   </a:t>
            </a:r>
            <a:r>
              <a:rPr lang="ru-RU" sz="2000" b="1" smtClean="0">
                <a:latin typeface="Times New Roman" pitchFamily="18" charset="0"/>
              </a:rPr>
              <a:t>на   основании   нормативов   затрат</a:t>
            </a:r>
            <a:r>
              <a:rPr lang="ru-RU" sz="2000" smtClean="0">
                <a:latin typeface="Times New Roman" pitchFamily="18" charset="0"/>
              </a:rPr>
              <a:t>   на   оказание государственных (муниципальных)  услуг,  утвержденным нормативно-правовым  актом  с учетом расходов: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- на содержание недвижимого имущества и особо ценного  движимого  имущества,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- на  уплату  налогов,  по  которым  в качестве объекта налогообложения признается соответствующее имущество, в том числе земельные участки.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042988" y="0"/>
            <a:ext cx="7019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>
                <a:solidFill>
                  <a:schemeClr val="tx2"/>
                </a:solidFill>
              </a:rPr>
              <a:t>Министерство образования и науки Республики Бурятия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ru-RU" sz="2000" b="1"/>
          </a:p>
        </p:txBody>
      </p:sp>
      <p:pic>
        <p:nvPicPr>
          <p:cNvPr id="16389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" y="1889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000125" y="1428750"/>
            <a:ext cx="757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Финансовое обеспечение выполнения муниципального задания</a:t>
            </a:r>
            <a:endParaRPr lang="ru-RU" sz="24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Стоимость услуги по предоставлению общего образования</a:t>
            </a:r>
            <a:r>
              <a:rPr lang="ru-RU" smtClean="0"/>
              <a:t>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979613" y="1844675"/>
            <a:ext cx="583247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2C2C84"/>
                </a:solidFill>
              </a:rPr>
              <a:t>Стоимость услуги </a:t>
            </a:r>
          </a:p>
          <a:p>
            <a:pPr algn="ctr"/>
            <a:r>
              <a:rPr lang="ru-RU" b="1" i="1">
                <a:solidFill>
                  <a:srgbClr val="2C2C84"/>
                </a:solidFill>
              </a:rPr>
              <a:t>по предоставлению общего образования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27088" y="3213100"/>
            <a:ext cx="37449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Субвенция регионального бюджета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4859338" y="3213100"/>
            <a:ext cx="37449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Средства местного бюджета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684213" y="4221163"/>
            <a:ext cx="4103687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норматив финансирования 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на реализацию общеобразовательной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 программы общего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 образования</a:t>
            </a: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932363" y="4221163"/>
            <a:ext cx="381635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норматив финансирования 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на организацию предоставления 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образовательной услуги</a:t>
            </a:r>
            <a:r>
              <a:rPr lang="ru-RU" b="1"/>
              <a:t> </a:t>
            </a:r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H="1">
            <a:off x="3276600" y="2708275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5219700" y="2708275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2843213" y="38608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6732588" y="38608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Крест 12"/>
          <p:cNvSpPr>
            <a:spLocks noChangeArrowheads="1"/>
          </p:cNvSpPr>
          <p:nvPr/>
        </p:nvSpPr>
        <p:spPr bwMode="auto">
          <a:xfrm>
            <a:off x="2627313" y="5805488"/>
            <a:ext cx="857250" cy="714375"/>
          </a:xfrm>
          <a:prstGeom prst="plus">
            <a:avLst>
              <a:gd name="adj" fmla="val 40398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35375" y="5661025"/>
            <a:ext cx="3879850" cy="9509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развитие учреждения, утверждаемые соответствующими программами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2357438"/>
            <a:ext cx="8229600" cy="3849687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Несовершенство нормативной базы (нет нормативных документов регламентирующих деятельность проверяющих органов в части автономных учреждений , по привычке предъявляются требования как к бюджетным учреждениям.)</a:t>
            </a:r>
          </a:p>
          <a:p>
            <a:pPr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Нет муниципального норматива.</a:t>
            </a:r>
          </a:p>
          <a:p>
            <a:pPr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Формальный подход при установлении взаимосвязи между выполнением требований к оказанию услуги, индикаторов оценки выполнения задания и финансового обеспечения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1042988" y="0"/>
            <a:ext cx="7019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>
                <a:solidFill>
                  <a:schemeClr val="tx2"/>
                </a:solidFill>
              </a:rPr>
              <a:t>Министерство образования и науки Республики Бурятия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ru-RU" sz="2000" b="1"/>
          </a:p>
        </p:txBody>
      </p:sp>
      <p:pic>
        <p:nvPicPr>
          <p:cNvPr id="18437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" y="1889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1000125" y="1428750"/>
            <a:ext cx="7572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Проблемы реализации ФЗ-83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grayscl/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7953375" cy="365125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Новые механизмы финансирования образовательных услуг  </a:t>
            </a:r>
            <a:b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для автономных и бюджетных учреждений</a:t>
            </a:r>
            <a:r>
              <a:rPr lang="ru-RU" sz="1400" smtClean="0">
                <a:solidFill>
                  <a:srgbClr val="021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40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124200" y="4038600"/>
            <a:ext cx="3097213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2198C"/>
                </a:solidFill>
                <a:latin typeface="Calibri" pitchFamily="34" charset="0"/>
              </a:rPr>
              <a:t>Предоставление</a:t>
            </a:r>
          </a:p>
          <a:p>
            <a:pPr algn="ctr"/>
            <a:r>
              <a:rPr lang="ru-RU" b="1">
                <a:solidFill>
                  <a:srgbClr val="02198C"/>
                </a:solidFill>
                <a:latin typeface="Calibri" pitchFamily="34" charset="0"/>
              </a:rPr>
              <a:t>образовательных услуг</a:t>
            </a:r>
          </a:p>
        </p:txBody>
      </p:sp>
      <p:sp>
        <p:nvSpPr>
          <p:cNvPr id="484356" name="AutoShape 4"/>
          <p:cNvSpPr>
            <a:spLocks noChangeArrowheads="1"/>
          </p:cNvSpPr>
          <p:nvPr/>
        </p:nvSpPr>
        <p:spPr bwMode="auto">
          <a:xfrm>
            <a:off x="6248400" y="4191000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Microsoft Sans Serif" pitchFamily="34" charset="0"/>
            </a:endParaRP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8001000" y="4038600"/>
            <a:ext cx="576263" cy="1081088"/>
            <a:chOff x="4241" y="2614"/>
            <a:chExt cx="363" cy="771"/>
          </a:xfrm>
        </p:grpSpPr>
        <p:sp>
          <p:nvSpPr>
            <p:cNvPr id="19481" name="AutoShape 6"/>
            <p:cNvSpPr>
              <a:spLocks noChangeArrowheads="1"/>
            </p:cNvSpPr>
            <p:nvPr/>
          </p:nvSpPr>
          <p:spPr bwMode="auto">
            <a:xfrm>
              <a:off x="4241" y="2886"/>
              <a:ext cx="363" cy="499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Microsoft Sans Serif" pitchFamily="34" charset="0"/>
              </a:endParaRPr>
            </a:p>
          </p:txBody>
        </p:sp>
        <p:sp>
          <p:nvSpPr>
            <p:cNvPr id="19482" name="Oval 7"/>
            <p:cNvSpPr>
              <a:spLocks noChangeArrowheads="1"/>
            </p:cNvSpPr>
            <p:nvPr/>
          </p:nvSpPr>
          <p:spPr bwMode="auto">
            <a:xfrm>
              <a:off x="4286" y="2614"/>
              <a:ext cx="272" cy="27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Microsoft Sans Serif" pitchFamily="34" charset="0"/>
              </a:endParaRPr>
            </a:p>
          </p:txBody>
        </p:sp>
      </p:grpSp>
      <p:sp>
        <p:nvSpPr>
          <p:cNvPr id="484360" name="AutoShape 8"/>
          <p:cNvSpPr>
            <a:spLocks noChangeArrowheads="1"/>
          </p:cNvSpPr>
          <p:nvPr/>
        </p:nvSpPr>
        <p:spPr bwMode="auto">
          <a:xfrm>
            <a:off x="4419600" y="3505200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Microsoft Sans Serif" pitchFamily="34" charset="0"/>
            </a:endParaRPr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914400" y="1143000"/>
            <a:ext cx="7273925" cy="23050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latin typeface="Microsoft Sans Serif" pitchFamily="34" charset="0"/>
            </a:endParaRP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1371600" y="1371600"/>
            <a:ext cx="2736850" cy="86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СТАНДАРТЫ</a:t>
            </a:r>
          </a:p>
          <a:p>
            <a:pPr algn="ctr"/>
            <a:r>
              <a:rPr lang="ru-RU" b="1">
                <a:latin typeface="Calibri" pitchFamily="34" charset="0"/>
              </a:rPr>
              <a:t>государственных </a:t>
            </a:r>
          </a:p>
          <a:p>
            <a:pPr algn="ctr"/>
            <a:r>
              <a:rPr lang="ru-RU" b="1">
                <a:latin typeface="Calibri" pitchFamily="34" charset="0"/>
              </a:rPr>
              <a:t>образовательных услуг</a:t>
            </a:r>
          </a:p>
        </p:txBody>
      </p:sp>
      <p:sp>
        <p:nvSpPr>
          <p:cNvPr id="19466" name="AutoShape 11"/>
          <p:cNvSpPr>
            <a:spLocks noChangeArrowheads="1"/>
          </p:cNvSpPr>
          <p:nvPr/>
        </p:nvSpPr>
        <p:spPr bwMode="auto">
          <a:xfrm>
            <a:off x="4191000" y="22860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Microsoft Sans Serif" pitchFamily="34" charset="0"/>
            </a:endParaRPr>
          </a:p>
        </p:txBody>
      </p:sp>
      <p:sp>
        <p:nvSpPr>
          <p:cNvPr id="19467" name="AutoShape 12"/>
          <p:cNvSpPr>
            <a:spLocks noChangeArrowheads="1"/>
          </p:cNvSpPr>
          <p:nvPr/>
        </p:nvSpPr>
        <p:spPr bwMode="auto">
          <a:xfrm>
            <a:off x="4953000" y="1371600"/>
            <a:ext cx="3097213" cy="158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Муниципальное задание </a:t>
            </a:r>
          </a:p>
          <a:p>
            <a:pPr algn="ctr"/>
            <a:r>
              <a:rPr lang="ru-RU" b="1"/>
              <a:t>на оказание</a:t>
            </a:r>
            <a:r>
              <a:rPr lang="ru-RU" b="1">
                <a:latin typeface="Calibri" pitchFamily="34" charset="0"/>
              </a:rPr>
              <a:t> </a:t>
            </a:r>
          </a:p>
          <a:p>
            <a:pPr algn="ctr"/>
            <a:r>
              <a:rPr lang="ru-RU" b="1">
                <a:latin typeface="Calibri" pitchFamily="34" charset="0"/>
              </a:rPr>
              <a:t>образовательных услуг</a:t>
            </a:r>
            <a:endParaRPr lang="ru-RU" b="1"/>
          </a:p>
          <a:p>
            <a:pPr algn="ctr"/>
            <a:r>
              <a:rPr lang="ru-RU" b="1"/>
              <a:t>населению</a:t>
            </a:r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H="1">
            <a:off x="1143000" y="2133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1143000" y="2743200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1447800" y="2362200"/>
            <a:ext cx="2808288" cy="8651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требования к качеству</a:t>
            </a:r>
          </a:p>
          <a:p>
            <a:pPr algn="ctr"/>
            <a:r>
              <a:rPr lang="ru-RU" b="1">
                <a:latin typeface="Calibri" pitchFamily="34" charset="0"/>
              </a:rPr>
              <a:t>и доступности услуг</a:t>
            </a:r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11430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8305800" y="5181600"/>
            <a:ext cx="0" cy="838200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4370" name="AutoShape 18"/>
          <p:cNvSpPr>
            <a:spLocks noChangeArrowheads="1"/>
          </p:cNvSpPr>
          <p:nvPr/>
        </p:nvSpPr>
        <p:spPr bwMode="auto">
          <a:xfrm>
            <a:off x="1905000" y="4267200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Microsoft Sans Serif" pitchFamily="34" charset="0"/>
            </a:endParaRPr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>
            <a:off x="6705600" y="4495800"/>
            <a:ext cx="0" cy="720725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H="1">
            <a:off x="2209800" y="5257800"/>
            <a:ext cx="4537075" cy="0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Line 21"/>
          <p:cNvSpPr>
            <a:spLocks noChangeShapeType="1"/>
          </p:cNvSpPr>
          <p:nvPr/>
        </p:nvSpPr>
        <p:spPr bwMode="auto">
          <a:xfrm flipV="1">
            <a:off x="2209800" y="4495800"/>
            <a:ext cx="0" cy="720725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3563938" y="5181600"/>
            <a:ext cx="2087562" cy="952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контроль </a:t>
            </a:r>
          </a:p>
          <a:p>
            <a:pPr algn="ctr"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мониторинг </a:t>
            </a:r>
          </a:p>
          <a:p>
            <a:pPr algn="ctr"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принятие решений</a:t>
            </a:r>
          </a:p>
        </p:txBody>
      </p:sp>
      <p:sp>
        <p:nvSpPr>
          <p:cNvPr id="19478" name="Line 23"/>
          <p:cNvSpPr>
            <a:spLocks noChangeShapeType="1"/>
          </p:cNvSpPr>
          <p:nvPr/>
        </p:nvSpPr>
        <p:spPr bwMode="auto">
          <a:xfrm flipH="1">
            <a:off x="6019800" y="6019800"/>
            <a:ext cx="2286000" cy="0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" name="Line 24"/>
          <p:cNvSpPr>
            <a:spLocks noChangeShapeType="1"/>
          </p:cNvSpPr>
          <p:nvPr/>
        </p:nvSpPr>
        <p:spPr bwMode="auto">
          <a:xfrm flipV="1">
            <a:off x="6019800" y="5562600"/>
            <a:ext cx="0" cy="457200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6659563" y="5334000"/>
            <a:ext cx="1081087" cy="527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обратная связь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2349500"/>
            <a:ext cx="8229600" cy="3849688"/>
          </a:xfrm>
        </p:spPr>
        <p:txBody>
          <a:bodyPr/>
          <a:lstStyle/>
          <a:p>
            <a:r>
              <a:rPr lang="ru-RU" sz="2000" smtClean="0"/>
              <a:t>ПНПО</a:t>
            </a:r>
          </a:p>
          <a:p>
            <a:r>
              <a:rPr lang="ru-RU" sz="2000" smtClean="0"/>
              <a:t>КПМО</a:t>
            </a:r>
          </a:p>
          <a:p>
            <a:r>
              <a:rPr lang="ru-RU" sz="2000" smtClean="0"/>
              <a:t>КОЭРСО</a:t>
            </a:r>
          </a:p>
          <a:p>
            <a:r>
              <a:rPr lang="ru-RU" sz="2000" smtClean="0"/>
              <a:t>Рейтингование муниципалитетов и школ</a:t>
            </a:r>
          </a:p>
          <a:p>
            <a:r>
              <a:rPr lang="ru-RU" sz="2000" smtClean="0"/>
              <a:t>Сетевые образовательные программы</a:t>
            </a:r>
          </a:p>
          <a:p>
            <a:r>
              <a:rPr lang="ru-RU" sz="2000" smtClean="0"/>
              <a:t>КМРСО</a:t>
            </a:r>
          </a:p>
          <a:p>
            <a:r>
              <a:rPr lang="ru-RU" sz="2000" smtClean="0"/>
              <a:t>Наша новая школа</a:t>
            </a:r>
          </a:p>
          <a:p>
            <a:pPr eaLnBrk="1" hangingPunct="1"/>
            <a:endParaRPr lang="ru-RU" sz="2000" smtClean="0"/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042988" y="0"/>
            <a:ext cx="7019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>
                <a:solidFill>
                  <a:schemeClr val="tx2"/>
                </a:solidFill>
              </a:rPr>
              <a:t>Министерство образования и науки Республики Бурятия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000" b="1"/>
              <a:t>Ключевые проекты системы общего образования РБ</a:t>
            </a:r>
          </a:p>
        </p:txBody>
      </p:sp>
      <p:pic>
        <p:nvPicPr>
          <p:cNvPr id="20485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" y="1889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3366CC"/>
                </a:solidFill>
                <a:latin typeface="Times New Roman" pitchFamily="18" charset="0"/>
              </a:rPr>
              <a:t>Законодательная и нормативно-правовая база, предшествующая разработке Федерального Закона от 08.05.2010 № 83-ФЗ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3075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143375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72"/>
          <p:cNvSpPr txBox="1">
            <a:spLocks noChangeArrowheads="1"/>
          </p:cNvSpPr>
          <p:nvPr/>
        </p:nvSpPr>
        <p:spPr bwMode="auto">
          <a:xfrm>
            <a:off x="500063" y="1714500"/>
            <a:ext cx="807243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/>
              <a:t> </a:t>
            </a:r>
            <a:r>
              <a:rPr lang="ru-RU" sz="2000">
                <a:latin typeface="Times New Roman" pitchFamily="18" charset="0"/>
              </a:rPr>
              <a:t>- Концепция развития гражданского законодательства Российской Федерации, 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одобренной решением Совета при Президенте РФ по кодификации и 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совершенствованию гражданского законодательства от 07.10.2009;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>
                <a:latin typeface="Times New Roman" pitchFamily="18" charset="0"/>
              </a:rPr>
              <a:t>План мероприятий по совершенствованию государственного управления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 в 2009 - 2010 годах, утвержденным распоряжением Правительства РФ 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от 03.12.2009 № 1862-р.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>
                <a:latin typeface="Times New Roman" pitchFamily="18" charset="0"/>
              </a:rPr>
              <a:t>Бюджетное послание Президента Российской Федерации Федеральному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Собранию от 25 мая 2009 г., в котором была поставлена задача 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совершенствования правового положения государственных </a:t>
            </a: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(муниципальных) учреждений.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675687" cy="1143000"/>
          </a:xfrm>
        </p:spPr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КОЭРСО – комплексная оценка эффективности региональной системы образования Республики Бурятия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700213"/>
            <a:ext cx="7993062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7025" y="276225"/>
            <a:ext cx="8294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0" anchor="ctr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500" b="1">
                <a:latin typeface="Tahoma" pitchFamily="34" charset="0"/>
                <a:cs typeface="Tahoma" pitchFamily="34" charset="0"/>
              </a:rPr>
              <a:t>РЕЙТИНГ МУНИЦИПАЛЬНЫХ СИСТЕМ ОБРАЗОВАНИЯ РЕСПУБЛИКИ БУРЯТИЯ - 2009Г. (УТВЕРЖДЕН ПРИКАЗОМ МИНОБРНАУКИ РБ ОТ 10.03.2010Г. №222)</a:t>
            </a:r>
            <a:endParaRPr lang="ru-RU" sz="1500" b="1">
              <a:latin typeface="Times New Roman" pitchFamily="18" charset="0"/>
              <a:cs typeface="Times New Roman" pitchFamily="18" charset="0"/>
            </a:endParaRPr>
          </a:p>
          <a:p>
            <a:pPr defTabSz="828675" eaLnBrk="0" hangingPunct="0"/>
            <a:endParaRPr lang="ru-RU" sz="1500"/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/>
        </p:nvGraphicFramePr>
        <p:xfrm>
          <a:off x="522288" y="1012825"/>
          <a:ext cx="7969250" cy="6361829"/>
        </p:xfrm>
        <a:graphic>
          <a:graphicData uri="http://schemas.openxmlformats.org/drawingml/2006/table">
            <a:tbl>
              <a:tblPr/>
              <a:tblGrid>
                <a:gridCol w="796925"/>
                <a:gridCol w="2390775"/>
                <a:gridCol w="796925"/>
                <a:gridCol w="796925"/>
                <a:gridCol w="796925"/>
                <a:gridCol w="796925"/>
                <a:gridCol w="796925"/>
                <a:gridCol w="796925"/>
              </a:tblGrid>
              <a:tr h="439738">
                <a:tc rowSpan="2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Наименование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Баллы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Внедрение и развитие новых экономических механизмов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Качество образования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Развитие профессионального мастерства педагогических работников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Внедрение эффективных управленческих моделей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Развитие образовательной инфраструктуры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Итого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Максимально возможное количество баллов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164,95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292,35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227,06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147,58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168,06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Городской округ "город Северобайкальск"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92,77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149,75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130,76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53,80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164,04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591,12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Муниципальный район "Хоринский район"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58,31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113,16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179,35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37,08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162,94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550,84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Муниципальный район "Заиграевский район"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100,47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100,28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112,35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59,87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165,47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538,44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Городской округ "город Улан-Удэ"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91,70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103,18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119,01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53,22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158,54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525,65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Муниципальный район "Селенгинский район"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84,69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107,09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115,84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27,74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158,66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494,02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Муниципальный район "Бичурский район"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77,05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74,97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121,89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60,68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127,82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462,41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Муниципальный район "Курумканский район"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65,14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92,44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117,99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19,85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160,65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456,07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74650"/>
            <a:ext cx="8642350" cy="648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презентация-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2988" y="0"/>
            <a:ext cx="7019925" cy="936625"/>
          </a:xfrm>
        </p:spPr>
        <p:txBody>
          <a:bodyPr/>
          <a:lstStyle/>
          <a:p>
            <a:pPr algn="r" eaLnBrk="1" hangingPunct="1"/>
            <a:r>
              <a:rPr lang="ru-RU" sz="2000" smtClean="0"/>
              <a:t>Министерство образования и науки Республики Бурятия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2571750"/>
            <a:ext cx="6985000" cy="1223963"/>
          </a:xfrm>
        </p:spPr>
        <p:txBody>
          <a:bodyPr/>
          <a:lstStyle/>
          <a:p>
            <a:pPr eaLnBrk="1" hangingPunct="1"/>
            <a:r>
              <a:rPr lang="ru-RU" sz="4400" b="1" smtClean="0"/>
              <a:t>Спасибо за внимание!</a:t>
            </a:r>
            <a:endParaRPr lang="ru-RU" sz="4400" smtClean="0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476375" y="5805488"/>
            <a:ext cx="6994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80"/>
                </a:solidFill>
              </a:rPr>
              <a:t>Заместитель министра образования и науки Республики Бурятия  А.В.Бочеев 25 ноября 2010г.</a:t>
            </a:r>
          </a:p>
        </p:txBody>
      </p:sp>
      <p:pic>
        <p:nvPicPr>
          <p:cNvPr id="25605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" y="1889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3366CC"/>
                </a:solidFill>
                <a:latin typeface="Times New Roman" pitchFamily="18" charset="0"/>
              </a:rPr>
              <a:t>Цели</a:t>
            </a:r>
            <a:r>
              <a:rPr lang="en-US" sz="2400" b="1">
                <a:solidFill>
                  <a:srgbClr val="3366CC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3366CC"/>
                </a:solidFill>
                <a:latin typeface="Times New Roman" pitchFamily="18" charset="0"/>
              </a:rPr>
              <a:t>и задачи реализации Федерального Закона от 08.05.2010 № 83-ФЗ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4099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72"/>
          <p:cNvSpPr txBox="1">
            <a:spLocks noChangeArrowheads="1"/>
          </p:cNvSpPr>
          <p:nvPr/>
        </p:nvSpPr>
        <p:spPr bwMode="auto">
          <a:xfrm>
            <a:off x="500063" y="1714500"/>
            <a:ext cx="80724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b="1"/>
              <a:t> </a:t>
            </a:r>
            <a:r>
              <a:rPr lang="ru-RU" sz="2000" b="1"/>
              <a:t>- </a:t>
            </a:r>
            <a:r>
              <a:rPr lang="ru-RU" sz="2000">
                <a:latin typeface="Times New Roman" pitchFamily="18" charset="0"/>
              </a:rPr>
              <a:t>повышение качества государственных (муниципальных) услуг, предоставляемых населению;</a:t>
            </a:r>
          </a:p>
          <a:p>
            <a:pPr algn="just">
              <a:lnSpc>
                <a:spcPct val="80000"/>
              </a:lnSpc>
            </a:pPr>
            <a:endParaRPr lang="ru-RU" sz="200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>
                <a:latin typeface="Times New Roman" pitchFamily="18" charset="0"/>
              </a:rPr>
              <a:t>создание стимула и мотивации для учреждений к эффективному использованию финансовых ресурсов и государственного (муниципального) имущества;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200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>
                <a:latin typeface="Times New Roman" pitchFamily="18" charset="0"/>
              </a:rPr>
              <a:t> обеспечение прозрачности деятельности бюджетных учреждений;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200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>
                <a:latin typeface="Times New Roman" pitchFamily="18" charset="0"/>
              </a:rPr>
              <a:t> изменение предмета отчетности бюджетного учреждения: от отчета об исполнении сметы к отчету о результатах деятельности и об использовании закрепленного за учреждением имущества;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rgbClr val="3366CC"/>
                </a:solidFill>
                <a:latin typeface="Times New Roman" pitchFamily="18" charset="0"/>
              </a:rPr>
              <a:t>Сравнительная характеристика  существующих бюджетных учреждений и бюджетных учреждений нового типа</a:t>
            </a:r>
          </a:p>
        </p:txBody>
      </p:sp>
      <p:pic>
        <p:nvPicPr>
          <p:cNvPr id="5123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72"/>
          <p:cNvSpPr txBox="1">
            <a:spLocks noChangeArrowheads="1"/>
          </p:cNvSpPr>
          <p:nvPr/>
        </p:nvSpPr>
        <p:spPr bwMode="auto">
          <a:xfrm>
            <a:off x="285750" y="1643063"/>
            <a:ext cx="3857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/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В НАСТОЯЩЕЕ ВРЕМЯ: </a:t>
            </a:r>
          </a:p>
          <a:p>
            <a:pPr algn="ctr"/>
            <a:endParaRPr lang="ru-RU" sz="20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Собственник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всего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имущества бюджетных учреждений – это либо Российская Федерация, либо субъект Российской Федерации, либо муниципальное образование (ст. 296 ГК РФ). </a:t>
            </a:r>
          </a:p>
          <a:p>
            <a:pPr algn="just"/>
            <a:endParaRPr lang="ru-RU" sz="2000">
              <a:latin typeface="Times New Roman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4572000" y="1643063"/>
            <a:ext cx="40719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800" b="1"/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КАК СТАНЕТ: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000">
                <a:latin typeface="Times New Roman" pitchFamily="18" charset="0"/>
              </a:rPr>
              <a:t>	Собственник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всего </a:t>
            </a:r>
            <a:r>
              <a:rPr lang="ru-RU" sz="2000">
                <a:latin typeface="Times New Roman" pitchFamily="18" charset="0"/>
              </a:rPr>
              <a:t>имущества бюджетных учреждений – это либо Российская Федерация, либо субъект Российской Федерации, либо муниципальное образование (ст. 296 ГК РФ, п. 9 ст. 9.2 Закона «О некоммерческих организациях»). </a:t>
            </a:r>
          </a:p>
          <a:p>
            <a:pPr marL="342900" indent="-342900" algn="just">
              <a:spcBef>
                <a:spcPct val="2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642938" y="5429250"/>
            <a:ext cx="7929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ВСЕ ИМУЩЕСТВО ПО ПРЕЖНЕМУ ОСТАЕТСЯ В СОБСТВЕННОСТИ СООТВЕТСТВУЮЩЕГО ПУБЛИЧНОГО ПРАВОВОГО ОБРАЗОВАНИЯ, СЛЕДОВАТЕЛЬНО ПРИВАТИЗАЦИИ ЭТОГО ИМУЩЕСТВА НЕ ПРОИЗОЙДЕТ</a:t>
            </a:r>
          </a:p>
          <a:p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rgbClr val="3366CC"/>
                </a:solidFill>
                <a:latin typeface="Times New Roman" pitchFamily="18" charset="0"/>
              </a:rPr>
              <a:t>Сравнительная характеристика  существующих бюджетных учреждений и бюджетных учреждений нового типа</a:t>
            </a:r>
          </a:p>
        </p:txBody>
      </p:sp>
      <p:pic>
        <p:nvPicPr>
          <p:cNvPr id="6147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72"/>
          <p:cNvSpPr txBox="1">
            <a:spLocks noChangeArrowheads="1"/>
          </p:cNvSpPr>
          <p:nvPr/>
        </p:nvSpPr>
        <p:spPr bwMode="auto">
          <a:xfrm>
            <a:off x="285750" y="2357438"/>
            <a:ext cx="3857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/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В НАСТОЯЩЕЕ ВРЕМЯ: </a:t>
            </a: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Бюджетное учреждение не может быть признано несостоятельным (банкротом) (ч. 4 ст. 61 ГК РФ). </a:t>
            </a:r>
          </a:p>
          <a:p>
            <a:pPr algn="just"/>
            <a:endParaRPr lang="ru-RU" sz="2000">
              <a:latin typeface="Times New Roman" pitchFamily="18" charset="0"/>
            </a:endParaRP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572000" y="2286000"/>
            <a:ext cx="40719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800" b="1"/>
              <a:t> </a:t>
            </a:r>
            <a:r>
              <a:rPr lang="ru-RU" sz="1800" b="1" u="sng">
                <a:solidFill>
                  <a:srgbClr val="FF0000"/>
                </a:solidFill>
                <a:latin typeface="Times New Roman" pitchFamily="18" charset="0"/>
              </a:rPr>
              <a:t>КАК СТАНЕТ: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      </a:t>
            </a:r>
            <a:r>
              <a:rPr lang="ru-RU" sz="2000">
                <a:latin typeface="Times New Roman" pitchFamily="18" charset="0"/>
              </a:rPr>
              <a:t>Бюджетное учреждение не может быть признано несостоятельным (банкротом) (ч. 4 ст. 61 ГК РФ).</a:t>
            </a:r>
          </a:p>
          <a:p>
            <a:pPr marL="342900" indent="-342900" algn="just">
              <a:spcBef>
                <a:spcPct val="2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642938" y="5429250"/>
            <a:ext cx="7929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БАНКРОТСТВО НОВОГО БЮДЖЕТНОГО УЧРЕЖДЕНИЯ НЕВОЗМОЖНО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</a:rPr>
            </a:br>
            <a:endParaRPr lang="ru-RU"/>
          </a:p>
          <a:p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rgbClr val="3366CC"/>
                </a:solidFill>
                <a:latin typeface="Times New Roman" pitchFamily="18" charset="0"/>
              </a:rPr>
              <a:t>Сравнительная характеристика  существующих бюджетных учреждений и бюджетных учреждений нового типа</a:t>
            </a:r>
          </a:p>
        </p:txBody>
      </p:sp>
      <p:pic>
        <p:nvPicPr>
          <p:cNvPr id="7171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72"/>
          <p:cNvSpPr txBox="1">
            <a:spLocks noChangeArrowheads="1"/>
          </p:cNvSpPr>
          <p:nvPr/>
        </p:nvSpPr>
        <p:spPr bwMode="auto">
          <a:xfrm>
            <a:off x="214313" y="1571625"/>
            <a:ext cx="3857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/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В НАСТОЯЩЕЕ ВРЕМЯ: </a:t>
            </a: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Имущество находится у учреждения на праве оперативного управления, управление, владение и распоряжение таким имуществом осуществляется с согласия собственника этого имущества (ст. 120 и 296 ГК РФ).</a:t>
            </a: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4500563" y="1392238"/>
            <a:ext cx="407193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800" b="1"/>
              <a:t> </a:t>
            </a:r>
            <a:r>
              <a:rPr lang="ru-RU" sz="1800" b="1" u="sng">
                <a:solidFill>
                  <a:srgbClr val="FF0000"/>
                </a:solidFill>
                <a:latin typeface="Times New Roman" pitchFamily="18" charset="0"/>
              </a:rPr>
              <a:t>КАК СТАНЕТ: </a:t>
            </a:r>
            <a:endParaRPr lang="en-US" sz="1800" b="1" u="sng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800" b="1" u="sng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	 Закон регулирует отношения по крупным сделкам, с передачей  имущества в пользование или в залог, при условии что цена такой сделки превышает </a:t>
            </a:r>
            <a:r>
              <a:rPr lang="ru-RU" sz="1800" b="1">
                <a:solidFill>
                  <a:srgbClr val="FF0000"/>
                </a:solidFill>
                <a:latin typeface="Times New Roman" pitchFamily="18" charset="0"/>
              </a:rPr>
              <a:t>10%</a:t>
            </a:r>
            <a:r>
              <a:rPr lang="ru-RU" sz="1800">
                <a:latin typeface="Times New Roman" pitchFamily="18" charset="0"/>
              </a:rPr>
              <a:t> балансовой стоимости активов бюджетного учреждения). Крупная сделка может быть совершена только </a:t>
            </a:r>
            <a:r>
              <a:rPr lang="ru-RU" sz="1800" b="1">
                <a:solidFill>
                  <a:srgbClr val="FF0000"/>
                </a:solidFill>
                <a:latin typeface="Times New Roman" pitchFamily="18" charset="0"/>
              </a:rPr>
              <a:t>с </a:t>
            </a:r>
            <a:r>
              <a:rPr lang="ru-RU" sz="1800">
                <a:latin typeface="Times New Roman" pitchFamily="18" charset="0"/>
              </a:rPr>
              <a:t>предварительного согласия учредителя (п. 12 ст. 9.2 Закона «О некоммерческих организациях» )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571500" y="5780088"/>
            <a:ext cx="7929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66CC"/>
                </a:solidFill>
                <a:latin typeface="Times New Roman" pitchFamily="18" charset="0"/>
              </a:rPr>
              <a:t>ИМУЩЕСТВО ЯВЛЯЕТСЯ ГОСУДАРСТВЕННОЙ СОБСТВЕННОСТЬЮ, СДЕЛКИ С ИМУЩЕСТВОМ ПОДКОНТРОЛЬНЫ УЧРЕДИТЕЛЮ И СОБСТВЕННИКУ</a:t>
            </a: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rgbClr val="3366CC"/>
                </a:solidFill>
                <a:latin typeface="Times New Roman" pitchFamily="18" charset="0"/>
              </a:rPr>
              <a:t>Сравнительная характеристика  существующих бюджетных учреждений и бюджетных учреждений нового типа</a:t>
            </a:r>
          </a:p>
        </p:txBody>
      </p:sp>
      <p:pic>
        <p:nvPicPr>
          <p:cNvPr id="8195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72"/>
          <p:cNvSpPr txBox="1">
            <a:spLocks noChangeArrowheads="1"/>
          </p:cNvSpPr>
          <p:nvPr/>
        </p:nvSpPr>
        <p:spPr bwMode="auto">
          <a:xfrm>
            <a:off x="214313" y="1571625"/>
            <a:ext cx="3857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/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В НАСТОЯЩЕЕ ВРЕМЯ: </a:t>
            </a:r>
          </a:p>
          <a:p>
            <a:pPr algn="ctr"/>
            <a:endParaRPr lang="ru-RU" sz="20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Закон «О некоммерческих организациях» на бюджетные и автономные учреждения не распространяется (п.5 ст. 1 Закона «О некоммерческих организациях» ).</a:t>
            </a: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Бюджетное учреждение вправе осуществлять приносящую доход деятельность, если такое право предусмотрено учредительными документами (ст. 298 ГК РФ)</a:t>
            </a:r>
          </a:p>
          <a:p>
            <a:pPr algn="just"/>
            <a:endParaRPr lang="ru-RU" sz="2000">
              <a:latin typeface="Times New Roman" pitchFamily="18" charset="0"/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4500563" y="1392238"/>
            <a:ext cx="40719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800" b="1"/>
              <a:t> </a:t>
            </a:r>
            <a:r>
              <a:rPr lang="ru-RU" sz="1800" b="1" u="sng">
                <a:solidFill>
                  <a:srgbClr val="FF0000"/>
                </a:solidFill>
                <a:latin typeface="Times New Roman" pitchFamily="18" charset="0"/>
              </a:rPr>
              <a:t>КАК СТАНЕТ: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	Закон «О некоммерческих организациях» распространяется на новые бюджетные учреждения.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	Бюджетное учреждение вправе осуществлять приносящую доход деятельность при условии, что такая деятельность указана в его учредительных документах </a:t>
            </a:r>
            <a:r>
              <a:rPr lang="ru-RU" sz="1800" b="1">
                <a:solidFill>
                  <a:srgbClr val="FF0000"/>
                </a:solidFill>
                <a:latin typeface="Times New Roman" pitchFamily="18" charset="0"/>
              </a:rPr>
              <a:t>и</a:t>
            </a:r>
            <a:r>
              <a:rPr lang="ru-RU" sz="1800" b="1">
                <a:latin typeface="Times New Roman" pitchFamily="18" charset="0"/>
              </a:rPr>
              <a:t> </a:t>
            </a:r>
            <a:r>
              <a:rPr lang="ru-RU" sz="1800" b="1">
                <a:solidFill>
                  <a:srgbClr val="FF0000"/>
                </a:solidFill>
                <a:latin typeface="Times New Roman" pitchFamily="18" charset="0"/>
              </a:rPr>
              <a:t>лишь постольку, поскольку это служит достижению целей, ради которых оно создано, и соответствующую этим целям</a:t>
            </a:r>
            <a:r>
              <a:rPr lang="ru-RU" sz="1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800">
                <a:latin typeface="Times New Roman" pitchFamily="18" charset="0"/>
              </a:rPr>
              <a:t>(ст. 298 ГК РФ, п. 4 ст. 9.2 Закона «О некоммерческих организациях» 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rgbClr val="3366CC"/>
                </a:solidFill>
                <a:latin typeface="Times New Roman" pitchFamily="18" charset="0"/>
              </a:rPr>
              <a:t>Сравнительная характеристика  существующих бюджетных учреждений и бюджетных учреждений нового типа</a:t>
            </a:r>
          </a:p>
        </p:txBody>
      </p:sp>
      <p:pic>
        <p:nvPicPr>
          <p:cNvPr id="9219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72"/>
          <p:cNvSpPr txBox="1">
            <a:spLocks noChangeArrowheads="1"/>
          </p:cNvSpPr>
          <p:nvPr/>
        </p:nvSpPr>
        <p:spPr bwMode="auto">
          <a:xfrm>
            <a:off x="214313" y="1571625"/>
            <a:ext cx="3857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/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В НАСТОЯЩЕЕ ВРЕМЯ:</a:t>
            </a:r>
          </a:p>
          <a:p>
            <a:pPr algn="ctr"/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Госзадание для бюджетного учреждения должно содержать, в том числе:</a:t>
            </a:r>
          </a:p>
          <a:p>
            <a:pPr algn="just">
              <a:buFontTx/>
              <a:buChar char="-"/>
            </a:pPr>
            <a:r>
              <a:rPr lang="ru-RU" sz="2000">
                <a:latin typeface="Times New Roman" pitchFamily="18" charset="0"/>
              </a:rPr>
              <a:t>предельные цены (тарифы)  на оплату соответствующих услуг в случаях, если законодательством предусмотрено их оказание на платной основе, либо порядок установления указанных цен и тарифов (ст. 69.2 БК РФ)</a:t>
            </a:r>
          </a:p>
          <a:p>
            <a:pPr algn="ctr"/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just"/>
            <a:endParaRPr lang="ru-RU" sz="2000">
              <a:latin typeface="Times New Roman" pitchFamily="18" charset="0"/>
            </a:endParaRP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4500563" y="1392238"/>
            <a:ext cx="4071937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800" b="1" dirty="0"/>
              <a:t>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</a:rPr>
              <a:t>КАК СТАНЕТ: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1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800" dirty="0" err="1">
                <a:latin typeface="Times New Roman" pitchFamily="18" charset="0"/>
              </a:rPr>
              <a:t>Госзадание</a:t>
            </a:r>
            <a:r>
              <a:rPr lang="ru-RU" sz="1800" dirty="0">
                <a:latin typeface="Times New Roman" pitchFamily="18" charset="0"/>
              </a:rPr>
              <a:t> для бюджетного учреждения должно содержать, в том числе:</a:t>
            </a:r>
          </a:p>
          <a:p>
            <a:pPr algn="just">
              <a:buFontTx/>
              <a:buChar char="-"/>
              <a:defRPr/>
            </a:pPr>
            <a:r>
              <a:rPr lang="ru-RU" sz="1800" dirty="0">
                <a:latin typeface="Times New Roman" pitchFamily="18" charset="0"/>
              </a:rPr>
              <a:t>предельные цены … (ст. 69.2 БК РФ)</a:t>
            </a:r>
          </a:p>
          <a:p>
            <a:pPr algn="just">
              <a:buFontTx/>
              <a:buChar char="-"/>
              <a:defRPr/>
            </a:pPr>
            <a:endParaRPr lang="en-US" sz="1800" dirty="0">
              <a:latin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dirty="0">
                <a:latin typeface="Times New Roman" pitchFamily="18" charset="0"/>
              </a:rPr>
              <a:t>Бюджетное учреждение вправе оказывать платные услуги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</a:rPr>
              <a:t>только сверх</a:t>
            </a:r>
            <a:r>
              <a:rPr lang="ru-RU" sz="1800" dirty="0">
                <a:latin typeface="Times New Roman" pitchFamily="18" charset="0"/>
              </a:rPr>
              <a:t> установленного государственного (муниципального) задания, а также в рамках </a:t>
            </a:r>
            <a:r>
              <a:rPr lang="ru-RU" sz="1800" dirty="0" err="1">
                <a:latin typeface="Times New Roman" pitchFamily="18" charset="0"/>
              </a:rPr>
              <a:t>госзадания</a:t>
            </a:r>
            <a:r>
              <a:rPr lang="ru-RU" sz="1800" dirty="0">
                <a:latin typeface="Times New Roman" pitchFamily="18" charset="0"/>
              </a:rPr>
              <a:t>, если это прямо установлено в федеральном законе, на </a:t>
            </a:r>
            <a:r>
              <a:rPr lang="ru-RU" sz="1800" b="1" dirty="0">
                <a:latin typeface="Times New Roman" pitchFamily="18" charset="0"/>
              </a:rPr>
              <a:t>одинаковых</a:t>
            </a:r>
            <a:r>
              <a:rPr lang="ru-RU" sz="1800" dirty="0">
                <a:latin typeface="Times New Roman" pitchFamily="18" charset="0"/>
              </a:rPr>
              <a:t> при оказании одних и тех же услуг условиях (ст. 9.2 Закона «О некоммерческих организациях» ). </a:t>
            </a:r>
          </a:p>
          <a:p>
            <a:pPr algn="just">
              <a:buFontTx/>
              <a:buChar char="-"/>
              <a:defRPr/>
            </a:pPr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143000" y="142875"/>
            <a:ext cx="785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rgbClr val="3366CC"/>
                </a:solidFill>
                <a:latin typeface="Times New Roman" pitchFamily="18" charset="0"/>
              </a:rPr>
              <a:t>Сравнительная характеристика  существующих бюджетных учреждений и бюджетных учреждений нового типа</a:t>
            </a:r>
          </a:p>
        </p:txBody>
      </p:sp>
      <p:pic>
        <p:nvPicPr>
          <p:cNvPr id="10243" name="Picture 10" descr="shlyap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72"/>
          <p:cNvSpPr txBox="1">
            <a:spLocks noChangeArrowheads="1"/>
          </p:cNvSpPr>
          <p:nvPr/>
        </p:nvSpPr>
        <p:spPr bwMode="auto">
          <a:xfrm>
            <a:off x="214313" y="1571625"/>
            <a:ext cx="38576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/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</a:rPr>
              <a:t>В НАСТОЯЩЕЕ ВРЕМЯ: </a:t>
            </a:r>
          </a:p>
          <a:p>
            <a:pPr algn="just"/>
            <a:endParaRPr lang="ru-RU" sz="2000">
              <a:latin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</a:rPr>
              <a:t>Финансовое обеспечение ОУ осуществляется по смете. </a:t>
            </a:r>
          </a:p>
          <a:p>
            <a:pPr algn="just"/>
            <a:r>
              <a:rPr lang="ru-RU" sz="2000">
                <a:latin typeface="Times New Roman" pitchFamily="18" charset="0"/>
              </a:rPr>
              <a:t>Связь финансирования и результатов деятельности учреждения напрямую отсутствует, осуществляется содержание действующей сети учреждений, а не объема услуг (ст. 161, 221 БК РФ).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4500563" y="1392238"/>
            <a:ext cx="4071937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800" b="1"/>
              <a:t> </a:t>
            </a:r>
            <a:r>
              <a:rPr lang="ru-RU" sz="1800" b="1" u="sng">
                <a:solidFill>
                  <a:srgbClr val="FF0000"/>
                </a:solidFill>
                <a:latin typeface="Times New Roman" pitchFamily="18" charset="0"/>
              </a:rPr>
              <a:t>КАК СТАНЕТ: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Финансовое обеспечение осуществляется путем предоставления субсидии на  выполнение госзадания.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Госзадание устанавливает показатели эффективности, объема, категории получателей госуслуги и результаты от оказания услуг - связь между финансовым обеспечением учреждения и качеством (результатом) его работы.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latin typeface="Times New Roman" pitchFamily="18" charset="0"/>
              </a:rPr>
              <a:t>		Не использованные до конца финансового года остатки субсидий, </a:t>
            </a:r>
            <a:r>
              <a:rPr lang="ru-RU" sz="1800" b="1">
                <a:solidFill>
                  <a:srgbClr val="FF0000"/>
                </a:solidFill>
                <a:latin typeface="Times New Roman" pitchFamily="18" charset="0"/>
              </a:rPr>
              <a:t>остаются </a:t>
            </a:r>
            <a:r>
              <a:rPr lang="ru-RU" sz="1800">
                <a:latin typeface="Times New Roman" pitchFamily="18" charset="0"/>
              </a:rPr>
              <a:t>в распоряжении бюджетного учреждения (п. 10 ст. 19 Закона 83-ФЗ).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2309</TotalTime>
  <Words>1464</Words>
  <Application>Microsoft Office PowerPoint</Application>
  <PresentationFormat>Экран (4:3)</PresentationFormat>
  <Paragraphs>293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Book Antiqua</vt:lpstr>
      <vt:lpstr>Microsoft Sans Serif</vt:lpstr>
      <vt:lpstr>Tahoma</vt:lpstr>
      <vt:lpstr>Оформление по умолчанию</vt:lpstr>
      <vt:lpstr>Министерство образования и науки Республики Бурятия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Стоимость услуги по предоставлению общего образования </vt:lpstr>
      <vt:lpstr>Слайд 17</vt:lpstr>
      <vt:lpstr>Новые механизмы финансирования образовательных услуг   для автономных и бюджетных учреждений </vt:lpstr>
      <vt:lpstr>Слайд 19</vt:lpstr>
      <vt:lpstr>КОЭРСО – комплексная оценка эффективности региональной системы образования Республики Бурятия</vt:lpstr>
      <vt:lpstr>Слайд 21</vt:lpstr>
      <vt:lpstr>Слайд 22</vt:lpstr>
      <vt:lpstr>Слайд 23</vt:lpstr>
      <vt:lpstr>Министерство образования и науки Республики Бурятия</vt:lpstr>
    </vt:vector>
  </TitlesOfParts>
  <Company>MINOBR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Бурятия</dc:title>
  <dc:creator>user</dc:creator>
  <cp:lastModifiedBy>Alexandr</cp:lastModifiedBy>
  <cp:revision>138</cp:revision>
  <dcterms:created xsi:type="dcterms:W3CDTF">2010-02-02T02:43:38Z</dcterms:created>
  <dcterms:modified xsi:type="dcterms:W3CDTF">2010-12-09T04:33:53Z</dcterms:modified>
</cp:coreProperties>
</file>