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2"/>
  </p:notesMasterIdLst>
  <p:sldIdLst>
    <p:sldId id="256" r:id="rId2"/>
    <p:sldId id="258" r:id="rId3"/>
    <p:sldId id="261" r:id="rId4"/>
    <p:sldId id="262" r:id="rId5"/>
    <p:sldId id="265" r:id="rId6"/>
    <p:sldId id="266" r:id="rId7"/>
    <p:sldId id="267" r:id="rId8"/>
    <p:sldId id="259" r:id="rId9"/>
    <p:sldId id="260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4660"/>
  </p:normalViewPr>
  <p:slideViewPr>
    <p:cSldViewPr>
      <p:cViewPr>
        <p:scale>
          <a:sx n="100" d="100"/>
          <a:sy n="100" d="100"/>
        </p:scale>
        <p:origin x="-52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003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B75BCD-4AC5-425C-BB0A-BE3A9BDF058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F0EAC-6203-4E9E-A98E-1151AE62CD92}" type="slidenum">
              <a:rPr lang="ru-RU"/>
              <a:pPr/>
              <a:t>10</a:t>
            </a:fld>
            <a:endParaRPr lang="ru-RU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885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885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885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5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886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886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888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888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0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890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890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0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0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0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0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0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0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890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891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9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9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9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891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91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891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891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891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A260BF-9C56-4C64-94C7-B202A09CE2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9D571-3554-418B-AA18-37EB9507EE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18D48-5379-4AC5-B33F-672371164B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E4342D-42DA-4D58-B88E-9812F234AF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DE773-7E9C-4D39-A09F-6969833E45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E3F77-CC56-46A3-B33B-9CAFB5AB04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2CC77-2585-4CAF-BD1F-AB0D289ED6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B93EE-D907-4AE0-B105-8FD44A7DDE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86553-DBB5-4FB3-A33F-CF8C609CB6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BCBED-B177-4CCC-95CD-6E7D515EA5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2DE62-B605-48BF-8227-80A7B2D6B8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3CE2-A5D5-4815-936F-32D72214B7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782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782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783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784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784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78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786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7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7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7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7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7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7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7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7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787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787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8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8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8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8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8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8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788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788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88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88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89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78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89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789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789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789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66EA113-B9B8-49DB-A472-F29DFF789B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lic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chalc@mail.tomsknet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stex.info/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692275"/>
            <a:ext cx="8785225" cy="1736725"/>
          </a:xfrm>
        </p:spPr>
        <p:txBody>
          <a:bodyPr/>
          <a:lstStyle/>
          <a:p>
            <a:r>
              <a:rPr lang="ru-RU" sz="4400" b="1"/>
              <a:t>Управление введением ФГОС</a:t>
            </a:r>
            <a:br>
              <a:rPr lang="ru-RU" sz="4400" b="1"/>
            </a:br>
            <a:r>
              <a:rPr lang="ru-RU" sz="4400" b="1"/>
              <a:t>на школьном уровне</a:t>
            </a:r>
            <a:br>
              <a:rPr lang="ru-RU" sz="4400" b="1"/>
            </a:br>
            <a:r>
              <a:rPr lang="ru-RU" sz="2600" b="1"/>
              <a:t>(на примере МОУ Академический лицей г.Томска)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81525"/>
            <a:ext cx="6400800" cy="1057275"/>
          </a:xfrm>
        </p:spPr>
        <p:txBody>
          <a:bodyPr/>
          <a:lstStyle/>
          <a:p>
            <a:pPr algn="r"/>
            <a:r>
              <a:rPr lang="ru-RU" sz="2400" b="1"/>
              <a:t>И.Н. Тоболкина, к.пед.н. </a:t>
            </a:r>
            <a:endParaRPr lang="en-US" sz="2400" b="1"/>
          </a:p>
          <a:p>
            <a:pPr algn="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Спасибо за внимание!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МОУ Академический лицей г.Томска: </a:t>
            </a:r>
            <a:r>
              <a:rPr lang="en-US">
                <a:hlinkClick r:id="rId3"/>
              </a:rPr>
              <a:t>www.aclic.ru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ru-RU"/>
              <a:t>Электронная почта: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hlinkClick r:id="rId4"/>
              </a:rPr>
              <a:t>schalc@mail.tomsknet.ru</a:t>
            </a:r>
            <a:endParaRPr lang="en-US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72" name="Group 56"/>
          <p:cNvGrpSpPr>
            <a:grpSpLocks/>
          </p:cNvGrpSpPr>
          <p:nvPr/>
        </p:nvGrpSpPr>
        <p:grpSpPr bwMode="auto">
          <a:xfrm>
            <a:off x="323850" y="863600"/>
            <a:ext cx="8424863" cy="5661025"/>
            <a:chOff x="113" y="118"/>
            <a:chExt cx="5579" cy="3766"/>
          </a:xfrm>
        </p:grpSpPr>
        <p:sp>
          <p:nvSpPr>
            <p:cNvPr id="86021" name="AutoShape 5"/>
            <p:cNvSpPr>
              <a:spLocks noChangeAspect="1" noChangeArrowheads="1"/>
            </p:cNvSpPr>
            <p:nvPr/>
          </p:nvSpPr>
          <p:spPr bwMode="auto">
            <a:xfrm>
              <a:off x="113" y="118"/>
              <a:ext cx="5579" cy="3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2" name="Text Box 6"/>
            <p:cNvSpPr txBox="1">
              <a:spLocks noChangeArrowheads="1"/>
            </p:cNvSpPr>
            <p:nvPr/>
          </p:nvSpPr>
          <p:spPr bwMode="auto">
            <a:xfrm>
              <a:off x="113" y="118"/>
              <a:ext cx="279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 anchorCtr="1"/>
            <a:lstStyle/>
            <a:p>
              <a:pPr algn="ctr"/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ИМЦ г.Томска</a:t>
              </a:r>
            </a:p>
          </p:txBody>
        </p:sp>
        <p:sp>
          <p:nvSpPr>
            <p:cNvPr id="86023" name="Text Box 7"/>
            <p:cNvSpPr txBox="1">
              <a:spLocks noChangeArrowheads="1"/>
            </p:cNvSpPr>
            <p:nvPr/>
          </p:nvSpPr>
          <p:spPr bwMode="auto">
            <a:xfrm>
              <a:off x="462" y="118"/>
              <a:ext cx="209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 anchorCtr="1"/>
            <a:lstStyle/>
            <a:p>
              <a:pPr algn="ctr"/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ТОИПКРО</a:t>
              </a:r>
            </a:p>
          </p:txBody>
        </p:sp>
        <p:sp>
          <p:nvSpPr>
            <p:cNvPr id="86024" name="Text Box 8"/>
            <p:cNvSpPr txBox="1">
              <a:spLocks noChangeArrowheads="1"/>
            </p:cNvSpPr>
            <p:nvPr/>
          </p:nvSpPr>
          <p:spPr bwMode="auto">
            <a:xfrm>
              <a:off x="810" y="118"/>
              <a:ext cx="279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 anchorCtr="1"/>
            <a:lstStyle/>
            <a:p>
              <a:pPr algn="ctr"/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РЦРО</a:t>
              </a:r>
            </a:p>
          </p:txBody>
        </p:sp>
        <p:sp>
          <p:nvSpPr>
            <p:cNvPr id="86025" name="Text Box 9"/>
            <p:cNvSpPr txBox="1">
              <a:spLocks noChangeArrowheads="1"/>
            </p:cNvSpPr>
            <p:nvPr/>
          </p:nvSpPr>
          <p:spPr bwMode="auto">
            <a:xfrm>
              <a:off x="1159" y="118"/>
              <a:ext cx="279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 anchorCtr="1"/>
            <a:lstStyle/>
            <a:p>
              <a:pPr algn="ctr"/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ИРОС РАО</a:t>
              </a:r>
            </a:p>
          </p:txBody>
        </p:sp>
        <p:sp>
          <p:nvSpPr>
            <p:cNvPr id="86026" name="Text Box 10"/>
            <p:cNvSpPr txBox="1">
              <a:spLocks noChangeArrowheads="1"/>
            </p:cNvSpPr>
            <p:nvPr/>
          </p:nvSpPr>
          <p:spPr bwMode="auto">
            <a:xfrm>
              <a:off x="1508" y="118"/>
              <a:ext cx="418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 anchorCtr="1"/>
            <a:lstStyle/>
            <a:p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Департамент образования администрации г.Томска</a:t>
              </a:r>
            </a:p>
          </p:txBody>
        </p:sp>
        <p:sp>
          <p:nvSpPr>
            <p:cNvPr id="86027" name="Text Box 11"/>
            <p:cNvSpPr txBox="1">
              <a:spLocks noChangeArrowheads="1"/>
            </p:cNvSpPr>
            <p:nvPr/>
          </p:nvSpPr>
          <p:spPr bwMode="auto">
            <a:xfrm>
              <a:off x="2066" y="118"/>
              <a:ext cx="418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 anchorCtr="1"/>
            <a:lstStyle/>
            <a:p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Департамент общего образования Томской области</a:t>
              </a:r>
            </a:p>
          </p:txBody>
        </p:sp>
        <p:sp>
          <p:nvSpPr>
            <p:cNvPr id="86028" name="Text Box 12"/>
            <p:cNvSpPr txBox="1">
              <a:spLocks noChangeArrowheads="1"/>
            </p:cNvSpPr>
            <p:nvPr/>
          </p:nvSpPr>
          <p:spPr bwMode="auto">
            <a:xfrm>
              <a:off x="2624" y="118"/>
              <a:ext cx="557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 anchorCtr="1"/>
            <a:lstStyle/>
            <a:p>
              <a:pPr algn="ctr"/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Федеральное агентство по здравоохранению и социальному развитию</a:t>
              </a:r>
            </a:p>
          </p:txBody>
        </p:sp>
        <p:sp>
          <p:nvSpPr>
            <p:cNvPr id="86029" name="Text Box 13"/>
            <p:cNvSpPr txBox="1">
              <a:spLocks noChangeArrowheads="1"/>
            </p:cNvSpPr>
            <p:nvPr/>
          </p:nvSpPr>
          <p:spPr bwMode="auto">
            <a:xfrm>
              <a:off x="3321" y="118"/>
              <a:ext cx="767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 anchorCtr="1"/>
            <a:lstStyle/>
            <a:p>
              <a:pPr algn="ctr"/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Областной центр профессиональной ориентации молодежи и психологической поддержки населения г.Томска</a:t>
              </a:r>
            </a:p>
          </p:txBody>
        </p:sp>
        <p:sp>
          <p:nvSpPr>
            <p:cNvPr id="86030" name="Text Box 14"/>
            <p:cNvSpPr txBox="1">
              <a:spLocks noChangeArrowheads="1"/>
            </p:cNvSpPr>
            <p:nvPr/>
          </p:nvSpPr>
          <p:spPr bwMode="auto">
            <a:xfrm>
              <a:off x="4228" y="118"/>
              <a:ext cx="488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 anchorCtr="1"/>
            <a:lstStyle/>
            <a:p>
              <a:pPr algn="ctr"/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Открытый корпоративный университет (г.Москва)</a:t>
              </a:r>
            </a:p>
          </p:txBody>
        </p:sp>
        <p:sp>
          <p:nvSpPr>
            <p:cNvPr id="86031" name="Text Box 15"/>
            <p:cNvSpPr txBox="1">
              <a:spLocks noChangeArrowheads="1"/>
            </p:cNvSpPr>
            <p:nvPr/>
          </p:nvSpPr>
          <p:spPr bwMode="auto">
            <a:xfrm>
              <a:off x="4855" y="118"/>
              <a:ext cx="628" cy="6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Вузы г.Томска </a:t>
              </a:r>
            </a:p>
            <a:p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ТГУ</a:t>
              </a:r>
            </a:p>
            <a:p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ТГПУ</a:t>
              </a:r>
            </a:p>
            <a:p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ТУСУР</a:t>
              </a:r>
            </a:p>
            <a:p>
              <a:r>
                <a:rPr lang="ru-RU" sz="700" b="1">
                  <a:solidFill>
                    <a:srgbClr val="000000"/>
                  </a:solidFill>
                  <a:latin typeface="Verdana" pitchFamily="34" charset="0"/>
                </a:rPr>
                <a:t>ТПУ</a:t>
              </a:r>
            </a:p>
          </p:txBody>
        </p:sp>
        <p:sp>
          <p:nvSpPr>
            <p:cNvPr id="86032" name="Text Box 16"/>
            <p:cNvSpPr txBox="1">
              <a:spLocks noChangeArrowheads="1"/>
            </p:cNvSpPr>
            <p:nvPr/>
          </p:nvSpPr>
          <p:spPr bwMode="auto">
            <a:xfrm>
              <a:off x="322" y="1025"/>
              <a:ext cx="5091" cy="209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>
                  <a:solidFill>
                    <a:srgbClr val="000000"/>
                  </a:solidFill>
                  <a:latin typeface="Verdana" pitchFamily="34" charset="0"/>
                </a:rPr>
                <a:t>Старшая профильная школа МОУ Академического лицея г.Томска</a:t>
              </a:r>
            </a:p>
          </p:txBody>
        </p:sp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113" y="1373"/>
              <a:ext cx="697" cy="558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/>
            <a:lstStyle/>
            <a:p>
              <a:r>
                <a:rPr lang="ru-RU" sz="600" b="1">
                  <a:latin typeface="Verdana" pitchFamily="34" charset="0"/>
                </a:rPr>
                <a:t>Институты ТНЦ СО РАН </a:t>
              </a:r>
            </a:p>
            <a:p>
              <a:r>
                <a:rPr lang="ru-RU" sz="600" b="1">
                  <a:latin typeface="Verdana" pitchFamily="34" charset="0"/>
                </a:rPr>
                <a:t>(социум</a:t>
              </a:r>
              <a:r>
                <a:rPr lang="en-US" sz="600" b="1">
                  <a:latin typeface="Verdana" pitchFamily="34" charset="0"/>
                </a:rPr>
                <a:t> </a:t>
              </a:r>
              <a:r>
                <a:rPr lang="ru-RU" sz="600" b="1">
                  <a:latin typeface="Verdana" pitchFamily="34" charset="0"/>
                </a:rPr>
                <a:t>Академгородка)</a:t>
              </a:r>
            </a:p>
          </p:txBody>
        </p:sp>
        <p:sp>
          <p:nvSpPr>
            <p:cNvPr id="86034" name="Text Box 18"/>
            <p:cNvSpPr txBox="1">
              <a:spLocks noChangeArrowheads="1"/>
            </p:cNvSpPr>
            <p:nvPr/>
          </p:nvSpPr>
          <p:spPr bwMode="auto">
            <a:xfrm>
              <a:off x="880" y="1373"/>
              <a:ext cx="697" cy="349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/>
            <a:lstStyle/>
            <a:p>
              <a:r>
                <a:rPr lang="ru-RU" sz="600" b="1">
                  <a:latin typeface="Verdana" pitchFamily="34" charset="0"/>
                </a:rPr>
                <a:t>Структуры общественного управления ОУ</a:t>
              </a:r>
            </a:p>
          </p:txBody>
        </p:sp>
        <p:sp>
          <p:nvSpPr>
            <p:cNvPr id="86035" name="Text Box 19"/>
            <p:cNvSpPr txBox="1">
              <a:spLocks noChangeArrowheads="1"/>
            </p:cNvSpPr>
            <p:nvPr/>
          </p:nvSpPr>
          <p:spPr bwMode="auto">
            <a:xfrm>
              <a:off x="1647" y="1373"/>
              <a:ext cx="698" cy="558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/>
            <a:lstStyle/>
            <a:p>
              <a:r>
                <a:rPr lang="ru-RU" sz="600" b="1">
                  <a:latin typeface="Verdana" pitchFamily="34" charset="0"/>
                </a:rPr>
                <a:t>Структура управления образовательным учреждением</a:t>
              </a:r>
            </a:p>
          </p:txBody>
        </p:sp>
        <p:sp>
          <p:nvSpPr>
            <p:cNvPr id="86036" name="Text Box 20"/>
            <p:cNvSpPr txBox="1">
              <a:spLocks noChangeArrowheads="1"/>
            </p:cNvSpPr>
            <p:nvPr/>
          </p:nvSpPr>
          <p:spPr bwMode="auto">
            <a:xfrm>
              <a:off x="2414" y="1373"/>
              <a:ext cx="698" cy="76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/>
            <a:lstStyle/>
            <a:p>
              <a:r>
                <a:rPr lang="ru-RU" sz="600" b="1">
                  <a:latin typeface="Verdana" pitchFamily="34" charset="0"/>
                </a:rPr>
                <a:t>Центр информационного обеспечения ОУ (комплекс организационно-информационных услуг СПШ)</a:t>
              </a:r>
            </a:p>
          </p:txBody>
        </p:sp>
        <p:sp>
          <p:nvSpPr>
            <p:cNvPr id="86037" name="Text Box 21"/>
            <p:cNvSpPr txBox="1">
              <a:spLocks noChangeArrowheads="1"/>
            </p:cNvSpPr>
            <p:nvPr/>
          </p:nvSpPr>
          <p:spPr bwMode="auto">
            <a:xfrm>
              <a:off x="3181" y="1373"/>
              <a:ext cx="698" cy="76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/>
            <a:lstStyle/>
            <a:p>
              <a:r>
                <a:rPr lang="ru-RU" sz="600" b="1">
                  <a:latin typeface="Verdana" pitchFamily="34" charset="0"/>
                </a:rPr>
                <a:t>Творческие лаборатории родителей и приглашенных специалистов (лаборатория наставничества и мастер-классов)</a:t>
              </a:r>
            </a:p>
          </p:txBody>
        </p:sp>
        <p:sp>
          <p:nvSpPr>
            <p:cNvPr id="86038" name="Text Box 22"/>
            <p:cNvSpPr txBox="1">
              <a:spLocks noChangeArrowheads="1"/>
            </p:cNvSpPr>
            <p:nvPr/>
          </p:nvSpPr>
          <p:spPr bwMode="auto">
            <a:xfrm>
              <a:off x="4018" y="1373"/>
              <a:ext cx="698" cy="76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/>
            <a:lstStyle/>
            <a:p>
              <a:r>
                <a:rPr lang="ru-RU" sz="600" b="1">
                  <a:latin typeface="Verdana" pitchFamily="34" charset="0"/>
                </a:rPr>
                <a:t>Целевые программы муниципальной сети образования г.Томска и Томской области</a:t>
              </a:r>
            </a:p>
          </p:txBody>
        </p:sp>
        <p:sp>
          <p:nvSpPr>
            <p:cNvPr id="86039" name="Text Box 23"/>
            <p:cNvSpPr txBox="1">
              <a:spLocks noChangeArrowheads="1"/>
            </p:cNvSpPr>
            <p:nvPr/>
          </p:nvSpPr>
          <p:spPr bwMode="auto">
            <a:xfrm>
              <a:off x="4855" y="1373"/>
              <a:ext cx="837" cy="111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/>
            <a:lstStyle/>
            <a:p>
              <a:pPr algn="ctr"/>
              <a:r>
                <a:rPr lang="ru-RU" sz="600" b="1">
                  <a:latin typeface="Verdana" pitchFamily="34" charset="0"/>
                </a:rPr>
                <a:t>Комплекс библиотек</a:t>
              </a:r>
            </a:p>
            <a:p>
              <a:pPr algn="ctr"/>
              <a:endParaRPr lang="ru-RU" sz="600" b="1">
                <a:latin typeface="Verdana" pitchFamily="34" charset="0"/>
              </a:endParaRPr>
            </a:p>
            <a:p>
              <a:pPr>
                <a:buFontTx/>
                <a:buChar char="•"/>
              </a:pPr>
              <a:r>
                <a:rPr lang="ru-RU" sz="600" b="1">
                  <a:latin typeface="Verdana" pitchFamily="34" charset="0"/>
                </a:rPr>
                <a:t>Библиотека Академическая (Академгородк)	</a:t>
              </a:r>
              <a:endParaRPr lang="en-US" sz="600" b="1">
                <a:latin typeface="Verdana" pitchFamily="34" charset="0"/>
              </a:endParaRPr>
            </a:p>
            <a:p>
              <a:pPr>
                <a:buFontTx/>
                <a:buChar char="•"/>
              </a:pPr>
              <a:r>
                <a:rPr lang="ru-RU" sz="600" b="1">
                  <a:latin typeface="Verdana" pitchFamily="34" charset="0"/>
                </a:rPr>
                <a:t>Библиотека </a:t>
              </a:r>
            </a:p>
            <a:p>
              <a:pPr>
                <a:buFontTx/>
                <a:buChar char="•"/>
              </a:pPr>
              <a:r>
                <a:rPr lang="ru-RU" sz="600" b="1">
                  <a:latin typeface="Verdana" pitchFamily="34" charset="0"/>
                </a:rPr>
                <a:t>Академического лицея</a:t>
              </a:r>
              <a:endParaRPr lang="en-US" sz="600" b="1">
                <a:latin typeface="Verdana" pitchFamily="34" charset="0"/>
              </a:endParaRPr>
            </a:p>
            <a:p>
              <a:pPr>
                <a:buFontTx/>
                <a:buChar char="•"/>
              </a:pPr>
              <a:endParaRPr lang="ru-RU" sz="600" b="1">
                <a:latin typeface="Verdana" pitchFamily="34" charset="0"/>
              </a:endParaRPr>
            </a:p>
            <a:p>
              <a:pPr>
                <a:buFontTx/>
                <a:buChar char="•"/>
              </a:pPr>
              <a:r>
                <a:rPr lang="ru-RU" sz="600" b="1">
                  <a:latin typeface="Verdana" pitchFamily="34" charset="0"/>
                </a:rPr>
                <a:t>Библиотека ТГУ	</a:t>
              </a:r>
            </a:p>
            <a:p>
              <a:pPr>
                <a:buFontTx/>
                <a:buChar char="•"/>
              </a:pPr>
              <a:r>
                <a:rPr lang="ru-RU" sz="600" b="1">
                  <a:latin typeface="Verdana" pitchFamily="34" charset="0"/>
                </a:rPr>
                <a:t>Библиотека ТГПУ</a:t>
              </a:r>
            </a:p>
          </p:txBody>
        </p:sp>
        <p:sp>
          <p:nvSpPr>
            <p:cNvPr id="86040" name="Text Box 24"/>
            <p:cNvSpPr txBox="1">
              <a:spLocks noChangeArrowheads="1"/>
            </p:cNvSpPr>
            <p:nvPr/>
          </p:nvSpPr>
          <p:spPr bwMode="auto">
            <a:xfrm>
              <a:off x="880" y="1722"/>
              <a:ext cx="697" cy="209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/>
            <a:lstStyle/>
            <a:p>
              <a:r>
                <a:rPr lang="ru-RU" sz="600" b="1">
                  <a:latin typeface="Verdana" pitchFamily="34" charset="0"/>
                </a:rPr>
                <a:t>Совет лицея</a:t>
              </a:r>
            </a:p>
          </p:txBody>
        </p:sp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183" y="2350"/>
              <a:ext cx="906" cy="1255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600" b="1">
                  <a:solidFill>
                    <a:srgbClr val="000000"/>
                  </a:solidFill>
                  <a:latin typeface="Verdana" pitchFamily="34" charset="0"/>
                </a:rPr>
                <a:t>Комиссии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Комиссия по распределению средств стимулирующих выплат	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Комиссия по внешнему (социальному) партнерству	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Комиссия по обеспечению сбережения здоровья обучающихся	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Комиссия по поддержке малообеспеченных и многодетных семей	</a:t>
              </a:r>
            </a:p>
            <a:p>
              <a:endParaRPr lang="ru-RU" sz="6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86042" name="Text Box 26"/>
            <p:cNvSpPr txBox="1">
              <a:spLocks noChangeArrowheads="1"/>
            </p:cNvSpPr>
            <p:nvPr/>
          </p:nvSpPr>
          <p:spPr bwMode="auto">
            <a:xfrm>
              <a:off x="1159" y="2350"/>
              <a:ext cx="907" cy="1325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600" b="1">
                  <a:solidFill>
                    <a:srgbClr val="000000"/>
                  </a:solidFill>
                  <a:latin typeface="Verdana" pitchFamily="34" charset="0"/>
                </a:rPr>
                <a:t>Отделы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Отдел лицейского стандарта качества 	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Отдел лицейского тестирования компетентностей	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Отдел информационного обеспечения качества образования, воспитания, пропаганды	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Отдел мониторинговых исследований качества образования и воспитания	</a:t>
              </a:r>
            </a:p>
            <a:p>
              <a:endParaRPr lang="ru-RU" sz="6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2205" y="2350"/>
              <a:ext cx="2162" cy="9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600" b="1">
                  <a:solidFill>
                    <a:srgbClr val="000000"/>
                  </a:solidFill>
                  <a:latin typeface="Verdana" pitchFamily="34" charset="0"/>
                </a:rPr>
                <a:t>Средства массовой информации, отражающие реализацию программы по этапам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Редакция журнала </a:t>
              </a:r>
              <a:r>
                <a:rPr lang="ru-RU" sz="600">
                  <a:solidFill>
                    <a:srgbClr val="000000"/>
                  </a:solidFill>
                  <a:latin typeface="Times New Roman"/>
                </a:rPr>
                <a:t>«</a:t>
              </a:r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Одаренный ребенок</a:t>
              </a:r>
              <a:r>
                <a:rPr lang="ru-RU" sz="600">
                  <a:solidFill>
                    <a:srgbClr val="000000"/>
                  </a:solidFill>
                  <a:latin typeface="Times New Roman"/>
                </a:rPr>
                <a:t>»</a:t>
              </a:r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	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Редакция журнала </a:t>
              </a:r>
              <a:r>
                <a:rPr lang="ru-RU" sz="600">
                  <a:solidFill>
                    <a:srgbClr val="000000"/>
                  </a:solidFill>
                  <a:latin typeface="Times New Roman"/>
                </a:rPr>
                <a:t>«</a:t>
              </a:r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Приходный ордер</a:t>
              </a:r>
              <a:r>
                <a:rPr lang="ru-RU" sz="600">
                  <a:solidFill>
                    <a:srgbClr val="000000"/>
                  </a:solidFill>
                  <a:latin typeface="Times New Roman"/>
                </a:rPr>
                <a:t>»</a:t>
              </a:r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	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Издательство ЦНТИ	</a:t>
              </a:r>
            </a:p>
            <a:p>
              <a:r>
                <a:rPr lang="ru-RU" sz="600">
                  <a:solidFill>
                    <a:srgbClr val="000000"/>
                  </a:solidFill>
                  <a:latin typeface="Verdana" pitchFamily="34" charset="0"/>
                </a:rPr>
                <a:t>Издательства газет г.Томска	</a:t>
              </a:r>
            </a:p>
            <a:p>
              <a:endParaRPr lang="ru-RU" sz="6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>
              <a:off x="252" y="955"/>
              <a:ext cx="49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5" name="Line 29"/>
            <p:cNvSpPr>
              <a:spLocks noChangeShapeType="1"/>
            </p:cNvSpPr>
            <p:nvPr/>
          </p:nvSpPr>
          <p:spPr bwMode="auto">
            <a:xfrm flipH="1">
              <a:off x="810" y="1931"/>
              <a:ext cx="419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6" name="Line 30"/>
            <p:cNvSpPr>
              <a:spLocks noChangeShapeType="1"/>
            </p:cNvSpPr>
            <p:nvPr/>
          </p:nvSpPr>
          <p:spPr bwMode="auto">
            <a:xfrm>
              <a:off x="1229" y="1931"/>
              <a:ext cx="488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7" name="Line 31"/>
            <p:cNvSpPr>
              <a:spLocks noChangeShapeType="1"/>
            </p:cNvSpPr>
            <p:nvPr/>
          </p:nvSpPr>
          <p:spPr bwMode="auto">
            <a:xfrm>
              <a:off x="1229" y="1931"/>
              <a:ext cx="1116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8" name="Line 32"/>
            <p:cNvSpPr>
              <a:spLocks noChangeShapeType="1"/>
            </p:cNvSpPr>
            <p:nvPr/>
          </p:nvSpPr>
          <p:spPr bwMode="auto">
            <a:xfrm>
              <a:off x="1229" y="123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9" name="Line 33"/>
            <p:cNvSpPr>
              <a:spLocks noChangeShapeType="1"/>
            </p:cNvSpPr>
            <p:nvPr/>
          </p:nvSpPr>
          <p:spPr bwMode="auto">
            <a:xfrm>
              <a:off x="462" y="123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0" name="Line 34"/>
            <p:cNvSpPr>
              <a:spLocks noChangeShapeType="1"/>
            </p:cNvSpPr>
            <p:nvPr/>
          </p:nvSpPr>
          <p:spPr bwMode="auto">
            <a:xfrm>
              <a:off x="1996" y="123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1" name="Line 35"/>
            <p:cNvSpPr>
              <a:spLocks noChangeShapeType="1"/>
            </p:cNvSpPr>
            <p:nvPr/>
          </p:nvSpPr>
          <p:spPr bwMode="auto">
            <a:xfrm>
              <a:off x="2693" y="123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2" name="Line 36"/>
            <p:cNvSpPr>
              <a:spLocks noChangeShapeType="1"/>
            </p:cNvSpPr>
            <p:nvPr/>
          </p:nvSpPr>
          <p:spPr bwMode="auto">
            <a:xfrm>
              <a:off x="3530" y="123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3" name="Line 37"/>
            <p:cNvSpPr>
              <a:spLocks noChangeShapeType="1"/>
            </p:cNvSpPr>
            <p:nvPr/>
          </p:nvSpPr>
          <p:spPr bwMode="auto">
            <a:xfrm>
              <a:off x="4367" y="123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4" name="Line 38"/>
            <p:cNvSpPr>
              <a:spLocks noChangeShapeType="1"/>
            </p:cNvSpPr>
            <p:nvPr/>
          </p:nvSpPr>
          <p:spPr bwMode="auto">
            <a:xfrm>
              <a:off x="5204" y="123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5" name="Line 39"/>
            <p:cNvSpPr>
              <a:spLocks noChangeShapeType="1"/>
            </p:cNvSpPr>
            <p:nvPr/>
          </p:nvSpPr>
          <p:spPr bwMode="auto">
            <a:xfrm>
              <a:off x="5204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6" name="Line 40"/>
            <p:cNvSpPr>
              <a:spLocks noChangeShapeType="1"/>
            </p:cNvSpPr>
            <p:nvPr/>
          </p:nvSpPr>
          <p:spPr bwMode="auto">
            <a:xfrm>
              <a:off x="4506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7" name="Line 41"/>
            <p:cNvSpPr>
              <a:spLocks noChangeShapeType="1"/>
            </p:cNvSpPr>
            <p:nvPr/>
          </p:nvSpPr>
          <p:spPr bwMode="auto">
            <a:xfrm>
              <a:off x="3670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8" name="Line 42"/>
            <p:cNvSpPr>
              <a:spLocks noChangeShapeType="1"/>
            </p:cNvSpPr>
            <p:nvPr/>
          </p:nvSpPr>
          <p:spPr bwMode="auto">
            <a:xfrm>
              <a:off x="2833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9" name="Line 43"/>
            <p:cNvSpPr>
              <a:spLocks noChangeShapeType="1"/>
            </p:cNvSpPr>
            <p:nvPr/>
          </p:nvSpPr>
          <p:spPr bwMode="auto">
            <a:xfrm>
              <a:off x="2205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0" name="Line 44"/>
            <p:cNvSpPr>
              <a:spLocks noChangeShapeType="1"/>
            </p:cNvSpPr>
            <p:nvPr/>
          </p:nvSpPr>
          <p:spPr bwMode="auto">
            <a:xfrm>
              <a:off x="1647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1" name="Line 45"/>
            <p:cNvSpPr>
              <a:spLocks noChangeShapeType="1"/>
            </p:cNvSpPr>
            <p:nvPr/>
          </p:nvSpPr>
          <p:spPr bwMode="auto">
            <a:xfrm>
              <a:off x="1299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2" name="Line 46"/>
            <p:cNvSpPr>
              <a:spLocks noChangeShapeType="1"/>
            </p:cNvSpPr>
            <p:nvPr/>
          </p:nvSpPr>
          <p:spPr bwMode="auto">
            <a:xfrm>
              <a:off x="950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3" name="Line 47"/>
            <p:cNvSpPr>
              <a:spLocks noChangeShapeType="1"/>
            </p:cNvSpPr>
            <p:nvPr/>
          </p:nvSpPr>
          <p:spPr bwMode="auto">
            <a:xfrm>
              <a:off x="601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4" name="Line 48"/>
            <p:cNvSpPr>
              <a:spLocks noChangeShapeType="1"/>
            </p:cNvSpPr>
            <p:nvPr/>
          </p:nvSpPr>
          <p:spPr bwMode="auto">
            <a:xfrm>
              <a:off x="252" y="815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5" name="Line 49"/>
            <p:cNvSpPr>
              <a:spLocks noChangeShapeType="1"/>
            </p:cNvSpPr>
            <p:nvPr/>
          </p:nvSpPr>
          <p:spPr bwMode="auto">
            <a:xfrm>
              <a:off x="2484" y="955"/>
              <a:ext cx="1" cy="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6" name="Line 50"/>
            <p:cNvSpPr>
              <a:spLocks noChangeShapeType="1"/>
            </p:cNvSpPr>
            <p:nvPr/>
          </p:nvSpPr>
          <p:spPr bwMode="auto">
            <a:xfrm>
              <a:off x="3112" y="1652"/>
              <a:ext cx="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7" name="Line 51"/>
            <p:cNvSpPr>
              <a:spLocks noChangeShapeType="1"/>
            </p:cNvSpPr>
            <p:nvPr/>
          </p:nvSpPr>
          <p:spPr bwMode="auto">
            <a:xfrm>
              <a:off x="2345" y="1652"/>
              <a:ext cx="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8" name="Line 52"/>
            <p:cNvSpPr>
              <a:spLocks noChangeShapeType="1"/>
            </p:cNvSpPr>
            <p:nvPr/>
          </p:nvSpPr>
          <p:spPr bwMode="auto">
            <a:xfrm>
              <a:off x="1577" y="1652"/>
              <a:ext cx="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69" name="Line 53"/>
            <p:cNvSpPr>
              <a:spLocks noChangeShapeType="1"/>
            </p:cNvSpPr>
            <p:nvPr/>
          </p:nvSpPr>
          <p:spPr bwMode="auto">
            <a:xfrm>
              <a:off x="3670" y="2140"/>
              <a:ext cx="1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70" name="Line 54"/>
            <p:cNvSpPr>
              <a:spLocks noChangeShapeType="1"/>
            </p:cNvSpPr>
            <p:nvPr/>
          </p:nvSpPr>
          <p:spPr bwMode="auto">
            <a:xfrm flipH="1">
              <a:off x="4088" y="2140"/>
              <a:ext cx="349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71" name="Line 55"/>
            <p:cNvSpPr>
              <a:spLocks noChangeShapeType="1"/>
            </p:cNvSpPr>
            <p:nvPr/>
          </p:nvSpPr>
          <p:spPr bwMode="auto">
            <a:xfrm>
              <a:off x="1996" y="1931"/>
              <a:ext cx="488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74" name="Rectangle 58"/>
          <p:cNvSpPr>
            <a:spLocks noGrp="1" noChangeArrowheads="1"/>
          </p:cNvSpPr>
          <p:nvPr>
            <p:ph type="title"/>
          </p:nvPr>
        </p:nvSpPr>
        <p:spPr>
          <a:xfrm>
            <a:off x="446088" y="61913"/>
            <a:ext cx="8229600" cy="774700"/>
          </a:xfrm>
        </p:spPr>
        <p:txBody>
          <a:bodyPr/>
          <a:lstStyle/>
          <a:p>
            <a:r>
              <a:rPr lang="ru-RU" sz="2000" b="1"/>
              <a:t>Структура социального партнерства в реализации управления экспериментальной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252" name="Group 68"/>
          <p:cNvGrpSpPr>
            <a:grpSpLocks noChangeAspect="1"/>
          </p:cNvGrpSpPr>
          <p:nvPr/>
        </p:nvGrpSpPr>
        <p:grpSpPr bwMode="auto">
          <a:xfrm>
            <a:off x="317500" y="627063"/>
            <a:ext cx="8507413" cy="5602287"/>
            <a:chOff x="1134" y="1196"/>
            <a:chExt cx="14760" cy="9720"/>
          </a:xfrm>
        </p:grpSpPr>
        <p:sp>
          <p:nvSpPr>
            <p:cNvPr id="93253" name="AutoShape 69"/>
            <p:cNvSpPr>
              <a:spLocks noChangeAspect="1" noChangeArrowheads="1"/>
            </p:cNvSpPr>
            <p:nvPr/>
          </p:nvSpPr>
          <p:spPr bwMode="auto">
            <a:xfrm>
              <a:off x="1134" y="1196"/>
              <a:ext cx="14760" cy="9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54" name="Text Box 70"/>
            <p:cNvSpPr txBox="1">
              <a:spLocks noChangeArrowheads="1"/>
            </p:cNvSpPr>
            <p:nvPr/>
          </p:nvSpPr>
          <p:spPr bwMode="auto">
            <a:xfrm>
              <a:off x="3654" y="1196"/>
              <a:ext cx="10260" cy="5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000" b="1">
                  <a:solidFill>
                    <a:srgbClr val="000000"/>
                  </a:solidFill>
                </a:rPr>
                <a:t>Концептуальные основы организации СПШ (методология юношеского образования)</a:t>
              </a:r>
            </a:p>
          </p:txBody>
        </p:sp>
        <p:sp>
          <p:nvSpPr>
            <p:cNvPr id="93255" name="Rectangle 71"/>
            <p:cNvSpPr>
              <a:spLocks noChangeArrowheads="1"/>
            </p:cNvSpPr>
            <p:nvPr/>
          </p:nvSpPr>
          <p:spPr bwMode="auto">
            <a:xfrm>
              <a:off x="3654" y="2096"/>
              <a:ext cx="27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800" b="1">
                  <a:solidFill>
                    <a:srgbClr val="000000"/>
                  </a:solidFill>
                </a:rPr>
                <a:t>Задачи педагогов СПШ</a:t>
              </a:r>
            </a:p>
          </p:txBody>
        </p:sp>
        <p:sp>
          <p:nvSpPr>
            <p:cNvPr id="93256" name="Rectangle 72"/>
            <p:cNvSpPr>
              <a:spLocks noChangeArrowheads="1"/>
            </p:cNvSpPr>
            <p:nvPr/>
          </p:nvSpPr>
          <p:spPr bwMode="auto">
            <a:xfrm>
              <a:off x="7074" y="2096"/>
              <a:ext cx="324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800" b="1">
                  <a:solidFill>
                    <a:srgbClr val="000000"/>
                  </a:solidFill>
                </a:rPr>
                <a:t>Стратегические задачи ОУ</a:t>
              </a:r>
            </a:p>
          </p:txBody>
        </p:sp>
        <p:sp>
          <p:nvSpPr>
            <p:cNvPr id="93257" name="Rectangle 73"/>
            <p:cNvSpPr>
              <a:spLocks noChangeArrowheads="1"/>
            </p:cNvSpPr>
            <p:nvPr/>
          </p:nvSpPr>
          <p:spPr bwMode="auto">
            <a:xfrm>
              <a:off x="11034" y="2096"/>
              <a:ext cx="288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ru-RU" sz="800" b="1">
                  <a:solidFill>
                    <a:srgbClr val="000000"/>
                  </a:solidFill>
                </a:rPr>
                <a:t>Задачи обучающихся СПШ</a:t>
              </a:r>
            </a:p>
          </p:txBody>
        </p:sp>
        <p:sp>
          <p:nvSpPr>
            <p:cNvPr id="93258" name="Rectangle 74"/>
            <p:cNvSpPr>
              <a:spLocks noChangeArrowheads="1"/>
            </p:cNvSpPr>
            <p:nvPr/>
          </p:nvSpPr>
          <p:spPr bwMode="auto">
            <a:xfrm>
              <a:off x="4554" y="2996"/>
              <a:ext cx="7740" cy="54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900" b="1" i="1">
                  <a:solidFill>
                    <a:srgbClr val="000000"/>
                  </a:solidFill>
                </a:rPr>
                <a:t>Старшая профильная школа </a:t>
              </a:r>
              <a:r>
                <a:rPr lang="ru-RU" sz="900" b="1" i="1">
                  <a:solidFill>
                    <a:srgbClr val="000000"/>
                  </a:solidFill>
                  <a:latin typeface="Times New Roman"/>
                </a:rPr>
                <a:t>–</a:t>
              </a:r>
              <a:r>
                <a:rPr lang="ru-RU" sz="900" b="1" i="1">
                  <a:solidFill>
                    <a:srgbClr val="000000"/>
                  </a:solidFill>
                </a:rPr>
                <a:t> III образовательная ступень (10-11 классы)</a:t>
              </a:r>
            </a:p>
          </p:txBody>
        </p:sp>
        <p:sp>
          <p:nvSpPr>
            <p:cNvPr id="93259" name="Rectangle 75"/>
            <p:cNvSpPr>
              <a:spLocks noChangeArrowheads="1"/>
            </p:cNvSpPr>
            <p:nvPr/>
          </p:nvSpPr>
          <p:spPr bwMode="auto">
            <a:xfrm>
              <a:off x="4554" y="3536"/>
              <a:ext cx="3960" cy="108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700">
                  <a:solidFill>
                    <a:srgbClr val="000000"/>
                  </a:solidFill>
                </a:rPr>
                <a:t>Развитие практики социальной деятельности через самоопределение, самореализацию и ориентацию на успешную профессиональную деятельность</a:t>
              </a:r>
            </a:p>
          </p:txBody>
        </p:sp>
        <p:sp>
          <p:nvSpPr>
            <p:cNvPr id="93260" name="Rectangle 76"/>
            <p:cNvSpPr>
              <a:spLocks noChangeArrowheads="1"/>
            </p:cNvSpPr>
            <p:nvPr/>
          </p:nvSpPr>
          <p:spPr bwMode="auto">
            <a:xfrm>
              <a:off x="8514" y="3536"/>
              <a:ext cx="3780" cy="108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700">
                  <a:solidFill>
                    <a:srgbClr val="000000"/>
                  </a:solidFill>
                </a:rPr>
                <a:t>МИССИЯ ОУ: развития стратегического и кадрового потенциала Томской области и страны в рамках концептуальных основ ОУ</a:t>
              </a:r>
            </a:p>
          </p:txBody>
        </p:sp>
        <p:sp>
          <p:nvSpPr>
            <p:cNvPr id="93261" name="Rectangle 77"/>
            <p:cNvSpPr>
              <a:spLocks noChangeArrowheads="1"/>
            </p:cNvSpPr>
            <p:nvPr/>
          </p:nvSpPr>
          <p:spPr bwMode="auto">
            <a:xfrm>
              <a:off x="1674" y="4976"/>
              <a:ext cx="13680" cy="5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200" b="1">
                  <a:solidFill>
                    <a:srgbClr val="000000"/>
                  </a:solidFill>
                  <a:latin typeface="Verdana" pitchFamily="34" charset="0"/>
                </a:rPr>
                <a:t>ТЕХНОЛОГИИ ПРОФИЛЬНОЙ  ШКОЛЫ</a:t>
              </a:r>
            </a:p>
          </p:txBody>
        </p:sp>
        <p:sp>
          <p:nvSpPr>
            <p:cNvPr id="93262" name="Rectangle 78"/>
            <p:cNvSpPr>
              <a:spLocks noChangeArrowheads="1"/>
            </p:cNvSpPr>
            <p:nvPr/>
          </p:nvSpPr>
          <p:spPr bwMode="auto">
            <a:xfrm>
              <a:off x="1134" y="5876"/>
              <a:ext cx="2520" cy="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700">
                  <a:solidFill>
                    <a:srgbClr val="000000"/>
                  </a:solidFill>
                  <a:latin typeface="Verdana" pitchFamily="34" charset="0"/>
                </a:rPr>
                <a:t>Технологии изменения (модификации) учебных программ: от предметного содержания к деятельностному, включающие социокультурные и мировоззренческие основы</a:t>
              </a:r>
            </a:p>
          </p:txBody>
        </p:sp>
        <p:sp>
          <p:nvSpPr>
            <p:cNvPr id="93263" name="Rectangle 79"/>
            <p:cNvSpPr>
              <a:spLocks noChangeArrowheads="1"/>
            </p:cNvSpPr>
            <p:nvPr/>
          </p:nvSpPr>
          <p:spPr bwMode="auto">
            <a:xfrm>
              <a:off x="3834" y="5876"/>
              <a:ext cx="1260" cy="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700">
                  <a:solidFill>
                    <a:srgbClr val="000000"/>
                  </a:solidFill>
                  <a:latin typeface="Verdana" pitchFamily="34" charset="0"/>
                </a:rPr>
                <a:t>Технологии модели междисциплинарного обучения</a:t>
              </a:r>
            </a:p>
          </p:txBody>
        </p:sp>
        <p:sp>
          <p:nvSpPr>
            <p:cNvPr id="93264" name="Rectangle 80"/>
            <p:cNvSpPr>
              <a:spLocks noChangeArrowheads="1"/>
            </p:cNvSpPr>
            <p:nvPr/>
          </p:nvSpPr>
          <p:spPr bwMode="auto">
            <a:xfrm>
              <a:off x="5274" y="5876"/>
              <a:ext cx="1620" cy="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700">
                  <a:solidFill>
                    <a:srgbClr val="000000"/>
                  </a:solidFill>
                  <a:latin typeface="Verdana" pitchFamily="34" charset="0"/>
                </a:rPr>
                <a:t>Технологии ускорения: мастер-классы, погружение, профильные сессии, экстернат</a:t>
              </a:r>
            </a:p>
          </p:txBody>
        </p:sp>
        <p:sp>
          <p:nvSpPr>
            <p:cNvPr id="93265" name="Rectangle 81"/>
            <p:cNvSpPr>
              <a:spLocks noChangeArrowheads="1"/>
            </p:cNvSpPr>
            <p:nvPr/>
          </p:nvSpPr>
          <p:spPr bwMode="auto">
            <a:xfrm>
              <a:off x="7074" y="5876"/>
              <a:ext cx="1440" cy="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700">
                  <a:solidFill>
                    <a:srgbClr val="000000"/>
                  </a:solidFill>
                  <a:latin typeface="Verdana" pitchFamily="34" charset="0"/>
                </a:rPr>
                <a:t>Технологии проблематизации учебного материала</a:t>
              </a:r>
            </a:p>
          </p:txBody>
        </p:sp>
        <p:sp>
          <p:nvSpPr>
            <p:cNvPr id="93266" name="Rectangle 82"/>
            <p:cNvSpPr>
              <a:spLocks noChangeArrowheads="1"/>
            </p:cNvSpPr>
            <p:nvPr/>
          </p:nvSpPr>
          <p:spPr bwMode="auto">
            <a:xfrm>
              <a:off x="8694" y="5876"/>
              <a:ext cx="1620" cy="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700">
                  <a:solidFill>
                    <a:srgbClr val="000000"/>
                  </a:solidFill>
                  <a:latin typeface="Verdana" pitchFamily="34" charset="0"/>
                </a:rPr>
                <a:t>Интеллектуальные технологии</a:t>
              </a:r>
            </a:p>
            <a:p>
              <a:pPr algn="ctr"/>
              <a:endParaRPr lang="ru-RU" sz="700">
                <a:solidFill>
                  <a:srgbClr val="000000"/>
                </a:solidFill>
                <a:latin typeface="Verdana" pitchFamily="34" charset="0"/>
              </a:endParaRPr>
            </a:p>
            <a:p>
              <a:pPr algn="ctr"/>
              <a:r>
                <a:rPr lang="ru-RU" sz="700">
                  <a:solidFill>
                    <a:srgbClr val="000000"/>
                  </a:solidFill>
                  <a:latin typeface="Verdana" pitchFamily="34" charset="0"/>
                </a:rPr>
                <a:t>Поддерживающие технологии</a:t>
              </a:r>
            </a:p>
          </p:txBody>
        </p:sp>
        <p:sp>
          <p:nvSpPr>
            <p:cNvPr id="93267" name="Rectangle 83"/>
            <p:cNvSpPr>
              <a:spLocks noChangeArrowheads="1"/>
            </p:cNvSpPr>
            <p:nvPr/>
          </p:nvSpPr>
          <p:spPr bwMode="auto">
            <a:xfrm>
              <a:off x="10494" y="5876"/>
              <a:ext cx="1440" cy="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700">
                  <a:solidFill>
                    <a:srgbClr val="000000"/>
                  </a:solidFill>
                  <a:latin typeface="Verdana" pitchFamily="34" charset="0"/>
                </a:rPr>
                <a:t>Технологии модели уровневого содержания образования</a:t>
              </a:r>
            </a:p>
          </p:txBody>
        </p:sp>
        <p:sp>
          <p:nvSpPr>
            <p:cNvPr id="93268" name="Rectangle 84"/>
            <p:cNvSpPr>
              <a:spLocks noChangeArrowheads="1"/>
            </p:cNvSpPr>
            <p:nvPr/>
          </p:nvSpPr>
          <p:spPr bwMode="auto">
            <a:xfrm>
              <a:off x="1134" y="8036"/>
              <a:ext cx="3960" cy="540"/>
            </a:xfrm>
            <a:prstGeom prst="rect">
              <a:avLst/>
            </a:prstGeom>
            <a:solidFill>
              <a:srgbClr val="339966">
                <a:alpha val="74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700"/>
                <a:t>Профильные пробы</a:t>
              </a:r>
            </a:p>
          </p:txBody>
        </p:sp>
        <p:sp>
          <p:nvSpPr>
            <p:cNvPr id="93269" name="Rectangle 85"/>
            <p:cNvSpPr>
              <a:spLocks noChangeArrowheads="1"/>
            </p:cNvSpPr>
            <p:nvPr/>
          </p:nvSpPr>
          <p:spPr bwMode="auto">
            <a:xfrm>
              <a:off x="1134" y="8756"/>
              <a:ext cx="3960" cy="540"/>
            </a:xfrm>
            <a:prstGeom prst="rect">
              <a:avLst/>
            </a:prstGeom>
            <a:solidFill>
              <a:srgbClr val="339966">
                <a:alpha val="74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700"/>
                <a:t>Исследовательские работы</a:t>
              </a:r>
            </a:p>
          </p:txBody>
        </p:sp>
        <p:sp>
          <p:nvSpPr>
            <p:cNvPr id="93270" name="Rectangle 86"/>
            <p:cNvSpPr>
              <a:spLocks noChangeArrowheads="1"/>
            </p:cNvSpPr>
            <p:nvPr/>
          </p:nvSpPr>
          <p:spPr bwMode="auto">
            <a:xfrm>
              <a:off x="1134" y="9476"/>
              <a:ext cx="3960" cy="720"/>
            </a:xfrm>
            <a:prstGeom prst="rect">
              <a:avLst/>
            </a:prstGeom>
            <a:solidFill>
              <a:srgbClr val="339966">
                <a:alpha val="74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700"/>
                <a:t>Групповое и индивидуальное проектирование</a:t>
              </a:r>
            </a:p>
          </p:txBody>
        </p:sp>
        <p:sp>
          <p:nvSpPr>
            <p:cNvPr id="93271" name="Rectangle 87"/>
            <p:cNvSpPr>
              <a:spLocks noChangeArrowheads="1"/>
            </p:cNvSpPr>
            <p:nvPr/>
          </p:nvSpPr>
          <p:spPr bwMode="auto">
            <a:xfrm>
              <a:off x="5634" y="8036"/>
              <a:ext cx="6120" cy="72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700">
                  <a:solidFill>
                    <a:srgbClr val="000000"/>
                  </a:solidFill>
                </a:rPr>
                <a:t>Индивидуальная образовательная программа </a:t>
              </a:r>
            </a:p>
            <a:p>
              <a:pPr algn="ctr"/>
              <a:r>
                <a:rPr lang="ru-RU" sz="700">
                  <a:solidFill>
                    <a:srgbClr val="000000"/>
                  </a:solidFill>
                </a:rPr>
                <a:t>обучающихся СПШ</a:t>
              </a:r>
            </a:p>
          </p:txBody>
        </p:sp>
        <p:sp>
          <p:nvSpPr>
            <p:cNvPr id="93272" name="Rectangle 88"/>
            <p:cNvSpPr>
              <a:spLocks noChangeArrowheads="1"/>
            </p:cNvSpPr>
            <p:nvPr/>
          </p:nvSpPr>
          <p:spPr bwMode="auto">
            <a:xfrm>
              <a:off x="12294" y="8036"/>
              <a:ext cx="3420" cy="540"/>
            </a:xfrm>
            <a:prstGeom prst="rect">
              <a:avLst/>
            </a:prstGeom>
            <a:solidFill>
              <a:srgbClr val="339966">
                <a:alpha val="74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ru-RU" sz="700"/>
                <a:t>Участие в общеобразовательном управлении через гражданский клуб</a:t>
              </a:r>
            </a:p>
          </p:txBody>
        </p:sp>
        <p:sp>
          <p:nvSpPr>
            <p:cNvPr id="93273" name="Rectangle 89"/>
            <p:cNvSpPr>
              <a:spLocks noChangeArrowheads="1"/>
            </p:cNvSpPr>
            <p:nvPr/>
          </p:nvSpPr>
          <p:spPr bwMode="auto">
            <a:xfrm>
              <a:off x="12294" y="8756"/>
              <a:ext cx="3420" cy="720"/>
            </a:xfrm>
            <a:prstGeom prst="rect">
              <a:avLst/>
            </a:prstGeom>
            <a:solidFill>
              <a:srgbClr val="339966">
                <a:alpha val="74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ru-RU" sz="700"/>
                <a:t>Участие в групповом проекте создания сетевого молодежного журнала </a:t>
              </a:r>
              <a:r>
                <a:rPr lang="ru-RU" sz="700">
                  <a:latin typeface="Times New Roman"/>
                </a:rPr>
                <a:t>«</a:t>
              </a:r>
              <a:r>
                <a:rPr lang="ru-RU" sz="700"/>
                <a:t>География профильного Я</a:t>
              </a:r>
              <a:r>
                <a:rPr lang="ru-RU" sz="700">
                  <a:latin typeface="Times New Roman"/>
                </a:rPr>
                <a:t>»</a:t>
              </a:r>
              <a:endParaRPr lang="ru-RU" sz="700"/>
            </a:p>
          </p:txBody>
        </p:sp>
        <p:sp>
          <p:nvSpPr>
            <p:cNvPr id="93274" name="Rectangle 90"/>
            <p:cNvSpPr>
              <a:spLocks noChangeArrowheads="1"/>
            </p:cNvSpPr>
            <p:nvPr/>
          </p:nvSpPr>
          <p:spPr bwMode="auto">
            <a:xfrm>
              <a:off x="12294" y="9656"/>
              <a:ext cx="3420" cy="540"/>
            </a:xfrm>
            <a:prstGeom prst="rect">
              <a:avLst/>
            </a:prstGeom>
            <a:solidFill>
              <a:srgbClr val="339966">
                <a:alpha val="74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ru-RU" sz="700"/>
                <a:t>Индивидуальные социальные пробы, практики различного уровня</a:t>
              </a:r>
            </a:p>
          </p:txBody>
        </p:sp>
        <p:sp>
          <p:nvSpPr>
            <p:cNvPr id="93275" name="Rectangle 91"/>
            <p:cNvSpPr>
              <a:spLocks noChangeArrowheads="1"/>
            </p:cNvSpPr>
            <p:nvPr/>
          </p:nvSpPr>
          <p:spPr bwMode="auto">
            <a:xfrm>
              <a:off x="3294" y="10556"/>
              <a:ext cx="11160" cy="36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700">
                  <a:solidFill>
                    <a:srgbClr val="000000"/>
                  </a:solidFill>
                </a:rPr>
                <a:t>МОНИТОРИНГИ СОБСТВЕННОЙ ДЕЯТЕЛЬНОСТИ</a:t>
              </a:r>
            </a:p>
          </p:txBody>
        </p:sp>
        <p:sp>
          <p:nvSpPr>
            <p:cNvPr id="93276" name="Rectangle 92"/>
            <p:cNvSpPr>
              <a:spLocks noChangeArrowheads="1"/>
            </p:cNvSpPr>
            <p:nvPr/>
          </p:nvSpPr>
          <p:spPr bwMode="auto">
            <a:xfrm>
              <a:off x="12114" y="5876"/>
              <a:ext cx="1980" cy="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700">
                  <a:solidFill>
                    <a:srgbClr val="000000"/>
                  </a:solidFill>
                  <a:latin typeface="Verdana" pitchFamily="34" charset="0"/>
                </a:rPr>
                <a:t>технологии систем мониторинговых исследований качества  образования в СПШ</a:t>
              </a:r>
            </a:p>
          </p:txBody>
        </p:sp>
        <p:sp>
          <p:nvSpPr>
            <p:cNvPr id="93277" name="Rectangle 93"/>
            <p:cNvSpPr>
              <a:spLocks noChangeArrowheads="1"/>
            </p:cNvSpPr>
            <p:nvPr/>
          </p:nvSpPr>
          <p:spPr bwMode="auto">
            <a:xfrm>
              <a:off x="14274" y="5876"/>
              <a:ext cx="1440" cy="1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700">
                  <a:solidFill>
                    <a:srgbClr val="000000"/>
                  </a:solidFill>
                  <a:latin typeface="Verdana" pitchFamily="34" charset="0"/>
                </a:rPr>
                <a:t>технологии индивидуальных заданий / самостоятельной работы</a:t>
              </a:r>
            </a:p>
          </p:txBody>
        </p:sp>
        <p:sp>
          <p:nvSpPr>
            <p:cNvPr id="93278" name="Rectangle 94"/>
            <p:cNvSpPr>
              <a:spLocks noChangeArrowheads="1"/>
            </p:cNvSpPr>
            <p:nvPr/>
          </p:nvSpPr>
          <p:spPr bwMode="auto">
            <a:xfrm>
              <a:off x="5634" y="8756"/>
              <a:ext cx="1440" cy="126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 anchorCtr="1"/>
            <a:lstStyle/>
            <a:p>
              <a:pPr algn="ctr"/>
              <a:r>
                <a:rPr lang="ru-RU" sz="700">
                  <a:solidFill>
                    <a:srgbClr val="000000"/>
                  </a:solidFill>
                </a:rPr>
                <a:t>Индивидуальный учебный базовый план</a:t>
              </a:r>
            </a:p>
          </p:txBody>
        </p:sp>
        <p:sp>
          <p:nvSpPr>
            <p:cNvPr id="93279" name="Rectangle 95"/>
            <p:cNvSpPr>
              <a:spLocks noChangeArrowheads="1"/>
            </p:cNvSpPr>
            <p:nvPr/>
          </p:nvSpPr>
          <p:spPr bwMode="auto">
            <a:xfrm>
              <a:off x="7074" y="8756"/>
              <a:ext cx="1440" cy="126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 anchorCtr="1"/>
            <a:lstStyle/>
            <a:p>
              <a:pPr algn="ctr"/>
              <a:r>
                <a:rPr lang="ru-RU" sz="700">
                  <a:solidFill>
                    <a:srgbClr val="000000"/>
                  </a:solidFill>
                </a:rPr>
                <a:t>Система индивидуальных ПДОУ</a:t>
              </a:r>
            </a:p>
          </p:txBody>
        </p:sp>
        <p:sp>
          <p:nvSpPr>
            <p:cNvPr id="93280" name="Rectangle 96"/>
            <p:cNvSpPr>
              <a:spLocks noChangeArrowheads="1"/>
            </p:cNvSpPr>
            <p:nvPr/>
          </p:nvSpPr>
          <p:spPr bwMode="auto">
            <a:xfrm>
              <a:off x="8514" y="8756"/>
              <a:ext cx="1620" cy="126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 anchorCtr="1"/>
            <a:lstStyle/>
            <a:p>
              <a:pPr algn="ctr"/>
              <a:r>
                <a:rPr lang="ru-RU" sz="700">
                  <a:solidFill>
                    <a:srgbClr val="000000"/>
                  </a:solidFill>
                </a:rPr>
                <a:t>Индивидуальный выбор программ дополнительного образования, включая вузовские</a:t>
              </a:r>
            </a:p>
          </p:txBody>
        </p:sp>
        <p:sp>
          <p:nvSpPr>
            <p:cNvPr id="93281" name="Rectangle 97"/>
            <p:cNvSpPr>
              <a:spLocks noChangeArrowheads="1"/>
            </p:cNvSpPr>
            <p:nvPr/>
          </p:nvSpPr>
          <p:spPr bwMode="auto">
            <a:xfrm>
              <a:off x="10134" y="8756"/>
              <a:ext cx="1620" cy="126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200" rIns="25200" anchor="ctr" anchorCtr="1"/>
            <a:lstStyle/>
            <a:p>
              <a:pPr algn="ctr"/>
              <a:r>
                <a:rPr lang="ru-RU" sz="700">
                  <a:solidFill>
                    <a:srgbClr val="000000"/>
                  </a:solidFill>
                </a:rPr>
                <a:t>Программа реализации личностных амбиций (олимпиады, соревнования)</a:t>
              </a:r>
            </a:p>
          </p:txBody>
        </p:sp>
        <p:sp>
          <p:nvSpPr>
            <p:cNvPr id="93282" name="Line 98"/>
            <p:cNvSpPr>
              <a:spLocks noChangeShapeType="1"/>
            </p:cNvSpPr>
            <p:nvPr/>
          </p:nvSpPr>
          <p:spPr bwMode="auto">
            <a:xfrm flipH="1">
              <a:off x="3106" y="1383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3" name="Line 99"/>
            <p:cNvSpPr>
              <a:spLocks noChangeShapeType="1"/>
            </p:cNvSpPr>
            <p:nvPr/>
          </p:nvSpPr>
          <p:spPr bwMode="auto">
            <a:xfrm>
              <a:off x="3114" y="1376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4" name="Line 100"/>
            <p:cNvSpPr>
              <a:spLocks noChangeShapeType="1"/>
            </p:cNvSpPr>
            <p:nvPr/>
          </p:nvSpPr>
          <p:spPr bwMode="auto">
            <a:xfrm>
              <a:off x="3114" y="4076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5" name="Line 101"/>
            <p:cNvSpPr>
              <a:spLocks noChangeShapeType="1"/>
            </p:cNvSpPr>
            <p:nvPr/>
          </p:nvSpPr>
          <p:spPr bwMode="auto">
            <a:xfrm>
              <a:off x="13914" y="137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6" name="Line 102"/>
            <p:cNvSpPr>
              <a:spLocks noChangeShapeType="1"/>
            </p:cNvSpPr>
            <p:nvPr/>
          </p:nvSpPr>
          <p:spPr bwMode="auto">
            <a:xfrm>
              <a:off x="14634" y="1376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7" name="Line 103"/>
            <p:cNvSpPr>
              <a:spLocks noChangeShapeType="1"/>
            </p:cNvSpPr>
            <p:nvPr/>
          </p:nvSpPr>
          <p:spPr bwMode="auto">
            <a:xfrm flipH="1">
              <a:off x="12294" y="3896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8" name="Line 104"/>
            <p:cNvSpPr>
              <a:spLocks noChangeShapeType="1"/>
            </p:cNvSpPr>
            <p:nvPr/>
          </p:nvSpPr>
          <p:spPr bwMode="auto">
            <a:xfrm flipH="1">
              <a:off x="5274" y="1736"/>
              <a:ext cx="14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9" name="Line 105"/>
            <p:cNvSpPr>
              <a:spLocks noChangeShapeType="1"/>
            </p:cNvSpPr>
            <p:nvPr/>
          </p:nvSpPr>
          <p:spPr bwMode="auto">
            <a:xfrm>
              <a:off x="8874" y="173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0" name="Line 106"/>
            <p:cNvSpPr>
              <a:spLocks noChangeShapeType="1"/>
            </p:cNvSpPr>
            <p:nvPr/>
          </p:nvSpPr>
          <p:spPr bwMode="auto">
            <a:xfrm>
              <a:off x="11034" y="1736"/>
              <a:ext cx="14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1" name="Line 107"/>
            <p:cNvSpPr>
              <a:spLocks noChangeShapeType="1"/>
            </p:cNvSpPr>
            <p:nvPr/>
          </p:nvSpPr>
          <p:spPr bwMode="auto">
            <a:xfrm>
              <a:off x="5274" y="2636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2" name="Line 108"/>
            <p:cNvSpPr>
              <a:spLocks noChangeShapeType="1"/>
            </p:cNvSpPr>
            <p:nvPr/>
          </p:nvSpPr>
          <p:spPr bwMode="auto">
            <a:xfrm>
              <a:off x="8874" y="263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3" name="Line 109"/>
            <p:cNvSpPr>
              <a:spLocks noChangeShapeType="1"/>
            </p:cNvSpPr>
            <p:nvPr/>
          </p:nvSpPr>
          <p:spPr bwMode="auto">
            <a:xfrm flipH="1">
              <a:off x="11034" y="2636"/>
              <a:ext cx="14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4" name="Line 110"/>
            <p:cNvSpPr>
              <a:spLocks noChangeShapeType="1"/>
            </p:cNvSpPr>
            <p:nvPr/>
          </p:nvSpPr>
          <p:spPr bwMode="auto">
            <a:xfrm>
              <a:off x="8514" y="461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5" name="Line 111"/>
            <p:cNvSpPr>
              <a:spLocks noChangeShapeType="1"/>
            </p:cNvSpPr>
            <p:nvPr/>
          </p:nvSpPr>
          <p:spPr bwMode="auto">
            <a:xfrm flipH="1">
              <a:off x="2574" y="5516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6" name="Line 112"/>
            <p:cNvSpPr>
              <a:spLocks noChangeShapeType="1"/>
            </p:cNvSpPr>
            <p:nvPr/>
          </p:nvSpPr>
          <p:spPr bwMode="auto">
            <a:xfrm flipH="1">
              <a:off x="4554" y="551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7" name="Line 113"/>
            <p:cNvSpPr>
              <a:spLocks noChangeShapeType="1"/>
            </p:cNvSpPr>
            <p:nvPr/>
          </p:nvSpPr>
          <p:spPr bwMode="auto">
            <a:xfrm flipH="1">
              <a:off x="6174" y="551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8" name="Line 114"/>
            <p:cNvSpPr>
              <a:spLocks noChangeShapeType="1"/>
            </p:cNvSpPr>
            <p:nvPr/>
          </p:nvSpPr>
          <p:spPr bwMode="auto">
            <a:xfrm>
              <a:off x="7794" y="551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9" name="Line 115"/>
            <p:cNvSpPr>
              <a:spLocks noChangeShapeType="1"/>
            </p:cNvSpPr>
            <p:nvPr/>
          </p:nvSpPr>
          <p:spPr bwMode="auto">
            <a:xfrm>
              <a:off x="9414" y="551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0" name="Line 116"/>
            <p:cNvSpPr>
              <a:spLocks noChangeShapeType="1"/>
            </p:cNvSpPr>
            <p:nvPr/>
          </p:nvSpPr>
          <p:spPr bwMode="auto">
            <a:xfrm>
              <a:off x="10854" y="5516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1" name="Line 117"/>
            <p:cNvSpPr>
              <a:spLocks noChangeShapeType="1"/>
            </p:cNvSpPr>
            <p:nvPr/>
          </p:nvSpPr>
          <p:spPr bwMode="auto">
            <a:xfrm>
              <a:off x="12294" y="5516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2" name="Line 118"/>
            <p:cNvSpPr>
              <a:spLocks noChangeShapeType="1"/>
            </p:cNvSpPr>
            <p:nvPr/>
          </p:nvSpPr>
          <p:spPr bwMode="auto">
            <a:xfrm>
              <a:off x="13914" y="5516"/>
              <a:ext cx="10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3" name="Line 119"/>
            <p:cNvSpPr>
              <a:spLocks noChangeShapeType="1"/>
            </p:cNvSpPr>
            <p:nvPr/>
          </p:nvSpPr>
          <p:spPr bwMode="auto">
            <a:xfrm>
              <a:off x="2394" y="7676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4" name="Line 120"/>
            <p:cNvSpPr>
              <a:spLocks noChangeShapeType="1"/>
            </p:cNvSpPr>
            <p:nvPr/>
          </p:nvSpPr>
          <p:spPr bwMode="auto">
            <a:xfrm>
              <a:off x="2394" y="7856"/>
              <a:ext cx="12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5" name="Line 121"/>
            <p:cNvSpPr>
              <a:spLocks noChangeShapeType="1"/>
            </p:cNvSpPr>
            <p:nvPr/>
          </p:nvSpPr>
          <p:spPr bwMode="auto">
            <a:xfrm flipV="1">
              <a:off x="14994" y="7676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6" name="Line 122"/>
            <p:cNvSpPr>
              <a:spLocks noChangeShapeType="1"/>
            </p:cNvSpPr>
            <p:nvPr/>
          </p:nvSpPr>
          <p:spPr bwMode="auto">
            <a:xfrm>
              <a:off x="8694" y="7856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7" name="Line 123"/>
            <p:cNvSpPr>
              <a:spLocks noChangeShapeType="1"/>
            </p:cNvSpPr>
            <p:nvPr/>
          </p:nvSpPr>
          <p:spPr bwMode="auto">
            <a:xfrm>
              <a:off x="5094" y="82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8" name="Line 124"/>
            <p:cNvSpPr>
              <a:spLocks noChangeShapeType="1"/>
            </p:cNvSpPr>
            <p:nvPr/>
          </p:nvSpPr>
          <p:spPr bwMode="auto">
            <a:xfrm>
              <a:off x="5094" y="91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9" name="Line 125"/>
            <p:cNvSpPr>
              <a:spLocks noChangeShapeType="1"/>
            </p:cNvSpPr>
            <p:nvPr/>
          </p:nvSpPr>
          <p:spPr bwMode="auto">
            <a:xfrm>
              <a:off x="5094" y="983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10" name="Line 126"/>
            <p:cNvSpPr>
              <a:spLocks noChangeShapeType="1"/>
            </p:cNvSpPr>
            <p:nvPr/>
          </p:nvSpPr>
          <p:spPr bwMode="auto">
            <a:xfrm>
              <a:off x="11754" y="82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11" name="Line 127"/>
            <p:cNvSpPr>
              <a:spLocks noChangeShapeType="1"/>
            </p:cNvSpPr>
            <p:nvPr/>
          </p:nvSpPr>
          <p:spPr bwMode="auto">
            <a:xfrm>
              <a:off x="11754" y="91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12" name="Line 128"/>
            <p:cNvSpPr>
              <a:spLocks noChangeShapeType="1"/>
            </p:cNvSpPr>
            <p:nvPr/>
          </p:nvSpPr>
          <p:spPr bwMode="auto">
            <a:xfrm>
              <a:off x="11754" y="983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13" name="Line 129"/>
            <p:cNvSpPr>
              <a:spLocks noChangeShapeType="1"/>
            </p:cNvSpPr>
            <p:nvPr/>
          </p:nvSpPr>
          <p:spPr bwMode="auto">
            <a:xfrm>
              <a:off x="13554" y="1019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14" name="Line 130"/>
            <p:cNvSpPr>
              <a:spLocks noChangeShapeType="1"/>
            </p:cNvSpPr>
            <p:nvPr/>
          </p:nvSpPr>
          <p:spPr bwMode="auto">
            <a:xfrm>
              <a:off x="3834" y="1019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15" name="Line 131"/>
            <p:cNvSpPr>
              <a:spLocks noChangeShapeType="1"/>
            </p:cNvSpPr>
            <p:nvPr/>
          </p:nvSpPr>
          <p:spPr bwMode="auto">
            <a:xfrm>
              <a:off x="8514" y="1001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31" name="AutoShape 23"/>
          <p:cNvSpPr>
            <a:spLocks noChangeArrowheads="1"/>
          </p:cNvSpPr>
          <p:nvPr/>
        </p:nvSpPr>
        <p:spPr bwMode="auto">
          <a:xfrm>
            <a:off x="2689225" y="2519363"/>
            <a:ext cx="3657600" cy="1828800"/>
          </a:xfrm>
          <a:prstGeom prst="upDownArrow">
            <a:avLst>
              <a:gd name="adj1" fmla="val 51176"/>
              <a:gd name="adj2" fmla="val 20593"/>
            </a:avLst>
          </a:prstGeom>
          <a:solidFill>
            <a:srgbClr val="339966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217488" y="2043113"/>
            <a:ext cx="1943100" cy="877887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rgbClr val="000000"/>
                </a:solidFill>
              </a:rPr>
              <a:t>Нормативно-правовые основы управления качеством в ОУ</a:t>
            </a: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2976563" y="1984375"/>
            <a:ext cx="3086100" cy="492125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Verdana" pitchFamily="34" charset="0"/>
              </a:rPr>
              <a:t>Управляющий Совет – </a:t>
            </a:r>
            <a:endParaRPr lang="en-US" sz="1200" b="1">
              <a:solidFill>
                <a:srgbClr val="000000"/>
              </a:solidFill>
              <a:latin typeface="Verdana" pitchFamily="34" charset="0"/>
            </a:endParaRPr>
          </a:p>
          <a:p>
            <a:pPr algn="ctr"/>
            <a:r>
              <a:rPr lang="ru-RU" sz="1200" b="1">
                <a:solidFill>
                  <a:srgbClr val="000000"/>
                </a:solidFill>
                <a:latin typeface="Verdana" pitchFamily="34" charset="0"/>
              </a:rPr>
              <a:t>Совет лицея</a:t>
            </a:r>
            <a:endParaRPr lang="ru-RU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4234" name="Rectangle 26"/>
          <p:cNvSpPr>
            <a:spLocks noChangeArrowheads="1"/>
          </p:cNvSpPr>
          <p:nvPr/>
        </p:nvSpPr>
        <p:spPr bwMode="auto">
          <a:xfrm>
            <a:off x="6503988" y="2043113"/>
            <a:ext cx="2017712" cy="877887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rgbClr val="000000"/>
                </a:solidFill>
              </a:rPr>
              <a:t>Долгосрочная программа </a:t>
            </a:r>
            <a:r>
              <a:rPr lang="ru-RU" sz="120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1200">
                <a:solidFill>
                  <a:srgbClr val="000000"/>
                </a:solidFill>
              </a:rPr>
              <a:t>Менеджмент качества образования в период 2008-2020 гг.</a:t>
            </a:r>
            <a:r>
              <a:rPr lang="ru-RU" sz="1200">
                <a:solidFill>
                  <a:srgbClr val="000000"/>
                </a:solidFill>
                <a:latin typeface="Times New Roman"/>
              </a:rPr>
              <a:t>»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3646488" y="2692400"/>
            <a:ext cx="1600200" cy="3429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latin typeface="Times New Roman" pitchFamily="18" charset="0"/>
              </a:rPr>
              <a:t>Комиссии</a:t>
            </a:r>
            <a:endParaRPr lang="ru-RU"/>
          </a:p>
        </p:txBody>
      </p:sp>
      <p:sp>
        <p:nvSpPr>
          <p:cNvPr id="94236" name="Rectangle 28"/>
          <p:cNvSpPr>
            <a:spLocks noChangeArrowheads="1"/>
          </p:cNvSpPr>
          <p:nvPr/>
        </p:nvSpPr>
        <p:spPr bwMode="auto">
          <a:xfrm>
            <a:off x="1360488" y="3149600"/>
            <a:ext cx="1828800" cy="685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000" b="1">
                <a:latin typeface="Verdana" pitchFamily="34" charset="0"/>
              </a:rPr>
              <a:t>Комиссия </a:t>
            </a:r>
          </a:p>
          <a:p>
            <a:pPr algn="ctr"/>
            <a:r>
              <a:rPr lang="ru-RU" sz="1000">
                <a:latin typeface="Verdana" pitchFamily="34" charset="0"/>
              </a:rPr>
              <a:t>по распределению стимулирующих выплат</a:t>
            </a:r>
            <a:endParaRPr lang="ru-RU"/>
          </a:p>
        </p:txBody>
      </p:sp>
      <p:sp>
        <p:nvSpPr>
          <p:cNvPr id="94237" name="Rectangle 29"/>
          <p:cNvSpPr>
            <a:spLocks noChangeArrowheads="1"/>
          </p:cNvSpPr>
          <p:nvPr/>
        </p:nvSpPr>
        <p:spPr bwMode="auto">
          <a:xfrm>
            <a:off x="3417888" y="3149600"/>
            <a:ext cx="2171700" cy="685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000" b="1">
                <a:latin typeface="Verdana" pitchFamily="34" charset="0"/>
              </a:rPr>
              <a:t>Комиссия</a:t>
            </a:r>
          </a:p>
          <a:p>
            <a:pPr algn="ctr"/>
            <a:r>
              <a:rPr lang="ru-RU" sz="1000">
                <a:latin typeface="Verdana" pitchFamily="34" charset="0"/>
              </a:rPr>
              <a:t>по внешнему (социальному) партнерству</a:t>
            </a:r>
            <a:endParaRPr lang="ru-RU"/>
          </a:p>
        </p:txBody>
      </p:sp>
      <p:sp>
        <p:nvSpPr>
          <p:cNvPr id="94238" name="Rectangle 30"/>
          <p:cNvSpPr>
            <a:spLocks noChangeArrowheads="1"/>
          </p:cNvSpPr>
          <p:nvPr/>
        </p:nvSpPr>
        <p:spPr bwMode="auto">
          <a:xfrm>
            <a:off x="5703888" y="3149600"/>
            <a:ext cx="1828800" cy="685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000" b="1">
                <a:latin typeface="Verdana" pitchFamily="34" charset="0"/>
              </a:rPr>
              <a:t>Комиссия</a:t>
            </a:r>
          </a:p>
          <a:p>
            <a:pPr algn="ctr"/>
            <a:r>
              <a:rPr lang="ru-RU" sz="1000">
                <a:latin typeface="Verdana" pitchFamily="34" charset="0"/>
              </a:rPr>
              <a:t>по обеспечению здоровья обучающихся</a:t>
            </a:r>
            <a:endParaRPr lang="ru-RU"/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 flipV="1">
            <a:off x="2160588" y="2349500"/>
            <a:ext cx="8001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40" name="Line 32"/>
          <p:cNvSpPr>
            <a:spLocks noChangeShapeType="1"/>
          </p:cNvSpPr>
          <p:nvPr/>
        </p:nvSpPr>
        <p:spPr bwMode="auto">
          <a:xfrm>
            <a:off x="6046788" y="2349500"/>
            <a:ext cx="4572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41" name="Line 33"/>
          <p:cNvSpPr>
            <a:spLocks noChangeShapeType="1"/>
          </p:cNvSpPr>
          <p:nvPr/>
        </p:nvSpPr>
        <p:spPr bwMode="auto">
          <a:xfrm flipV="1">
            <a:off x="2389188" y="2921000"/>
            <a:ext cx="12573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42" name="Line 34"/>
          <p:cNvSpPr>
            <a:spLocks noChangeShapeType="1"/>
          </p:cNvSpPr>
          <p:nvPr/>
        </p:nvSpPr>
        <p:spPr bwMode="auto">
          <a:xfrm flipH="1" flipV="1">
            <a:off x="5246688" y="2921000"/>
            <a:ext cx="14859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43" name="Rectangle 35"/>
          <p:cNvSpPr>
            <a:spLocks noChangeArrowheads="1"/>
          </p:cNvSpPr>
          <p:nvPr/>
        </p:nvSpPr>
        <p:spPr bwMode="auto">
          <a:xfrm>
            <a:off x="239713" y="5067300"/>
            <a:ext cx="1757362" cy="6731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900" b="1">
                <a:solidFill>
                  <a:srgbClr val="000000"/>
                </a:solidFill>
                <a:latin typeface="Verdana" pitchFamily="34" charset="0"/>
              </a:rPr>
              <a:t>Отдел лицейского стандарта качества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94244" name="Rectangle 36"/>
          <p:cNvSpPr>
            <a:spLocks noChangeArrowheads="1"/>
          </p:cNvSpPr>
          <p:nvPr/>
        </p:nvSpPr>
        <p:spPr bwMode="auto">
          <a:xfrm>
            <a:off x="2112963" y="5067300"/>
            <a:ext cx="1985962" cy="6731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00" b="1">
                <a:solidFill>
                  <a:srgbClr val="000000"/>
                </a:solidFill>
                <a:latin typeface="Verdana" pitchFamily="34" charset="0"/>
              </a:rPr>
              <a:t>Отдел информационного обеспечения качества образования, воспитания, пропаганды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94245" name="Rectangle 37"/>
          <p:cNvSpPr>
            <a:spLocks noChangeArrowheads="1"/>
          </p:cNvSpPr>
          <p:nvPr/>
        </p:nvSpPr>
        <p:spPr bwMode="auto">
          <a:xfrm>
            <a:off x="4267200" y="5067300"/>
            <a:ext cx="2165350" cy="6731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900" b="1">
                <a:solidFill>
                  <a:srgbClr val="000000"/>
                </a:solidFill>
                <a:latin typeface="Verdana" pitchFamily="34" charset="0"/>
              </a:rPr>
              <a:t>Отдел лицейского тестирования компетентностей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94246" name="Rectangle 38"/>
          <p:cNvSpPr>
            <a:spLocks noChangeArrowheads="1"/>
          </p:cNvSpPr>
          <p:nvPr/>
        </p:nvSpPr>
        <p:spPr bwMode="auto">
          <a:xfrm>
            <a:off x="6577013" y="5067300"/>
            <a:ext cx="2011362" cy="6746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00" b="1">
                <a:solidFill>
                  <a:srgbClr val="000000"/>
                </a:solidFill>
                <a:latin typeface="Verdana" pitchFamily="34" charset="0"/>
              </a:rPr>
              <a:t>Отдел мониторинговых исследований качества образования и воспитания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94247" name="Rectangle 39"/>
          <p:cNvSpPr>
            <a:spLocks noChangeArrowheads="1"/>
          </p:cNvSpPr>
          <p:nvPr/>
        </p:nvSpPr>
        <p:spPr bwMode="auto">
          <a:xfrm>
            <a:off x="239713" y="4419600"/>
            <a:ext cx="8353425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000" b="1">
                <a:latin typeface="Verdana" pitchFamily="34" charset="0"/>
              </a:rPr>
              <a:t>СОКОВ</a:t>
            </a:r>
          </a:p>
          <a:p>
            <a:pPr algn="ctr"/>
            <a:r>
              <a:rPr lang="ru-RU" sz="1000">
                <a:latin typeface="Verdana" pitchFamily="34" charset="0"/>
              </a:rPr>
              <a:t>Служба обеспечения качества обучения и воспитания</a:t>
            </a:r>
            <a:endParaRPr lang="ru-RU"/>
          </a:p>
        </p:txBody>
      </p:sp>
      <p:sp>
        <p:nvSpPr>
          <p:cNvPr id="94248" name="Rectangle 40"/>
          <p:cNvSpPr>
            <a:spLocks noGrp="1" noChangeArrowheads="1"/>
          </p:cNvSpPr>
          <p:nvPr>
            <p:ph type="title"/>
          </p:nvPr>
        </p:nvSpPr>
        <p:spPr>
          <a:xfrm>
            <a:off x="446088" y="620713"/>
            <a:ext cx="8229600" cy="1139825"/>
          </a:xfrm>
          <a:noFill/>
          <a:ln/>
        </p:spPr>
        <p:txBody>
          <a:bodyPr/>
          <a:lstStyle/>
          <a:p>
            <a:r>
              <a:rPr lang="ru-RU"/>
              <a:t>Самоуправление в 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Наши партнеры (КОНСОРЦИУМ)</a:t>
            </a:r>
          </a:p>
        </p:txBody>
      </p:sp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2771775" y="2608263"/>
            <a:ext cx="3657600" cy="1828800"/>
          </a:xfrm>
          <a:prstGeom prst="upDownArrow">
            <a:avLst>
              <a:gd name="adj1" fmla="val 51176"/>
              <a:gd name="adj2" fmla="val 20593"/>
            </a:avLst>
          </a:prstGeom>
          <a:solidFill>
            <a:srgbClr val="339966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755650" y="2132013"/>
            <a:ext cx="1943100" cy="433387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rgbClr val="000000"/>
                </a:solidFill>
              </a:rPr>
              <a:t>ТНЦ СО РАН 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059113" y="1916113"/>
            <a:ext cx="3086100" cy="649287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Органы местной власти и управления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6372225" y="2132013"/>
            <a:ext cx="2017713" cy="360362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ТВЗ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755650" y="3238500"/>
            <a:ext cx="2232025" cy="622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/>
              <a:t>Детские сады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3275013" y="3213100"/>
            <a:ext cx="2592387" cy="622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/>
              <a:t>Общеобразовательные учреждения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6156325" y="3238500"/>
            <a:ext cx="2232025" cy="622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/>
              <a:t>Высшие учебные заведения</a:t>
            </a:r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754063" y="4797425"/>
            <a:ext cx="7705725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/>
              <a:t>СФЕРА БИЗНЕСА</a:t>
            </a:r>
          </a:p>
          <a:p>
            <a:pPr algn="ctr"/>
            <a:r>
              <a:rPr lang="ru-RU" sz="1600"/>
              <a:t>Предприятия-Учреждения-Организации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4337"/>
          </a:xfrm>
        </p:spPr>
        <p:txBody>
          <a:bodyPr/>
          <a:lstStyle/>
          <a:p>
            <a:r>
              <a:rPr lang="ru-RU" sz="2000" b="1" i="1"/>
              <a:t>Мероприятия</a:t>
            </a:r>
          </a:p>
        </p:txBody>
      </p:sp>
      <p:graphicFrame>
        <p:nvGraphicFramePr>
          <p:cNvPr id="98307" name="Organization Chart 3"/>
          <p:cNvGraphicFramePr>
            <a:graphicFrameLocks/>
          </p:cNvGraphicFramePr>
          <p:nvPr>
            <p:ph type="dgm" idx="1"/>
          </p:nvPr>
        </p:nvGraphicFramePr>
        <p:xfrm>
          <a:off x="431800" y="1196975"/>
          <a:ext cx="8208963" cy="5256213"/>
        </p:xfrm>
        <a:graphic>
          <a:graphicData uri="http://schemas.openxmlformats.org/drawingml/2006/compatibility">
            <com:legacyDrawing xmlns:com="http://schemas.openxmlformats.org/drawingml/2006/compatibility" spid="_x0000_s98307"/>
          </a:graphicData>
        </a:graphic>
      </p:graphicFrame>
      <p:pic>
        <p:nvPicPr>
          <p:cNvPr id="98316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213100"/>
            <a:ext cx="25923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317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333375"/>
            <a:ext cx="27368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r>
              <a:rPr lang="ru-RU" sz="2400" b="1" i="1"/>
              <a:t>Мероприятия</a:t>
            </a:r>
          </a:p>
        </p:txBody>
      </p:sp>
      <p:graphicFrame>
        <p:nvGraphicFramePr>
          <p:cNvPr id="99331" name="Organization Chart 3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99331"/>
          </a:graphicData>
        </a:graphic>
      </p:graphicFrame>
      <p:pic>
        <p:nvPicPr>
          <p:cNvPr id="99340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0" y="3141663"/>
            <a:ext cx="3168650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41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836613"/>
            <a:ext cx="26638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2" name="Picture 6" descr="mastex_log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192088"/>
            <a:ext cx="6657975" cy="1724025"/>
          </a:xfrm>
          <a:prstGeom prst="rect">
            <a:avLst/>
          </a:prstGeom>
          <a:noFill/>
        </p:spPr>
      </p:pic>
      <p:pic>
        <p:nvPicPr>
          <p:cNvPr id="91143" name="Picture 7" descr="1287979666_bAnton_Dirin_19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6875" y="1268413"/>
            <a:ext cx="3887788" cy="2584450"/>
          </a:xfrm>
          <a:prstGeom prst="rect">
            <a:avLst/>
          </a:prstGeom>
          <a:noFill/>
        </p:spPr>
      </p:pic>
      <p:pic>
        <p:nvPicPr>
          <p:cNvPr id="91145" name="Picture 9" descr="1287986950_bAnton_Dirin_54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68538" y="2708275"/>
            <a:ext cx="3889375" cy="2586038"/>
          </a:xfrm>
          <a:prstGeom prst="rect">
            <a:avLst/>
          </a:prstGeom>
          <a:noFill/>
        </p:spPr>
      </p:pic>
      <p:pic>
        <p:nvPicPr>
          <p:cNvPr id="91144" name="Picture 8" descr="1287985676_bAnton_Dirin_20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8263" y="3860800"/>
            <a:ext cx="3883025" cy="2581275"/>
          </a:xfrm>
          <a:prstGeom prst="rect">
            <a:avLst/>
          </a:prstGeom>
          <a:noFill/>
        </p:spPr>
      </p:pic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4716463" y="1341438"/>
            <a:ext cx="4248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/>
              <a:t>Официальный сайт математической игры: </a:t>
            </a:r>
            <a:r>
              <a:rPr lang="en-US" sz="2400" b="1">
                <a:hlinkClick r:id="rId6"/>
              </a:rPr>
              <a:t>WWW.MASTEX.INFO</a:t>
            </a:r>
            <a:endParaRPr lang="en-US" sz="2400" b="1"/>
          </a:p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Результаты Математической биржи 6-х классов (13.11.2010)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65" name="Picture 5" descr="mastex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" y="1484313"/>
            <a:ext cx="9074150" cy="501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508</Words>
  <Application>Microsoft Office PowerPoint</Application>
  <PresentationFormat>Экран (4:3)</PresentationFormat>
  <Paragraphs>128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Wingdings</vt:lpstr>
      <vt:lpstr>Verdana</vt:lpstr>
      <vt:lpstr>Times New Roman</vt:lpstr>
      <vt:lpstr>Круги</vt:lpstr>
      <vt:lpstr>Управление введением ФГОС на школьном уровне (на примере МОУ Академический лицей г.Томска)</vt:lpstr>
      <vt:lpstr>Структура социального партнерства в реализации управления экспериментальной программы</vt:lpstr>
      <vt:lpstr>Слайд 3</vt:lpstr>
      <vt:lpstr>Самоуправление в ОУ</vt:lpstr>
      <vt:lpstr>Наши партнеры (КОНСОРЦИУМ)</vt:lpstr>
      <vt:lpstr>Мероприятия</vt:lpstr>
      <vt:lpstr>Мероприятия</vt:lpstr>
      <vt:lpstr>Слайд 8</vt:lpstr>
      <vt:lpstr>Результаты Математической биржи 6-х классов (13.11.2010)</vt:lpstr>
      <vt:lpstr>Спасибо за внимание!</vt:lpstr>
    </vt:vector>
  </TitlesOfParts>
  <Company>МОУ Академический лицей г.Томска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Сравнительная характеристика обсуждаемых проектов ФГОС  (начальная школа)</dc:title>
  <dc:creator>Пользователь</dc:creator>
  <cp:lastModifiedBy>Alexandr</cp:lastModifiedBy>
  <cp:revision>11</cp:revision>
  <dcterms:created xsi:type="dcterms:W3CDTF">2009-04-06T02:09:10Z</dcterms:created>
  <dcterms:modified xsi:type="dcterms:W3CDTF">2010-12-09T05:04:18Z</dcterms:modified>
</cp:coreProperties>
</file>