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4" r:id="rId9"/>
    <p:sldId id="265" r:id="rId10"/>
    <p:sldId id="266" r:id="rId11"/>
    <p:sldId id="267" r:id="rId12"/>
    <p:sldId id="269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2A61C-288C-4A93-8361-CFE88FD006F7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A95E2-1D3E-4156-9DE5-198D5F6CE7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D5E8C-D4F4-4E0D-96BB-7DBBB3651D43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59BDA-7868-4AAB-B482-02940CF28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2115E-3F7B-447B-8E47-386DF8CC0503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F45B9-34FA-4051-B826-B4BC524BC5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52951-72F6-4176-8803-7EDD6EAB8C58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1E091-89A6-40D7-B0D2-22AC47617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005AF-547D-410F-9597-C93C959D2D16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0D8DE-D757-4F35-A7F4-B7E7AD8977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3C4F2-3E17-4F59-B7ED-5F173B5F4DA2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62555-A8CE-4EC5-8869-1B23D4B01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B0A73-61AF-4AD3-B521-E38449C7F25B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E428C-4584-4283-B112-307D935940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3CBAB-A3F6-4735-8F70-2E0A93B08EDA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95929-236B-44DA-9C05-DEB2A1EE3A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D7140-4BAA-4F66-B91A-E386F55C5002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16DB0-1652-471A-AC98-7F81BA71A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50A1A-E67E-4A3E-8E91-BC059B173159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9E643-BE3D-4417-ACA5-449FC479A0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14EE0-11C8-4CE1-945E-654A9D73C2AD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93AC4-B184-40F4-9C02-F9C7D54FDC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3C800F-4F63-43AB-8B77-0D43E0326BC2}" type="datetimeFigureOut">
              <a:rPr lang="en-US"/>
              <a:pPr>
                <a:defRPr/>
              </a:pPr>
              <a:t>3/1/2010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03E55ED-FF84-4847-8A3D-0D46F443AB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b2edu.perm.ru/" TargetMode="External"/><Relationship Id="rId7" Type="http://schemas.openxmlformats.org/officeDocument/2006/relationships/image" Target="../media/image1.png"/><Relationship Id="rId2" Type="http://schemas.openxmlformats.org/officeDocument/2006/relationships/hyperlink" Target="http://www.k-vrachu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erm.ru/" TargetMode="External"/><Relationship Id="rId5" Type="http://schemas.openxmlformats.org/officeDocument/2006/relationships/hyperlink" Target="http://ias.perm.ru/monitoring" TargetMode="External"/><Relationship Id="rId4" Type="http://schemas.openxmlformats.org/officeDocument/2006/relationships/hyperlink" Target="http://www.pokolenia-permkray.ru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>Об опыте создания и функционирования отдельных систем «Электронного Правительства Пермского края»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dirty="0" smtClean="0"/>
              <a:t>Новосибирск, 2 марта 2010 г.</a:t>
            </a:r>
            <a:endParaRPr lang="ru-RU" sz="1200" dirty="0"/>
          </a:p>
        </p:txBody>
      </p:sp>
      <p:pic>
        <p:nvPicPr>
          <p:cNvPr id="13316" name="Picture 4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  <p:pic>
        <p:nvPicPr>
          <p:cNvPr id="13317" name="Picture 5" descr="12264068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6200" y="304800"/>
            <a:ext cx="1190625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/>
          </p:cNvSpPr>
          <p:nvPr/>
        </p:nvSpPr>
        <p:spPr bwMode="auto">
          <a:xfrm>
            <a:off x="468313" y="333375"/>
            <a:ext cx="8218487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  <a:latin typeface="Trebuchet MS" pitchFamily="34" charset="0"/>
              </a:rPr>
              <a:t>Сроки рассмотрения документов </a:t>
            </a:r>
            <a:br>
              <a:rPr lang="ru-RU" sz="2000">
                <a:solidFill>
                  <a:schemeClr val="tx2"/>
                </a:solidFill>
                <a:latin typeface="Trebuchet MS" pitchFamily="34" charset="0"/>
              </a:rPr>
            </a:br>
            <a:r>
              <a:rPr lang="ru-RU" sz="2000">
                <a:solidFill>
                  <a:schemeClr val="tx2"/>
                </a:solidFill>
                <a:latin typeface="Trebuchet MS" pitchFamily="34" charset="0"/>
              </a:rPr>
              <a:t>и подготовки ответов на документы </a:t>
            </a:r>
            <a:r>
              <a:rPr lang="ru-RU" sz="1400">
                <a:solidFill>
                  <a:schemeClr val="tx2"/>
                </a:solidFill>
                <a:latin typeface="Trebuchet MS" pitchFamily="34" charset="0"/>
              </a:rPr>
              <a:t>(*)</a:t>
            </a:r>
          </a:p>
        </p:txBody>
      </p:sp>
      <p:graphicFrame>
        <p:nvGraphicFramePr>
          <p:cNvPr id="24579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755650" y="1930400"/>
          <a:ext cx="7888288" cy="3411538"/>
        </p:xfrm>
        <a:graphic>
          <a:graphicData uri="http://schemas.openxmlformats.org/drawingml/2006/table">
            <a:tbl>
              <a:tblPr/>
              <a:tblGrid>
                <a:gridCol w="7102475"/>
                <a:gridCol w="785813"/>
              </a:tblGrid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Этапы обработки документов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дни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прием, регистрация, предварительное рассмотрение и распределение документов 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подготовка, утверждение и отправка резолюции на исполнение 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подготовка проекта письма-ответа </a:t>
                      </a:r>
                      <a:b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</a:b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(не зависимо от числа согласующих)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согласование проекта письма-ответа 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подписание документа 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2" name="Text Box 125"/>
          <p:cNvSpPr txBox="1">
            <a:spLocks noChangeArrowheads="1"/>
          </p:cNvSpPr>
          <p:nvPr/>
        </p:nvSpPr>
        <p:spPr bwMode="auto">
          <a:xfrm>
            <a:off x="1357313" y="1125538"/>
            <a:ext cx="77866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Служебные  документы подлежат исполнению в </a:t>
            </a:r>
            <a:br>
              <a:rPr lang="ru-RU" sz="2400"/>
            </a:br>
            <a:r>
              <a:rPr lang="ru-RU" sz="2400" b="1"/>
              <a:t>10-дневный срок</a:t>
            </a:r>
            <a:r>
              <a:rPr lang="ru-RU"/>
              <a:t>.</a:t>
            </a:r>
          </a:p>
        </p:txBody>
      </p:sp>
      <p:sp>
        <p:nvSpPr>
          <p:cNvPr id="24603" name="Text Box 126"/>
          <p:cNvSpPr txBox="1">
            <a:spLocks noChangeArrowheads="1"/>
          </p:cNvSpPr>
          <p:nvPr/>
        </p:nvSpPr>
        <p:spPr bwMode="auto">
          <a:xfrm>
            <a:off x="611188" y="5445125"/>
            <a:ext cx="7993062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solidFill>
                  <a:schemeClr val="tx2"/>
                </a:solidFill>
                <a:latin typeface="Trebuchet MS" pitchFamily="34" charset="0"/>
              </a:rPr>
              <a:t>(*)  </a:t>
            </a:r>
            <a:r>
              <a:rPr lang="ru-RU" sz="1400"/>
              <a:t>Распоряжение губернатора Пермского края от 17.02.2009 № 14-р </a:t>
            </a:r>
            <a:br>
              <a:rPr lang="ru-RU" sz="1400"/>
            </a:br>
            <a:r>
              <a:rPr lang="ru-RU" sz="1200"/>
              <a:t>«Об утверждении Порядка рассмотрения входящей корреспонденции, поступающей на имя губернатора Пермского края, руководителя Администрации губернатора Пермского края, председателя Правительства Пермского края, заместителей председателя Правительства Пермского края, руководителя Аппарата Правительства Пермского края»</a:t>
            </a:r>
          </a:p>
        </p:txBody>
      </p:sp>
      <p:pic>
        <p:nvPicPr>
          <p:cNvPr id="24604" name="Picture 28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/>
          </p:cNvSpPr>
          <p:nvPr/>
        </p:nvSpPr>
        <p:spPr bwMode="auto">
          <a:xfrm>
            <a:off x="323850" y="785813"/>
            <a:ext cx="82296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>
                <a:solidFill>
                  <a:schemeClr val="tx2"/>
                </a:solidFill>
                <a:latin typeface="Trebuchet MS" pitchFamily="34" charset="0"/>
              </a:rPr>
              <a:t>Изменение показателей нарушения </a:t>
            </a:r>
            <a:br>
              <a:rPr lang="ru-RU" sz="2000">
                <a:solidFill>
                  <a:schemeClr val="tx2"/>
                </a:solidFill>
                <a:latin typeface="Trebuchet MS" pitchFamily="34" charset="0"/>
              </a:rPr>
            </a:br>
            <a:r>
              <a:rPr lang="ru-RU" sz="2000">
                <a:solidFill>
                  <a:schemeClr val="tx2"/>
                </a:solidFill>
                <a:latin typeface="Trebuchet MS" pitchFamily="34" charset="0"/>
              </a:rPr>
              <a:t>исполнительской дисциплины с момента </a:t>
            </a:r>
            <a:br>
              <a:rPr lang="ru-RU" sz="2000">
                <a:solidFill>
                  <a:schemeClr val="tx2"/>
                </a:solidFill>
                <a:latin typeface="Trebuchet MS" pitchFamily="34" charset="0"/>
              </a:rPr>
            </a:br>
            <a:r>
              <a:rPr lang="ru-RU" sz="2000">
                <a:solidFill>
                  <a:schemeClr val="tx2"/>
                </a:solidFill>
                <a:latin typeface="Trebuchet MS" pitchFamily="34" charset="0"/>
              </a:rPr>
              <a:t>ввода в промышленную эксплуатацию всех процессов СЭД</a:t>
            </a:r>
            <a:r>
              <a:rPr lang="ru-RU" sz="4000" b="1">
                <a:solidFill>
                  <a:schemeClr val="tx2"/>
                </a:solidFill>
                <a:latin typeface="Trebuchet MS" pitchFamily="34" charset="0"/>
              </a:rPr>
              <a:t/>
            </a:r>
            <a:br>
              <a:rPr lang="ru-RU" sz="4000" b="1">
                <a:solidFill>
                  <a:schemeClr val="tx2"/>
                </a:solidFill>
                <a:latin typeface="Trebuchet MS" pitchFamily="34" charset="0"/>
              </a:rPr>
            </a:br>
            <a:endParaRPr lang="ru-RU" sz="4000" b="1">
              <a:solidFill>
                <a:schemeClr val="tx2"/>
              </a:solidFill>
              <a:latin typeface="Trebuchet MS" pitchFamily="34" charset="0"/>
            </a:endParaRPr>
          </a:p>
        </p:txBody>
      </p:sp>
      <p:graphicFrame>
        <p:nvGraphicFramePr>
          <p:cNvPr id="25603" name="Object 8"/>
          <p:cNvGraphicFramePr>
            <a:graphicFrameLocks noGrp="1" noChangeAspect="1"/>
          </p:cNvGraphicFramePr>
          <p:nvPr>
            <p:ph idx="4294967295"/>
          </p:nvPr>
        </p:nvGraphicFramePr>
        <p:xfrm>
          <a:off x="381000" y="1600200"/>
          <a:ext cx="8153400" cy="4078288"/>
        </p:xfrm>
        <a:graphic>
          <a:graphicData uri="http://schemas.openxmlformats.org/presentationml/2006/ole">
            <p:oleObj spid="_x0000_s25603" r:id="rId3" imgW="8425402" imgH="4218798" progId="Excel.Chart.8">
              <p:embed/>
            </p:oleObj>
          </a:graphicData>
        </a:graphic>
      </p:graphicFrame>
      <p:sp>
        <p:nvSpPr>
          <p:cNvPr id="25604" name="Text Box 9"/>
          <p:cNvSpPr txBox="1">
            <a:spLocks noChangeArrowheads="1"/>
          </p:cNvSpPr>
          <p:nvPr/>
        </p:nvSpPr>
        <p:spPr bwMode="auto">
          <a:xfrm>
            <a:off x="685800" y="5715000"/>
            <a:ext cx="7921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8638" indent="-1798638">
              <a:spcBef>
                <a:spcPct val="50000"/>
              </a:spcBef>
            </a:pPr>
            <a:r>
              <a:rPr lang="ru-RU" b="1"/>
              <a:t>Январь 2010 г.:</a:t>
            </a:r>
            <a:r>
              <a:rPr lang="ru-RU"/>
              <a:t>  Нарушение исполнительской дисциплины </a:t>
            </a:r>
            <a:br>
              <a:rPr lang="ru-RU"/>
            </a:br>
            <a:r>
              <a:rPr lang="ru-RU"/>
              <a:t>по служебным письмам составляет 	</a:t>
            </a:r>
            <a:r>
              <a:rPr lang="ru-RU" b="1"/>
              <a:t>0,31%</a:t>
            </a:r>
          </a:p>
        </p:txBody>
      </p:sp>
      <p:pic>
        <p:nvPicPr>
          <p:cNvPr id="25605" name="Picture 5" descr="goro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mtClean="0"/>
          </a:p>
          <a:p>
            <a:pPr algn="ctr">
              <a:buFont typeface="Arial" charset="0"/>
              <a:buNone/>
            </a:pPr>
            <a:endParaRPr lang="ru-RU" smtClean="0"/>
          </a:p>
          <a:p>
            <a:pPr algn="ctr">
              <a:buFont typeface="Arial" charset="0"/>
              <a:buNone/>
            </a:pPr>
            <a:endParaRPr lang="ru-RU" smtClean="0"/>
          </a:p>
          <a:p>
            <a:pPr algn="ctr">
              <a:buFont typeface="Arial" charset="0"/>
              <a:buNone/>
            </a:pPr>
            <a:r>
              <a:rPr lang="ru-RU" b="1" smtClean="0">
                <a:latin typeface="Arial" charset="0"/>
              </a:rPr>
              <a:t>СПАСИБО ЗА ВНИМАНИЕ</a:t>
            </a:r>
          </a:p>
          <a:p>
            <a:pPr>
              <a:buFont typeface="Arial" charset="0"/>
              <a:buNone/>
            </a:pPr>
            <a:endParaRPr lang="ru-RU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28677" name="Picture 5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Электронное Правительство. Что это?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838200" y="1676400"/>
            <a:ext cx="769620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000" b="1"/>
              <a:t>Видение Пермского края</a:t>
            </a:r>
          </a:p>
          <a:p>
            <a:pPr marL="342900" indent="-342900"/>
            <a:r>
              <a:rPr lang="ru-RU" sz="2000" i="1"/>
              <a:t>Электронное Правительство – система работы органов государственной власти в едином информационном поле с применением стандартов безбумажного обращения данных.</a:t>
            </a:r>
          </a:p>
          <a:p>
            <a:pPr marL="342900" indent="-342900"/>
            <a:endParaRPr lang="ru-RU" sz="2000" i="1"/>
          </a:p>
          <a:p>
            <a:pPr marL="342900" indent="-342900"/>
            <a:r>
              <a:rPr lang="ru-RU"/>
              <a:t>Проблемы реализации: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Отсутствие инфраструктуры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Отсутствие нормативно-правового регулирования безбумажного обращения данных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Отсутствие методик и программно-аппаратного обеспечения работы с персональными данными</a:t>
            </a:r>
          </a:p>
          <a:p>
            <a:pPr marL="342900" indent="-342900">
              <a:buFontTx/>
              <a:buAutoNum type="arabicPeriod"/>
            </a:pPr>
            <a:r>
              <a:rPr lang="ru-RU"/>
              <a:t>Отсутствие сформированных ведомственных баз данных</a:t>
            </a:r>
          </a:p>
          <a:p>
            <a:pPr marL="342900" indent="-342900"/>
            <a:r>
              <a:rPr lang="ru-RU"/>
              <a:t>и т.д.</a:t>
            </a:r>
          </a:p>
        </p:txBody>
      </p:sp>
      <p:pic>
        <p:nvPicPr>
          <p:cNvPr id="14341" name="Picture 5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Основные подсистемы </a:t>
            </a:r>
            <a:br>
              <a:rPr lang="ru-RU" sz="3600" smtClean="0"/>
            </a:br>
            <a:r>
              <a:rPr lang="ru-RU" sz="3600" smtClean="0"/>
              <a:t>Электронного Правительства</a:t>
            </a:r>
          </a:p>
        </p:txBody>
      </p:sp>
      <p:graphicFrame>
        <p:nvGraphicFramePr>
          <p:cNvPr id="15431" name="Group 71"/>
          <p:cNvGraphicFramePr>
            <a:graphicFrameLocks noGrp="1"/>
          </p:cNvGraphicFramePr>
          <p:nvPr>
            <p:ph idx="1"/>
          </p:nvPr>
        </p:nvGraphicFramePr>
        <p:xfrm>
          <a:off x="533400" y="1600200"/>
          <a:ext cx="8153400" cy="3727450"/>
        </p:xfrm>
        <a:graphic>
          <a:graphicData uri="http://schemas.openxmlformats.org/drawingml/2006/table">
            <a:tbl>
              <a:tblPr/>
              <a:tblGrid>
                <a:gridCol w="228600"/>
                <a:gridCol w="3352800"/>
                <a:gridCol w="1279525"/>
                <a:gridCol w="1997075"/>
                <a:gridCol w="12954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Уровень реализации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Ответственный за разработку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Используемые решения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идентификации заявителя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Реализовано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Министерство общественной безопасности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Microsoft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документационного взаимодействия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Реализовано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Аппарат Правительства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Documentum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бюджетного учета и планирования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Реализовано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Министерство финансов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SAP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учета имущественных операций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Реализовано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Агенство по имуществу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SAP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учета получателей льгот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Разработано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Министерство социального развития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Microsoft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единой инфраструктуры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Разработано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Аппарат Правительства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Microsoft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мониторинга оказываемых услуг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разработке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Аппарат Правительства ПК 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SAP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Платежная подсистема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разработке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ГК «Внешэкономбанк»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Подсистема интеграции ведомственных приложений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В разработке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 Аппарат Правительства ПК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SAP, Documentum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5432" name="Picture 72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Основа наполнения проекта – административные регламенты предоставления государственных услуг в электронном виде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Принципы разработки административных регламентов: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Удобство получения услуги заявителем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Отсутствие необходимости в предоставлении гражданином информации имеющейся в других органах государственной власти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Открытие ведомственных баз данных с целью исключения необходимости заявления гражданином официального запроса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Использование базовых подсистем при проектировании услуги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Соответствие имеющимся аппаратным требованиям</a:t>
            </a:r>
          </a:p>
          <a:p>
            <a:pPr marL="457200" indent="-45720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sz="2000" dirty="0" smtClean="0"/>
              <a:t>Единые подходы к оформлению</a:t>
            </a:r>
          </a:p>
          <a:p>
            <a:pPr marL="457200" indent="-4572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</p:txBody>
      </p:sp>
      <p:pic>
        <p:nvPicPr>
          <p:cNvPr id="16388" name="Picture 4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Реализованные проекты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«Электронная регистратура»</a:t>
            </a: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 </a:t>
            </a:r>
            <a:r>
              <a:rPr lang="en-US" sz="2000" smtClean="0">
                <a:latin typeface="Arial" charset="0"/>
                <a:hlinkClick r:id="rId2"/>
              </a:rPr>
              <a:t>www.k-vrachu.ru</a:t>
            </a:r>
            <a:r>
              <a:rPr lang="en-US" sz="2000" smtClean="0">
                <a:latin typeface="Arial" charset="0"/>
              </a:rPr>
              <a:t> </a:t>
            </a: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«Единая образовательная сеть»</a:t>
            </a: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en-US" sz="2000" smtClean="0">
                <a:latin typeface="Arial" charset="0"/>
              </a:rPr>
              <a:t> </a:t>
            </a:r>
            <a:r>
              <a:rPr lang="en-US" sz="2000" smtClean="0">
                <a:latin typeface="Arial" charset="0"/>
                <a:hlinkClick r:id="rId3"/>
              </a:rPr>
              <a:t>www.web2edu.perm.ru</a:t>
            </a:r>
            <a:r>
              <a:rPr lang="en-US" sz="2000" smtClean="0">
                <a:latin typeface="Arial" charset="0"/>
              </a:rPr>
              <a:t> </a:t>
            </a: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ru-RU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«Поколения Пермского края»</a:t>
            </a: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en-US" sz="2000" smtClean="0">
                <a:latin typeface="Arial" charset="0"/>
              </a:rPr>
              <a:t> </a:t>
            </a:r>
            <a:r>
              <a:rPr lang="en-US" sz="2000" smtClean="0">
                <a:latin typeface="Arial" charset="0"/>
                <a:hlinkClick r:id="rId4"/>
              </a:rPr>
              <a:t>www.pokolenia-permkray.ru</a:t>
            </a: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ru-RU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«Единая информационно-аналитическая система»</a:t>
            </a:r>
            <a:r>
              <a:rPr lang="en-US" sz="2000" smtClean="0">
                <a:latin typeface="Arial" charset="0"/>
              </a:rPr>
              <a:t> </a:t>
            </a:r>
            <a:r>
              <a:rPr lang="en-US" sz="2000" smtClean="0">
                <a:latin typeface="Arial" charset="0"/>
                <a:hlinkClick r:id="rId5"/>
              </a:rPr>
              <a:t>http://ias.perm.ru/monitoring</a:t>
            </a:r>
            <a:r>
              <a:rPr lang="en-US" sz="2000" smtClean="0">
                <a:latin typeface="Arial" charset="0"/>
              </a:rPr>
              <a:t> </a:t>
            </a: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endParaRPr lang="ru-RU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ru-RU" sz="2000" smtClean="0">
                <a:latin typeface="Arial" charset="0"/>
              </a:rPr>
              <a:t>«Обращения граждан»</a:t>
            </a:r>
            <a:endParaRPr lang="en-US" sz="2000" smtClean="0">
              <a:latin typeface="Arial" charset="0"/>
            </a:endParaRPr>
          </a:p>
          <a:p>
            <a:pPr marL="514350" indent="-514350" algn="ctr" eaLnBrk="1" hangingPunct="1">
              <a:lnSpc>
                <a:spcPct val="90000"/>
              </a:lnSpc>
              <a:spcBef>
                <a:spcPct val="0"/>
              </a:spcBef>
              <a:buFont typeface="Arial" charset="0"/>
              <a:buNone/>
            </a:pPr>
            <a:r>
              <a:rPr lang="en-US" sz="2000" smtClean="0">
                <a:latin typeface="Arial" charset="0"/>
              </a:rPr>
              <a:t> </a:t>
            </a:r>
            <a:r>
              <a:rPr lang="en-US" sz="2000" smtClean="0">
                <a:latin typeface="Arial" charset="0"/>
                <a:hlinkClick r:id="rId6"/>
              </a:rPr>
              <a:t>www.perm.ru</a:t>
            </a:r>
            <a:r>
              <a:rPr lang="en-US" sz="2000" smtClean="0">
                <a:latin typeface="Arial" charset="0"/>
              </a:rPr>
              <a:t> </a:t>
            </a:r>
            <a:endParaRPr lang="ru-RU" sz="2000" smtClean="0">
              <a:latin typeface="Arial" charset="0"/>
            </a:endParaRPr>
          </a:p>
        </p:txBody>
      </p:sp>
      <p:pic>
        <p:nvPicPr>
          <p:cNvPr id="17412" name="Picture 4" descr="gorod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684213" y="476250"/>
            <a:ext cx="8229600" cy="827088"/>
          </a:xfrm>
        </p:spPr>
        <p:txBody>
          <a:bodyPr/>
          <a:lstStyle/>
          <a:p>
            <a:r>
              <a:rPr lang="ru-RU" sz="2900" smtClean="0"/>
              <a:t>Цели и задачи Системы электронного документооборота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71550" y="3092450"/>
            <a:ext cx="7632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>
                <a:solidFill>
                  <a:schemeClr val="tx2"/>
                </a:solidFill>
              </a:rPr>
              <a:t>Задачи,</a:t>
            </a:r>
            <a:r>
              <a:rPr lang="ru-RU" sz="1600">
                <a:solidFill>
                  <a:schemeClr val="tx2"/>
                </a:solidFill>
              </a:rPr>
              <a:t> решаемые системой электронного документооборота: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936625" y="3716338"/>
            <a:ext cx="8099425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Поддержка процессов создания, обработки и согласования документов на всех стадиях жизненного цикла.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Выдача заданий, поручений в электронном виде и автоматический контроль их исполнения.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Рассылка документов в электронном виде и контроль  их местонахождения.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Создание оперативного и долговременного архивов бумажных и электронных документов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Поиск документов по содержанию и реквизитам.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Формирование отчетов по исполнительской дисциплине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Ведение единой базы организаций и контактных лиц. 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>
                <a:latin typeface="Calibri" pitchFamily="34" charset="0"/>
              </a:rPr>
              <a:t>Обеспечение территориально-распределенного обмена данными между сотрудниками в ОГВ.</a:t>
            </a:r>
            <a:endParaRPr lang="ru-RU" sz="1200">
              <a:latin typeface="Calibri" pitchFamily="34" charset="0"/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042988" y="3429000"/>
            <a:ext cx="655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828675" y="1327150"/>
            <a:ext cx="82804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FF3300"/>
                </a:solidFill>
              </a:rPr>
              <a:t>Создание юридически значимого электронного документооборота в органах государственной власти Пермского края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1619250" y="2349500"/>
            <a:ext cx="75247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sz="1400" b="1">
                <a:solidFill>
                  <a:srgbClr val="FF3300"/>
                </a:solidFill>
              </a:rPr>
              <a:t>Создание комплекса  современных технологий управления, применяемых в органах государственной власти Пермского края на основе СЭД</a:t>
            </a:r>
            <a:endParaRPr lang="ru-RU" sz="1600" b="1">
              <a:solidFill>
                <a:srgbClr val="FF3300"/>
              </a:solidFill>
              <a:latin typeface="Arial Narrow" pitchFamily="34" charset="0"/>
            </a:endParaRPr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 rot="2077450">
            <a:off x="179388" y="1989138"/>
            <a:ext cx="1584325" cy="360362"/>
          </a:xfrm>
          <a:prstGeom prst="curvedUpArrow">
            <a:avLst>
              <a:gd name="adj1" fmla="val 87930"/>
              <a:gd name="adj2" fmla="val 17585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6633" name="Picture 9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539750" y="274638"/>
            <a:ext cx="8147050" cy="704850"/>
          </a:xfrm>
        </p:spPr>
        <p:txBody>
          <a:bodyPr/>
          <a:lstStyle/>
          <a:p>
            <a:r>
              <a:rPr lang="ru-RU" sz="2700" b="1" smtClean="0">
                <a:latin typeface="Arial" charset="0"/>
              </a:rPr>
              <a:t>Структура документооборота в СЭД в 2009 г.</a:t>
            </a:r>
            <a:br>
              <a:rPr lang="ru-RU" sz="2700" b="1" smtClean="0">
                <a:latin typeface="Arial" charset="0"/>
              </a:rPr>
            </a:br>
            <a:endParaRPr lang="ru-RU" sz="2700" b="1" smtClean="0">
              <a:latin typeface="Arial" charset="0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684213" y="1125538"/>
            <a:ext cx="8086725" cy="4967287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1700" b="1" smtClean="0">
                <a:latin typeface="Times New Roman" pitchFamily="18" charset="0"/>
              </a:rPr>
              <a:t>Общий объем документооборота в СЭД в 2009 г. составил 216 837 документов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1276350" y="1935163"/>
          <a:ext cx="6272213" cy="4189412"/>
        </p:xfrm>
        <a:graphic>
          <a:graphicData uri="http://schemas.openxmlformats.org/presentationml/2006/ole">
            <p:oleObj spid="_x0000_s19461" name="Диаграмма" r:id="rId3" imgW="4686300" imgH="3124200" progId="MSGraph.Chart.8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539750" y="1700213"/>
          <a:ext cx="8064500" cy="4429125"/>
        </p:xfrm>
        <a:graphic>
          <a:graphicData uri="http://schemas.openxmlformats.org/presentationml/2006/ole">
            <p:oleObj spid="_x0000_s19462" name="Диаграмма" r:id="rId4" imgW="7553325" imgH="4152900" progId="MSGraph.Chart.8">
              <p:embed/>
            </p:oleObj>
          </a:graphicData>
        </a:graphic>
      </p:graphicFrame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529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464" name="Picture 8" descr="goro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Заголовок 1"/>
          <p:cNvSpPr>
            <a:spLocks/>
          </p:cNvSpPr>
          <p:nvPr/>
        </p:nvSpPr>
        <p:spPr bwMode="auto">
          <a:xfrm>
            <a:off x="457200" y="642938"/>
            <a:ext cx="82296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Изменение документооборота </a:t>
            </a:r>
            <a:b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процессе внедрения СЭД</a:t>
            </a:r>
          </a:p>
        </p:txBody>
      </p:sp>
      <p:graphicFrame>
        <p:nvGraphicFramePr>
          <p:cNvPr id="22563" name="Group 35"/>
          <p:cNvGraphicFramePr>
            <a:graphicFrameLocks noGrp="1"/>
          </p:cNvGraphicFramePr>
          <p:nvPr>
            <p:ph sz="half" idx="4294967295"/>
          </p:nvPr>
        </p:nvGraphicFramePr>
        <p:xfrm>
          <a:off x="571500" y="1928813"/>
          <a:ext cx="7672388" cy="3570287"/>
        </p:xfrm>
        <a:graphic>
          <a:graphicData uri="http://schemas.openxmlformats.org/drawingml/2006/table">
            <a:tbl>
              <a:tblPr/>
              <a:tblGrid>
                <a:gridCol w="2776538"/>
                <a:gridCol w="1439862"/>
                <a:gridCol w="1728788"/>
                <a:gridCol w="1727200"/>
              </a:tblGrid>
              <a:tr h="350838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Состояние электронного документооборота 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162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Показатель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2007 г.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2008 г.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2009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(*)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г.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Зарегистрировано документов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68 192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516 932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788 286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Создано файлов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1 397 021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3 752 420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6 366 481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 активных пользователей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700 чел.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1110 чел.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2 671 чел.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 gridSpan="4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(*)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с Апреля 2009 года все сотрудники ИОГВ работают в СЭД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2564" name="Picture 36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Заголовок 1"/>
          <p:cNvSpPr>
            <a:spLocks/>
          </p:cNvSpPr>
          <p:nvPr/>
        </p:nvSpPr>
        <p:spPr bwMode="auto">
          <a:xfrm>
            <a:off x="457200" y="642938"/>
            <a:ext cx="818673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Повышение эффективности труда </a:t>
            </a:r>
            <a:b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отдела по организации работы со служебной корреспонденцией </a:t>
            </a:r>
            <a:b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ru-RU" sz="20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процессе внедрения СЭД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500063" y="2143125"/>
          <a:ext cx="7993062" cy="3686175"/>
        </p:xfrm>
        <a:graphic>
          <a:graphicData uri="http://schemas.openxmlformats.org/drawingml/2006/table">
            <a:tbl>
              <a:tblPr/>
              <a:tblGrid>
                <a:gridCol w="4643437"/>
                <a:gridCol w="1714500"/>
                <a:gridCol w="1635125"/>
              </a:tblGrid>
              <a:tr h="571500"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Отдел по организации работы со служебной корреспонденцией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2007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2009 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Количество сотрудников отдела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8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чел.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6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чел.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Количество обработанных документов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16 780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23 285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Количество обработанных документов </a:t>
                      </a:r>
                      <a:b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</a:b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</a:rPr>
                        <a:t>(в расчёте  на 1 чел. в год)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Cyr" charset="-5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2 098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Calibri" pitchFamily="34" charset="0"/>
                        </a:rPr>
                        <a:t>3 881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579" name="Picture 27" descr="goro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3025" y="6029325"/>
            <a:ext cx="3990975" cy="828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595</Words>
  <Application>Microsoft Office PowerPoint</Application>
  <PresentationFormat>On-screen Show (4:3)</PresentationFormat>
  <Paragraphs>160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Calibri</vt:lpstr>
      <vt:lpstr>Arial</vt:lpstr>
      <vt:lpstr>Times New Roman</vt:lpstr>
      <vt:lpstr>Arial Narrow</vt:lpstr>
      <vt:lpstr>Wingdings</vt:lpstr>
      <vt:lpstr>Trebuchet MS</vt:lpstr>
      <vt:lpstr>Arial Cyr</vt:lpstr>
      <vt:lpstr>Office Theme</vt:lpstr>
      <vt:lpstr>Диаграмма Microsoft Graph</vt:lpstr>
      <vt:lpstr>Диаграмма Microsoft Office Excel</vt:lpstr>
      <vt:lpstr>   Об опыте создания и функционирования отдельных систем «Электронного Правительства Пермского края»</vt:lpstr>
      <vt:lpstr>Электронное Правительство. Что это?</vt:lpstr>
      <vt:lpstr>Основные подсистемы  Электронного Правительства</vt:lpstr>
      <vt:lpstr>Основа наполнения проекта – административные регламенты предоставления государственных услуг в электронном виде</vt:lpstr>
      <vt:lpstr>Реализованные проекты</vt:lpstr>
      <vt:lpstr>Цели и задачи Системы электронного документооборота</vt:lpstr>
      <vt:lpstr>Структура документооборота в СЭД в 2009 г. 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опыте создания и функционирования отдельных систем «Электронного Правительства Пермского края»</dc:title>
  <cp:lastModifiedBy>german</cp:lastModifiedBy>
  <cp:revision>11</cp:revision>
  <dcterms:modified xsi:type="dcterms:W3CDTF">2010-03-01T18:04:46Z</dcterms:modified>
</cp:coreProperties>
</file>