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81" r:id="rId3"/>
    <p:sldId id="304" r:id="rId4"/>
    <p:sldId id="344" r:id="rId5"/>
    <p:sldId id="320" r:id="rId6"/>
    <p:sldId id="307" r:id="rId7"/>
    <p:sldId id="297" r:id="rId8"/>
    <p:sldId id="308" r:id="rId9"/>
    <p:sldId id="290" r:id="rId10"/>
    <p:sldId id="347" r:id="rId11"/>
    <p:sldId id="348" r:id="rId12"/>
    <p:sldId id="339" r:id="rId13"/>
    <p:sldId id="328" r:id="rId14"/>
    <p:sldId id="321" r:id="rId15"/>
    <p:sldId id="322" r:id="rId16"/>
    <p:sldId id="315" r:id="rId17"/>
    <p:sldId id="293" r:id="rId18"/>
    <p:sldId id="326" r:id="rId19"/>
    <p:sldId id="278" r:id="rId20"/>
    <p:sldId id="346" r:id="rId21"/>
    <p:sldId id="345" r:id="rId22"/>
    <p:sldId id="327" r:id="rId23"/>
    <p:sldId id="342" r:id="rId24"/>
    <p:sldId id="337" r:id="rId25"/>
    <p:sldId id="323" r:id="rId26"/>
    <p:sldId id="286" r:id="rId27"/>
    <p:sldId id="333" r:id="rId28"/>
    <p:sldId id="324" r:id="rId29"/>
    <p:sldId id="338" r:id="rId30"/>
    <p:sldId id="289" r:id="rId31"/>
    <p:sldId id="334" r:id="rId32"/>
    <p:sldId id="288" r:id="rId33"/>
    <p:sldId id="282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6"/>
    <a:srgbClr val="FFCC66"/>
    <a:srgbClr val="0000FF"/>
    <a:srgbClr val="000066"/>
    <a:srgbClr val="33CCFF"/>
    <a:srgbClr val="0066FF"/>
    <a:srgbClr val="FFCC00"/>
    <a:srgbClr val="558ED5"/>
  </p:clrMru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0" autoAdjust="0"/>
  </p:normalViewPr>
  <p:slideViewPr>
    <p:cSldViewPr>
      <p:cViewPr varScale="1">
        <p:scale>
          <a:sx n="98" d="100"/>
          <a:sy n="98" d="100"/>
        </p:scale>
        <p:origin x="-2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57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1057;&#1077;&#1084;&#1100;&#1103;\&#1056;&#1072;&#1073;&#1086;&#1095;&#1080;&#1081;%20&#1089;&#1090;&#1086;&#1083;\&#1044;&#1080;&#1072;&#1075;&#1088;&#1072;&#1084;&#1084;&#1099;%20&#1044;&#1077;&#1085;&#1080;&#1089;&#1086;&#1074;%20&#1070;.&#1053;\&#1048;&#1089;&#1093;&#1086;&#1076;&#1085;&#1080;&#1082;&#1080;%20&#1076;&#1083;&#1103;%20&#1076;&#1080;&#1072;&#1075;&#1088;&#1072;&#1084;&#1084;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zalogin\&#1050;&#1055;&#1052;&#1054;\&#1087;&#1086;&#1082;&#1072;&#1079;&#1072;&#1090;&#1077;&#1083;&#1080;%20&#1087;&#1086;%20&#1089;&#1090;&#1088;&#1072;&#1085;&#1077;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F:\&#1044;&#1080;&#1072;&#1075;&#1088;&#1072;&#1084;&#1084;&#1099;%20&#1044;&#1077;&#1085;&#1080;&#1089;&#1086;&#1074;%20&#1070;.&#1053;\&#1048;&#1089;&#1093;&#1086;&#1076;&#1085;&#1080;&#1082;&#1080;%20&#1076;&#1083;&#1103;%20&#1076;&#1080;&#1072;&#1075;&#1088;&#1072;&#1084;&#1084;.xlsx" TargetMode="External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\&#1092;&#1072;&#1081;&#1083;&#1086;&#1074;&#1099;&#1081;%20&#1089;&#1077;&#1088;&#1074;&#1077;&#1088;\04_&#1054;&#1073;&#1084;&#1077;&#1085;%20&#1076;&#1086;&#1082;&#1091;&#1084;&#1077;&#1085;&#1090;&#1072;&#1084;&#1080;\01_&#1055;&#1077;&#1088;&#1077;&#1076;&#1072;&#1095;&#1072;%20&#1092;&#1072;&#1081;&#1083;&#1086;&#1074;\&#1047;&#1072;&#1083;&#1086;&#1075;&#1080;&#1085;&#1091;%20&#1057;.&#1040;\&#1086;&#1090;%20&#1050;&#1088;&#1077;&#1084;&#1077;&#1085;&#1089;&#1082;&#1080;&#1093;\&#1060;&#1077;&#1076;&#1077;&#1088;&#1072;&#1083;&#1100;&#1085;&#1099;&#1077;%20&#1086;&#1082;&#1088;&#1091;&#1075;&#1072;%20&#1080;%20&#1050;&#1055;&#1052;&#1054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F:\&#1044;&#1080;&#1072;&#1075;&#1088;&#1072;&#1084;&#1084;&#1099;%20&#1044;&#1077;&#1085;&#1080;&#1089;&#1086;&#1074;%20&#1070;.&#1053;\&#1048;&#1089;&#1093;&#1086;&#1076;&#1085;&#1080;&#1082;&#1080;%20&#1076;&#1083;&#1103;%20&#1076;&#1080;&#1072;&#1075;&#1088;&#1072;&#1084;&#1084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45;&#1043;&#1069;_&#1089;&#1074;&#1086;&#1076;%20&#1057;&#1060;&#1054;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\&#1092;&#1072;&#1081;&#1083;&#1086;&#1074;&#1099;&#1081;%20&#1089;&#1077;&#1088;&#1074;&#1077;&#1088;\04_&#1054;&#1073;&#1084;&#1077;&#1085;%20&#1076;&#1086;&#1082;&#1091;&#1084;&#1077;&#1085;&#1090;&#1072;&#1084;&#1080;\01_&#1055;&#1077;&#1088;&#1077;&#1076;&#1072;&#1095;&#1072;%20&#1092;&#1072;&#1081;&#1083;&#1086;&#1074;\&#1047;&#1072;&#1083;&#1086;&#1075;&#1080;&#1085;&#1091;%20&#1057;.&#1040;\&#1086;&#1090;%20&#1050;&#1086;&#1083;&#1084;&#1072;&#1075;&#1086;&#1088;&#1086;&#1074;&#1086;&#1081;\&#1092;&#1077;&#1076;&#1077;&#1088;&#1072;&#1083;&#1100;&#1085;&#1072;&#1103;%20&#1075;&#1088;&#1072;&#1085;&#1090;&#1086;&#1074;&#1072;&#1103;%20&#1087;&#1086;&#1076;&#1076;&#1077;&#1088;&#1078;&#1082;&#1072;%20&#1087;&#1086;%20&#1056;&#1086;&#1089;&#1089;&#1080;&#1080;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региональных</a:t>
            </a: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бюджетов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образование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2009 г.  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00FF"/>
            </a:solidFill>
          </c:spPr>
          <c:dPt>
            <c:idx val="0"/>
            <c:spPr>
              <a:solidFill>
                <a:srgbClr val="FFFF00"/>
              </a:solidFill>
            </c:spPr>
          </c:dPt>
          <c:cat>
            <c:strRef>
              <c:f>'стр. 99'!$A$10:$A$21</c:f>
              <c:strCache>
                <c:ptCount val="12"/>
                <c:pt idx="0">
                  <c:v>Республика Тыва</c:v>
                </c:pt>
                <c:pt idx="1">
                  <c:v>Забайкальский край</c:v>
                </c:pt>
                <c:pt idx="2">
                  <c:v>Новосибирская область</c:v>
                </c:pt>
                <c:pt idx="3">
                  <c:v>Республика Алтай</c:v>
                </c:pt>
                <c:pt idx="4">
                  <c:v>Республика Хакасия</c:v>
                </c:pt>
                <c:pt idx="5">
                  <c:v>Кемеровская область</c:v>
                </c:pt>
                <c:pt idx="6">
                  <c:v>Алтайский край</c:v>
                </c:pt>
                <c:pt idx="7">
                  <c:v>Омская область</c:v>
                </c:pt>
                <c:pt idx="8">
                  <c:v>Иркутская область</c:v>
                </c:pt>
                <c:pt idx="9">
                  <c:v>Республика Бурятия</c:v>
                </c:pt>
                <c:pt idx="10">
                  <c:v>Красноярский край</c:v>
                </c:pt>
                <c:pt idx="11">
                  <c:v>Томская область</c:v>
                </c:pt>
              </c:strCache>
            </c:strRef>
          </c:cat>
          <c:val>
            <c:numRef>
              <c:f>'стр. 99'!$B$10:$B$21</c:f>
              <c:numCache>
                <c:formatCode>General</c:formatCode>
                <c:ptCount val="12"/>
                <c:pt idx="0">
                  <c:v>33.1</c:v>
                </c:pt>
                <c:pt idx="1">
                  <c:v>30</c:v>
                </c:pt>
                <c:pt idx="2">
                  <c:v>27.5</c:v>
                </c:pt>
                <c:pt idx="3">
                  <c:v>26.4</c:v>
                </c:pt>
                <c:pt idx="4">
                  <c:v>26</c:v>
                </c:pt>
                <c:pt idx="5">
                  <c:v>24.2</c:v>
                </c:pt>
                <c:pt idx="6">
                  <c:v>23.2</c:v>
                </c:pt>
                <c:pt idx="7">
                  <c:v>22</c:v>
                </c:pt>
                <c:pt idx="8">
                  <c:v>21.3</c:v>
                </c:pt>
                <c:pt idx="9">
                  <c:v>17.5</c:v>
                </c:pt>
                <c:pt idx="10">
                  <c:v>15.9</c:v>
                </c:pt>
                <c:pt idx="11">
                  <c:v>15.8</c:v>
                </c:pt>
              </c:numCache>
            </c:numRef>
          </c:val>
        </c:ser>
        <c:axId val="106712448"/>
        <c:axId val="121021568"/>
      </c:barChart>
      <c:catAx>
        <c:axId val="1067124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1021568"/>
        <c:crosses val="autoZero"/>
        <c:auto val="1"/>
        <c:lblAlgn val="ctr"/>
        <c:lblOffset val="100"/>
      </c:catAx>
      <c:valAx>
        <c:axId val="1210215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6712448"/>
        <c:crosses val="autoZero"/>
        <c:crossBetween val="between"/>
      </c:valAx>
    </c:plotArea>
    <c:plotVisOnly val="1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Доля школьников, обучающихся в общеобразовательных учреждениях,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отвечающих</a:t>
            </a:r>
            <a:r>
              <a:rPr lang="ru-RU" sz="2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современным требованиям </a:t>
            </a:r>
          </a:p>
        </c:rich>
      </c:tx>
      <c:layout>
        <c:manualLayout>
          <c:xMode val="edge"/>
          <c:yMode val="edge"/>
          <c:x val="0.18673022965846744"/>
          <c:y val="1.1721529681159444E-2"/>
        </c:manualLayout>
      </c:layout>
    </c:title>
    <c:plotArea>
      <c:layout/>
      <c:barChart>
        <c:barDir val="col"/>
        <c:grouping val="clustered"/>
        <c:ser>
          <c:idx val="0"/>
          <c:order val="0"/>
          <c:spPr>
            <a:gradFill flip="none" rotWithShape="1">
              <a:gsLst>
                <a:gs pos="0">
                  <a:srgbClr val="002060"/>
                </a:gs>
                <a:gs pos="50000">
                  <a:srgbClr val="0000FF"/>
                </a:gs>
                <a:gs pos="100000">
                  <a:srgbClr val="002060"/>
                </a:gs>
              </a:gsLst>
              <a:lin ang="0" scaled="1"/>
              <a:tileRect/>
            </a:gradFill>
          </c:spPr>
          <c:dPt>
            <c:idx val="1"/>
            <c:spPr>
              <a:gradFill flip="none" rotWithShape="1">
                <a:gsLst>
                  <a:gs pos="0">
                    <a:srgbClr val="FFCC00"/>
                  </a:gs>
                  <a:gs pos="50000">
                    <a:srgbClr val="FFFF00"/>
                  </a:gs>
                  <a:gs pos="100000">
                    <a:srgbClr val="FFCC00"/>
                  </a:gs>
                </a:gsLst>
                <a:lin ang="0" scaled="1"/>
                <a:tileRect/>
              </a:gradFill>
            </c:spPr>
          </c:dPt>
          <c:dPt>
            <c:idx val="3"/>
            <c:spPr>
              <a:gradFill flip="none" rotWithShape="1">
                <a:gsLst>
                  <a:gs pos="0">
                    <a:srgbClr val="FFCC00"/>
                  </a:gs>
                  <a:gs pos="50000">
                    <a:srgbClr val="FFFF00"/>
                  </a:gs>
                  <a:gs pos="100000">
                    <a:srgbClr val="FFCC00"/>
                  </a:gs>
                </a:gsLst>
                <a:lin ang="0" scaled="1"/>
                <a:tileRect/>
              </a:gradFill>
            </c:spPr>
          </c:dPt>
          <c:dPt>
            <c:idx val="4"/>
            <c:spPr>
              <a:gradFill flip="none" rotWithShape="1">
                <a:gsLst>
                  <a:gs pos="0">
                    <a:srgbClr val="FFCC00"/>
                  </a:gs>
                  <a:gs pos="50000">
                    <a:srgbClr val="FFFF00"/>
                  </a:gs>
                  <a:gs pos="100000">
                    <a:srgbClr val="FFCC00"/>
                  </a:gs>
                </a:gsLst>
                <a:lin ang="0" scaled="1"/>
                <a:tileRect/>
              </a:gradFill>
            </c:spPr>
          </c:dPt>
          <c:dPt>
            <c:idx val="16"/>
            <c:spPr>
              <a:gradFill flip="none" rotWithShape="1">
                <a:gsLst>
                  <a:gs pos="0">
                    <a:srgbClr val="FFCC00"/>
                  </a:gs>
                  <a:gs pos="50000">
                    <a:srgbClr val="FFFF00"/>
                  </a:gs>
                  <a:gs pos="100000">
                    <a:srgbClr val="FFCC00"/>
                  </a:gs>
                </a:gsLst>
                <a:lin ang="0" scaled="1"/>
                <a:tileRect/>
              </a:gradFill>
            </c:spPr>
          </c:dPt>
          <c:dPt>
            <c:idx val="18"/>
            <c:spPr>
              <a:gradFill flip="none" rotWithShape="1">
                <a:gsLst>
                  <a:gs pos="0">
                    <a:srgbClr val="FFCC00"/>
                  </a:gs>
                  <a:gs pos="50000">
                    <a:srgbClr val="FFFF00"/>
                  </a:gs>
                  <a:gs pos="100000">
                    <a:srgbClr val="FFCC00"/>
                  </a:gs>
                </a:gsLst>
                <a:lin ang="0" scaled="1"/>
                <a:tileRect/>
              </a:gradFill>
            </c:spPr>
          </c:dPt>
          <c:dPt>
            <c:idx val="20"/>
            <c:spPr>
              <a:gradFill flip="none" rotWithShape="1">
                <a:gsLst>
                  <a:gs pos="0">
                    <a:srgbClr val="FFCC00"/>
                  </a:gs>
                  <a:gs pos="50000">
                    <a:srgbClr val="FFFF00"/>
                  </a:gs>
                  <a:gs pos="100000">
                    <a:srgbClr val="FFCC00"/>
                  </a:gs>
                </a:gsLst>
                <a:lin ang="0" scaled="1"/>
                <a:tileRect/>
              </a:gradFill>
            </c:spPr>
          </c:dPt>
          <c:dLbls>
            <c:dLbl>
              <c:idx val="1"/>
              <c:layout>
                <c:manualLayout>
                  <c:x val="-1.4453376707120201E-3"/>
                  <c:y val="0.24029135846375971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600">
                        <a:solidFill>
                          <a:srgbClr val="C00000"/>
                        </a:solidFill>
                      </a:defRPr>
                    </a:pPr>
                    <a:r>
                      <a:rPr lang="ru-RU" b="0" dirty="0"/>
                      <a:t>Республика </a:t>
                    </a:r>
                    <a:r>
                      <a:rPr lang="ru-RU" b="1" dirty="0"/>
                      <a:t>Алтай</a:t>
                    </a:r>
                  </a:p>
                </c:rich>
              </c:tx>
              <c:spPr/>
              <c:showCatName val="1"/>
            </c:dLbl>
            <c:dLbl>
              <c:idx val="3"/>
              <c:layout>
                <c:manualLayout>
                  <c:x val="-1.1380611580409821E-7"/>
                  <c:y val="0.33406359591303714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600">
                        <a:solidFill>
                          <a:srgbClr val="C00000"/>
                        </a:solidFill>
                      </a:defRPr>
                    </a:pPr>
                    <a:r>
                      <a:rPr lang="ru-RU" b="1" dirty="0"/>
                      <a:t>Томская</a:t>
                    </a:r>
                    <a:r>
                      <a:rPr lang="ru-RU" dirty="0"/>
                      <a:t> область</a:t>
                    </a:r>
                  </a:p>
                </c:rich>
              </c:tx>
              <c:spPr/>
              <c:showCatName val="1"/>
            </c:dLbl>
            <c:dLbl>
              <c:idx val="4"/>
              <c:layout>
                <c:manualLayout>
                  <c:x val="0"/>
                  <c:y val="0.33601703036738056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600">
                        <a:solidFill>
                          <a:srgbClr val="C00000"/>
                        </a:solidFill>
                      </a:defRPr>
                    </a:pPr>
                    <a:r>
                      <a:rPr lang="ru-RU" b="1" dirty="0"/>
                      <a:t>Алтайский</a:t>
                    </a:r>
                    <a:r>
                      <a:rPr lang="ru-RU" dirty="0"/>
                      <a:t> край</a:t>
                    </a:r>
                  </a:p>
                </c:rich>
              </c:tx>
              <c:spPr/>
              <c:showCatName val="1"/>
            </c:dLbl>
            <c:dLbl>
              <c:idx val="16"/>
              <c:layout>
                <c:manualLayout>
                  <c:x val="-1.4453376707120201E-3"/>
                  <c:y val="0.37118177323670803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600">
                        <a:solidFill>
                          <a:srgbClr val="C00000"/>
                        </a:solidFill>
                      </a:defRPr>
                    </a:pPr>
                    <a:r>
                      <a:rPr lang="ru-RU" b="0" dirty="0"/>
                      <a:t>Республика</a:t>
                    </a:r>
                    <a:r>
                      <a:rPr lang="ru-RU" dirty="0"/>
                      <a:t> </a:t>
                    </a:r>
                    <a:r>
                      <a:rPr lang="ru-RU" b="1" dirty="0"/>
                      <a:t>Бурятия</a:t>
                    </a:r>
                  </a:p>
                </c:rich>
              </c:tx>
              <c:spPr/>
              <c:showCatName val="1"/>
            </c:dLbl>
            <c:dLbl>
              <c:idx val="18"/>
              <c:layout>
                <c:manualLayout>
                  <c:x val="-2.8906753414240402E-3"/>
                  <c:y val="0.38094971463767241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600">
                        <a:solidFill>
                          <a:srgbClr val="C00000"/>
                        </a:solidFill>
                      </a:defRPr>
                    </a:pPr>
                    <a:r>
                      <a:rPr lang="ru-RU" b="1" dirty="0"/>
                      <a:t>Красноярский</a:t>
                    </a:r>
                    <a:r>
                      <a:rPr lang="ru-RU" dirty="0"/>
                      <a:t> край</a:t>
                    </a:r>
                  </a:p>
                </c:rich>
              </c:tx>
              <c:spPr/>
              <c:showCatName val="1"/>
            </c:dLbl>
            <c:dLbl>
              <c:idx val="20"/>
              <c:layout>
                <c:manualLayout>
                  <c:x val="0"/>
                  <c:y val="0.35164589043477035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600">
                        <a:solidFill>
                          <a:srgbClr val="C00000"/>
                        </a:solidFill>
                      </a:defRPr>
                    </a:pPr>
                    <a:r>
                      <a:rPr lang="ru-RU" b="1" dirty="0"/>
                      <a:t>Новосибирская</a:t>
                    </a:r>
                    <a:r>
                      <a:rPr lang="ru-RU" dirty="0"/>
                      <a:t> область</a:t>
                    </a:r>
                  </a:p>
                </c:rich>
              </c:tx>
              <c:spPr/>
              <c:showCatName val="1"/>
            </c:dLbl>
            <c:delete val="1"/>
          </c:dLbls>
          <c:cat>
            <c:strRef>
              <c:f>Лист4!$A$1:$A$31</c:f>
              <c:strCache>
                <c:ptCount val="31"/>
                <c:pt idx="0">
                  <c:v>Самарская область</c:v>
                </c:pt>
                <c:pt idx="1">
                  <c:v>Республика Алтай</c:v>
                </c:pt>
                <c:pt idx="2">
                  <c:v>Калужская область</c:v>
                </c:pt>
                <c:pt idx="3">
                  <c:v>Томская область</c:v>
                </c:pt>
                <c:pt idx="4">
                  <c:v>Алтайский край</c:v>
                </c:pt>
                <c:pt idx="5">
                  <c:v>Астраханская область</c:v>
                </c:pt>
                <c:pt idx="6">
                  <c:v>Новгородская область</c:v>
                </c:pt>
                <c:pt idx="7">
                  <c:v>Республика Саха (Якутия)</c:v>
                </c:pt>
                <c:pt idx="8">
                  <c:v>Волгоградская область</c:v>
                </c:pt>
                <c:pt idx="9">
                  <c:v>Тамбовская область</c:v>
                </c:pt>
                <c:pt idx="10">
                  <c:v>Кабардино-Балкарская Республика</c:v>
                </c:pt>
                <c:pt idx="11">
                  <c:v>Еврейская автономная область</c:v>
                </c:pt>
                <c:pt idx="12">
                  <c:v>Тверская область</c:v>
                </c:pt>
                <c:pt idx="13">
                  <c:v>Саратовская область</c:v>
                </c:pt>
                <c:pt idx="14">
                  <c:v>Республика Северная Осетия (Алания)</c:v>
                </c:pt>
                <c:pt idx="15">
                  <c:v>Воронежская область</c:v>
                </c:pt>
                <c:pt idx="16">
                  <c:v>Республика Бурятия</c:v>
                </c:pt>
                <c:pt idx="17">
                  <c:v>Амурская область</c:v>
                </c:pt>
                <c:pt idx="18">
                  <c:v>Красноярский край</c:v>
                </c:pt>
                <c:pt idx="19">
                  <c:v>Московская область</c:v>
                </c:pt>
                <c:pt idx="20">
                  <c:v>Новосибирская область</c:v>
                </c:pt>
                <c:pt idx="21">
                  <c:v>Белгородская область</c:v>
                </c:pt>
                <c:pt idx="22">
                  <c:v>Краснодарский край</c:v>
                </c:pt>
                <c:pt idx="23">
                  <c:v>Псковская область</c:v>
                </c:pt>
                <c:pt idx="24">
                  <c:v>Ивановская область</c:v>
                </c:pt>
                <c:pt idx="25">
                  <c:v>Калининградская область</c:v>
                </c:pt>
                <c:pt idx="26">
                  <c:v>Республика Мордовия</c:v>
                </c:pt>
                <c:pt idx="27">
                  <c:v>Республика Карелия</c:v>
                </c:pt>
                <c:pt idx="28">
                  <c:v>Пермский край</c:v>
                </c:pt>
                <c:pt idx="29">
                  <c:v>Свердловская область</c:v>
                </c:pt>
                <c:pt idx="30">
                  <c:v>Чувашская республика</c:v>
                </c:pt>
              </c:strCache>
            </c:strRef>
          </c:cat>
          <c:val>
            <c:numRef>
              <c:f>Лист4!$B$1:$B$31</c:f>
              <c:numCache>
                <c:formatCode>General</c:formatCode>
                <c:ptCount val="31"/>
                <c:pt idx="0">
                  <c:v>45.87</c:v>
                </c:pt>
                <c:pt idx="1">
                  <c:v>49.74</c:v>
                </c:pt>
                <c:pt idx="2">
                  <c:v>56.67</c:v>
                </c:pt>
                <c:pt idx="3">
                  <c:v>69.42</c:v>
                </c:pt>
                <c:pt idx="4">
                  <c:v>70.25</c:v>
                </c:pt>
                <c:pt idx="5">
                  <c:v>70.45</c:v>
                </c:pt>
                <c:pt idx="6">
                  <c:v>71.77</c:v>
                </c:pt>
                <c:pt idx="7">
                  <c:v>72.09</c:v>
                </c:pt>
                <c:pt idx="8">
                  <c:v>72.59</c:v>
                </c:pt>
                <c:pt idx="9">
                  <c:v>73.38</c:v>
                </c:pt>
                <c:pt idx="10">
                  <c:v>73.540000000000006</c:v>
                </c:pt>
                <c:pt idx="11">
                  <c:v>73.7</c:v>
                </c:pt>
                <c:pt idx="12">
                  <c:v>74.58</c:v>
                </c:pt>
                <c:pt idx="13">
                  <c:v>75.61999999999999</c:v>
                </c:pt>
                <c:pt idx="14">
                  <c:v>76.040000000000006</c:v>
                </c:pt>
                <c:pt idx="15">
                  <c:v>76.31</c:v>
                </c:pt>
                <c:pt idx="16">
                  <c:v>76.33</c:v>
                </c:pt>
                <c:pt idx="17">
                  <c:v>77.81</c:v>
                </c:pt>
                <c:pt idx="18">
                  <c:v>78.86999999999999</c:v>
                </c:pt>
                <c:pt idx="19">
                  <c:v>79.27</c:v>
                </c:pt>
                <c:pt idx="20">
                  <c:v>81.95</c:v>
                </c:pt>
                <c:pt idx="21">
                  <c:v>81.95</c:v>
                </c:pt>
                <c:pt idx="22">
                  <c:v>81.960000000000022</c:v>
                </c:pt>
                <c:pt idx="23">
                  <c:v>82.86999999999999</c:v>
                </c:pt>
                <c:pt idx="24">
                  <c:v>84.58</c:v>
                </c:pt>
                <c:pt idx="25">
                  <c:v>84.960000000000022</c:v>
                </c:pt>
                <c:pt idx="26">
                  <c:v>86.43</c:v>
                </c:pt>
                <c:pt idx="27">
                  <c:v>86.81</c:v>
                </c:pt>
                <c:pt idx="28">
                  <c:v>87.460000000000022</c:v>
                </c:pt>
                <c:pt idx="29">
                  <c:v>88.06</c:v>
                </c:pt>
                <c:pt idx="30">
                  <c:v>92.34</c:v>
                </c:pt>
              </c:numCache>
            </c:numRef>
          </c:val>
        </c:ser>
        <c:gapWidth val="36"/>
        <c:overlap val="-1"/>
        <c:axId val="124715776"/>
        <c:axId val="124717312"/>
      </c:barChart>
      <c:catAx>
        <c:axId val="1247157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24717312"/>
        <c:crosses val="autoZero"/>
        <c:auto val="1"/>
        <c:lblAlgn val="ctr"/>
        <c:lblOffset val="100"/>
      </c:catAx>
      <c:valAx>
        <c:axId val="1247173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247157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Охват питанием школьников СФО </a:t>
            </a:r>
          </a:p>
          <a:p>
            <a:pPr>
              <a:defRPr/>
            </a:pPr>
            <a:r>
              <a:rPr lang="ru-RU" sz="2400" b="0" i="1" dirty="0">
                <a:latin typeface="Times New Roman" pitchFamily="18" charset="0"/>
                <a:cs typeface="Times New Roman" pitchFamily="18" charset="0"/>
              </a:rPr>
              <a:t>(2009-2010 </a:t>
            </a:r>
            <a:r>
              <a:rPr lang="ru-RU" sz="2400" b="0" i="1" dirty="0" err="1">
                <a:latin typeface="Times New Roman" pitchFamily="18" charset="0"/>
                <a:cs typeface="Times New Roman" pitchFamily="18" charset="0"/>
              </a:rPr>
              <a:t>у.г</a:t>
            </a:r>
            <a:r>
              <a:rPr lang="ru-RU" sz="2400" b="0" i="1" dirty="0">
                <a:latin typeface="Times New Roman" pitchFamily="18" charset="0"/>
                <a:cs typeface="Times New Roman" pitchFamily="18" charset="0"/>
              </a:rPr>
              <a:t>.)</a:t>
            </a:r>
          </a:p>
        </c:rich>
      </c:tx>
      <c:layout>
        <c:manualLayout>
          <c:xMode val="edge"/>
          <c:yMode val="edge"/>
          <c:x val="0.25903499071455932"/>
          <c:y val="1.2260450586039889E-2"/>
        </c:manualLayout>
      </c:layout>
    </c:title>
    <c:plotArea>
      <c:layout/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rgbClr val="002060"/>
                </a:gs>
                <a:gs pos="50000">
                  <a:srgbClr val="0000FF"/>
                </a:gs>
                <a:gs pos="100000">
                  <a:srgbClr val="002060"/>
                </a:gs>
              </a:gsLst>
              <a:lin ang="0" scaled="1"/>
            </a:gradFill>
          </c:spPr>
          <c:dPt>
            <c:idx val="9"/>
            <c:spPr>
              <a:solidFill>
                <a:srgbClr val="FFFF00"/>
              </a:solidFill>
            </c:spPr>
          </c:dPt>
          <c:dPt>
            <c:idx val="10"/>
            <c:spPr>
              <a:solidFill>
                <a:srgbClr val="FFFF00"/>
              </a:solidFill>
            </c:spPr>
          </c:dPt>
          <c:dPt>
            <c:idx val="11"/>
            <c:spPr>
              <a:solidFill>
                <a:srgbClr val="FFFF00"/>
              </a:solidFill>
            </c:spPr>
          </c:dPt>
          <c:cat>
            <c:strRef>
              <c:f>Лист1!$A$2:$A$13</c:f>
              <c:strCache>
                <c:ptCount val="12"/>
                <c:pt idx="0">
                  <c:v>Республика Хакасия </c:v>
                </c:pt>
                <c:pt idx="1">
                  <c:v>Забайкальский край </c:v>
                </c:pt>
                <c:pt idx="2">
                  <c:v>Кемеровская область </c:v>
                </c:pt>
                <c:pt idx="3">
                  <c:v>Республика Бурятия </c:v>
                </c:pt>
                <c:pt idx="4">
                  <c:v>Красноярский край </c:v>
                </c:pt>
                <c:pt idx="5">
                  <c:v>Омская область </c:v>
                </c:pt>
                <c:pt idx="6">
                  <c:v>Иркутская область </c:v>
                </c:pt>
                <c:pt idx="7">
                  <c:v>Новосибирская область </c:v>
                </c:pt>
                <c:pt idx="8">
                  <c:v>Республика Тыва </c:v>
                </c:pt>
                <c:pt idx="9">
                  <c:v>Томская область </c:v>
                </c:pt>
                <c:pt idx="10">
                  <c:v>Алтайский край </c:v>
                </c:pt>
                <c:pt idx="11">
                  <c:v>Республика Алтай 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78</c:v>
                </c:pt>
                <c:pt idx="1">
                  <c:v>80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84.2</c:v>
                </c:pt>
                <c:pt idx="6">
                  <c:v>85</c:v>
                </c:pt>
                <c:pt idx="7">
                  <c:v>87</c:v>
                </c:pt>
                <c:pt idx="8">
                  <c:v>88</c:v>
                </c:pt>
                <c:pt idx="9">
                  <c:v>89</c:v>
                </c:pt>
                <c:pt idx="10">
                  <c:v>93.6</c:v>
                </c:pt>
                <c:pt idx="11">
                  <c:v>94</c:v>
                </c:pt>
              </c:numCache>
            </c:numRef>
          </c:val>
        </c:ser>
        <c:dLbls>
          <c:showVal val="1"/>
        </c:dLbls>
        <c:gapWidth val="99"/>
        <c:axId val="125115392"/>
        <c:axId val="125117184"/>
      </c:barChart>
      <c:catAx>
        <c:axId val="125115392"/>
        <c:scaling>
          <c:orientation val="minMax"/>
        </c:scaling>
        <c:axPos val="b"/>
        <c:majorTickMark val="none"/>
        <c:tickLblPos val="nextTo"/>
        <c:crossAx val="125117184"/>
        <c:crosses val="autoZero"/>
        <c:auto val="1"/>
        <c:lblAlgn val="ctr"/>
        <c:lblOffset val="100"/>
      </c:catAx>
      <c:valAx>
        <c:axId val="125117184"/>
        <c:scaling>
          <c:orientation val="minMax"/>
        </c:scaling>
        <c:delete val="1"/>
        <c:axPos val="l"/>
        <c:numFmt formatCode="General" sourceLinked="1"/>
        <c:tickLblPos val="none"/>
        <c:crossAx val="1251153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ru-RU" sz="2000"/>
              <a:t>Удельный вес детей первой и второй групп здоровья в общей численности обучающихся в государственных (муниципальных) общеобразовательных учреждениях</a:t>
            </a:r>
          </a:p>
        </c:rich>
      </c:tx>
      <c:layout>
        <c:manualLayout>
          <c:xMode val="edge"/>
          <c:yMode val="edge"/>
          <c:x val="0.16296872265966755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'стр. 141'!$B$4</c:f>
              <c:strCache>
                <c:ptCount val="1"/>
                <c:pt idx="0">
                  <c:v>2008</c:v>
                </c:pt>
              </c:strCache>
            </c:strRef>
          </c:tx>
          <c:spPr>
            <a:gradFill>
              <a:gsLst>
                <a:gs pos="0">
                  <a:srgbClr val="000076"/>
                </a:gs>
                <a:gs pos="50000">
                  <a:srgbClr val="0000FF"/>
                </a:gs>
                <a:gs pos="100000">
                  <a:srgbClr val="000076"/>
                </a:gs>
              </a:gsLst>
              <a:lin ang="0" scaled="1"/>
            </a:gradFill>
          </c:spPr>
          <c:cat>
            <c:strRef>
              <c:f>'стр. 141'!$A$5:$A$16</c:f>
              <c:strCache>
                <c:ptCount val="12"/>
                <c:pt idx="0">
                  <c:v>Республика Тыва</c:v>
                </c:pt>
                <c:pt idx="1">
                  <c:v>Республика Бурятия</c:v>
                </c:pt>
                <c:pt idx="2">
                  <c:v>Новосибирская область</c:v>
                </c:pt>
                <c:pt idx="3">
                  <c:v>Алтайский край</c:v>
                </c:pt>
                <c:pt idx="4">
                  <c:v>Омская область</c:v>
                </c:pt>
                <c:pt idx="5">
                  <c:v>Красноярский край</c:v>
                </c:pt>
                <c:pt idx="6">
                  <c:v>Республика Хакасия</c:v>
                </c:pt>
                <c:pt idx="7">
                  <c:v>Забайкальский край</c:v>
                </c:pt>
                <c:pt idx="8">
                  <c:v>Республика Алтай</c:v>
                </c:pt>
                <c:pt idx="9">
                  <c:v>Иркутская область</c:v>
                </c:pt>
                <c:pt idx="10">
                  <c:v>Томская область</c:v>
                </c:pt>
                <c:pt idx="11">
                  <c:v>Кемеровская область</c:v>
                </c:pt>
              </c:strCache>
            </c:strRef>
          </c:cat>
          <c:val>
            <c:numRef>
              <c:f>'стр. 141'!$B$5:$B$16</c:f>
              <c:numCache>
                <c:formatCode>General</c:formatCode>
                <c:ptCount val="12"/>
                <c:pt idx="0">
                  <c:v>94</c:v>
                </c:pt>
                <c:pt idx="1">
                  <c:v>89.5</c:v>
                </c:pt>
                <c:pt idx="2">
                  <c:v>83.2</c:v>
                </c:pt>
                <c:pt idx="3">
                  <c:v>85.1</c:v>
                </c:pt>
                <c:pt idx="4">
                  <c:v>78.900000000000006</c:v>
                </c:pt>
                <c:pt idx="5">
                  <c:v>80.900000000000006</c:v>
                </c:pt>
                <c:pt idx="6">
                  <c:v>84.1</c:v>
                </c:pt>
                <c:pt idx="7">
                  <c:v>80.400000000000006</c:v>
                </c:pt>
                <c:pt idx="8">
                  <c:v>81</c:v>
                </c:pt>
                <c:pt idx="9">
                  <c:v>76</c:v>
                </c:pt>
                <c:pt idx="10">
                  <c:v>73.900000000000006</c:v>
                </c:pt>
                <c:pt idx="11">
                  <c:v>68.599999999999994</c:v>
                </c:pt>
              </c:numCache>
            </c:numRef>
          </c:val>
        </c:ser>
        <c:ser>
          <c:idx val="1"/>
          <c:order val="1"/>
          <c:tx>
            <c:strRef>
              <c:f>'стр. 141'!$C$4</c:f>
              <c:strCache>
                <c:ptCount val="1"/>
                <c:pt idx="0">
                  <c:v>2009</c:v>
                </c:pt>
              </c:strCache>
            </c:strRef>
          </c:tx>
          <c:spPr>
            <a:gradFill>
              <a:gsLst>
                <a:gs pos="0">
                  <a:srgbClr val="FFCC00"/>
                </a:gs>
                <a:gs pos="50000">
                  <a:srgbClr val="FFFF00"/>
                </a:gs>
                <a:gs pos="100000">
                  <a:srgbClr val="FFCC00"/>
                </a:gs>
              </a:gsLst>
              <a:lin ang="0" scaled="1"/>
            </a:gradFill>
          </c:spPr>
          <c:cat>
            <c:strRef>
              <c:f>'стр. 141'!$A$5:$A$16</c:f>
              <c:strCache>
                <c:ptCount val="12"/>
                <c:pt idx="0">
                  <c:v>Республика Тыва</c:v>
                </c:pt>
                <c:pt idx="1">
                  <c:v>Республика Бурятия</c:v>
                </c:pt>
                <c:pt idx="2">
                  <c:v>Новосибирская область</c:v>
                </c:pt>
                <c:pt idx="3">
                  <c:v>Алтайский край</c:v>
                </c:pt>
                <c:pt idx="4">
                  <c:v>Омская область</c:v>
                </c:pt>
                <c:pt idx="5">
                  <c:v>Красноярский край</c:v>
                </c:pt>
                <c:pt idx="6">
                  <c:v>Республика Хакасия</c:v>
                </c:pt>
                <c:pt idx="7">
                  <c:v>Забайкальский край</c:v>
                </c:pt>
                <c:pt idx="8">
                  <c:v>Республика Алтай</c:v>
                </c:pt>
                <c:pt idx="9">
                  <c:v>Иркутская область</c:v>
                </c:pt>
                <c:pt idx="10">
                  <c:v>Томская область</c:v>
                </c:pt>
                <c:pt idx="11">
                  <c:v>Кемеровская область</c:v>
                </c:pt>
              </c:strCache>
            </c:strRef>
          </c:cat>
          <c:val>
            <c:numRef>
              <c:f>'стр. 141'!$C$5:$C$16</c:f>
              <c:numCache>
                <c:formatCode>General</c:formatCode>
                <c:ptCount val="12"/>
                <c:pt idx="0">
                  <c:v>95.7</c:v>
                </c:pt>
                <c:pt idx="1">
                  <c:v>89.7</c:v>
                </c:pt>
                <c:pt idx="2">
                  <c:v>84.4</c:v>
                </c:pt>
                <c:pt idx="3">
                  <c:v>84.3</c:v>
                </c:pt>
                <c:pt idx="4">
                  <c:v>82.8</c:v>
                </c:pt>
                <c:pt idx="5">
                  <c:v>81.599999999999994</c:v>
                </c:pt>
                <c:pt idx="6">
                  <c:v>80.8</c:v>
                </c:pt>
                <c:pt idx="7">
                  <c:v>79.400000000000006</c:v>
                </c:pt>
                <c:pt idx="8">
                  <c:v>77.599999999999994</c:v>
                </c:pt>
                <c:pt idx="9">
                  <c:v>76.5</c:v>
                </c:pt>
                <c:pt idx="10">
                  <c:v>74.7</c:v>
                </c:pt>
                <c:pt idx="11">
                  <c:v>66.7</c:v>
                </c:pt>
              </c:numCache>
            </c:numRef>
          </c:val>
        </c:ser>
        <c:axId val="125074432"/>
        <c:axId val="126051072"/>
      </c:barChart>
      <c:catAx>
        <c:axId val="12507443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26051072"/>
        <c:crosses val="autoZero"/>
        <c:auto val="1"/>
        <c:lblAlgn val="ctr"/>
        <c:lblOffset val="100"/>
      </c:catAx>
      <c:valAx>
        <c:axId val="126051072"/>
        <c:scaling>
          <c:orientation val="minMax"/>
          <c:max val="1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25074432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Доля регионов федеральных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округов, </a:t>
            </a:r>
            <a:r>
              <a:rPr lang="ru-RU" sz="24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участников КПМО</a:t>
            </a:r>
          </a:p>
        </c:rich>
      </c:tx>
      <c:layout>
        <c:manualLayout>
          <c:xMode val="edge"/>
          <c:yMode val="edge"/>
          <c:x val="0.29918285786277193"/>
          <c:y val="1.2121127283926001E-2"/>
        </c:manualLayout>
      </c:layout>
    </c:title>
    <c:plotArea>
      <c:layout/>
      <c:barChart>
        <c:barDir val="col"/>
        <c:grouping val="clustered"/>
        <c:ser>
          <c:idx val="0"/>
          <c:order val="0"/>
          <c:spPr>
            <a:gradFill flip="none"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0" scaled="1"/>
              <a:tileRect/>
            </a:gradFill>
          </c:spPr>
          <c:dPt>
            <c:idx val="3"/>
            <c:spPr>
              <a:gradFill flip="none" rotWithShape="1">
                <a:gsLst>
                  <a:gs pos="0">
                    <a:srgbClr val="000076"/>
                  </a:gs>
                  <a:gs pos="50000">
                    <a:srgbClr val="0000FF"/>
                  </a:gs>
                  <a:gs pos="100000">
                    <a:srgbClr val="000076"/>
                  </a:gs>
                </a:gsLst>
                <a:lin ang="0" scaled="1"/>
                <a:tileRect/>
              </a:gradFill>
            </c:spPr>
          </c:dPt>
          <c:dPt>
            <c:idx val="7"/>
            <c:spPr>
              <a:gradFill flip="none" rotWithShape="1">
                <a:gsLst>
                  <a:gs pos="0">
                    <a:srgbClr val="FFCC00"/>
                  </a:gs>
                  <a:gs pos="50000">
                    <a:srgbClr val="FFFF00"/>
                  </a:gs>
                  <a:gs pos="100000">
                    <a:srgbClr val="FFCC00"/>
                  </a:gs>
                </a:gsLst>
                <a:lin ang="0" scaled="1"/>
                <a:tileRect/>
              </a:gradFill>
              <a:ln w="38100">
                <a:solidFill>
                  <a:srgbClr val="FF0000"/>
                </a:solidFill>
              </a:ln>
            </c:spPr>
          </c:dPt>
          <c:cat>
            <c:strRef>
              <c:f>Лист1!$B$2:$B$9</c:f>
              <c:strCache>
                <c:ptCount val="8"/>
                <c:pt idx="0">
                  <c:v>Уральский </c:v>
                </c:pt>
                <c:pt idx="1">
                  <c:v>Северо-Кавказский</c:v>
                </c:pt>
                <c:pt idx="2">
                  <c:v>Дальневосточный </c:v>
                </c:pt>
                <c:pt idx="3">
                  <c:v>Приволжский</c:v>
                </c:pt>
                <c:pt idx="4">
                  <c:v>Северо-Западный</c:v>
                </c:pt>
                <c:pt idx="5">
                  <c:v>Центральный </c:v>
                </c:pt>
                <c:pt idx="6">
                  <c:v>Южный </c:v>
                </c:pt>
                <c:pt idx="7">
                  <c:v>Сибирский </c:v>
                </c:pt>
              </c:strCache>
            </c:strRef>
          </c:cat>
          <c:val>
            <c:numRef>
              <c:f>Лист1!$E$2:$E$9</c:f>
              <c:numCache>
                <c:formatCode>0.00%</c:formatCode>
                <c:ptCount val="8"/>
                <c:pt idx="0">
                  <c:v>0.16666666666666669</c:v>
                </c:pt>
                <c:pt idx="1">
                  <c:v>0.28571428571429436</c:v>
                </c:pt>
                <c:pt idx="2">
                  <c:v>0.33333333333333331</c:v>
                </c:pt>
                <c:pt idx="3">
                  <c:v>0.35714285714286653</c:v>
                </c:pt>
                <c:pt idx="4">
                  <c:v>0.36363636363636381</c:v>
                </c:pt>
                <c:pt idx="5">
                  <c:v>0.38888888888890627</c:v>
                </c:pt>
                <c:pt idx="6">
                  <c:v>0.5</c:v>
                </c:pt>
                <c:pt idx="7">
                  <c:v>0.5</c:v>
                </c:pt>
              </c:numCache>
            </c:numRef>
          </c:val>
        </c:ser>
        <c:gapWidth val="75"/>
        <c:axId val="121071104"/>
        <c:axId val="121072640"/>
      </c:barChart>
      <c:catAx>
        <c:axId val="121071104"/>
        <c:scaling>
          <c:orientation val="minMax"/>
        </c:scaling>
        <c:axPos val="b"/>
        <c:majorTickMark val="none"/>
        <c:tickLblPos val="nextTo"/>
        <c:crossAx val="121072640"/>
        <c:crosses val="autoZero"/>
        <c:auto val="1"/>
        <c:lblAlgn val="ctr"/>
        <c:lblOffset val="100"/>
      </c:catAx>
      <c:valAx>
        <c:axId val="121072640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1210711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ru-RU" sz="2400" dirty="0" smtClean="0"/>
              <a:t> </a:t>
            </a:r>
            <a:r>
              <a:rPr lang="ru-RU" sz="2400" dirty="0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Удовлетворенность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населения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качеством общего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образования в 2009 г.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523961067366579"/>
          <c:y val="1.1851814984147047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'стр. 157'!$B$5</c:f>
              <c:strCache>
                <c:ptCount val="1"/>
                <c:pt idx="0">
                  <c:v>2009</c:v>
                </c:pt>
              </c:strCache>
            </c:strRef>
          </c:tx>
          <c:spPr>
            <a:gradFill>
              <a:gsLst>
                <a:gs pos="0">
                  <a:srgbClr val="000076"/>
                </a:gs>
                <a:gs pos="50000">
                  <a:srgbClr val="0000FF"/>
                </a:gs>
                <a:gs pos="100000">
                  <a:srgbClr val="000076"/>
                </a:gs>
              </a:gsLst>
              <a:lin ang="0" scaled="1"/>
            </a:gradFill>
          </c:spPr>
          <c:dPt>
            <c:idx val="0"/>
            <c:spPr>
              <a:gradFill>
                <a:gsLst>
                  <a:gs pos="0">
                    <a:srgbClr val="FFCC00"/>
                  </a:gs>
                  <a:gs pos="50000">
                    <a:srgbClr val="FFFF00"/>
                  </a:gs>
                  <a:gs pos="100000">
                    <a:srgbClr val="FFCC00"/>
                  </a:gs>
                </a:gsLst>
                <a:lin ang="0" scaled="1"/>
              </a:gradFill>
            </c:spPr>
          </c:dPt>
          <c:dPt>
            <c:idx val="1"/>
            <c:spPr>
              <a:solidFill>
                <a:srgbClr val="0000FF"/>
              </a:solidFill>
            </c:spPr>
          </c:dPt>
          <c:cat>
            <c:strRef>
              <c:f>'стр. 157'!$A$6:$A$17</c:f>
              <c:strCache>
                <c:ptCount val="12"/>
                <c:pt idx="0">
                  <c:v>Республика Тыва</c:v>
                </c:pt>
                <c:pt idx="1">
                  <c:v>Красноярский край</c:v>
                </c:pt>
                <c:pt idx="2">
                  <c:v>Республика Бурятия</c:v>
                </c:pt>
                <c:pt idx="3">
                  <c:v>Кемеровская область</c:v>
                </c:pt>
                <c:pt idx="4">
                  <c:v>Томская область</c:v>
                </c:pt>
                <c:pt idx="5">
                  <c:v>Республика Алтай</c:v>
                </c:pt>
                <c:pt idx="6">
                  <c:v>Иркутская область</c:v>
                </c:pt>
                <c:pt idx="7">
                  <c:v>Омская область</c:v>
                </c:pt>
                <c:pt idx="8">
                  <c:v>Республика Хакасия</c:v>
                </c:pt>
                <c:pt idx="9">
                  <c:v>Новосибирская область</c:v>
                </c:pt>
                <c:pt idx="10">
                  <c:v>Забайкальский край</c:v>
                </c:pt>
                <c:pt idx="11">
                  <c:v>Алтайский край</c:v>
                </c:pt>
              </c:strCache>
            </c:strRef>
          </c:cat>
          <c:val>
            <c:numRef>
              <c:f>'стр. 157'!$B$6:$B$17</c:f>
              <c:numCache>
                <c:formatCode>General</c:formatCode>
                <c:ptCount val="12"/>
                <c:pt idx="0">
                  <c:v>72.8</c:v>
                </c:pt>
                <c:pt idx="1">
                  <c:v>67.5</c:v>
                </c:pt>
                <c:pt idx="2">
                  <c:v>66.900000000000006</c:v>
                </c:pt>
                <c:pt idx="3">
                  <c:v>66.5</c:v>
                </c:pt>
                <c:pt idx="4">
                  <c:v>66.099999999999994</c:v>
                </c:pt>
                <c:pt idx="5">
                  <c:v>66</c:v>
                </c:pt>
                <c:pt idx="6">
                  <c:v>64.900000000000006</c:v>
                </c:pt>
                <c:pt idx="7">
                  <c:v>64.400000000000006</c:v>
                </c:pt>
                <c:pt idx="8">
                  <c:v>62.1</c:v>
                </c:pt>
                <c:pt idx="9">
                  <c:v>61.9</c:v>
                </c:pt>
                <c:pt idx="10">
                  <c:v>61.4</c:v>
                </c:pt>
                <c:pt idx="11">
                  <c:v>61.2</c:v>
                </c:pt>
              </c:numCache>
            </c:numRef>
          </c:val>
        </c:ser>
        <c:axId val="122496128"/>
        <c:axId val="122497664"/>
      </c:barChart>
      <c:catAx>
        <c:axId val="122496128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22497664"/>
        <c:crosses val="autoZero"/>
        <c:auto val="1"/>
        <c:lblAlgn val="ctr"/>
        <c:lblOffset val="100"/>
      </c:catAx>
      <c:valAx>
        <c:axId val="122497664"/>
        <c:scaling>
          <c:orientation val="minMax"/>
          <c:max val="75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22496128"/>
        <c:crosses val="autoZero"/>
        <c:crossBetween val="between"/>
      </c:valAx>
    </c:plotArea>
    <c:plotVisOnly val="1"/>
  </c:chart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Распределение регионов СФО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2400" b="1" i="0" u="none" strike="noStrike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среднестатистическому тестовому баллу ЕГЭ</a:t>
            </a:r>
          </a:p>
        </c:rich>
      </c:tx>
      <c:layout>
        <c:manualLayout>
          <c:xMode val="edge"/>
          <c:yMode val="edge"/>
          <c:x val="0.21027231988969344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5.4808686659772524E-2"/>
          <c:y val="0.11355932203389831"/>
          <c:w val="0.8717683557394007"/>
          <c:h val="0.64406779661018776"/>
        </c:manualLayout>
      </c:layout>
      <c:barChart>
        <c:barDir val="col"/>
        <c:grouping val="clustered"/>
        <c:ser>
          <c:idx val="0"/>
          <c:order val="0"/>
          <c:tx>
            <c:strRef>
              <c:f>'dr1'!$B$228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gradFill rotWithShape="0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gradFill rotWithShape="0">
                <a:gsLst>
                  <a:gs pos="0">
                    <a:srgbClr val="FFFF00">
                      <a:gamma/>
                      <a:shade val="46275"/>
                      <a:invGamma/>
                    </a:srgbClr>
                  </a:gs>
                  <a:gs pos="5000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9390544124073621E-3"/>
                  <c:y val="-2.0716224031318127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6.4631528091047506E-4"/>
                  <c:y val="-5.0635704435250612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3.8781088248147872E-4"/>
                  <c:y val="-5.2310156145737429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2930648405243958E-4"/>
                  <c:y val="-7.1631300324747462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1.1633240777685081E-3"/>
                  <c:y val="-9.3265714667022728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2.7145676076944093E-3"/>
                  <c:y val="-2.0303216335246222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2.4560632092653755E-3"/>
                  <c:y val="6.007633791538902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7"/>
              <c:layout>
                <c:manualLayout>
                  <c:x val="-1.9389458427314205E-3"/>
                  <c:y val="6.345300057831750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8"/>
              <c:layout>
                <c:manualLayout>
                  <c:x val="-2.1974502411604658E-3"/>
                  <c:y val="6.282663819564983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9"/>
              <c:layout>
                <c:manualLayout>
                  <c:x val="-3.878108824814759E-4"/>
                  <c:y val="6.739054228390940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0"/>
              <c:layout>
                <c:manualLayout>
                  <c:x val="3.8781088248144815E-4"/>
                  <c:y val="6.633302193158248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1"/>
              <c:layout>
                <c:manualLayout>
                  <c:x val="1.293064840525477E-4"/>
                  <c:y val="6.721882646025173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outEnd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'dr1'!$A$229:$A$240</c:f>
              <c:strCache>
                <c:ptCount val="12"/>
                <c:pt idx="0">
                  <c:v>Томская область</c:v>
                </c:pt>
                <c:pt idx="1">
                  <c:v>Красноярский край</c:v>
                </c:pt>
                <c:pt idx="2">
                  <c:v>Алтайский край</c:v>
                </c:pt>
                <c:pt idx="3">
                  <c:v>Омская область</c:v>
                </c:pt>
                <c:pt idx="4">
                  <c:v>Республика Бурятия</c:v>
                </c:pt>
                <c:pt idx="5">
                  <c:v>Кемеровская область</c:v>
                </c:pt>
                <c:pt idx="6">
                  <c:v>Новосибирская область</c:v>
                </c:pt>
                <c:pt idx="7">
                  <c:v>Республика Хакасия</c:v>
                </c:pt>
                <c:pt idx="8">
                  <c:v>Республика Тыва</c:v>
                </c:pt>
                <c:pt idx="9">
                  <c:v>Забайкальский край</c:v>
                </c:pt>
                <c:pt idx="10">
                  <c:v>Иркутская область</c:v>
                </c:pt>
                <c:pt idx="11">
                  <c:v>Республика Алтай</c:v>
                </c:pt>
              </c:strCache>
            </c:strRef>
          </c:cat>
          <c:val>
            <c:numRef>
              <c:f>'dr1'!$B$229:$B$240</c:f>
              <c:numCache>
                <c:formatCode>0.00</c:formatCode>
                <c:ptCount val="12"/>
                <c:pt idx="0">
                  <c:v>53.417490188660665</c:v>
                </c:pt>
                <c:pt idx="1">
                  <c:v>52.033551151755958</c:v>
                </c:pt>
                <c:pt idx="2">
                  <c:v>51.702158368146463</c:v>
                </c:pt>
                <c:pt idx="3">
                  <c:v>51.680069529736535</c:v>
                </c:pt>
                <c:pt idx="4">
                  <c:v>51.478523296902011</c:v>
                </c:pt>
                <c:pt idx="5">
                  <c:v>50.6138645015915</c:v>
                </c:pt>
                <c:pt idx="6">
                  <c:v>50.207106228477613</c:v>
                </c:pt>
                <c:pt idx="7">
                  <c:v>49.890098933374553</c:v>
                </c:pt>
                <c:pt idx="8">
                  <c:v>49.673848513556145</c:v>
                </c:pt>
                <c:pt idx="9">
                  <c:v>49.309548160281246</c:v>
                </c:pt>
                <c:pt idx="10">
                  <c:v>47.000501039390194</c:v>
                </c:pt>
                <c:pt idx="11">
                  <c:v>46.767228070175463</c:v>
                </c:pt>
              </c:numCache>
            </c:numRef>
          </c:val>
        </c:ser>
        <c:ser>
          <c:idx val="1"/>
          <c:order val="1"/>
          <c:tx>
            <c:strRef>
              <c:f>'dr1'!$C$228</c:f>
              <c:strCache>
                <c:ptCount val="1"/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'dr1'!$A$229:$A$240</c:f>
              <c:strCache>
                <c:ptCount val="12"/>
                <c:pt idx="0">
                  <c:v>Томская область</c:v>
                </c:pt>
                <c:pt idx="1">
                  <c:v>Красноярский край</c:v>
                </c:pt>
                <c:pt idx="2">
                  <c:v>Алтайский край</c:v>
                </c:pt>
                <c:pt idx="3">
                  <c:v>Омская область</c:v>
                </c:pt>
                <c:pt idx="4">
                  <c:v>Республика Бурятия</c:v>
                </c:pt>
                <c:pt idx="5">
                  <c:v>Кемеровская область</c:v>
                </c:pt>
                <c:pt idx="6">
                  <c:v>Новосибирская область</c:v>
                </c:pt>
                <c:pt idx="7">
                  <c:v>Республика Хакасия</c:v>
                </c:pt>
                <c:pt idx="8">
                  <c:v>Республика Тыва</c:v>
                </c:pt>
                <c:pt idx="9">
                  <c:v>Забайкальский край</c:v>
                </c:pt>
                <c:pt idx="10">
                  <c:v>Иркутская область</c:v>
                </c:pt>
                <c:pt idx="11">
                  <c:v>Республика Алтай</c:v>
                </c:pt>
              </c:strCache>
            </c:strRef>
          </c:cat>
          <c:val>
            <c:numRef>
              <c:f>'dr1'!$C$229:$C$240</c:f>
              <c:numCache>
                <c:formatCode>General</c:formatCode>
                <c:ptCount val="12"/>
              </c:numCache>
            </c:numRef>
          </c:val>
        </c:ser>
        <c:dLbls>
          <c:showVal val="1"/>
        </c:dLbls>
        <c:gapWidth val="100"/>
        <c:overlap val="100"/>
        <c:axId val="122993280"/>
        <c:axId val="123027840"/>
      </c:barChart>
      <c:lineChart>
        <c:grouping val="standard"/>
        <c:ser>
          <c:idx val="2"/>
          <c:order val="2"/>
          <c:tx>
            <c:strRef>
              <c:f>'dr1'!$D$228</c:f>
              <c:strCache>
                <c:ptCount val="1"/>
                <c:pt idx="0">
                  <c:v>РФ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4.3519068906458886E-3"/>
                  <c:y val="-3.3870012011211259E-2"/>
                </c:manualLayout>
              </c:layout>
              <c:tx>
                <c:rich>
                  <a:bodyPr/>
                  <a:lstStyle/>
                  <a:p>
                    <a:r>
                      <a:rPr lang="ru-RU" sz="1400" i="0" dirty="0">
                        <a:solidFill>
                          <a:srgbClr val="000076"/>
                        </a:solidFill>
                      </a:rPr>
                      <a:t>РФ - 52,55</a:t>
                    </a:r>
                  </a:p>
                </c:rich>
              </c:tx>
              <c:dLblPos val="r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8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'dr1'!$A$229:$A$240</c:f>
              <c:strCache>
                <c:ptCount val="12"/>
                <c:pt idx="0">
                  <c:v>Томская область</c:v>
                </c:pt>
                <c:pt idx="1">
                  <c:v>Красноярский край</c:v>
                </c:pt>
                <c:pt idx="2">
                  <c:v>Алтайский край</c:v>
                </c:pt>
                <c:pt idx="3">
                  <c:v>Омская область</c:v>
                </c:pt>
                <c:pt idx="4">
                  <c:v>Республика Бурятия</c:v>
                </c:pt>
                <c:pt idx="5">
                  <c:v>Кемеровская область</c:v>
                </c:pt>
                <c:pt idx="6">
                  <c:v>Новосибирская область</c:v>
                </c:pt>
                <c:pt idx="7">
                  <c:v>Республика Хакасия</c:v>
                </c:pt>
                <c:pt idx="8">
                  <c:v>Республика Тыва</c:v>
                </c:pt>
                <c:pt idx="9">
                  <c:v>Забайкальский край</c:v>
                </c:pt>
                <c:pt idx="10">
                  <c:v>Иркутская область</c:v>
                </c:pt>
                <c:pt idx="11">
                  <c:v>Республика Алтай</c:v>
                </c:pt>
              </c:strCache>
            </c:strRef>
          </c:cat>
          <c:val>
            <c:numRef>
              <c:f>'dr1'!$D$229:$D$240</c:f>
              <c:numCache>
                <c:formatCode>General</c:formatCode>
                <c:ptCount val="12"/>
                <c:pt idx="0">
                  <c:v>52.55</c:v>
                </c:pt>
                <c:pt idx="1">
                  <c:v>52.55</c:v>
                </c:pt>
                <c:pt idx="2">
                  <c:v>52.55</c:v>
                </c:pt>
                <c:pt idx="3">
                  <c:v>52.55</c:v>
                </c:pt>
                <c:pt idx="4">
                  <c:v>52.55</c:v>
                </c:pt>
                <c:pt idx="5">
                  <c:v>52.55</c:v>
                </c:pt>
                <c:pt idx="6">
                  <c:v>52.55</c:v>
                </c:pt>
                <c:pt idx="7">
                  <c:v>52.55</c:v>
                </c:pt>
                <c:pt idx="8">
                  <c:v>52.55</c:v>
                </c:pt>
                <c:pt idx="9">
                  <c:v>52.55</c:v>
                </c:pt>
                <c:pt idx="10">
                  <c:v>52.55</c:v>
                </c:pt>
                <c:pt idx="11">
                  <c:v>52.55</c:v>
                </c:pt>
              </c:numCache>
            </c:numRef>
          </c:val>
        </c:ser>
        <c:ser>
          <c:idx val="3"/>
          <c:order val="3"/>
          <c:tx>
            <c:strRef>
              <c:f>'dr1'!$E$228</c:f>
              <c:strCache>
                <c:ptCount val="1"/>
                <c:pt idx="0">
                  <c:v>СФО</c:v>
                </c:pt>
              </c:strCache>
            </c:strRef>
          </c:tx>
          <c:spPr>
            <a:ln w="38100">
              <a:solidFill>
                <a:srgbClr val="00FF00"/>
              </a:solidFill>
              <a:prstDash val="lgDash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1.2495284004701518E-3"/>
                  <c:y val="2.7118644067798122E-4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0" dirty="0">
                        <a:solidFill>
                          <a:srgbClr val="C00000"/>
                        </a:solidFill>
                      </a:rPr>
                      <a:t>СФО - 50,52</a:t>
                    </a:r>
                  </a:p>
                </c:rich>
              </c:tx>
              <c:dLblPos val="r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1" u="none" strike="noStrike" baseline="0">
                    <a:solidFill>
                      <a:srgbClr val="339966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'dr1'!$A$229:$A$240</c:f>
              <c:strCache>
                <c:ptCount val="12"/>
                <c:pt idx="0">
                  <c:v>Томская область</c:v>
                </c:pt>
                <c:pt idx="1">
                  <c:v>Красноярский край</c:v>
                </c:pt>
                <c:pt idx="2">
                  <c:v>Алтайский край</c:v>
                </c:pt>
                <c:pt idx="3">
                  <c:v>Омская область</c:v>
                </c:pt>
                <c:pt idx="4">
                  <c:v>Республика Бурятия</c:v>
                </c:pt>
                <c:pt idx="5">
                  <c:v>Кемеровская область</c:v>
                </c:pt>
                <c:pt idx="6">
                  <c:v>Новосибирская область</c:v>
                </c:pt>
                <c:pt idx="7">
                  <c:v>Республика Хакасия</c:v>
                </c:pt>
                <c:pt idx="8">
                  <c:v>Республика Тыва</c:v>
                </c:pt>
                <c:pt idx="9">
                  <c:v>Забайкальский край</c:v>
                </c:pt>
                <c:pt idx="10">
                  <c:v>Иркутская область</c:v>
                </c:pt>
                <c:pt idx="11">
                  <c:v>Республика Алтай</c:v>
                </c:pt>
              </c:strCache>
            </c:strRef>
          </c:cat>
          <c:val>
            <c:numRef>
              <c:f>'dr1'!$E$229:$E$240</c:f>
              <c:numCache>
                <c:formatCode>General</c:formatCode>
                <c:ptCount val="12"/>
                <c:pt idx="0">
                  <c:v>50.52</c:v>
                </c:pt>
                <c:pt idx="1">
                  <c:v>50.52</c:v>
                </c:pt>
                <c:pt idx="2">
                  <c:v>50.52</c:v>
                </c:pt>
                <c:pt idx="3">
                  <c:v>50.52</c:v>
                </c:pt>
                <c:pt idx="4">
                  <c:v>50.52</c:v>
                </c:pt>
                <c:pt idx="5">
                  <c:v>50.52</c:v>
                </c:pt>
                <c:pt idx="6">
                  <c:v>50.52</c:v>
                </c:pt>
                <c:pt idx="7">
                  <c:v>50.52</c:v>
                </c:pt>
                <c:pt idx="8">
                  <c:v>50.52</c:v>
                </c:pt>
                <c:pt idx="9">
                  <c:v>50.52</c:v>
                </c:pt>
                <c:pt idx="10">
                  <c:v>50.52</c:v>
                </c:pt>
                <c:pt idx="11">
                  <c:v>50.52</c:v>
                </c:pt>
              </c:numCache>
            </c:numRef>
          </c:val>
        </c:ser>
        <c:dLbls>
          <c:showVal val="1"/>
        </c:dLbls>
        <c:marker val="1"/>
        <c:axId val="123029376"/>
        <c:axId val="123030912"/>
      </c:lineChart>
      <c:catAx>
        <c:axId val="122993280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00" b="1" i="1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3027840"/>
        <c:crosses val="autoZero"/>
        <c:lblAlgn val="ctr"/>
        <c:lblOffset val="100"/>
        <c:tickLblSkip val="1"/>
        <c:tickMarkSkip val="1"/>
      </c:catAx>
      <c:valAx>
        <c:axId val="123027840"/>
        <c:scaling>
          <c:orientation val="minMax"/>
          <c:max val="60"/>
          <c:min val="0"/>
        </c:scaling>
        <c:axPos val="l"/>
        <c:numFmt formatCode="0.00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1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2993280"/>
        <c:crosses val="autoZero"/>
        <c:crossBetween val="between"/>
      </c:valAx>
      <c:catAx>
        <c:axId val="123029376"/>
        <c:scaling>
          <c:orientation val="minMax"/>
        </c:scaling>
        <c:delete val="1"/>
        <c:axPos val="b"/>
        <c:tickLblPos val="none"/>
        <c:crossAx val="123030912"/>
        <c:crosses val="autoZero"/>
        <c:lblAlgn val="ctr"/>
        <c:lblOffset val="100"/>
      </c:catAx>
      <c:valAx>
        <c:axId val="123030912"/>
        <c:scaling>
          <c:orientation val="minMax"/>
        </c:scaling>
        <c:delete val="1"/>
        <c:axPos val="l"/>
        <c:numFmt formatCode="General" sourceLinked="1"/>
        <c:tickLblPos val="none"/>
        <c:crossAx val="123029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*Доля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учителей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пенсионного возраста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субъектах Российской Федерации 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Сибирского федерального округа</a:t>
            </a:r>
          </a:p>
        </c:rich>
      </c:tx>
      <c:layout>
        <c:manualLayout>
          <c:xMode val="edge"/>
          <c:yMode val="edge"/>
          <c:x val="0.1977211239521342"/>
          <c:y val="1.2403013964947324E-2"/>
        </c:manualLayout>
      </c:layout>
    </c:title>
    <c:plotArea>
      <c:layout/>
      <c:barChart>
        <c:barDir val="col"/>
        <c:grouping val="clustered"/>
        <c:ser>
          <c:idx val="0"/>
          <c:order val="0"/>
          <c:spPr>
            <a:gradFill flip="none" rotWithShape="1">
              <a:gsLst>
                <a:gs pos="0">
                  <a:srgbClr val="002060"/>
                </a:gs>
                <a:gs pos="50000">
                  <a:srgbClr val="0000FF"/>
                </a:gs>
                <a:gs pos="100000">
                  <a:srgbClr val="002060"/>
                </a:gs>
              </a:gsLst>
              <a:lin ang="0" scaled="1"/>
              <a:tileRect/>
            </a:gradFill>
          </c:spPr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8"/>
            <c:spPr>
              <a:solidFill>
                <a:srgbClr val="0000FF"/>
              </a:solidFill>
            </c:spPr>
          </c:dPt>
          <c:dPt>
            <c:idx val="9"/>
            <c:spPr>
              <a:solidFill>
                <a:srgbClr val="0000FF"/>
              </a:solidFill>
            </c:spPr>
          </c:dPt>
          <c:dPt>
            <c:idx val="10"/>
            <c:spPr>
              <a:solidFill>
                <a:srgbClr val="0000FF"/>
              </a:solidFill>
            </c:spPr>
          </c:dPt>
          <c:cat>
            <c:strRef>
              <c:f>Лист1!$A$2:$A$12</c:f>
              <c:strCache>
                <c:ptCount val="11"/>
                <c:pt idx="0">
                  <c:v>Республика Тыва</c:v>
                </c:pt>
                <c:pt idx="1">
                  <c:v>Республика Алтай</c:v>
                </c:pt>
                <c:pt idx="2">
                  <c:v>Алтайский край</c:v>
                </c:pt>
                <c:pt idx="3">
                  <c:v>Омская область</c:v>
                </c:pt>
                <c:pt idx="4">
                  <c:v>Республика Бурятия</c:v>
                </c:pt>
                <c:pt idx="5">
                  <c:v>Новосибирская область</c:v>
                </c:pt>
                <c:pt idx="6">
                  <c:v>Томская область</c:v>
                </c:pt>
                <c:pt idx="7">
                  <c:v>Республика Хакасия</c:v>
                </c:pt>
                <c:pt idx="8">
                  <c:v>Красноярский край</c:v>
                </c:pt>
                <c:pt idx="9">
                  <c:v>Кемеровская область</c:v>
                </c:pt>
                <c:pt idx="10">
                  <c:v>Иркутская область</c:v>
                </c:pt>
              </c:strCache>
            </c:strRef>
          </c:cat>
          <c:val>
            <c:numRef>
              <c:f>Лист1!$B$2:$B$12</c:f>
              <c:numCache>
                <c:formatCode>0.00%</c:formatCode>
                <c:ptCount val="11"/>
                <c:pt idx="0" formatCode="0%">
                  <c:v>0.12000000000000002</c:v>
                </c:pt>
                <c:pt idx="1">
                  <c:v>0.128</c:v>
                </c:pt>
                <c:pt idx="2" formatCode="0%">
                  <c:v>0.14000000000000001</c:v>
                </c:pt>
                <c:pt idx="3">
                  <c:v>0.14500000000000021</c:v>
                </c:pt>
                <c:pt idx="4">
                  <c:v>0.15300000000000041</c:v>
                </c:pt>
                <c:pt idx="5">
                  <c:v>0.161</c:v>
                </c:pt>
                <c:pt idx="6">
                  <c:v>0.17700000000000021</c:v>
                </c:pt>
                <c:pt idx="7">
                  <c:v>0.17900000000000021</c:v>
                </c:pt>
                <c:pt idx="8">
                  <c:v>0.18300000000000041</c:v>
                </c:pt>
                <c:pt idx="9">
                  <c:v>0.18600000000000044</c:v>
                </c:pt>
                <c:pt idx="10">
                  <c:v>0.19900000000000001</c:v>
                </c:pt>
              </c:numCache>
            </c:numRef>
          </c:val>
        </c:ser>
        <c:axId val="122947840"/>
        <c:axId val="123068416"/>
      </c:barChart>
      <c:catAx>
        <c:axId val="122947840"/>
        <c:scaling>
          <c:orientation val="minMax"/>
        </c:scaling>
        <c:axPos val="b"/>
        <c:majorTickMark val="none"/>
        <c:tickLblPos val="nextTo"/>
        <c:crossAx val="123068416"/>
        <c:crosses val="autoZero"/>
        <c:auto val="1"/>
        <c:lblAlgn val="ctr"/>
        <c:lblOffset val="100"/>
      </c:catAx>
      <c:valAx>
        <c:axId val="12306841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229478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молодых специалистов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получателей федеральной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грантовой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поддержки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(в размере 500 тысяч рублей)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957282305402353"/>
          <c:y val="0"/>
        </c:manualLayout>
      </c:layout>
    </c:title>
    <c:plotArea>
      <c:layout>
        <c:manualLayout>
          <c:layoutTarget val="inner"/>
          <c:xMode val="edge"/>
          <c:yMode val="edge"/>
          <c:x val="0.10941410733783152"/>
          <c:y val="0.19867017553682914"/>
          <c:w val="0.87577118153737421"/>
          <c:h val="0.51558896447891056"/>
        </c:manualLayout>
      </c:layout>
      <c:barChart>
        <c:barDir val="col"/>
        <c:grouping val="clustered"/>
        <c:ser>
          <c:idx val="0"/>
          <c:order val="0"/>
          <c:spPr>
            <a:gradFill flip="none" rotWithShape="1">
              <a:gsLst>
                <a:gs pos="0">
                  <a:srgbClr val="002060"/>
                </a:gs>
                <a:gs pos="50000">
                  <a:srgbClr val="0000FF"/>
                </a:gs>
                <a:gs pos="100000">
                  <a:srgbClr val="002060"/>
                </a:gs>
              </a:gsLst>
              <a:lin ang="0" scaled="1"/>
              <a:tileRect/>
            </a:gradFill>
            <a:ln>
              <a:noFill/>
            </a:ln>
          </c:spPr>
          <c:dPt>
            <c:idx val="7"/>
            <c:spPr>
              <a:gradFill flip="none" rotWithShape="1">
                <a:gsLst>
                  <a:gs pos="0">
                    <a:srgbClr val="FFCC00"/>
                  </a:gs>
                  <a:gs pos="50000">
                    <a:srgbClr val="FFFF00"/>
                  </a:gs>
                  <a:gs pos="100000">
                    <a:srgbClr val="FFCC00"/>
                  </a:gs>
                </a:gsLst>
                <a:lin ang="0" scaled="1"/>
                <a:tileRect/>
              </a:gradFill>
              <a:ln w="38100">
                <a:solidFill>
                  <a:srgbClr val="FF0000"/>
                </a:solidFill>
              </a:ln>
            </c:spPr>
          </c:dPt>
          <c:cat>
            <c:strRef>
              <c:f>ФО!$A$7:$A$14</c:f>
              <c:strCache>
                <c:ptCount val="8"/>
                <c:pt idx="0">
                  <c:v>Северо-Казказский</c:v>
                </c:pt>
                <c:pt idx="1">
                  <c:v>Южный</c:v>
                </c:pt>
                <c:pt idx="2">
                  <c:v>Уральский</c:v>
                </c:pt>
                <c:pt idx="3">
                  <c:v>Дальневосточный</c:v>
                </c:pt>
                <c:pt idx="4">
                  <c:v>Центральный</c:v>
                </c:pt>
                <c:pt idx="5">
                  <c:v>Северо-Западный</c:v>
                </c:pt>
                <c:pt idx="6">
                  <c:v>Приволжский</c:v>
                </c:pt>
                <c:pt idx="7">
                  <c:v>Сибирский</c:v>
                </c:pt>
              </c:strCache>
            </c:strRef>
          </c:cat>
          <c:val>
            <c:numRef>
              <c:f>ФО!$C$7:$C$14</c:f>
              <c:numCache>
                <c:formatCode>General</c:formatCode>
                <c:ptCount val="8"/>
                <c:pt idx="0">
                  <c:v>5.5</c:v>
                </c:pt>
                <c:pt idx="1">
                  <c:v>8.3000000000000007</c:v>
                </c:pt>
                <c:pt idx="2">
                  <c:v>9.3000000000000007</c:v>
                </c:pt>
                <c:pt idx="3">
                  <c:v>10</c:v>
                </c:pt>
                <c:pt idx="4">
                  <c:v>11.900000000000002</c:v>
                </c:pt>
                <c:pt idx="5">
                  <c:v>15.2</c:v>
                </c:pt>
                <c:pt idx="6">
                  <c:v>16.5</c:v>
                </c:pt>
                <c:pt idx="7">
                  <c:v>23.3</c:v>
                </c:pt>
              </c:numCache>
            </c:numRef>
          </c:val>
        </c:ser>
        <c:axId val="122550144"/>
        <c:axId val="122551680"/>
      </c:barChart>
      <c:catAx>
        <c:axId val="122550144"/>
        <c:scaling>
          <c:orientation val="minMax"/>
        </c:scaling>
        <c:axPos val="b"/>
        <c:majorTickMark val="none"/>
        <c:tickLblPos val="nextTo"/>
        <c:crossAx val="122551680"/>
        <c:crosses val="autoZero"/>
        <c:auto val="1"/>
        <c:lblAlgn val="ctr"/>
        <c:lblOffset val="100"/>
      </c:catAx>
      <c:valAx>
        <c:axId val="12255168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225501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FFFF00"/>
            </a:solidFill>
          </c:spPr>
          <c:dPt>
            <c:idx val="5"/>
            <c:spPr>
              <a:solidFill>
                <a:srgbClr val="FFFF00"/>
              </a:solidFill>
              <a:ln w="28575">
                <a:solidFill>
                  <a:srgbClr val="FF0000"/>
                </a:solidFill>
              </a:ln>
            </c:spPr>
          </c:dPt>
          <c:dPt>
            <c:idx val="9"/>
            <c:spPr>
              <a:solidFill>
                <a:srgbClr val="FFFF00"/>
              </a:solidFill>
              <a:ln w="28575">
                <a:solidFill>
                  <a:srgbClr val="FF0000"/>
                </a:solidFill>
              </a:ln>
            </c:spPr>
          </c:dPt>
          <c:dPt>
            <c:idx val="19"/>
            <c:spPr>
              <a:solidFill>
                <a:srgbClr val="FFFF00"/>
              </a:solidFill>
              <a:ln w="28575">
                <a:solidFill>
                  <a:srgbClr val="FF0000"/>
                </a:solidFill>
              </a:ln>
            </c:spPr>
          </c:dPt>
          <c:dPt>
            <c:idx val="20"/>
            <c:spPr>
              <a:solidFill>
                <a:srgbClr val="FFFF00"/>
              </a:solidFill>
              <a:ln w="28575">
                <a:solidFill>
                  <a:srgbClr val="FF0000"/>
                </a:solidFill>
              </a:ln>
            </c:spPr>
          </c:dPt>
          <c:dPt>
            <c:idx val="23"/>
            <c:spPr>
              <a:solidFill>
                <a:srgbClr val="FFFF00"/>
              </a:solidFill>
              <a:ln w="28575">
                <a:solidFill>
                  <a:srgbClr val="FF0000"/>
                </a:solidFill>
              </a:ln>
            </c:spPr>
          </c:dPt>
          <c:dPt>
            <c:idx val="28"/>
            <c:spPr>
              <a:solidFill>
                <a:srgbClr val="FFFF00"/>
              </a:solidFill>
              <a:ln w="28575">
                <a:solidFill>
                  <a:srgbClr val="FF0000"/>
                </a:solidFill>
              </a:ln>
            </c:spPr>
          </c:dPt>
          <c:cat>
            <c:strRef>
              <c:f>Лист1!$A$2:$A$32</c:f>
              <c:strCache>
                <c:ptCount val="31"/>
                <c:pt idx="0">
                  <c:v>Республика Мордовия</c:v>
                </c:pt>
                <c:pt idx="1">
                  <c:v>Республика Северная Осетия (Алания)</c:v>
                </c:pt>
                <c:pt idx="2">
                  <c:v>Кабардино-Балкарская Республика</c:v>
                </c:pt>
                <c:pt idx="3">
                  <c:v>Тверская область</c:v>
                </c:pt>
                <c:pt idx="4">
                  <c:v>Астраханская область</c:v>
                </c:pt>
                <c:pt idx="5">
                  <c:v>Республика Алтай</c:v>
                </c:pt>
                <c:pt idx="6">
                  <c:v>Воронежская область</c:v>
                </c:pt>
                <c:pt idx="7">
                  <c:v>Ивановская область</c:v>
                </c:pt>
                <c:pt idx="8">
                  <c:v>Чувашская республика</c:v>
                </c:pt>
                <c:pt idx="9">
                  <c:v>Алтайский край</c:v>
                </c:pt>
                <c:pt idx="10">
                  <c:v>Калужская область</c:v>
                </c:pt>
                <c:pt idx="11">
                  <c:v>Тамбовская область</c:v>
                </c:pt>
                <c:pt idx="12">
                  <c:v>Республика Карелия</c:v>
                </c:pt>
                <c:pt idx="13">
                  <c:v>Волгоградская область</c:v>
                </c:pt>
                <c:pt idx="14">
                  <c:v>Белгородская область</c:v>
                </c:pt>
                <c:pt idx="15">
                  <c:v>Псковская область</c:v>
                </c:pt>
                <c:pt idx="16">
                  <c:v>Саратовская область</c:v>
                </c:pt>
                <c:pt idx="17">
                  <c:v>Краснодарский край</c:v>
                </c:pt>
                <c:pt idx="18">
                  <c:v>Пермский край</c:v>
                </c:pt>
                <c:pt idx="19">
                  <c:v>Республика Бурятия</c:v>
                </c:pt>
                <c:pt idx="20">
                  <c:v>Новосибирская область</c:v>
                </c:pt>
                <c:pt idx="21">
                  <c:v>Новгородская область</c:v>
                </c:pt>
                <c:pt idx="22">
                  <c:v>Еврейская автономная область</c:v>
                </c:pt>
                <c:pt idx="23">
                  <c:v>Томская область</c:v>
                </c:pt>
                <c:pt idx="24">
                  <c:v>Свердловская область</c:v>
                </c:pt>
                <c:pt idx="25">
                  <c:v>Самарская область</c:v>
                </c:pt>
                <c:pt idx="26">
                  <c:v>Амурская область</c:v>
                </c:pt>
                <c:pt idx="27">
                  <c:v>Калининградская область</c:v>
                </c:pt>
                <c:pt idx="28">
                  <c:v>Красноярский край</c:v>
                </c:pt>
                <c:pt idx="29">
                  <c:v>Московская область</c:v>
                </c:pt>
                <c:pt idx="30">
                  <c:v>Республика Саха (Якутия)</c:v>
                </c:pt>
              </c:strCache>
            </c:strRef>
          </c:cat>
          <c:val>
            <c:numRef>
              <c:f>Лист1!$B$2:$B$32</c:f>
              <c:numCache>
                <c:formatCode>General</c:formatCode>
                <c:ptCount val="31"/>
                <c:pt idx="0">
                  <c:v>4.5750000000000002</c:v>
                </c:pt>
                <c:pt idx="1">
                  <c:v>3.2</c:v>
                </c:pt>
                <c:pt idx="2">
                  <c:v>4.3439999999999985</c:v>
                </c:pt>
                <c:pt idx="3">
                  <c:v>5.8039999999999985</c:v>
                </c:pt>
                <c:pt idx="4">
                  <c:v>4.9000000000000004</c:v>
                </c:pt>
                <c:pt idx="5">
                  <c:v>6.5430000000000001</c:v>
                </c:pt>
                <c:pt idx="6">
                  <c:v>3.9049999999999998</c:v>
                </c:pt>
                <c:pt idx="7">
                  <c:v>4.7729999999999997</c:v>
                </c:pt>
                <c:pt idx="8">
                  <c:v>5.3679999999999755</c:v>
                </c:pt>
                <c:pt idx="9">
                  <c:v>6.2859999999999996</c:v>
                </c:pt>
                <c:pt idx="10">
                  <c:v>7.2</c:v>
                </c:pt>
                <c:pt idx="11">
                  <c:v>4.6289999999999845</c:v>
                </c:pt>
                <c:pt idx="12">
                  <c:v>8.3980000000000015</c:v>
                </c:pt>
                <c:pt idx="13">
                  <c:v>4.7830000000000004</c:v>
                </c:pt>
                <c:pt idx="14">
                  <c:v>5.6890000000000001</c:v>
                </c:pt>
                <c:pt idx="15">
                  <c:v>6.0169999999999995</c:v>
                </c:pt>
                <c:pt idx="16">
                  <c:v>4.6608999999999945</c:v>
                </c:pt>
                <c:pt idx="17">
                  <c:v>5.2</c:v>
                </c:pt>
                <c:pt idx="18">
                  <c:v>6.9189999999999996</c:v>
                </c:pt>
                <c:pt idx="19">
                  <c:v>7.8</c:v>
                </c:pt>
                <c:pt idx="20">
                  <c:v>6.6</c:v>
                </c:pt>
                <c:pt idx="21">
                  <c:v>6.5549999999999855</c:v>
                </c:pt>
                <c:pt idx="22">
                  <c:v>8.109</c:v>
                </c:pt>
                <c:pt idx="23">
                  <c:v>8.5489999999999995</c:v>
                </c:pt>
                <c:pt idx="24">
                  <c:v>8.5030000000000001</c:v>
                </c:pt>
                <c:pt idx="25">
                  <c:v>5.883</c:v>
                </c:pt>
                <c:pt idx="26">
                  <c:v>8.6760000000000002</c:v>
                </c:pt>
                <c:pt idx="27">
                  <c:v>6.88</c:v>
                </c:pt>
                <c:pt idx="28">
                  <c:v>9.1664000000000048</c:v>
                </c:pt>
                <c:pt idx="29">
                  <c:v>10.53</c:v>
                </c:pt>
                <c:pt idx="30">
                  <c:v>11.773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00FF"/>
            </a:solidFill>
          </c:spPr>
          <c:dPt>
            <c:idx val="5"/>
            <c:spPr>
              <a:solidFill>
                <a:srgbClr val="1F497D">
                  <a:lumMod val="60000"/>
                  <a:lumOff val="40000"/>
                </a:srgbClr>
              </a:solidFill>
              <a:ln w="28575">
                <a:solidFill>
                  <a:srgbClr val="FF0000"/>
                </a:solidFill>
              </a:ln>
            </c:spPr>
          </c:dPt>
          <c:dPt>
            <c:idx val="9"/>
            <c:spPr>
              <a:solidFill>
                <a:srgbClr val="1F497D">
                  <a:lumMod val="60000"/>
                  <a:lumOff val="40000"/>
                </a:srgbClr>
              </a:solidFill>
              <a:ln w="28575">
                <a:solidFill>
                  <a:srgbClr val="FF0000"/>
                </a:solidFill>
              </a:ln>
            </c:spPr>
          </c:dPt>
          <c:dPt>
            <c:idx val="19"/>
            <c:spPr>
              <a:solidFill>
                <a:srgbClr val="1F497D">
                  <a:lumMod val="60000"/>
                  <a:lumOff val="40000"/>
                </a:srgbClr>
              </a:solidFill>
              <a:ln w="28575">
                <a:solidFill>
                  <a:srgbClr val="FF0000"/>
                </a:solidFill>
              </a:ln>
            </c:spPr>
          </c:dPt>
          <c:dPt>
            <c:idx val="20"/>
            <c:spPr>
              <a:solidFill>
                <a:srgbClr val="1F497D">
                  <a:lumMod val="60000"/>
                  <a:lumOff val="40000"/>
                </a:srgbClr>
              </a:solidFill>
              <a:ln w="28575">
                <a:solidFill>
                  <a:srgbClr val="FF0000"/>
                </a:solidFill>
              </a:ln>
            </c:spPr>
          </c:dPt>
          <c:dPt>
            <c:idx val="23"/>
            <c:spPr>
              <a:solidFill>
                <a:srgbClr val="1F497D">
                  <a:lumMod val="60000"/>
                  <a:lumOff val="40000"/>
                </a:srgbClr>
              </a:solidFill>
              <a:ln w="28575">
                <a:solidFill>
                  <a:srgbClr val="FF0000"/>
                </a:solidFill>
              </a:ln>
            </c:spPr>
          </c:dPt>
          <c:dPt>
            <c:idx val="28"/>
            <c:spPr>
              <a:solidFill>
                <a:srgbClr val="1F497D">
                  <a:lumMod val="60000"/>
                  <a:lumOff val="40000"/>
                </a:srgbClr>
              </a:solidFill>
              <a:ln w="28575">
                <a:solidFill>
                  <a:srgbClr val="FF0000"/>
                </a:solidFill>
              </a:ln>
            </c:spPr>
          </c:dPt>
          <c:cat>
            <c:strRef>
              <c:f>Лист1!$A$2:$A$32</c:f>
              <c:strCache>
                <c:ptCount val="31"/>
                <c:pt idx="0">
                  <c:v>Республика Мордовия</c:v>
                </c:pt>
                <c:pt idx="1">
                  <c:v>Республика Северная Осетия (Алания)</c:v>
                </c:pt>
                <c:pt idx="2">
                  <c:v>Кабардино-Балкарская Республика</c:v>
                </c:pt>
                <c:pt idx="3">
                  <c:v>Тверская область</c:v>
                </c:pt>
                <c:pt idx="4">
                  <c:v>Астраханская область</c:v>
                </c:pt>
                <c:pt idx="5">
                  <c:v>Республика Алтай</c:v>
                </c:pt>
                <c:pt idx="6">
                  <c:v>Воронежская область</c:v>
                </c:pt>
                <c:pt idx="7">
                  <c:v>Ивановская область</c:v>
                </c:pt>
                <c:pt idx="8">
                  <c:v>Чувашская республика</c:v>
                </c:pt>
                <c:pt idx="9">
                  <c:v>Алтайский край</c:v>
                </c:pt>
                <c:pt idx="10">
                  <c:v>Калужская область</c:v>
                </c:pt>
                <c:pt idx="11">
                  <c:v>Тамбовская область</c:v>
                </c:pt>
                <c:pt idx="12">
                  <c:v>Республика Карелия</c:v>
                </c:pt>
                <c:pt idx="13">
                  <c:v>Волгоградская область</c:v>
                </c:pt>
                <c:pt idx="14">
                  <c:v>Белгородская область</c:v>
                </c:pt>
                <c:pt idx="15">
                  <c:v>Псковская область</c:v>
                </c:pt>
                <c:pt idx="16">
                  <c:v>Саратовская область</c:v>
                </c:pt>
                <c:pt idx="17">
                  <c:v>Краснодарский край</c:v>
                </c:pt>
                <c:pt idx="18">
                  <c:v>Пермский край</c:v>
                </c:pt>
                <c:pt idx="19">
                  <c:v>Республика Бурятия</c:v>
                </c:pt>
                <c:pt idx="20">
                  <c:v>Новосибирская область</c:v>
                </c:pt>
                <c:pt idx="21">
                  <c:v>Новгородская область</c:v>
                </c:pt>
                <c:pt idx="22">
                  <c:v>Еврейская автономная область</c:v>
                </c:pt>
                <c:pt idx="23">
                  <c:v>Томская область</c:v>
                </c:pt>
                <c:pt idx="24">
                  <c:v>Свердловская область</c:v>
                </c:pt>
                <c:pt idx="25">
                  <c:v>Самарская область</c:v>
                </c:pt>
                <c:pt idx="26">
                  <c:v>Амурская область</c:v>
                </c:pt>
                <c:pt idx="27">
                  <c:v>Калининградская область</c:v>
                </c:pt>
                <c:pt idx="28">
                  <c:v>Красноярский край</c:v>
                </c:pt>
                <c:pt idx="29">
                  <c:v>Московская область</c:v>
                </c:pt>
                <c:pt idx="30">
                  <c:v>Республика Саха (Якутия)</c:v>
                </c:pt>
              </c:strCache>
            </c:strRef>
          </c:cat>
          <c:val>
            <c:numRef>
              <c:f>Лист1!$C$2:$C$32</c:f>
              <c:numCache>
                <c:formatCode>General</c:formatCode>
                <c:ptCount val="31"/>
                <c:pt idx="0">
                  <c:v>8.0240000000000009</c:v>
                </c:pt>
                <c:pt idx="1">
                  <c:v>9.33</c:v>
                </c:pt>
                <c:pt idx="2">
                  <c:v>9.56</c:v>
                </c:pt>
                <c:pt idx="3">
                  <c:v>10.575000000000006</c:v>
                </c:pt>
                <c:pt idx="4">
                  <c:v>10.971</c:v>
                </c:pt>
                <c:pt idx="5">
                  <c:v>10.986000000000002</c:v>
                </c:pt>
                <c:pt idx="6">
                  <c:v>11.226999999999999</c:v>
                </c:pt>
                <c:pt idx="7">
                  <c:v>11.367000000000004</c:v>
                </c:pt>
                <c:pt idx="8">
                  <c:v>11.467000000000002</c:v>
                </c:pt>
                <c:pt idx="9">
                  <c:v>12.207000000000001</c:v>
                </c:pt>
                <c:pt idx="10">
                  <c:v>12.737999999999998</c:v>
                </c:pt>
                <c:pt idx="11">
                  <c:v>12.819000000000004</c:v>
                </c:pt>
                <c:pt idx="12">
                  <c:v>13.494</c:v>
                </c:pt>
                <c:pt idx="13">
                  <c:v>13.518000000000001</c:v>
                </c:pt>
                <c:pt idx="14">
                  <c:v>13.707999999999998</c:v>
                </c:pt>
                <c:pt idx="15">
                  <c:v>13.755000000000004</c:v>
                </c:pt>
                <c:pt idx="16">
                  <c:v>13.862000000000076</c:v>
                </c:pt>
                <c:pt idx="17">
                  <c:v>13.982000000000006</c:v>
                </c:pt>
                <c:pt idx="18">
                  <c:v>15.127000000000001</c:v>
                </c:pt>
                <c:pt idx="19">
                  <c:v>15.231999999999999</c:v>
                </c:pt>
                <c:pt idx="20">
                  <c:v>15.353000000000026</c:v>
                </c:pt>
                <c:pt idx="21">
                  <c:v>15.387</c:v>
                </c:pt>
                <c:pt idx="22">
                  <c:v>15.88</c:v>
                </c:pt>
                <c:pt idx="23">
                  <c:v>15.947000000000001</c:v>
                </c:pt>
                <c:pt idx="24">
                  <c:v>16.016999999999999</c:v>
                </c:pt>
                <c:pt idx="25">
                  <c:v>16.02</c:v>
                </c:pt>
                <c:pt idx="26">
                  <c:v>16.994999999999987</c:v>
                </c:pt>
                <c:pt idx="27">
                  <c:v>17.553999999999988</c:v>
                </c:pt>
                <c:pt idx="28">
                  <c:v>18.329999999999988</c:v>
                </c:pt>
                <c:pt idx="29">
                  <c:v>21.414999999999999</c:v>
                </c:pt>
                <c:pt idx="30">
                  <c:v>24.846</c:v>
                </c:pt>
              </c:numCache>
            </c:numRef>
          </c:val>
        </c:ser>
        <c:gapWidth val="75"/>
        <c:axId val="123847040"/>
        <c:axId val="123848576"/>
      </c:barChart>
      <c:catAx>
        <c:axId val="1238470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3848576"/>
        <c:crosses val="autoZero"/>
        <c:auto val="1"/>
        <c:lblAlgn val="ctr"/>
        <c:lblOffset val="100"/>
      </c:catAx>
      <c:valAx>
        <c:axId val="12384857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10000">
            <a:noFill/>
          </a:ln>
        </c:spPr>
        <c:crossAx val="12384704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44119834333372004"/>
          <c:y val="0.91906227701844589"/>
          <c:w val="0.1552187949678053"/>
          <c:h val="6.6689341911781219E-2"/>
        </c:manualLayout>
      </c:layout>
    </c:legend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Доля 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детей-инвалидов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обучающихся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использованием дистанционных технологий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0" i="1" dirty="0">
                <a:latin typeface="Times New Roman" pitchFamily="18" charset="0"/>
                <a:cs typeface="Times New Roman" pitchFamily="18" charset="0"/>
              </a:rPr>
              <a:t>2010 году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spPr>
            <a:gradFill flip="none" rotWithShape="1">
              <a:gsLst>
                <a:gs pos="0">
                  <a:srgbClr val="002060"/>
                </a:gs>
                <a:gs pos="50000">
                  <a:srgbClr val="0000FF"/>
                </a:gs>
                <a:gs pos="100000">
                  <a:srgbClr val="002060"/>
                </a:gs>
              </a:gsLst>
              <a:lin ang="0" scaled="1"/>
              <a:tileRect/>
            </a:gradFill>
            <a:ln w="28575">
              <a:noFill/>
            </a:ln>
          </c:spPr>
          <c:dPt>
            <c:idx val="5"/>
            <c:spPr>
              <a:gradFill flip="none" rotWithShape="1">
                <a:gsLst>
                  <a:gs pos="0">
                    <a:srgbClr val="FFCC00"/>
                  </a:gs>
                  <a:gs pos="50000">
                    <a:srgbClr val="FFFF00"/>
                  </a:gs>
                  <a:gs pos="100000">
                    <a:srgbClr val="FFCC00"/>
                  </a:gs>
                </a:gsLst>
                <a:lin ang="0" scaled="1"/>
                <a:tileRect/>
              </a:gradFill>
              <a:ln w="38100">
                <a:solidFill>
                  <a:srgbClr val="FF0000"/>
                </a:solidFill>
              </a:ln>
            </c:spPr>
          </c:dPt>
          <c:cat>
            <c:strRef>
              <c:f>Лист2!$A$1:$A$8</c:f>
              <c:strCache>
                <c:ptCount val="8"/>
                <c:pt idx="0">
                  <c:v>Дальневосточный</c:v>
                </c:pt>
                <c:pt idx="1">
                  <c:v>Северо-Западный</c:v>
                </c:pt>
                <c:pt idx="2">
                  <c:v>Уральский</c:v>
                </c:pt>
                <c:pt idx="3">
                  <c:v>Южный</c:v>
                </c:pt>
                <c:pt idx="4">
                  <c:v>Северо-Казказский</c:v>
                </c:pt>
                <c:pt idx="5">
                  <c:v>Сибирский</c:v>
                </c:pt>
                <c:pt idx="6">
                  <c:v>Приволжский</c:v>
                </c:pt>
                <c:pt idx="7">
                  <c:v>Центральный</c:v>
                </c:pt>
              </c:strCache>
            </c:strRef>
          </c:cat>
          <c:val>
            <c:numRef>
              <c:f>Лист2!$C$1:$C$8</c:f>
              <c:numCache>
                <c:formatCode>General</c:formatCode>
                <c:ptCount val="8"/>
                <c:pt idx="0">
                  <c:v>6.4093567251462034</c:v>
                </c:pt>
                <c:pt idx="1">
                  <c:v>7.7192982456141639</c:v>
                </c:pt>
                <c:pt idx="2">
                  <c:v>7.7777777777777777</c:v>
                </c:pt>
                <c:pt idx="3">
                  <c:v>8.7719298245613988</c:v>
                </c:pt>
                <c:pt idx="4">
                  <c:v>10.888888888888889</c:v>
                </c:pt>
                <c:pt idx="5">
                  <c:v>15.391812865497077</c:v>
                </c:pt>
                <c:pt idx="6">
                  <c:v>21.251461988304094</c:v>
                </c:pt>
                <c:pt idx="7">
                  <c:v>21.789473684210524</c:v>
                </c:pt>
              </c:numCache>
            </c:numRef>
          </c:val>
        </c:ser>
        <c:axId val="124327424"/>
        <c:axId val="124328960"/>
      </c:barChart>
      <c:catAx>
        <c:axId val="124327424"/>
        <c:scaling>
          <c:orientation val="minMax"/>
        </c:scaling>
        <c:axPos val="b"/>
        <c:majorTickMark val="none"/>
        <c:tickLblPos val="nextTo"/>
        <c:crossAx val="124328960"/>
        <c:crosses val="autoZero"/>
        <c:auto val="1"/>
        <c:lblAlgn val="ctr"/>
        <c:lblOffset val="100"/>
      </c:catAx>
      <c:valAx>
        <c:axId val="1243289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243274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sz="2400" b="1" i="0" baseline="0" dirty="0">
                <a:latin typeface="Times New Roman" pitchFamily="18" charset="0"/>
                <a:cs typeface="Times New Roman" pitchFamily="18" charset="0"/>
              </a:rPr>
              <a:t>Доля учащихся, получивших 100 баллов </a:t>
            </a:r>
            <a:r>
              <a:rPr lang="ru-RU" sz="2400" b="1" i="0" baseline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0" baseline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0" baseline="0" dirty="0" smtClean="0">
                <a:latin typeface="Times New Roman" pitchFamily="18" charset="0"/>
                <a:cs typeface="Times New Roman" pitchFamily="18" charset="0"/>
              </a:rPr>
              <a:t>ЕГЭ </a:t>
            </a:r>
            <a:r>
              <a:rPr lang="ru-RU" sz="2400" b="1" i="0" baseline="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i="0" baseline="0" dirty="0" smtClean="0">
                <a:latin typeface="Times New Roman" pitchFamily="18" charset="0"/>
                <a:cs typeface="Times New Roman" pitchFamily="18" charset="0"/>
              </a:rPr>
              <a:t>математике </a:t>
            </a:r>
            <a:r>
              <a:rPr lang="ru-RU" sz="2400" b="1" i="0" baseline="0" dirty="0">
                <a:latin typeface="Times New Roman" pitchFamily="18" charset="0"/>
                <a:cs typeface="Times New Roman" pitchFamily="18" charset="0"/>
              </a:rPr>
              <a:t>в 2010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7673961067366578"/>
          <c:y val="2.0946537598810086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участников</c:v>
                </c:pt>
              </c:strCache>
            </c:strRef>
          </c:tx>
          <c:spPr>
            <a:gradFill>
              <a:gsLst>
                <a:gs pos="0">
                  <a:srgbClr val="000076"/>
                </a:gs>
                <a:gs pos="50000">
                  <a:srgbClr val="0000FF"/>
                </a:gs>
                <a:gs pos="100000">
                  <a:srgbClr val="000076"/>
                </a:gs>
              </a:gsLst>
              <a:lin ang="0" scaled="0"/>
            </a:gradFill>
          </c:spPr>
          <c:dPt>
            <c:idx val="2"/>
            <c:spPr>
              <a:gradFill>
                <a:gsLst>
                  <a:gs pos="0">
                    <a:srgbClr val="000076"/>
                  </a:gs>
                  <a:gs pos="50000">
                    <a:srgbClr val="0000FF"/>
                  </a:gs>
                  <a:gs pos="100000">
                    <a:srgbClr val="000076"/>
                  </a:gs>
                </a:gsLst>
                <a:lin ang="0" scaled="0"/>
              </a:gradFill>
              <a:ln w="38100">
                <a:noFill/>
              </a:ln>
            </c:spPr>
          </c:dPt>
          <c:dPt>
            <c:idx val="3"/>
            <c:spPr>
              <a:gradFill>
                <a:gsLst>
                  <a:gs pos="0">
                    <a:srgbClr val="000076"/>
                  </a:gs>
                  <a:gs pos="50000">
                    <a:srgbClr val="0000FF"/>
                  </a:gs>
                  <a:gs pos="100000">
                    <a:srgbClr val="000076"/>
                  </a:gs>
                </a:gsLst>
                <a:lin ang="0" scaled="0"/>
              </a:gradFill>
              <a:ln w="38100">
                <a:solidFill>
                  <a:srgbClr val="FF0000"/>
                </a:solidFill>
              </a:ln>
            </c:spPr>
          </c:dPt>
          <c:cat>
            <c:strRef>
              <c:f>Лист1!$A$2:$A$9</c:f>
              <c:strCache>
                <c:ptCount val="8"/>
                <c:pt idx="0">
                  <c:v>Центральный</c:v>
                </c:pt>
                <c:pt idx="1">
                  <c:v>Приволжский</c:v>
                </c:pt>
                <c:pt idx="2">
                  <c:v>Северо-Западный</c:v>
                </c:pt>
                <c:pt idx="3">
                  <c:v>Сибирский</c:v>
                </c:pt>
                <c:pt idx="4">
                  <c:v>Уральский</c:v>
                </c:pt>
                <c:pt idx="5">
                  <c:v>Южный</c:v>
                </c:pt>
                <c:pt idx="6">
                  <c:v>Северо-Кавказский</c:v>
                </c:pt>
                <c:pt idx="7">
                  <c:v>Дальневосточный</c:v>
                </c:pt>
              </c:strCache>
            </c:strRef>
          </c:cat>
          <c:val>
            <c:numRef>
              <c:f>Лист1!$B$2:$B$9</c:f>
              <c:numCache>
                <c:formatCode>_-* #,##0.0_р_._-;\-* #,##0.0_р_._-;_-* "-"??_р_._-;_-@_-</c:formatCode>
                <c:ptCount val="8"/>
                <c:pt idx="0">
                  <c:v>25.17</c:v>
                </c:pt>
                <c:pt idx="1">
                  <c:v>19.03</c:v>
                </c:pt>
                <c:pt idx="2">
                  <c:v>14.39</c:v>
                </c:pt>
                <c:pt idx="3">
                  <c:v>13.96</c:v>
                </c:pt>
                <c:pt idx="4">
                  <c:v>8.7100000000000009</c:v>
                </c:pt>
                <c:pt idx="5">
                  <c:v>6.99</c:v>
                </c:pt>
                <c:pt idx="6">
                  <c:v>6.08</c:v>
                </c:pt>
                <c:pt idx="7">
                  <c:v>5.58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100-бальников</c:v>
                </c:pt>
              </c:strCache>
            </c:strRef>
          </c:tx>
          <c:spPr>
            <a:gradFill flip="none" rotWithShape="1">
              <a:gsLst>
                <a:gs pos="0">
                  <a:srgbClr val="FFCC00"/>
                </a:gs>
                <a:gs pos="50000">
                  <a:srgbClr val="FFFF00"/>
                </a:gs>
                <a:gs pos="100000">
                  <a:srgbClr val="FFCC00"/>
                </a:gs>
              </a:gsLst>
              <a:lin ang="0" scaled="1"/>
              <a:tileRect/>
            </a:gradFill>
          </c:spPr>
          <c:dPt>
            <c:idx val="3"/>
            <c:spPr>
              <a:gradFill flip="none" rotWithShape="1">
                <a:gsLst>
                  <a:gs pos="0">
                    <a:srgbClr val="FFCC00"/>
                  </a:gs>
                  <a:gs pos="50000">
                    <a:srgbClr val="FFFF00"/>
                  </a:gs>
                  <a:gs pos="100000">
                    <a:srgbClr val="FFCC00"/>
                  </a:gs>
                </a:gsLst>
                <a:lin ang="0" scaled="1"/>
                <a:tileRect/>
              </a:gradFill>
              <a:ln w="38100">
                <a:solidFill>
                  <a:srgbClr val="FF0000"/>
                </a:solidFill>
              </a:ln>
            </c:spPr>
          </c:dPt>
          <c:cat>
            <c:strRef>
              <c:f>Лист1!$A$2:$A$9</c:f>
              <c:strCache>
                <c:ptCount val="8"/>
                <c:pt idx="0">
                  <c:v>Центральный</c:v>
                </c:pt>
                <c:pt idx="1">
                  <c:v>Приволжский</c:v>
                </c:pt>
                <c:pt idx="2">
                  <c:v>Северо-Западный</c:v>
                </c:pt>
                <c:pt idx="3">
                  <c:v>Сибирский</c:v>
                </c:pt>
                <c:pt idx="4">
                  <c:v>Уральский</c:v>
                </c:pt>
                <c:pt idx="5">
                  <c:v>Южный</c:v>
                </c:pt>
                <c:pt idx="6">
                  <c:v>Северо-Кавказский</c:v>
                </c:pt>
                <c:pt idx="7">
                  <c:v>Дальневосточный</c:v>
                </c:pt>
              </c:strCache>
            </c:strRef>
          </c:cat>
          <c:val>
            <c:numRef>
              <c:f>Лист1!$C$2:$C$9</c:f>
              <c:numCache>
                <c:formatCode>_-* #,##0.0_р_._-;\-* #,##0.0_р_._-;_-* "-"??_р_._-;_-@_-</c:formatCode>
                <c:ptCount val="8"/>
                <c:pt idx="0">
                  <c:v>43.36</c:v>
                </c:pt>
                <c:pt idx="1">
                  <c:v>21.09</c:v>
                </c:pt>
                <c:pt idx="2">
                  <c:v>11.61</c:v>
                </c:pt>
                <c:pt idx="3">
                  <c:v>6.87</c:v>
                </c:pt>
                <c:pt idx="4">
                  <c:v>1.6600000000000001</c:v>
                </c:pt>
                <c:pt idx="5">
                  <c:v>9</c:v>
                </c:pt>
                <c:pt idx="6">
                  <c:v>5.21</c:v>
                </c:pt>
                <c:pt idx="7">
                  <c:v>1.1800000000000053</c:v>
                </c:pt>
              </c:numCache>
            </c:numRef>
          </c:val>
        </c:ser>
        <c:axId val="124667776"/>
        <c:axId val="124669312"/>
      </c:barChart>
      <c:catAx>
        <c:axId val="12466777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24669312"/>
        <c:crosses val="autoZero"/>
        <c:auto val="1"/>
        <c:lblAlgn val="ctr"/>
        <c:lblOffset val="100"/>
      </c:catAx>
      <c:valAx>
        <c:axId val="124669312"/>
        <c:scaling>
          <c:orientation val="minMax"/>
          <c:max val="45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24667776"/>
        <c:crosses val="autoZero"/>
        <c:crossBetween val="between"/>
      </c:valAx>
    </c:plotArea>
    <c:legend>
      <c:legendPos val="b"/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0.01963</cdr:x>
      <cdr:y>0.70186</cdr:y>
    </cdr:from>
    <cdr:to>
      <cdr:x>0.16138</cdr:x>
      <cdr:y>0.90346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5400000" flipH="1" flipV="1">
          <a:off x="179512" y="4512564"/>
          <a:ext cx="1296144" cy="1296144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FF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0.08263</cdr:x>
      <cdr:y>0.70186</cdr:y>
    </cdr:from>
    <cdr:to>
      <cdr:x>0.24013</cdr:x>
      <cdr:y>0.92586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rot="5400000" flipH="1" flipV="1">
          <a:off x="755576" y="4512564"/>
          <a:ext cx="1440160" cy="144016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FF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0.374</cdr:x>
      <cdr:y>0.70179</cdr:y>
    </cdr:from>
    <cdr:to>
      <cdr:x>0.5</cdr:x>
      <cdr:y>0.87454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5400000" flipH="1" flipV="1">
          <a:off x="3419872" y="4680520"/>
          <a:ext cx="1152128" cy="115212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0.01963</cdr:x>
      <cdr:y>0.71306</cdr:y>
    </cdr:from>
    <cdr:to>
      <cdr:x>0.16138</cdr:x>
      <cdr:y>0.91466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5400000" flipH="1" flipV="1">
          <a:off x="179512" y="4584572"/>
          <a:ext cx="1296144" cy="1296144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FF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0.08263</cdr:x>
      <cdr:y>0.72426</cdr:y>
    </cdr:from>
    <cdr:to>
      <cdr:x>0.22438</cdr:x>
      <cdr:y>0.92586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rot="5400000" flipH="1" flipV="1">
          <a:off x="755576" y="4656580"/>
          <a:ext cx="1296144" cy="1296144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FF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EDB5F0A-7EFB-4FA1-B933-1F141BA3B476}" type="datetimeFigureOut">
              <a:rPr lang="ru-RU"/>
              <a:pPr>
                <a:defRPr/>
              </a:pPr>
              <a:t>08.12.2010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0B48A3A-E6C6-476F-846A-A50DB3B9C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ABA7FA0-08E9-4BB8-BFB4-728E545D2F62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552B3-74AC-4AAB-B214-AAB0F9634DBA}" type="slidenum">
              <a:rPr lang="ru-RU" smtClean="0"/>
              <a:pPr>
                <a:defRPr/>
              </a:pPr>
              <a:t>31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E7FF4-03C5-47E4-8A37-FD27B2F5CBAD}" type="datetime1">
              <a:rPr lang="ru-RU"/>
              <a:pPr>
                <a:defRPr/>
              </a:pPr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EB2C-D51C-4C75-B97E-8D47951D3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460F3-DC2C-4608-927F-60BB317128C4}" type="datetime1">
              <a:rPr lang="ru-RU"/>
              <a:pPr>
                <a:defRPr/>
              </a:pPr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27877-0F3A-4E69-AA4E-A97AA8B22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3406B-475A-4F79-BE5B-647E9BE6EB22}" type="datetime1">
              <a:rPr lang="ru-RU"/>
              <a:pPr>
                <a:defRPr/>
              </a:pPr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654BD-7CBA-4DD3-B86F-2F28ED5B1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5E9DB-6312-4F16-B960-26B4B0BEB0AE}" type="datetime1">
              <a:rPr lang="ru-RU"/>
              <a:pPr>
                <a:defRPr/>
              </a:pPr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1A8E5-1D35-4DA5-9E0D-997ED824E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4AD8-2BE1-4D47-8270-3BAC360F3768}" type="datetime1">
              <a:rPr lang="ru-RU"/>
              <a:pPr>
                <a:defRPr/>
              </a:pPr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79865-7956-4B6E-9B98-8468E2229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95335-95C3-428E-AC73-96D4FCF10DE4}" type="datetime1">
              <a:rPr lang="ru-RU"/>
              <a:pPr>
                <a:defRPr/>
              </a:pPr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1CE8F-544A-4726-8BBB-915B15586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7FFAF-C7A6-456A-9A38-B2C76DB689BA}" type="datetime1">
              <a:rPr lang="ru-RU"/>
              <a:pPr>
                <a:defRPr/>
              </a:pPr>
              <a:t>08.12.2010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91064-20E6-4C6B-88D0-D53ADF4CF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E83A1-EE94-4C9D-BA37-4825726762A2}" type="datetime1">
              <a:rPr lang="ru-RU"/>
              <a:pPr>
                <a:defRPr/>
              </a:pPr>
              <a:t>08.12.2010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CA67-4CD7-43B1-9524-EC8D24DBF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D6D63-1DFD-4286-A004-CF487DB5FB71}" type="datetime1">
              <a:rPr lang="ru-RU"/>
              <a:pPr>
                <a:defRPr/>
              </a:pPr>
              <a:t>08.12.2010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327F-AF17-4130-93B9-D7BB9522F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168E5-8926-4096-B256-66C4947068A1}" type="datetime1">
              <a:rPr lang="ru-RU"/>
              <a:pPr>
                <a:defRPr/>
              </a:pPr>
              <a:t>08.12.2010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565B-7EC7-4DF6-80C6-1DC755F8D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22D03-EEB3-4C31-9A0D-72789EC874AB}" type="datetime1">
              <a:rPr lang="ru-RU"/>
              <a:pPr>
                <a:defRPr/>
              </a:pPr>
              <a:t>08.12.2010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4BFC2-B90B-4C57-A20B-34ACEECDB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FF54B-0A5B-4052-985F-3F7C227F2234}" type="datetime1">
              <a:rPr lang="ru-RU"/>
              <a:pPr>
                <a:defRPr/>
              </a:pPr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BE6C5-16A4-4276-895B-9FD862F92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B8B23-F01D-4278-A48B-6BA9DA4CEB68}" type="datetime1">
              <a:rPr lang="ru-RU"/>
              <a:pPr>
                <a:defRPr/>
              </a:pPr>
              <a:t>08.12.2010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FD3D0-0180-435F-B96E-24B148B2B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EB64F-A058-42D9-BBF2-6C547F0FF26D}" type="datetime1">
              <a:rPr lang="ru-RU"/>
              <a:pPr>
                <a:defRPr/>
              </a:pPr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AAE90-AFD8-4A81-99D3-310C00C84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E0E8E-94CA-4C87-B5B5-9129D6B216DC}" type="datetime1">
              <a:rPr lang="ru-RU"/>
              <a:pPr>
                <a:defRPr/>
              </a:pPr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61D4E-16F7-450A-9579-159884598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5A8D0-3EE5-47D6-9054-BCEAD11621DC}" type="datetime1">
              <a:rPr lang="ru-RU"/>
              <a:pPr>
                <a:defRPr/>
              </a:pPr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667F9-8CF2-460A-B15F-F2F2D081F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B9EAB-637F-420A-A59A-19FE97C5E156}" type="datetime1">
              <a:rPr lang="ru-RU"/>
              <a:pPr>
                <a:defRPr/>
              </a:pPr>
              <a:t>08.12.2010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18410-B939-4AA1-9BDD-B41292370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CEAD4-0780-4A51-9561-96A291DDCBD6}" type="datetime1">
              <a:rPr lang="ru-RU"/>
              <a:pPr>
                <a:defRPr/>
              </a:pPr>
              <a:t>08.12.2010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10548-841F-4C72-B532-40C9A8439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B5103-DF89-46C7-869B-98E8D07EB794}" type="datetime1">
              <a:rPr lang="ru-RU"/>
              <a:pPr>
                <a:defRPr/>
              </a:pPr>
              <a:t>08.12.2010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8FC6F-28C4-4708-846E-0B9FAF3A3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233A6-8FB6-4206-85AC-5A00B94BADF2}" type="datetime1">
              <a:rPr lang="ru-RU"/>
              <a:pPr>
                <a:defRPr/>
              </a:pPr>
              <a:t>08.12.2010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D066F-3122-402B-9B96-D6711C1C5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5E244-903A-48BB-9E57-B3DDB5C64B61}" type="datetime1">
              <a:rPr lang="ru-RU"/>
              <a:pPr>
                <a:defRPr/>
              </a:pPr>
              <a:t>08.12.2010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1DDE3-A2BF-4519-909B-73C39FFEE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C8184-53B2-4BC0-9BB6-A761A2773D5B}" type="datetime1">
              <a:rPr lang="ru-RU"/>
              <a:pPr>
                <a:defRPr/>
              </a:pPr>
              <a:t>08.12.2010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126A3-116D-42C8-988E-68DCA483F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C46A61-8BF7-4A11-85BE-7AAABEE3D608}" type="datetime1">
              <a:rPr lang="ru-RU"/>
              <a:pPr>
                <a:defRPr/>
              </a:pPr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6C81EE-7146-4209-8ABB-751E2A633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CCFE4-870F-4799-B009-635DDB410BC4}" type="datetime1">
              <a:rPr lang="ru-RU"/>
              <a:pPr>
                <a:defRPr/>
              </a:pPr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A52384-B56D-4C18-B30E-07E9D31A7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_____Microsoft_Office_Excel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image" Target="http://www.alted.ru/oo574/html_fragments/homepage.files/10.jpg" TargetMode="Externa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Microsoft_Office_Excel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:\наши Новые школы\Логотип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15250" y="214313"/>
            <a:ext cx="1204913" cy="135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J:\наши Новые школы\Фон.jpg"/>
          <p:cNvPicPr>
            <a:picLocks noChangeAspect="1" noChangeArrowheads="1"/>
          </p:cNvPicPr>
          <p:nvPr/>
        </p:nvPicPr>
        <p:blipFill>
          <a:blip r:embed="rId4" cstate="email">
            <a:lum bright="20000"/>
          </a:blip>
          <a:srcRect/>
          <a:stretch>
            <a:fillRect/>
          </a:stretch>
        </p:blipFill>
        <p:spPr bwMode="auto">
          <a:xfrm>
            <a:off x="251520" y="3644172"/>
            <a:ext cx="2928957" cy="321382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2276872"/>
            <a:ext cx="8643965" cy="1754326"/>
          </a:xfrm>
          <a:prstGeom prst="rect">
            <a:avLst/>
          </a:prstGeom>
          <a:noFill/>
          <a:scene3d>
            <a:camera prst="orthographicFront"/>
            <a:lightRig rig="twoPt" dir="t"/>
          </a:scene3d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6350">
              <a:bevelT w="25400" h="25400"/>
              <a:contourClr>
                <a:srgbClr val="000099"/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Общее образование </a:t>
            </a:r>
          </a:p>
          <a:p>
            <a:pPr algn="ctr">
              <a:defRPr/>
            </a:pPr>
            <a:r>
              <a:rPr lang="ru-RU" sz="3600" b="1" dirty="0">
                <a:ln w="1143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ресурс инновационного развития </a:t>
            </a:r>
          </a:p>
          <a:p>
            <a:pPr algn="ctr">
              <a:defRPr/>
            </a:pPr>
            <a:r>
              <a:rPr lang="ru-RU" sz="3600" b="1" dirty="0">
                <a:ln w="1143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Сибири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5572140"/>
            <a:ext cx="4714908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contourW="6350">
              <a:contourClr>
                <a:srgbClr val="000099"/>
              </a:contourClr>
            </a:sp3d>
          </a:bodyPr>
          <a:lstStyle/>
          <a:p>
            <a:pPr algn="ctr">
              <a:defRPr/>
            </a:pPr>
            <a:r>
              <a:rPr lang="ru-RU" sz="2800" b="1" spc="-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25 ноября 2010 г., </a:t>
            </a:r>
          </a:p>
          <a:p>
            <a:pPr algn="ctr">
              <a:defRPr/>
            </a:pPr>
            <a:r>
              <a:rPr lang="ru-RU" sz="2800" b="1" spc="-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г.Томск</a:t>
            </a:r>
            <a:endParaRPr lang="ru-RU" sz="2800" b="1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0" y="6215063"/>
            <a:ext cx="1841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151" name="TextBox 9"/>
          <p:cNvSpPr txBox="1">
            <a:spLocks noChangeArrowheads="1"/>
          </p:cNvSpPr>
          <p:nvPr/>
        </p:nvSpPr>
        <p:spPr bwMode="auto">
          <a:xfrm>
            <a:off x="2428875" y="142875"/>
            <a:ext cx="46434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Съезд</a:t>
            </a:r>
          </a:p>
          <a:p>
            <a:pPr algn="ctr"/>
            <a:r>
              <a:rPr 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работников образования  Сибири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260648"/>
            <a:ext cx="1872208" cy="1408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pPr defTabSz="912813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Доля педагогических и руководящих работников, имеющих </a:t>
            </a:r>
            <a:r>
              <a:rPr lang="ru-RU" sz="24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высшую квалификационную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категорию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B795D-4E1C-4EA0-A010-5DD3DAC16E28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303791" cy="980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286625" y="2500313"/>
            <a:ext cx="1295400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РФ - 21%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71563" y="2857500"/>
            <a:ext cx="7632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14313" y="1600200"/>
          <a:ext cx="8643937" cy="5043488"/>
        </p:xfrm>
        <a:graphic>
          <a:graphicData uri="http://schemas.openxmlformats.org/presentationml/2006/ole">
            <p:oleObj spid="_x0000_s2050" name="Диаграмма" r:id="rId4" imgW="8718036" imgH="504182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1547664" cy="1164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Диаграмма 3"/>
          <p:cNvGraphicFramePr/>
          <p:nvPr/>
        </p:nvGraphicFramePr>
        <p:xfrm>
          <a:off x="0" y="428605"/>
          <a:ext cx="9144000" cy="6429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flipV="1">
            <a:off x="909638" y="1931988"/>
            <a:ext cx="7989887" cy="12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928688" y="1854200"/>
            <a:ext cx="7945437" cy="3175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66038" y="1000125"/>
            <a:ext cx="14779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008000"/>
                </a:solidFill>
              </a:rPr>
              <a:t>СФО – 65,1%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786688" y="1357313"/>
            <a:ext cx="1135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C00000"/>
                </a:solidFill>
              </a:rPr>
              <a:t>РФ – 64%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-108520" y="188640"/>
          <a:ext cx="9285859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C665-3BD0-45B2-88DF-35AE7934228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16606" cy="764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324644" y="5949157"/>
            <a:ext cx="115093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14282" y="285728"/>
          <a:ext cx="8643998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214438" y="2428875"/>
            <a:ext cx="764381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1357313" y="2071688"/>
            <a:ext cx="1270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РФ – 17 %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214313" y="6499225"/>
            <a:ext cx="52863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/>
              <a:t>* По оперативным данным региональных органов управления образованием</a:t>
            </a:r>
          </a:p>
          <a:p>
            <a:endParaRPr lang="ru-RU" sz="110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96088" y="6356350"/>
            <a:ext cx="2133600" cy="365125"/>
          </a:xfrm>
        </p:spPr>
        <p:txBody>
          <a:bodyPr/>
          <a:lstStyle/>
          <a:p>
            <a:pPr>
              <a:defRPr/>
            </a:pPr>
            <a:fld id="{EBD31FF8-0025-4330-9AE4-5D311C62F684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0"/>
            <a:ext cx="1303791" cy="980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57158" y="428580"/>
          <a:ext cx="8572560" cy="64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rot="5400000">
            <a:off x="7631906" y="5264944"/>
            <a:ext cx="1000125" cy="9286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96088" y="6356350"/>
            <a:ext cx="2133600" cy="365125"/>
          </a:xfrm>
        </p:spPr>
        <p:txBody>
          <a:bodyPr/>
          <a:lstStyle/>
          <a:p>
            <a:pPr>
              <a:defRPr/>
            </a:pPr>
            <a:fld id="{F3AD4BFB-D9C6-4FF5-84AE-3E6B5ACC1F39}" type="slidenum">
              <a:rPr lang="ru-RU" smtClean="0"/>
              <a:pPr>
                <a:defRPr/>
              </a:pPr>
              <a:t>14</a:t>
            </a:fld>
            <a:endParaRPr lang="ru-RU" smtClean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1303791" cy="980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  <a:solidFill>
            <a:srgbClr val="000066"/>
          </a:solidFill>
          <a:ln w="38100">
            <a:solidFill>
              <a:srgbClr val="33CCFF"/>
            </a:solidFill>
          </a:ln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передовые</a:t>
            </a: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школьные системы твердо придерживались </a:t>
            </a: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трех принципов</a:t>
            </a: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214313" y="2000250"/>
            <a:ext cx="8572500" cy="4429125"/>
          </a:xfrm>
          <a:ln w="38100">
            <a:solidFill>
              <a:srgbClr val="33CCFF"/>
            </a:solidFill>
          </a:ln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Надо, чтобы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учителями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становились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подходящие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для этого люди.</a:t>
            </a:r>
          </a:p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Превращать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этих людей в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эффективных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педагогов</a:t>
            </a:r>
          </a:p>
          <a:p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Создавать систему и обеспечивать адресную поддержку таким образом, чтобы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каждый ребенок имел доступ к высококвалифицированному преподаванию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6F6C9-FFFE-46A9-8BB5-24510E8D18F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5" name="Picture 4" descr="J:\наши Новые школы\Логотип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27988" y="0"/>
            <a:ext cx="1116012" cy="981075"/>
          </a:xfrm>
          <a:prstGeom prst="rect">
            <a:avLst/>
          </a:prstGeom>
          <a:solidFill>
            <a:srgbClr val="0000FF"/>
          </a:solidFill>
          <a:ln w="38100">
            <a:solidFill>
              <a:srgbClr val="33CC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1303791" cy="980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208963" cy="1143000"/>
          </a:xfrm>
          <a:solidFill>
            <a:srgbClr val="000066"/>
          </a:solidFill>
          <a:ln w="38100">
            <a:solidFill>
              <a:srgbClr val="33CCFF"/>
            </a:solidFill>
          </a:ln>
        </p:spPr>
        <p:txBody>
          <a:bodyPr/>
          <a:lstStyle/>
          <a:p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Подготовить сегодня  хорошего  учителя – это самая  долгосрочная  инвестиция</a:t>
            </a:r>
            <a:endParaRPr lang="ru-RU" sz="2000" smtClean="0">
              <a:solidFill>
                <a:schemeClr val="bg1"/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571500" y="1714500"/>
            <a:ext cx="8229600" cy="4714875"/>
          </a:xfrm>
          <a:ln w="38100">
            <a:solidFill>
              <a:srgbClr val="33CCFF"/>
            </a:solidFill>
          </a:ln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 рамках Федеральной целевой программы </a:t>
            </a:r>
          </a:p>
          <a:p>
            <a:pPr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на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базе  крупных школ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будут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создано 100 тренировочных центров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, на которых с 2011 по 2015 годы  пройдут повышение квалификации  более 80 тыс. учителей.</a:t>
            </a:r>
          </a:p>
          <a:p>
            <a:endParaRPr lang="ru-RU" sz="1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 каждом федеральном округе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на базе крупных педагогических университетов и вузов должны быть созданы 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дополнительные постоянно действующие отдельные центры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 подготовке учителей средних школ.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56B2D-0D20-4FC0-AE67-9AC5FF5B763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71600" cy="730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Группа 16"/>
          <p:cNvGrpSpPr>
            <a:grpSpLocks/>
          </p:cNvGrpSpPr>
          <p:nvPr/>
        </p:nvGrpSpPr>
        <p:grpSpPr bwMode="auto">
          <a:xfrm>
            <a:off x="-71438" y="231775"/>
            <a:ext cx="9442451" cy="6626225"/>
            <a:chOff x="-49388" y="301644"/>
            <a:chExt cx="6742984" cy="4337126"/>
          </a:xfrm>
        </p:grpSpPr>
        <p:sp>
          <p:nvSpPr>
            <p:cNvPr id="4" name="TextBox 3"/>
            <p:cNvSpPr txBox="1"/>
            <p:nvPr/>
          </p:nvSpPr>
          <p:spPr>
            <a:xfrm>
              <a:off x="-49388" y="301644"/>
              <a:ext cx="6742984" cy="8302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Номинальное значение </a:t>
              </a:r>
            </a:p>
            <a:p>
              <a:pPr algn="ctr">
                <a:defRPr/>
              </a:pP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средней заработной платы учителя</a:t>
              </a:r>
            </a:p>
          </p:txBody>
        </p:sp>
        <p:graphicFrame>
          <p:nvGraphicFramePr>
            <p:cNvPr id="5" name="Диаграмма 4"/>
            <p:cNvGraphicFramePr/>
            <p:nvPr/>
          </p:nvGraphicFramePr>
          <p:xfrm>
            <a:off x="154649" y="851307"/>
            <a:ext cx="6376834" cy="37874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36462-1AD3-4F34-9884-03F794140D9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1399519" cy="1052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ЛАКАТ_ТИТОВ новый jp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50" y="263525"/>
            <a:ext cx="8643938" cy="618966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6C9FAF06-DF13-4B7F-B68E-357FB1311F1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:\наши Новые школы\Логотип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91375" y="214313"/>
            <a:ext cx="1585913" cy="178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J:\наши Новые школы\Фон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214283" y="3501295"/>
            <a:ext cx="2928957" cy="321382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5143500" y="6215063"/>
            <a:ext cx="1841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6433" y="620688"/>
            <a:ext cx="1567255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2000250" y="1571625"/>
            <a:ext cx="63579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Статус учителя 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= </a:t>
            </a:r>
          </a:p>
          <a:p>
            <a:pPr algn="ctr">
              <a:buFont typeface="Arial" charset="0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квалификация + личные качества и мотивация +</a:t>
            </a:r>
          </a:p>
          <a:p>
            <a:pPr algn="ctr">
              <a:buFont typeface="Arial" charset="0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отношение общества и государства +</a:t>
            </a:r>
          </a:p>
          <a:p>
            <a:pPr algn="ctr">
              <a:buFont typeface="Arial" charset="0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системы оплаты труда и стимулирования + </a:t>
            </a:r>
          </a:p>
          <a:p>
            <a:pPr algn="ctr">
              <a:buFont typeface="Arial" charset="0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социальное обеспечение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500"/>
          </a:xfrm>
          <a:solidFill>
            <a:srgbClr val="000066"/>
          </a:solidFill>
          <a:ln w="38100">
            <a:solidFill>
              <a:srgbClr val="33CCFF"/>
            </a:solidFill>
          </a:ln>
        </p:spPr>
        <p:txBody>
          <a:bodyPr/>
          <a:lstStyle/>
          <a:p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Сибирь -особый мегарегион, </a:t>
            </a:r>
            <a:br>
              <a:rPr lang="ru-RU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имеющий  огромное и незаменимое значение для реализации  ключевых стратегических интересов России</a:t>
            </a:r>
            <a:endParaRPr lang="ru-RU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85750" y="1928813"/>
            <a:ext cx="8569325" cy="3413125"/>
          </a:xfrm>
          <a:solidFill>
            <a:schemeClr val="bg1"/>
          </a:solidFill>
          <a:ln w="38100">
            <a:solidFill>
              <a:srgbClr val="33CCFF"/>
            </a:solidFill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социально-экономического</a:t>
            </a:r>
          </a:p>
          <a:p>
            <a:pPr algn="ctr">
              <a:buFont typeface="Arial" charset="0"/>
              <a:buNone/>
            </a:pPr>
            <a:r>
              <a:rPr lang="ru-RU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развития Сибири :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отдаленность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от морских транспортных путей; 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глубинное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внутриконтинентальное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расположение; 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значительная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(30,0% от территории России). Средняя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плотность населения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– 3,8 чел/кв. км, что примерно в два раза меньше плотности населения в РФ;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суровый резко-континентальный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климат.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AB661-815E-4828-9DE8-570DCFACDB3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85750" y="5657850"/>
            <a:ext cx="8569325" cy="1200150"/>
          </a:xfrm>
          <a:prstGeom prst="rect">
            <a:avLst/>
          </a:prstGeom>
          <a:solidFill>
            <a:schemeClr val="bg1"/>
          </a:solidFill>
          <a:ln w="38100">
            <a:solidFill>
              <a:srgbClr val="33C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ru-RU" sz="2400" b="1" i="1">
                <a:solidFill>
                  <a:srgbClr val="C00000"/>
                </a:solidFill>
                <a:latin typeface="Times New Roman" pitchFamily="18" charset="0"/>
              </a:rPr>
              <a:t>Демографические условия </a:t>
            </a:r>
            <a:endParaRPr lang="en-US" sz="2400" b="1" i="1">
              <a:solidFill>
                <a:srgbClr val="C00000"/>
              </a:solidFill>
              <a:latin typeface="Times New Roman" pitchFamily="18" charset="0"/>
            </a:endParaRPr>
          </a:p>
          <a:p>
            <a:pPr indent="450850" algn="ctr" eaLnBrk="0" hangingPunct="0"/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Сибири являются наиболее серьезным препятствием</a:t>
            </a:r>
          </a:p>
          <a:p>
            <a:pPr indent="450850" algn="ctr" eaLnBrk="0" hangingPunct="0"/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 для ее экономического развития</a:t>
            </a:r>
            <a:endParaRPr lang="ru-RU" b="1" i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1000125" y="0"/>
            <a:ext cx="8143875" cy="6858000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Образовательные программы общего образования в регионах СФО характеризуются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вариативностью и разнообразием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 по своим параметрам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соответствуют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среднероссийским показателям.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Это относится и  к программам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повышенного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уровня: 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наиболее высокие показатели  в Омской (26 %), Кемеровской областях (23,1 %), Красноярском крае (22,62%).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Алтайском и Красноярском краях, Новосибирской, Томской и Кемеровской областях созданы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кадетские образовательные учреждения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, реализующие программы военно-патриотического образования и воспитания, физической подготовки. 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Для всех регионов характерна высокая динамика введения программ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профильного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обучения.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Наибольший охват такими программами сложился в Кемеровской (73,8%) и Томской (71,42%) областях, Забайкальском крае (69%). </a:t>
            </a:r>
          </a:p>
          <a:p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D75F5-3FA1-4F3C-8BC8-B28176A1420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399519" cy="1052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14282" y="214290"/>
          <a:ext cx="8715436" cy="635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rot="5400000">
            <a:off x="5679281" y="5036344"/>
            <a:ext cx="1000125" cy="9286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96088" y="6356350"/>
            <a:ext cx="2133600" cy="365125"/>
          </a:xfrm>
        </p:spPr>
        <p:txBody>
          <a:bodyPr/>
          <a:lstStyle/>
          <a:p>
            <a:pPr>
              <a:defRPr/>
            </a:pPr>
            <a:fld id="{BF69B19B-4546-414E-9173-860EC5606FEC}" type="slidenum">
              <a:rPr lang="ru-RU" smtClean="0"/>
              <a:pPr>
                <a:defRPr/>
              </a:pPr>
              <a:t>21</a:t>
            </a:fld>
            <a:endParaRPr lang="ru-RU" smtClean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1303791" cy="980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Диаграмма 3"/>
          <p:cNvGraphicFramePr>
            <a:graphicFrameLocks/>
          </p:cNvGraphicFramePr>
          <p:nvPr/>
        </p:nvGraphicFramePr>
        <p:xfrm>
          <a:off x="101600" y="404813"/>
          <a:ext cx="8940800" cy="6351587"/>
        </p:xfrm>
        <a:graphic>
          <a:graphicData uri="http://schemas.openxmlformats.org/presentationml/2006/ole">
            <p:oleObj spid="_x0000_s3074" name="Диаграмма" r:id="rId3" imgW="9058351" imgH="6172200" progId="Excel.Chart.8">
              <p:embed/>
            </p:oleObj>
          </a:graphicData>
        </a:graphic>
      </p:graphicFrame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399520" cy="1052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1547664" cy="1164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Диаграмма 4"/>
          <p:cNvGraphicFramePr/>
          <p:nvPr/>
        </p:nvGraphicFramePr>
        <p:xfrm>
          <a:off x="0" y="188640"/>
          <a:ext cx="9144000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14282" y="142852"/>
          <a:ext cx="8786874" cy="650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C09D0-FD83-4AA6-8E24-49A6DBDEE8EB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1303791" cy="980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188" y="142875"/>
            <a:ext cx="36449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Алтайский край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4000500"/>
            <a:ext cx="4267200" cy="2571750"/>
          </a:xfrm>
          <a:prstGeom prst="rect">
            <a:avLst/>
          </a:prstGeom>
          <a:ln w="3175"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1063625"/>
            <a:ext cx="3786187" cy="2651125"/>
          </a:xfrm>
          <a:prstGeom prst="rect">
            <a:avLst/>
          </a:prstGeom>
          <a:ln w="3175"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www.alted.ru/oo574/html_fragments/homepage.files/10.jpg"/>
          <p:cNvPicPr>
            <a:picLocks noChangeAspect="1" noChangeArrowheads="1"/>
          </p:cNvPicPr>
          <p:nvPr/>
        </p:nvPicPr>
        <p:blipFill>
          <a:blip r:embed="rId4" r:link="rId5" cstate="email"/>
          <a:stretch>
            <a:fillRect/>
          </a:stretch>
        </p:blipFill>
        <p:spPr bwMode="auto">
          <a:xfrm>
            <a:off x="4786313" y="1071563"/>
            <a:ext cx="3643312" cy="2665412"/>
          </a:xfrm>
          <a:prstGeom prst="rect">
            <a:avLst/>
          </a:prstGeom>
          <a:ln w="3175"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омер слайда 3"/>
          <p:cNvSpPr txBox="1">
            <a:spLocks/>
          </p:cNvSpPr>
          <p:nvPr/>
        </p:nvSpPr>
        <p:spPr>
          <a:xfrm>
            <a:off x="6858000" y="64293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36EA268-3838-49B1-8222-144865621B51}" type="slidenum">
              <a:rPr lang="ru-RU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ru-RU" sz="12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pic>
        <p:nvPicPr>
          <p:cNvPr id="7177" name="Picture 9" descr="\\Serv\файловый сервер\04_Обмен документами\01_Передача файлов\Залогину С.А\от Абдуллаева\Мальчик с шариком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84775" y="4000500"/>
            <a:ext cx="3244850" cy="25717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208062" cy="908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A2B3C-255C-4C97-8903-1A7DF880E8CE}" type="slidenum">
              <a:rPr lang="ru-RU" smtClean="0"/>
              <a:pPr>
                <a:defRPr/>
              </a:pPr>
              <a:t>26</a:t>
            </a:fld>
            <a:endParaRPr lang="ru-RU" smtClean="0"/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3505200" y="2362200"/>
            <a:ext cx="2209800" cy="2057400"/>
          </a:xfrm>
          <a:prstGeom prst="ellipse">
            <a:avLst/>
          </a:prstGeom>
          <a:solidFill>
            <a:srgbClr val="A50021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3581400" y="2895600"/>
            <a:ext cx="2057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школьников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914400" y="2590800"/>
            <a:ext cx="1981200" cy="830263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Условия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в школе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609600" y="3962400"/>
            <a:ext cx="2438400" cy="830263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Каникулярный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отдых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3429000" y="5105400"/>
            <a:ext cx="2590800" cy="557213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Питание</a:t>
            </a: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2819400" y="914400"/>
            <a:ext cx="3352800" cy="830263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Здоровьесберегающие технологии</a:t>
            </a:r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5867400" y="3962400"/>
            <a:ext cx="2895600" cy="461963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Медобслуживание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6248400" y="2590800"/>
            <a:ext cx="2073275" cy="830263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Здоровый образ жизни</a:t>
            </a:r>
          </a:p>
        </p:txBody>
      </p:sp>
      <p:sp>
        <p:nvSpPr>
          <p:cNvPr id="28683" name="Oval 12"/>
          <p:cNvSpPr>
            <a:spLocks noChangeArrowheads="1"/>
          </p:cNvSpPr>
          <p:nvPr/>
        </p:nvSpPr>
        <p:spPr bwMode="auto">
          <a:xfrm>
            <a:off x="228600" y="457200"/>
            <a:ext cx="8763000" cy="57912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>
            <a:off x="4572000" y="1905000"/>
            <a:ext cx="0" cy="457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>
            <a:off x="3048000" y="2971800"/>
            <a:ext cx="533400" cy="152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6" name="Line 15"/>
          <p:cNvSpPr>
            <a:spLocks noChangeShapeType="1"/>
          </p:cNvSpPr>
          <p:nvPr/>
        </p:nvSpPr>
        <p:spPr bwMode="auto">
          <a:xfrm flipH="1">
            <a:off x="5562600" y="2895600"/>
            <a:ext cx="533400" cy="2286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7" name="Line 16"/>
          <p:cNvSpPr>
            <a:spLocks noChangeShapeType="1"/>
          </p:cNvSpPr>
          <p:nvPr/>
        </p:nvSpPr>
        <p:spPr bwMode="auto">
          <a:xfrm flipV="1">
            <a:off x="3276600" y="4038600"/>
            <a:ext cx="457200" cy="2286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8" name="Line 17"/>
          <p:cNvSpPr>
            <a:spLocks noChangeShapeType="1"/>
          </p:cNvSpPr>
          <p:nvPr/>
        </p:nvSpPr>
        <p:spPr bwMode="auto">
          <a:xfrm flipH="1" flipV="1">
            <a:off x="5410200" y="4038600"/>
            <a:ext cx="381000" cy="2286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 flipV="1">
            <a:off x="4648200" y="4419600"/>
            <a:ext cx="0" cy="533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016606" cy="764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357158" y="357166"/>
          <a:ext cx="8572560" cy="621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ADF7B7-188A-4EA6-8C3F-804269587C71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14438" y="1928813"/>
            <a:ext cx="7643812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701" name="TextBox 9"/>
          <p:cNvSpPr txBox="1">
            <a:spLocks noChangeArrowheads="1"/>
          </p:cNvSpPr>
          <p:nvPr/>
        </p:nvSpPr>
        <p:spPr bwMode="auto">
          <a:xfrm>
            <a:off x="250825" y="1557338"/>
            <a:ext cx="1443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РФ – 78,5 %</a:t>
            </a:r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214313" y="6499225"/>
            <a:ext cx="52863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/>
              <a:t>* По оперативным данным региональных органов управления образованием</a:t>
            </a:r>
          </a:p>
          <a:p>
            <a:endParaRPr lang="ru-RU" sz="110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1303791" cy="980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6084888" y="4652963"/>
            <a:ext cx="1439862" cy="143986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6732588" y="4652963"/>
            <a:ext cx="1439862" cy="143986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7308851" y="4652962"/>
            <a:ext cx="1439862" cy="143986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1547664" cy="1164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Диаграмма 3"/>
          <p:cNvGraphicFramePr/>
          <p:nvPr/>
        </p:nvGraphicFramePr>
        <p:xfrm>
          <a:off x="0" y="428604"/>
          <a:ext cx="9144000" cy="6429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928662" y="2278569"/>
            <a:ext cx="764381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15188" y="1947863"/>
            <a:ext cx="1306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C00000"/>
                </a:solidFill>
              </a:rPr>
              <a:t>РФ – 79,9%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41388" y="2354263"/>
            <a:ext cx="7643812" cy="1587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94600" y="2305050"/>
            <a:ext cx="1477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008000"/>
                </a:solidFill>
              </a:rPr>
              <a:t>СФО – 79,7%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Общее образование - 2011</a:t>
            </a:r>
          </a:p>
        </p:txBody>
      </p:sp>
      <p:sp>
        <p:nvSpPr>
          <p:cNvPr id="11" name="Овал 10"/>
          <p:cNvSpPr/>
          <p:nvPr/>
        </p:nvSpPr>
        <p:spPr>
          <a:xfrm>
            <a:off x="3571875" y="2786063"/>
            <a:ext cx="1922463" cy="1800225"/>
          </a:xfrm>
          <a:prstGeom prst="ellipse">
            <a:avLst/>
          </a:prstGeom>
          <a:solidFill>
            <a:srgbClr val="C0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Школа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3357563" y="1071563"/>
            <a:ext cx="2159000" cy="208756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</a:p>
        </p:txBody>
      </p:sp>
      <p:sp>
        <p:nvSpPr>
          <p:cNvPr id="13" name="Овал 12"/>
          <p:cNvSpPr/>
          <p:nvPr/>
        </p:nvSpPr>
        <p:spPr>
          <a:xfrm>
            <a:off x="1428750" y="1714500"/>
            <a:ext cx="2305050" cy="2232025"/>
          </a:xfrm>
          <a:prstGeom prst="ellipse">
            <a:avLst/>
          </a:prstGeom>
          <a:solidFill>
            <a:srgbClr val="00FF00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Новая процедура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аттестации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1643063" y="3429000"/>
            <a:ext cx="2232025" cy="2062163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ФЗ №83: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Реформа бюджетных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учреждений</a:t>
            </a:r>
          </a:p>
        </p:txBody>
      </p:sp>
      <p:sp>
        <p:nvSpPr>
          <p:cNvPr id="18" name="Овал 17"/>
          <p:cNvSpPr/>
          <p:nvPr/>
        </p:nvSpPr>
        <p:spPr>
          <a:xfrm>
            <a:off x="5143500" y="3714750"/>
            <a:ext cx="2160588" cy="2089150"/>
          </a:xfrm>
          <a:prstGeom prst="ellipse">
            <a:avLst/>
          </a:prstGeom>
          <a:solidFill>
            <a:srgbClr val="66CC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Переход на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</a:t>
            </a:r>
          </a:p>
        </p:txBody>
      </p:sp>
      <p:sp>
        <p:nvSpPr>
          <p:cNvPr id="19" name="Овал 18"/>
          <p:cNvSpPr/>
          <p:nvPr/>
        </p:nvSpPr>
        <p:spPr>
          <a:xfrm>
            <a:off x="5143500" y="1785938"/>
            <a:ext cx="2382838" cy="2159000"/>
          </a:xfrm>
          <a:prstGeom prst="ellipse">
            <a:avLst/>
          </a:prstGeom>
          <a:solidFill>
            <a:srgbClr val="FFCC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Дистанцион-ное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инвалидов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08062" cy="908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Овал 9"/>
          <p:cNvSpPr/>
          <p:nvPr/>
        </p:nvSpPr>
        <p:spPr>
          <a:xfrm>
            <a:off x="3357563" y="4357688"/>
            <a:ext cx="2159000" cy="2087562"/>
          </a:xfrm>
          <a:prstGeom prst="ellipse">
            <a:avLst/>
          </a:prstGeom>
          <a:solidFill>
            <a:srgbClr val="FFCC66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Новое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аконода-тельство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857625" y="3571875"/>
            <a:ext cx="1562100" cy="1584325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Наша новая школа</a:t>
            </a:r>
          </a:p>
        </p:txBody>
      </p:sp>
      <p:sp>
        <p:nvSpPr>
          <p:cNvPr id="6" name="Овал 5"/>
          <p:cNvSpPr/>
          <p:nvPr/>
        </p:nvSpPr>
        <p:spPr>
          <a:xfrm>
            <a:off x="3214688" y="1143000"/>
            <a:ext cx="2663825" cy="1582738"/>
          </a:xfrm>
          <a:prstGeom prst="ellipse">
            <a:avLst/>
          </a:prstGeom>
          <a:solidFill>
            <a:srgbClr val="0000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Современный учитель</a:t>
            </a:r>
          </a:p>
        </p:txBody>
      </p:sp>
      <p:sp>
        <p:nvSpPr>
          <p:cNvPr id="7" name="Овал 6"/>
          <p:cNvSpPr/>
          <p:nvPr/>
        </p:nvSpPr>
        <p:spPr>
          <a:xfrm>
            <a:off x="5715000" y="5224463"/>
            <a:ext cx="2449513" cy="1633537"/>
          </a:xfrm>
          <a:prstGeom prst="ellipse">
            <a:avLst/>
          </a:prstGeom>
          <a:solidFill>
            <a:srgbClr val="0099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Выявление и поддержка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одаренных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</a:p>
        </p:txBody>
      </p:sp>
      <p:sp>
        <p:nvSpPr>
          <p:cNvPr id="8" name="Овал 7"/>
          <p:cNvSpPr/>
          <p:nvPr/>
        </p:nvSpPr>
        <p:spPr>
          <a:xfrm>
            <a:off x="6286500" y="2714625"/>
            <a:ext cx="2305050" cy="1584325"/>
          </a:xfrm>
          <a:prstGeom prst="ellipse">
            <a:avLst/>
          </a:prstGeom>
          <a:solidFill>
            <a:srgbClr val="33CC3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ученики</a:t>
            </a:r>
          </a:p>
        </p:txBody>
      </p:sp>
      <p:sp>
        <p:nvSpPr>
          <p:cNvPr id="9" name="Овал 8"/>
          <p:cNvSpPr/>
          <p:nvPr/>
        </p:nvSpPr>
        <p:spPr>
          <a:xfrm>
            <a:off x="571500" y="2714625"/>
            <a:ext cx="2376488" cy="1511300"/>
          </a:xfrm>
          <a:prstGeom prst="ellipse">
            <a:avLst/>
          </a:prstGeom>
          <a:solidFill>
            <a:srgbClr val="008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Новые стандарты и технологии</a:t>
            </a:r>
          </a:p>
        </p:txBody>
      </p:sp>
      <p:sp>
        <p:nvSpPr>
          <p:cNvPr id="10" name="Овал 9"/>
          <p:cNvSpPr/>
          <p:nvPr/>
        </p:nvSpPr>
        <p:spPr>
          <a:xfrm>
            <a:off x="1214438" y="5284788"/>
            <a:ext cx="2520950" cy="1573212"/>
          </a:xfrm>
          <a:prstGeom prst="ellipse">
            <a:avLst/>
          </a:prstGeom>
          <a:solidFill>
            <a:srgbClr val="CCCC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Комфортные условия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4320381" y="3037682"/>
            <a:ext cx="504825" cy="1588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3321051" y="5108575"/>
            <a:ext cx="431800" cy="358775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5572125" y="5000625"/>
            <a:ext cx="431800" cy="360363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857500" y="3786188"/>
            <a:ext cx="649288" cy="288925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5715000" y="3857625"/>
            <a:ext cx="503238" cy="21590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5" name="TextBox 12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	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В общем образовании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техническим заданием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 на разработку любого действия на любом уровне  является 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национальная образовательная инициатива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«Наша новая школа»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2438400" y="0"/>
            <a:ext cx="3733800" cy="739775"/>
          </a:xfrm>
          <a:prstGeom prst="rect">
            <a:avLst/>
          </a:prstGeom>
          <a:solidFill>
            <a:srgbClr val="FFFF00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A50021"/>
                </a:solidFill>
              </a:rPr>
              <a:t>Кардинальные изменения внешних условий</a:t>
            </a:r>
          </a:p>
        </p:txBody>
      </p:sp>
      <p:sp>
        <p:nvSpPr>
          <p:cNvPr id="32771" name="Text Box 14"/>
          <p:cNvSpPr txBox="1">
            <a:spLocks noChangeArrowheads="1"/>
          </p:cNvSpPr>
          <p:nvPr/>
        </p:nvSpPr>
        <p:spPr bwMode="auto">
          <a:xfrm>
            <a:off x="3124200" y="2514600"/>
            <a:ext cx="2438400" cy="461963"/>
          </a:xfrm>
          <a:prstGeom prst="rect">
            <a:avLst/>
          </a:prstGeom>
          <a:solidFill>
            <a:schemeClr val="bg1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Новые ФГОС</a:t>
            </a:r>
          </a:p>
        </p:txBody>
      </p:sp>
      <p:sp>
        <p:nvSpPr>
          <p:cNvPr id="32772" name="Text Box 15"/>
          <p:cNvSpPr txBox="1">
            <a:spLocks noChangeArrowheads="1"/>
          </p:cNvSpPr>
          <p:nvPr/>
        </p:nvSpPr>
        <p:spPr bwMode="auto">
          <a:xfrm>
            <a:off x="6172200" y="2514600"/>
            <a:ext cx="2362200" cy="739775"/>
          </a:xfrm>
          <a:prstGeom prst="rect">
            <a:avLst/>
          </a:prstGeom>
          <a:solidFill>
            <a:srgbClr val="CC33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Внешняя оценка качества</a:t>
            </a:r>
          </a:p>
        </p:txBody>
      </p:sp>
      <p:sp>
        <p:nvSpPr>
          <p:cNvPr id="32773" name="Text Box 16"/>
          <p:cNvSpPr txBox="1">
            <a:spLocks noChangeArrowheads="1"/>
          </p:cNvSpPr>
          <p:nvPr/>
        </p:nvSpPr>
        <p:spPr bwMode="auto">
          <a:xfrm>
            <a:off x="642938" y="2514600"/>
            <a:ext cx="2039937" cy="708025"/>
          </a:xfrm>
          <a:prstGeom prst="rect">
            <a:avLst/>
          </a:prstGeom>
          <a:solidFill>
            <a:srgbClr val="CC33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Современный учитель</a:t>
            </a: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5638800" y="3657600"/>
            <a:ext cx="762000" cy="434975"/>
          </a:xfrm>
          <a:prstGeom prst="rect">
            <a:avLst/>
          </a:prstGeom>
          <a:solidFill>
            <a:srgbClr val="CCFFFF"/>
          </a:solidFill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ЕГЭ</a:t>
            </a:r>
          </a:p>
        </p:txBody>
      </p:sp>
      <p:sp>
        <p:nvSpPr>
          <p:cNvPr id="32775" name="Text Box 18"/>
          <p:cNvSpPr txBox="1">
            <a:spLocks noChangeArrowheads="1"/>
          </p:cNvSpPr>
          <p:nvPr/>
        </p:nvSpPr>
        <p:spPr bwMode="auto">
          <a:xfrm>
            <a:off x="3505200" y="3429000"/>
            <a:ext cx="1692275" cy="708025"/>
          </a:xfrm>
          <a:prstGeom prst="rect">
            <a:avLst/>
          </a:prstGeom>
          <a:solidFill>
            <a:srgbClr val="CC33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Новая школа</a:t>
            </a: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4267200" y="6172200"/>
            <a:ext cx="1692275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Компьютер</a:t>
            </a:r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6629400" y="3581400"/>
            <a:ext cx="1600200" cy="679450"/>
          </a:xfrm>
          <a:prstGeom prst="rect">
            <a:avLst/>
          </a:prstGeom>
          <a:solidFill>
            <a:srgbClr val="CCFFFF"/>
          </a:solidFill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Надзор и контроль</a:t>
            </a:r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2438400" y="4343400"/>
            <a:ext cx="1295400" cy="679450"/>
          </a:xfrm>
          <a:prstGeom prst="rect">
            <a:avLst/>
          </a:prstGeom>
          <a:solidFill>
            <a:srgbClr val="FFCCFF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Условия в школе</a:t>
            </a:r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152400" y="3505200"/>
            <a:ext cx="1066800" cy="40005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НСОТ</a:t>
            </a: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3352800" y="5181600"/>
            <a:ext cx="2209800" cy="679450"/>
          </a:xfrm>
          <a:prstGeom prst="rect">
            <a:avLst/>
          </a:prstGeom>
          <a:solidFill>
            <a:srgbClr val="FFCCFF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A50021"/>
                </a:solidFill>
              </a:rPr>
              <a:t>Сетевое взаимодействие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4876800" y="4343400"/>
            <a:ext cx="1905000" cy="679450"/>
          </a:xfrm>
          <a:prstGeom prst="rect">
            <a:avLst/>
          </a:prstGeom>
          <a:solidFill>
            <a:srgbClr val="FFCCFF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Оптимизация</a:t>
            </a:r>
          </a:p>
          <a:p>
            <a:pPr algn="ctr"/>
            <a:r>
              <a:rPr lang="ru-RU" b="1"/>
              <a:t>сети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2667000" y="6172200"/>
            <a:ext cx="13716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Автобус</a:t>
            </a:r>
          </a:p>
        </p:txBody>
      </p:sp>
      <p:sp>
        <p:nvSpPr>
          <p:cNvPr id="32783" name="Line 27"/>
          <p:cNvSpPr>
            <a:spLocks noChangeShapeType="1"/>
          </p:cNvSpPr>
          <p:nvPr/>
        </p:nvSpPr>
        <p:spPr bwMode="auto">
          <a:xfrm>
            <a:off x="4343400" y="762000"/>
            <a:ext cx="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4" name="Line 28"/>
          <p:cNvSpPr>
            <a:spLocks noChangeShapeType="1"/>
          </p:cNvSpPr>
          <p:nvPr/>
        </p:nvSpPr>
        <p:spPr bwMode="auto">
          <a:xfrm>
            <a:off x="4343400" y="1981200"/>
            <a:ext cx="0" cy="533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5" name="Line 29"/>
          <p:cNvSpPr>
            <a:spLocks noChangeShapeType="1"/>
          </p:cNvSpPr>
          <p:nvPr/>
        </p:nvSpPr>
        <p:spPr bwMode="auto">
          <a:xfrm>
            <a:off x="4343400" y="2971800"/>
            <a:ext cx="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518" name="Line 30"/>
          <p:cNvSpPr>
            <a:spLocks noChangeShapeType="1"/>
          </p:cNvSpPr>
          <p:nvPr/>
        </p:nvSpPr>
        <p:spPr bwMode="auto">
          <a:xfrm>
            <a:off x="8458200" y="3352800"/>
            <a:ext cx="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519" name="Line 31"/>
          <p:cNvSpPr>
            <a:spLocks noChangeShapeType="1"/>
          </p:cNvSpPr>
          <p:nvPr/>
        </p:nvSpPr>
        <p:spPr bwMode="auto">
          <a:xfrm>
            <a:off x="7380288" y="3284538"/>
            <a:ext cx="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520" name="Line 32"/>
          <p:cNvSpPr>
            <a:spLocks noChangeShapeType="1"/>
          </p:cNvSpPr>
          <p:nvPr/>
        </p:nvSpPr>
        <p:spPr bwMode="auto">
          <a:xfrm>
            <a:off x="6172200" y="3276600"/>
            <a:ext cx="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9" name="Line 33"/>
          <p:cNvSpPr>
            <a:spLocks noChangeShapeType="1"/>
          </p:cNvSpPr>
          <p:nvPr/>
        </p:nvSpPr>
        <p:spPr bwMode="auto">
          <a:xfrm>
            <a:off x="1692275" y="3284538"/>
            <a:ext cx="0" cy="381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90" name="AutoShape 34"/>
          <p:cNvSpPr>
            <a:spLocks noChangeArrowheads="1"/>
          </p:cNvSpPr>
          <p:nvPr/>
        </p:nvSpPr>
        <p:spPr bwMode="auto">
          <a:xfrm>
            <a:off x="2133600" y="1066800"/>
            <a:ext cx="4495800" cy="914400"/>
          </a:xfrm>
          <a:prstGeom prst="flowChartDecision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Новое качество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образования</a:t>
            </a:r>
          </a:p>
        </p:txBody>
      </p:sp>
      <p:sp>
        <p:nvSpPr>
          <p:cNvPr id="32791" name="Text Box 36"/>
          <p:cNvSpPr txBox="1">
            <a:spLocks noChangeArrowheads="1"/>
          </p:cNvSpPr>
          <p:nvPr/>
        </p:nvSpPr>
        <p:spPr bwMode="auto">
          <a:xfrm>
            <a:off x="3489325" y="1841500"/>
            <a:ext cx="506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FF00"/>
                </a:solidFill>
              </a:rPr>
              <a:t>Да</a:t>
            </a:r>
          </a:p>
        </p:txBody>
      </p:sp>
      <p:sp>
        <p:nvSpPr>
          <p:cNvPr id="32792" name="Text Box 37"/>
          <p:cNvSpPr txBox="1">
            <a:spLocks noChangeArrowheads="1"/>
          </p:cNvSpPr>
          <p:nvPr/>
        </p:nvSpPr>
        <p:spPr bwMode="auto">
          <a:xfrm>
            <a:off x="6689725" y="1003300"/>
            <a:ext cx="633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Нет</a:t>
            </a:r>
          </a:p>
        </p:txBody>
      </p:sp>
      <p:sp>
        <p:nvSpPr>
          <p:cNvPr id="32793" name="Line 38"/>
          <p:cNvSpPr>
            <a:spLocks noChangeShapeType="1"/>
          </p:cNvSpPr>
          <p:nvPr/>
        </p:nvSpPr>
        <p:spPr bwMode="auto">
          <a:xfrm>
            <a:off x="6705600" y="1524000"/>
            <a:ext cx="381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94" name="Text Box 39"/>
          <p:cNvSpPr txBox="1">
            <a:spLocks noChangeArrowheads="1"/>
          </p:cNvSpPr>
          <p:nvPr/>
        </p:nvSpPr>
        <p:spPr bwMode="auto">
          <a:xfrm>
            <a:off x="7223125" y="1260475"/>
            <a:ext cx="1616075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Риски, издержки</a:t>
            </a:r>
          </a:p>
        </p:txBody>
      </p:sp>
      <p:sp>
        <p:nvSpPr>
          <p:cNvPr id="63531" name="Text Box 43"/>
          <p:cNvSpPr txBox="1">
            <a:spLocks noChangeArrowheads="1"/>
          </p:cNvSpPr>
          <p:nvPr/>
        </p:nvSpPr>
        <p:spPr bwMode="auto">
          <a:xfrm>
            <a:off x="8382000" y="3657600"/>
            <a:ext cx="762000" cy="434975"/>
          </a:xfrm>
          <a:prstGeom prst="rect">
            <a:avLst/>
          </a:prstGeom>
          <a:solidFill>
            <a:srgbClr val="CCFFFF"/>
          </a:solidFill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ГОУ</a:t>
            </a:r>
          </a:p>
        </p:txBody>
      </p:sp>
      <p:sp>
        <p:nvSpPr>
          <p:cNvPr id="63532" name="Text Box 44"/>
          <p:cNvSpPr txBox="1">
            <a:spLocks noChangeArrowheads="1"/>
          </p:cNvSpPr>
          <p:nvPr/>
        </p:nvSpPr>
        <p:spPr bwMode="auto">
          <a:xfrm>
            <a:off x="2133600" y="3581400"/>
            <a:ext cx="806450" cy="434975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/>
              <a:t>НПФ</a:t>
            </a:r>
          </a:p>
        </p:txBody>
      </p:sp>
      <p:sp>
        <p:nvSpPr>
          <p:cNvPr id="63533" name="Line 45"/>
          <p:cNvSpPr>
            <a:spLocks noChangeShapeType="1"/>
          </p:cNvSpPr>
          <p:nvPr/>
        </p:nvSpPr>
        <p:spPr bwMode="auto">
          <a:xfrm flipH="1">
            <a:off x="3733800" y="4191000"/>
            <a:ext cx="53340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534" name="Line 46"/>
          <p:cNvSpPr>
            <a:spLocks noChangeShapeType="1"/>
          </p:cNvSpPr>
          <p:nvPr/>
        </p:nvSpPr>
        <p:spPr bwMode="auto">
          <a:xfrm flipH="1">
            <a:off x="4267200" y="4267200"/>
            <a:ext cx="0" cy="838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535" name="Line 47"/>
          <p:cNvSpPr>
            <a:spLocks noChangeShapeType="1"/>
          </p:cNvSpPr>
          <p:nvPr/>
        </p:nvSpPr>
        <p:spPr bwMode="auto">
          <a:xfrm>
            <a:off x="4343400" y="4191000"/>
            <a:ext cx="53340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536" name="Line 48"/>
          <p:cNvSpPr>
            <a:spLocks noChangeShapeType="1"/>
          </p:cNvSpPr>
          <p:nvPr/>
        </p:nvSpPr>
        <p:spPr bwMode="auto">
          <a:xfrm flipH="1">
            <a:off x="3581400" y="5867400"/>
            <a:ext cx="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537" name="Line 49"/>
          <p:cNvSpPr>
            <a:spLocks noChangeShapeType="1"/>
          </p:cNvSpPr>
          <p:nvPr/>
        </p:nvSpPr>
        <p:spPr bwMode="auto">
          <a:xfrm flipH="1">
            <a:off x="5105400" y="5867400"/>
            <a:ext cx="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538" name="Line 50"/>
          <p:cNvSpPr>
            <a:spLocks noChangeShapeType="1"/>
          </p:cNvSpPr>
          <p:nvPr/>
        </p:nvSpPr>
        <p:spPr bwMode="auto">
          <a:xfrm flipH="1">
            <a:off x="3000375" y="3786188"/>
            <a:ext cx="428625" cy="2381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42" name="TextBox 37"/>
          <p:cNvSpPr txBox="1">
            <a:spLocks noChangeArrowheads="1"/>
          </p:cNvSpPr>
          <p:nvPr/>
        </p:nvSpPr>
        <p:spPr bwMode="auto">
          <a:xfrm>
            <a:off x="593725" y="3962400"/>
            <a:ext cx="1719263" cy="1323975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/>
              <a:t>Подготовка </a:t>
            </a:r>
          </a:p>
          <a:p>
            <a:pPr algn="ctr"/>
            <a:r>
              <a:rPr lang="ru-RU" sz="2000" b="1"/>
              <a:t>кадров,</a:t>
            </a:r>
          </a:p>
          <a:p>
            <a:pPr algn="ctr"/>
            <a:r>
              <a:rPr lang="ru-RU" sz="2000" b="1"/>
              <a:t> аттестация</a:t>
            </a:r>
          </a:p>
          <a:p>
            <a:pPr algn="ctr"/>
            <a:r>
              <a:rPr lang="ru-RU" sz="2000" b="1"/>
              <a:t> и ПК</a:t>
            </a:r>
          </a:p>
        </p:txBody>
      </p:sp>
      <p:sp>
        <p:nvSpPr>
          <p:cNvPr id="32804" name="Line 50"/>
          <p:cNvSpPr>
            <a:spLocks noChangeShapeType="1"/>
          </p:cNvSpPr>
          <p:nvPr/>
        </p:nvSpPr>
        <p:spPr bwMode="auto">
          <a:xfrm flipH="1">
            <a:off x="2700338" y="2781300"/>
            <a:ext cx="428625" cy="2381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805" name="Line 50"/>
          <p:cNvSpPr>
            <a:spLocks noChangeShapeType="1"/>
          </p:cNvSpPr>
          <p:nvPr/>
        </p:nvSpPr>
        <p:spPr bwMode="auto">
          <a:xfrm flipH="1">
            <a:off x="5724525" y="2781300"/>
            <a:ext cx="428625" cy="2381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52"/>
            <a:ext cx="1016606" cy="764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3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3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3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3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3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5" grpId="0" animBg="1"/>
      <p:bldP spid="63508" grpId="0"/>
      <p:bldP spid="63509" grpId="0" animBg="1"/>
      <p:bldP spid="63510" grpId="0" animBg="1"/>
      <p:bldP spid="63511" grpId="0" animBg="1"/>
      <p:bldP spid="63512" grpId="0" animBg="1"/>
      <p:bldP spid="63513" grpId="0" animBg="1"/>
      <p:bldP spid="63514" grpId="0"/>
      <p:bldP spid="63518" grpId="0" animBg="1"/>
      <p:bldP spid="63519" grpId="0" animBg="1"/>
      <p:bldP spid="63520" grpId="0" animBg="1"/>
      <p:bldP spid="63531" grpId="0" animBg="1"/>
      <p:bldP spid="63532" grpId="0" animBg="1"/>
      <p:bldP spid="63533" grpId="0" animBg="1"/>
      <p:bldP spid="63534" grpId="0" animBg="1"/>
      <p:bldP spid="63535" grpId="0" animBg="1"/>
      <p:bldP spid="63536" grpId="0" animBg="1"/>
      <p:bldP spid="63537" grpId="0" animBg="1"/>
      <p:bldP spid="63538" grpId="0" animBg="1"/>
      <p:bldP spid="2154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5" descr="Рисунок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29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9"/>
          <p:cNvSpPr txBox="1">
            <a:spLocks noChangeArrowheads="1"/>
          </p:cNvSpPr>
          <p:nvPr/>
        </p:nvSpPr>
        <p:spPr bwMode="auto">
          <a:xfrm>
            <a:off x="3429000" y="1428750"/>
            <a:ext cx="5715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«…это мероприятие –</a:t>
            </a:r>
            <a:endParaRPr lang="en-US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просто дань уважения учительской профессии, хотя и это тоже.</a:t>
            </a:r>
            <a:endParaRPr lang="en-US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 рассчитываю на то, что наступивший год станет годом 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начала серьезной модернизации отечественного образования»</a:t>
            </a:r>
          </a:p>
          <a:p>
            <a:endParaRPr lang="ru-RU" sz="28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Д.А. Медведев</a:t>
            </a:r>
          </a:p>
          <a:p>
            <a:pPr algn="r"/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21.01.2010</a:t>
            </a:r>
          </a:p>
        </p:txBody>
      </p:sp>
      <p:pic>
        <p:nvPicPr>
          <p:cNvPr id="33796" name="Рисунок 12" descr="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1600200"/>
            <a:ext cx="3338513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785813" y="0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 учителя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-1"/>
            <a:ext cx="1115616" cy="839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:\наши Новые школы\Логотип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86625" y="214313"/>
            <a:ext cx="1490663" cy="150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J:\наши Новые школы\Фон.jpg"/>
          <p:cNvPicPr>
            <a:picLocks noChangeAspect="1" noChangeArrowheads="1"/>
          </p:cNvPicPr>
          <p:nvPr/>
        </p:nvPicPr>
        <p:blipFill>
          <a:blip r:embed="rId4" cstate="email">
            <a:lum bright="20000"/>
          </a:blip>
          <a:srcRect/>
          <a:stretch>
            <a:fillRect/>
          </a:stretch>
        </p:blipFill>
        <p:spPr bwMode="auto">
          <a:xfrm>
            <a:off x="214283" y="3501295"/>
            <a:ext cx="2928957" cy="321382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5143500" y="6215063"/>
            <a:ext cx="1841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" name="TextBox 15"/>
          <p:cNvSpPr txBox="1">
            <a:spLocks noChangeArrowheads="1"/>
          </p:cNvSpPr>
          <p:nvPr/>
        </p:nvSpPr>
        <p:spPr bwMode="auto">
          <a:xfrm>
            <a:off x="2786063" y="3000375"/>
            <a:ext cx="5357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endParaRPr lang="ru-RU" sz="2000">
              <a:solidFill>
                <a:srgbClr val="002060"/>
              </a:solidFill>
            </a:endParaRPr>
          </a:p>
          <a:p>
            <a:endParaRPr lang="ru-RU" sz="2000">
              <a:solidFill>
                <a:srgbClr val="002060"/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500042"/>
            <a:ext cx="1567255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0" y="214290"/>
          <a:ext cx="9144000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1142977" cy="857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107950" y="5373688"/>
            <a:ext cx="1079500" cy="10795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611982" y="5372894"/>
            <a:ext cx="1295400" cy="129698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1331913" y="5373688"/>
            <a:ext cx="1295400" cy="12954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85720" y="285728"/>
          <a:ext cx="8572560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rot="5400000">
            <a:off x="7465219" y="5107782"/>
            <a:ext cx="1000125" cy="9286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15125" y="6356350"/>
            <a:ext cx="2133600" cy="365125"/>
          </a:xfrm>
        </p:spPr>
        <p:txBody>
          <a:bodyPr/>
          <a:lstStyle/>
          <a:p>
            <a:pPr>
              <a:defRPr/>
            </a:pPr>
            <a:fld id="{A7B5F913-9BDD-477A-983F-704FC533CFE7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1547664" cy="1164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438400" y="0"/>
            <a:ext cx="3733800" cy="739775"/>
          </a:xfrm>
          <a:prstGeom prst="rect">
            <a:avLst/>
          </a:prstGeom>
          <a:solidFill>
            <a:srgbClr val="FFFF00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A50021"/>
                </a:solidFill>
              </a:rPr>
              <a:t>Кардинальные изменения внешних условий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3124200" y="2514600"/>
            <a:ext cx="2438400" cy="461963"/>
          </a:xfrm>
          <a:prstGeom prst="rect">
            <a:avLst/>
          </a:prstGeom>
          <a:solidFill>
            <a:schemeClr val="bg1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Новые ФГОС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6172200" y="2514600"/>
            <a:ext cx="2362200" cy="739775"/>
          </a:xfrm>
          <a:prstGeom prst="rect">
            <a:avLst/>
          </a:prstGeom>
          <a:solidFill>
            <a:srgbClr val="CC33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Внешняя оценка качества</a:t>
            </a: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642938" y="2514600"/>
            <a:ext cx="2039937" cy="708025"/>
          </a:xfrm>
          <a:prstGeom prst="rect">
            <a:avLst/>
          </a:prstGeom>
          <a:solidFill>
            <a:srgbClr val="CC33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Современный учитель</a:t>
            </a: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5638800" y="3657600"/>
            <a:ext cx="762000" cy="434975"/>
          </a:xfrm>
          <a:prstGeom prst="rect">
            <a:avLst/>
          </a:prstGeom>
          <a:solidFill>
            <a:srgbClr val="CCFFFF"/>
          </a:solidFill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ЕГЭ</a:t>
            </a: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3505200" y="3429000"/>
            <a:ext cx="1692275" cy="708025"/>
          </a:xfrm>
          <a:prstGeom prst="rect">
            <a:avLst/>
          </a:prstGeom>
          <a:solidFill>
            <a:srgbClr val="CC33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Новая школа</a:t>
            </a: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4267200" y="6172200"/>
            <a:ext cx="1692275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Компьютер</a:t>
            </a:r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6629400" y="3581400"/>
            <a:ext cx="1600200" cy="679450"/>
          </a:xfrm>
          <a:prstGeom prst="rect">
            <a:avLst/>
          </a:prstGeom>
          <a:solidFill>
            <a:srgbClr val="CCFFFF"/>
          </a:solidFill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Надзор и контроль</a:t>
            </a:r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2438400" y="4343400"/>
            <a:ext cx="1295400" cy="679450"/>
          </a:xfrm>
          <a:prstGeom prst="rect">
            <a:avLst/>
          </a:prstGeom>
          <a:solidFill>
            <a:srgbClr val="FFCCFF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Условия в школе</a:t>
            </a:r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152400" y="3505200"/>
            <a:ext cx="1066800" cy="40005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НСОТ</a:t>
            </a: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3352800" y="5181600"/>
            <a:ext cx="2209800" cy="679450"/>
          </a:xfrm>
          <a:prstGeom prst="rect">
            <a:avLst/>
          </a:prstGeom>
          <a:solidFill>
            <a:srgbClr val="FFCCFF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A50021"/>
                </a:solidFill>
              </a:rPr>
              <a:t>Сетевое взаимодействие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4876800" y="4343400"/>
            <a:ext cx="1905000" cy="679450"/>
          </a:xfrm>
          <a:prstGeom prst="rect">
            <a:avLst/>
          </a:prstGeom>
          <a:solidFill>
            <a:srgbClr val="FFCCFF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Оптимизация</a:t>
            </a:r>
          </a:p>
          <a:p>
            <a:pPr algn="ctr"/>
            <a:r>
              <a:rPr lang="ru-RU" b="1"/>
              <a:t>сети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2667000" y="6172200"/>
            <a:ext cx="13716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Автобус</a:t>
            </a:r>
          </a:p>
        </p:txBody>
      </p:sp>
      <p:sp>
        <p:nvSpPr>
          <p:cNvPr id="63515" name="Line 27"/>
          <p:cNvSpPr>
            <a:spLocks noChangeShapeType="1"/>
          </p:cNvSpPr>
          <p:nvPr/>
        </p:nvSpPr>
        <p:spPr bwMode="auto">
          <a:xfrm>
            <a:off x="4343400" y="762000"/>
            <a:ext cx="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516" name="Line 28"/>
          <p:cNvSpPr>
            <a:spLocks noChangeShapeType="1"/>
          </p:cNvSpPr>
          <p:nvPr/>
        </p:nvSpPr>
        <p:spPr bwMode="auto">
          <a:xfrm>
            <a:off x="4343400" y="1981200"/>
            <a:ext cx="0" cy="533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517" name="Line 29"/>
          <p:cNvSpPr>
            <a:spLocks noChangeShapeType="1"/>
          </p:cNvSpPr>
          <p:nvPr/>
        </p:nvSpPr>
        <p:spPr bwMode="auto">
          <a:xfrm>
            <a:off x="4343400" y="2971800"/>
            <a:ext cx="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518" name="Line 30"/>
          <p:cNvSpPr>
            <a:spLocks noChangeShapeType="1"/>
          </p:cNvSpPr>
          <p:nvPr/>
        </p:nvSpPr>
        <p:spPr bwMode="auto">
          <a:xfrm>
            <a:off x="8458200" y="3352800"/>
            <a:ext cx="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519" name="Line 31"/>
          <p:cNvSpPr>
            <a:spLocks noChangeShapeType="1"/>
          </p:cNvSpPr>
          <p:nvPr/>
        </p:nvSpPr>
        <p:spPr bwMode="auto">
          <a:xfrm>
            <a:off x="7380288" y="3284538"/>
            <a:ext cx="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520" name="Line 32"/>
          <p:cNvSpPr>
            <a:spLocks noChangeShapeType="1"/>
          </p:cNvSpPr>
          <p:nvPr/>
        </p:nvSpPr>
        <p:spPr bwMode="auto">
          <a:xfrm>
            <a:off x="6172200" y="3276600"/>
            <a:ext cx="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521" name="Line 33"/>
          <p:cNvSpPr>
            <a:spLocks noChangeShapeType="1"/>
          </p:cNvSpPr>
          <p:nvPr/>
        </p:nvSpPr>
        <p:spPr bwMode="auto">
          <a:xfrm>
            <a:off x="1692275" y="3284538"/>
            <a:ext cx="0" cy="381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522" name="AutoShape 34"/>
          <p:cNvSpPr>
            <a:spLocks noChangeArrowheads="1"/>
          </p:cNvSpPr>
          <p:nvPr/>
        </p:nvSpPr>
        <p:spPr bwMode="auto">
          <a:xfrm>
            <a:off x="2133600" y="1066800"/>
            <a:ext cx="4495800" cy="914400"/>
          </a:xfrm>
          <a:prstGeom prst="flowChartDecision">
            <a:avLst/>
          </a:prstGeom>
          <a:solidFill>
            <a:srgbClr val="A50021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Новое качество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образования</a:t>
            </a:r>
          </a:p>
        </p:txBody>
      </p:sp>
      <p:sp>
        <p:nvSpPr>
          <p:cNvPr id="63524" name="Text Box 36"/>
          <p:cNvSpPr txBox="1">
            <a:spLocks noChangeArrowheads="1"/>
          </p:cNvSpPr>
          <p:nvPr/>
        </p:nvSpPr>
        <p:spPr bwMode="auto">
          <a:xfrm>
            <a:off x="3489325" y="1841500"/>
            <a:ext cx="506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FF00"/>
                </a:solidFill>
              </a:rPr>
              <a:t>Да</a:t>
            </a:r>
          </a:p>
        </p:txBody>
      </p:sp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6689725" y="1003300"/>
            <a:ext cx="633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Нет</a:t>
            </a:r>
          </a:p>
        </p:txBody>
      </p:sp>
      <p:sp>
        <p:nvSpPr>
          <p:cNvPr id="63526" name="Line 38"/>
          <p:cNvSpPr>
            <a:spLocks noChangeShapeType="1"/>
          </p:cNvSpPr>
          <p:nvPr/>
        </p:nvSpPr>
        <p:spPr bwMode="auto">
          <a:xfrm>
            <a:off x="6705600" y="1524000"/>
            <a:ext cx="381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527" name="Text Box 39"/>
          <p:cNvSpPr txBox="1">
            <a:spLocks noChangeArrowheads="1"/>
          </p:cNvSpPr>
          <p:nvPr/>
        </p:nvSpPr>
        <p:spPr bwMode="auto">
          <a:xfrm>
            <a:off x="7223125" y="1260475"/>
            <a:ext cx="1616075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Риски, издержки</a:t>
            </a:r>
          </a:p>
        </p:txBody>
      </p:sp>
      <p:sp>
        <p:nvSpPr>
          <p:cNvPr id="63531" name="Text Box 43"/>
          <p:cNvSpPr txBox="1">
            <a:spLocks noChangeArrowheads="1"/>
          </p:cNvSpPr>
          <p:nvPr/>
        </p:nvSpPr>
        <p:spPr bwMode="auto">
          <a:xfrm>
            <a:off x="8382000" y="3657600"/>
            <a:ext cx="762000" cy="434975"/>
          </a:xfrm>
          <a:prstGeom prst="rect">
            <a:avLst/>
          </a:prstGeom>
          <a:solidFill>
            <a:srgbClr val="CCFFFF"/>
          </a:solidFill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ГОУ</a:t>
            </a:r>
          </a:p>
        </p:txBody>
      </p:sp>
      <p:sp>
        <p:nvSpPr>
          <p:cNvPr id="63532" name="Text Box 44"/>
          <p:cNvSpPr txBox="1">
            <a:spLocks noChangeArrowheads="1"/>
          </p:cNvSpPr>
          <p:nvPr/>
        </p:nvSpPr>
        <p:spPr bwMode="auto">
          <a:xfrm>
            <a:off x="2133600" y="3581400"/>
            <a:ext cx="806450" cy="434975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/>
              <a:t>НПФ</a:t>
            </a:r>
          </a:p>
        </p:txBody>
      </p:sp>
      <p:sp>
        <p:nvSpPr>
          <p:cNvPr id="63533" name="Line 45"/>
          <p:cNvSpPr>
            <a:spLocks noChangeShapeType="1"/>
          </p:cNvSpPr>
          <p:nvPr/>
        </p:nvSpPr>
        <p:spPr bwMode="auto">
          <a:xfrm flipH="1">
            <a:off x="3733800" y="4191000"/>
            <a:ext cx="53340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534" name="Line 46"/>
          <p:cNvSpPr>
            <a:spLocks noChangeShapeType="1"/>
          </p:cNvSpPr>
          <p:nvPr/>
        </p:nvSpPr>
        <p:spPr bwMode="auto">
          <a:xfrm flipH="1">
            <a:off x="4267200" y="4267200"/>
            <a:ext cx="0" cy="838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535" name="Line 47"/>
          <p:cNvSpPr>
            <a:spLocks noChangeShapeType="1"/>
          </p:cNvSpPr>
          <p:nvPr/>
        </p:nvSpPr>
        <p:spPr bwMode="auto">
          <a:xfrm>
            <a:off x="4343400" y="4191000"/>
            <a:ext cx="53340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536" name="Line 48"/>
          <p:cNvSpPr>
            <a:spLocks noChangeShapeType="1"/>
          </p:cNvSpPr>
          <p:nvPr/>
        </p:nvSpPr>
        <p:spPr bwMode="auto">
          <a:xfrm flipH="1">
            <a:off x="3581400" y="5867400"/>
            <a:ext cx="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537" name="Line 49"/>
          <p:cNvSpPr>
            <a:spLocks noChangeShapeType="1"/>
          </p:cNvSpPr>
          <p:nvPr/>
        </p:nvSpPr>
        <p:spPr bwMode="auto">
          <a:xfrm flipH="1">
            <a:off x="5105400" y="5867400"/>
            <a:ext cx="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538" name="Line 50"/>
          <p:cNvSpPr>
            <a:spLocks noChangeShapeType="1"/>
          </p:cNvSpPr>
          <p:nvPr/>
        </p:nvSpPr>
        <p:spPr bwMode="auto">
          <a:xfrm flipH="1">
            <a:off x="3000375" y="3786188"/>
            <a:ext cx="428625" cy="2381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42" name="TextBox 37"/>
          <p:cNvSpPr txBox="1">
            <a:spLocks noChangeArrowheads="1"/>
          </p:cNvSpPr>
          <p:nvPr/>
        </p:nvSpPr>
        <p:spPr bwMode="auto">
          <a:xfrm>
            <a:off x="593725" y="3962400"/>
            <a:ext cx="1719263" cy="1323975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/>
              <a:t>Подготовка </a:t>
            </a:r>
          </a:p>
          <a:p>
            <a:pPr algn="ctr"/>
            <a:r>
              <a:rPr lang="ru-RU" sz="2000" b="1"/>
              <a:t>кадров,</a:t>
            </a:r>
          </a:p>
          <a:p>
            <a:pPr algn="ctr"/>
            <a:r>
              <a:rPr lang="ru-RU" sz="2000" b="1"/>
              <a:t> аттестация</a:t>
            </a:r>
          </a:p>
          <a:p>
            <a:pPr algn="ctr"/>
            <a:r>
              <a:rPr lang="ru-RU" sz="2000" b="1"/>
              <a:t> и ПК</a:t>
            </a:r>
          </a:p>
        </p:txBody>
      </p:sp>
      <p:sp>
        <p:nvSpPr>
          <p:cNvPr id="38" name="Line 50"/>
          <p:cNvSpPr>
            <a:spLocks noChangeShapeType="1"/>
          </p:cNvSpPr>
          <p:nvPr/>
        </p:nvSpPr>
        <p:spPr bwMode="auto">
          <a:xfrm flipH="1">
            <a:off x="2700338" y="2781300"/>
            <a:ext cx="428625" cy="2381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" name="Line 50"/>
          <p:cNvSpPr>
            <a:spLocks noChangeShapeType="1"/>
          </p:cNvSpPr>
          <p:nvPr/>
        </p:nvSpPr>
        <p:spPr bwMode="auto">
          <a:xfrm flipH="1">
            <a:off x="5724525" y="2781300"/>
            <a:ext cx="428625" cy="2381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1259632" cy="947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3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3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0"/>
                            </p:stCondLst>
                            <p:childTnLst>
                              <p:par>
                                <p:cTn id="1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3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3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00"/>
                            </p:stCondLst>
                            <p:childTnLst>
                              <p:par>
                                <p:cTn id="1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000"/>
                            </p:stCondLst>
                            <p:childTnLst>
                              <p:par>
                                <p:cTn id="1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500"/>
                            </p:stCondLst>
                            <p:childTnLst>
                              <p:par>
                                <p:cTn id="1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3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3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8500"/>
                            </p:stCondLst>
                            <p:childTnLst>
                              <p:par>
                                <p:cTn id="1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3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3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9000"/>
                            </p:stCondLst>
                            <p:childTnLst>
                              <p:par>
                                <p:cTn id="1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9500"/>
                            </p:stCondLst>
                            <p:childTnLst>
                              <p:par>
                                <p:cTn id="1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3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3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2" grpId="0" animBg="1"/>
      <p:bldP spid="63503" grpId="0" animBg="1"/>
      <p:bldP spid="63504" grpId="0" animBg="1"/>
      <p:bldP spid="63505" grpId="0" animBg="1"/>
      <p:bldP spid="63506" grpId="0" animBg="1"/>
      <p:bldP spid="63508" grpId="0"/>
      <p:bldP spid="63509" grpId="0" animBg="1"/>
      <p:bldP spid="63510" grpId="0" animBg="1"/>
      <p:bldP spid="63511" grpId="0" animBg="1"/>
      <p:bldP spid="63512" grpId="0" animBg="1"/>
      <p:bldP spid="63513" grpId="0" animBg="1"/>
      <p:bldP spid="63514" grpId="0"/>
      <p:bldP spid="63515" grpId="0" animBg="1"/>
      <p:bldP spid="63516" grpId="0" animBg="1"/>
      <p:bldP spid="63517" grpId="0" animBg="1"/>
      <p:bldP spid="63518" grpId="0" animBg="1"/>
      <p:bldP spid="63519" grpId="0" animBg="1"/>
      <p:bldP spid="63520" grpId="0" animBg="1"/>
      <p:bldP spid="63521" grpId="0" animBg="1"/>
      <p:bldP spid="63522" grpId="0" animBg="1"/>
      <p:bldP spid="63524" grpId="0"/>
      <p:bldP spid="63525" grpId="0"/>
      <p:bldP spid="63526" grpId="0" animBg="1"/>
      <p:bldP spid="63527" grpId="0" animBg="1"/>
      <p:bldP spid="63531" grpId="0" animBg="1"/>
      <p:bldP spid="63532" grpId="0" animBg="1"/>
      <p:bldP spid="63533" grpId="0" animBg="1"/>
      <p:bldP spid="63534" grpId="0" animBg="1"/>
      <p:bldP spid="63535" grpId="0" animBg="1"/>
      <p:bldP spid="63536" grpId="0" animBg="1"/>
      <p:bldP spid="63537" grpId="0" animBg="1"/>
      <p:bldP spid="63538" grpId="0" animBg="1"/>
      <p:bldP spid="21542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E2A6A-EE11-4E9B-AC80-8C8C3F51E0D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642938" y="0"/>
            <a:ext cx="8501062" cy="1816100"/>
          </a:xfrm>
          <a:prstGeom prst="rect">
            <a:avLst/>
          </a:prstGeom>
          <a:solidFill>
            <a:srgbClr val="000066"/>
          </a:solidFill>
          <a:ln w="38100">
            <a:solidFill>
              <a:srgbClr val="33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Главный инновационный потенциал</a:t>
            </a:r>
          </a:p>
          <a:p>
            <a:pPr algn="ctr"/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общего образования –это учителя и  выпускники, </a:t>
            </a:r>
          </a:p>
          <a:p>
            <a:pPr algn="ctr"/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готовые успешно жить в современном  обществе и развивать его</a:t>
            </a:r>
            <a:endParaRPr lang="ru-RU"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8"/>
          <p:cNvSpPr txBox="1">
            <a:spLocks noChangeArrowheads="1"/>
          </p:cNvSpPr>
          <p:nvPr/>
        </p:nvSpPr>
        <p:spPr bwMode="auto">
          <a:xfrm>
            <a:off x="428625" y="2025650"/>
            <a:ext cx="8429625" cy="4832350"/>
          </a:xfrm>
          <a:prstGeom prst="rect">
            <a:avLst/>
          </a:prstGeom>
          <a:noFill/>
          <a:ln w="38100">
            <a:solidFill>
              <a:srgbClr val="33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Все нововведения, все инновации </a:t>
            </a:r>
          </a:p>
          <a:p>
            <a:pPr algn="ctr"/>
            <a:r>
              <a:rPr lang="ru-RU" sz="2800" b="1" i="1">
                <a:solidFill>
                  <a:srgbClr val="000076"/>
                </a:solidFill>
                <a:latin typeface="Times New Roman" pitchFamily="18" charset="0"/>
                <a:cs typeface="Times New Roman" pitchFamily="18" charset="0"/>
              </a:rPr>
              <a:t> должны в первую очередь появляться и использоваться в школах. </a:t>
            </a:r>
          </a:p>
          <a:p>
            <a:pPr algn="ctr"/>
            <a:endParaRPr lang="ru-RU" sz="2800" b="1" i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Если мы хотим </a:t>
            </a:r>
          </a:p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заниматься энергосбережением, созданием «электронного правительства», сделать наше общество более открытым,  продвигать здоровый образ жизни или отказаться от пиратского программного обеспечения, -</a:t>
            </a:r>
          </a:p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начинать это надо в школе. 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08062" cy="908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428625" y="714375"/>
            <a:ext cx="8358188" cy="5016500"/>
          </a:xfrm>
          <a:prstGeom prst="rect">
            <a:avLst/>
          </a:prstGeom>
          <a:solidFill>
            <a:srgbClr val="000066"/>
          </a:solidFill>
          <a:ln w="38100">
            <a:solidFill>
              <a:srgbClr val="33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 объем </a:t>
            </a:r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lang="ru-RU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2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вкладываемых в образование, </a:t>
            </a:r>
          </a:p>
          <a:p>
            <a:pPr algn="ctr"/>
            <a:endParaRPr lang="ru-RU" sz="32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 </a:t>
            </a:r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размер</a:t>
            </a:r>
            <a:r>
              <a:rPr lang="ru-RU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страны, </a:t>
            </a:r>
          </a:p>
          <a:p>
            <a:pPr algn="ctr"/>
            <a:endParaRPr lang="ru-RU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 показатели </a:t>
            </a:r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равенства</a:t>
            </a:r>
            <a:r>
              <a:rPr lang="ru-RU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образовательных возможностей не дают такой жесткой </a:t>
            </a:r>
          </a:p>
          <a:p>
            <a:pPr algn="ctr"/>
            <a:endParaRPr lang="ru-RU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корреляции с результатами учащихся</a:t>
            </a:r>
            <a:r>
              <a:rPr lang="ru-RU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</a:p>
          <a:p>
            <a:pPr algn="ctr"/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качество преподавательских кадров</a:t>
            </a:r>
            <a:r>
              <a:rPr lang="ru-RU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1782431" cy="134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defTabSz="912813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Доля педагогических и руководящих работников, имеющих </a:t>
            </a:r>
            <a:r>
              <a:rPr lang="ru-RU" sz="28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высшее образование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1F1A0-FBAD-485F-8C70-8DB5A6E410C2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399520" cy="1052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092950" y="1773238"/>
            <a:ext cx="1366838" cy="287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Р</a:t>
            </a:r>
            <a:r>
              <a:rPr lang="ru-RU" b="1" dirty="0">
                <a:solidFill>
                  <a:srgbClr val="FF0000"/>
                </a:solidFill>
              </a:rPr>
              <a:t>РФ - 82%</a:t>
            </a:r>
            <a:endParaRPr lang="ru-RU" b="1" dirty="0"/>
          </a:p>
        </p:txBody>
      </p:sp>
      <p:graphicFrame>
        <p:nvGraphicFramePr>
          <p:cNvPr id="1026" name="Содержимое 9"/>
          <p:cNvGraphicFramePr>
            <a:graphicFrameLocks noGrp="1"/>
          </p:cNvGraphicFramePr>
          <p:nvPr>
            <p:ph idx="1"/>
          </p:nvPr>
        </p:nvGraphicFramePr>
        <p:xfrm>
          <a:off x="214313" y="1500188"/>
          <a:ext cx="8715375" cy="5143500"/>
        </p:xfrm>
        <a:graphic>
          <a:graphicData uri="http://schemas.openxmlformats.org/presentationml/2006/ole">
            <p:oleObj spid="_x0000_s1026" r:id="rId4" imgW="8718036" imgH="5145470" progId="Excel.Chart.8">
              <p:embed/>
            </p:oleObj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1285875" y="2143125"/>
            <a:ext cx="7489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6518</TotalTime>
  <Words>854</Words>
  <Application>Microsoft Office PowerPoint</Application>
  <PresentationFormat>Экран (4:3)</PresentationFormat>
  <Paragraphs>214</Paragraphs>
  <Slides>32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Times New Roman</vt:lpstr>
      <vt:lpstr>Тема Office</vt:lpstr>
      <vt:lpstr>1_Тема Office</vt:lpstr>
      <vt:lpstr>Диаграмма Microsoft Office Excel</vt:lpstr>
      <vt:lpstr>Слайд 1</vt:lpstr>
      <vt:lpstr>Сибирь -особый мегарегион,  имеющий  огромное и незаменимое значение для реализации  ключевых стратегических интересов России</vt:lpstr>
      <vt:lpstr>Слайд 3</vt:lpstr>
      <vt:lpstr>Слайд 4</vt:lpstr>
      <vt:lpstr>Слайд 5</vt:lpstr>
      <vt:lpstr>Слайд 6</vt:lpstr>
      <vt:lpstr>Слайд 7</vt:lpstr>
      <vt:lpstr>Слайд 8</vt:lpstr>
      <vt:lpstr>Доля педагогических и руководящих работников, имеющих высшее образование</vt:lpstr>
      <vt:lpstr>Доля педагогических и руководящих работников, имеющих высшую квалификационную категорию</vt:lpstr>
      <vt:lpstr>Слайд 11</vt:lpstr>
      <vt:lpstr>Слайд 12</vt:lpstr>
      <vt:lpstr>Слайд 13</vt:lpstr>
      <vt:lpstr>Слайд 14</vt:lpstr>
      <vt:lpstr>Все передовые школьные системы твердо придерживались трех принципов:</vt:lpstr>
      <vt:lpstr>Подготовить сегодня  хорошего  учителя – это самая  долгосрочная  инвестиция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Общее образование - 2011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Комплексный проект  модернизации образования</dc:title>
  <dc:creator>Сергей А. Залогин</dc:creator>
  <cp:lastModifiedBy>Alexandr</cp:lastModifiedBy>
  <cp:revision>513</cp:revision>
  <dcterms:modified xsi:type="dcterms:W3CDTF">2010-12-08T10:26:20Z</dcterms:modified>
</cp:coreProperties>
</file>