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87" r:id="rId3"/>
    <p:sldId id="286" r:id="rId4"/>
    <p:sldId id="288" r:id="rId5"/>
    <p:sldId id="290" r:id="rId6"/>
    <p:sldId id="299" r:id="rId7"/>
    <p:sldId id="276" r:id="rId8"/>
  </p:sldIdLst>
  <p:sldSz cx="9144000" cy="6858000" type="screen4x3"/>
  <p:notesSz cx="6815138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3300"/>
    <a:srgbClr val="6D963C"/>
    <a:srgbClr val="BFD99F"/>
    <a:srgbClr val="B0D08A"/>
    <a:srgbClr val="668D37"/>
    <a:srgbClr val="4660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3805" autoAdjust="0"/>
  </p:normalViewPr>
  <p:slideViewPr>
    <p:cSldViewPr>
      <p:cViewPr>
        <p:scale>
          <a:sx n="80" d="100"/>
          <a:sy n="80" d="100"/>
        </p:scale>
        <p:origin x="-78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329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F18B56A-C68C-4062-9BA8-FC9811AC4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25513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8050"/>
            <a:ext cx="5453062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329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83C0780-0D50-41B0-9C74-03C1C3272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rgbClr val="668D3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Oval 25"/>
          <p:cNvSpPr>
            <a:spLocks noChangeArrowheads="1"/>
          </p:cNvSpPr>
          <p:nvPr/>
        </p:nvSpPr>
        <p:spPr bwMode="ltGray">
          <a:xfrm>
            <a:off x="1163638" y="3078163"/>
            <a:ext cx="3840162" cy="164623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gray">
          <a:xfrm>
            <a:off x="276225" y="103188"/>
            <a:ext cx="4208463" cy="44243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72739" dir="3238358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Freeform 20"/>
          <p:cNvSpPr>
            <a:spLocks/>
          </p:cNvSpPr>
          <p:nvPr/>
        </p:nvSpPr>
        <p:spPr bwMode="gray">
          <a:xfrm>
            <a:off x="1047750" y="249238"/>
            <a:ext cx="2597150" cy="1997075"/>
          </a:xfrm>
          <a:custGeom>
            <a:avLst/>
            <a:gdLst/>
            <a:ahLst/>
            <a:cxnLst>
              <a:cxn ang="0">
                <a:pos x="905" y="1375"/>
              </a:cxn>
              <a:cxn ang="0">
                <a:pos x="1810" y="395"/>
              </a:cxn>
              <a:cxn ang="0">
                <a:pos x="876" y="24"/>
              </a:cxn>
              <a:cxn ang="0">
                <a:pos x="0" y="396"/>
              </a:cxn>
              <a:cxn ang="0">
                <a:pos x="905" y="1375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 r="-2526"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21"/>
          <p:cNvSpPr>
            <a:spLocks/>
          </p:cNvSpPr>
          <p:nvPr/>
        </p:nvSpPr>
        <p:spPr bwMode="gray">
          <a:xfrm>
            <a:off x="366713" y="919163"/>
            <a:ext cx="1900237" cy="2773362"/>
          </a:xfrm>
          <a:custGeom>
            <a:avLst/>
            <a:gdLst/>
            <a:ahLst/>
            <a:cxnLst>
              <a:cxn ang="0">
                <a:pos x="1325" y="960"/>
              </a:cxn>
              <a:cxn ang="0">
                <a:pos x="414" y="0"/>
              </a:cxn>
              <a:cxn ang="0">
                <a:pos x="27" y="1014"/>
              </a:cxn>
              <a:cxn ang="0">
                <a:pos x="402" y="1910"/>
              </a:cxn>
              <a:cxn ang="0">
                <a:pos x="1325" y="960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 b="-2776"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22"/>
          <p:cNvSpPr>
            <a:spLocks/>
          </p:cNvSpPr>
          <p:nvPr/>
        </p:nvSpPr>
        <p:spPr bwMode="gray">
          <a:xfrm>
            <a:off x="1008063" y="2366963"/>
            <a:ext cx="2676525" cy="2028825"/>
          </a:xfrm>
          <a:custGeom>
            <a:avLst/>
            <a:gdLst/>
            <a:ahLst/>
            <a:cxnLst>
              <a:cxn ang="0">
                <a:pos x="927" y="0"/>
              </a:cxn>
              <a:cxn ang="0">
                <a:pos x="0" y="975"/>
              </a:cxn>
              <a:cxn ang="0">
                <a:pos x="996" y="1387"/>
              </a:cxn>
              <a:cxn ang="0">
                <a:pos x="1866" y="996"/>
              </a:cxn>
              <a:cxn ang="0">
                <a:pos x="927" y="0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 r="-13701"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9"/>
          <p:cNvSpPr>
            <a:spLocks/>
          </p:cNvSpPr>
          <p:nvPr/>
        </p:nvSpPr>
        <p:spPr bwMode="gray">
          <a:xfrm>
            <a:off x="2400300" y="893763"/>
            <a:ext cx="1933575" cy="2849562"/>
          </a:xfrm>
          <a:custGeom>
            <a:avLst/>
            <a:gdLst/>
            <a:ahLst/>
            <a:cxnLst>
              <a:cxn ang="0">
                <a:pos x="951" y="1963"/>
              </a:cxn>
              <a:cxn ang="0">
                <a:pos x="1338" y="977"/>
              </a:cxn>
              <a:cxn ang="0">
                <a:pos x="905" y="0"/>
              </a:cxn>
              <a:cxn ang="0">
                <a:pos x="0" y="987"/>
              </a:cxn>
              <a:cxn ang="0">
                <a:pos x="951" y="1963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 r="-10561"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gray">
          <a:xfrm>
            <a:off x="1658938" y="1657350"/>
            <a:ext cx="1497012" cy="15128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</a:t>
            </a:r>
            <a:br>
              <a:rPr lang="en-US"/>
            </a:br>
            <a:r>
              <a:rPr lang="en-US"/>
              <a:t>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86525"/>
            <a:ext cx="2133600" cy="168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86525"/>
            <a:ext cx="2895600" cy="168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59575" y="6573838"/>
            <a:ext cx="2133600" cy="1682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D0CA75-D2DD-4DEE-B2DB-2711E640A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FCDD4-1FA7-41D8-A31A-7C0E5DA26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7FEF-1D56-47AC-9098-584ACF7FA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41425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CCD36-AA77-4020-84A3-34276FEB9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E4136-CD59-4082-A3CC-2B546263C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DF96F-21EA-490E-B146-5DBB8E8FD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D07D5-672F-4B03-940D-CC3FFF2DD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DE73C-BA60-4408-8557-CF1CF1D7C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0E7C-6D7D-44BE-B51D-451B90FB8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F2211-7F07-4456-9BD0-27F2A9AEE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F32D4-65DD-4ACC-8EE5-92B3CDC07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7DF51-D61E-4D9E-B293-1A3521A95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rgbClr val="668D3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597650"/>
            <a:ext cx="2133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6122F6F-3340-4830-9E95-F3FE153AE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2" name="Oval 18"/>
          <p:cNvSpPr>
            <a:spLocks noChangeArrowheads="1"/>
          </p:cNvSpPr>
          <p:nvPr/>
        </p:nvSpPr>
        <p:spPr bwMode="gray">
          <a:xfrm>
            <a:off x="7812088" y="1341438"/>
            <a:ext cx="1162050" cy="360362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Oval 19"/>
          <p:cNvSpPr>
            <a:spLocks noChangeArrowheads="1"/>
          </p:cNvSpPr>
          <p:nvPr/>
        </p:nvSpPr>
        <p:spPr bwMode="gray">
          <a:xfrm>
            <a:off x="7308850" y="188913"/>
            <a:ext cx="1479550" cy="14462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Freeform 20"/>
          <p:cNvSpPr>
            <a:spLocks/>
          </p:cNvSpPr>
          <p:nvPr/>
        </p:nvSpPr>
        <p:spPr bwMode="gray">
          <a:xfrm>
            <a:off x="8059738" y="446088"/>
            <a:ext cx="676275" cy="933450"/>
          </a:xfrm>
          <a:custGeom>
            <a:avLst/>
            <a:gdLst/>
            <a:ahLst/>
            <a:cxnLst>
              <a:cxn ang="0">
                <a:pos x="951" y="1963"/>
              </a:cxn>
              <a:cxn ang="0">
                <a:pos x="1338" y="977"/>
              </a:cxn>
              <a:cxn ang="0">
                <a:pos x="905" y="0"/>
              </a:cxn>
              <a:cxn ang="0">
                <a:pos x="0" y="987"/>
              </a:cxn>
              <a:cxn ang="0">
                <a:pos x="951" y="1963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14" cstate="print"/>
            <a:srcRect/>
            <a:stretch>
              <a:fillRect r="-3550"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5" name="Freeform 21"/>
          <p:cNvSpPr>
            <a:spLocks/>
          </p:cNvSpPr>
          <p:nvPr/>
        </p:nvSpPr>
        <p:spPr bwMode="gray">
          <a:xfrm>
            <a:off x="7586663" y="228600"/>
            <a:ext cx="908050" cy="660400"/>
          </a:xfrm>
          <a:custGeom>
            <a:avLst/>
            <a:gdLst/>
            <a:ahLst/>
            <a:cxnLst>
              <a:cxn ang="0">
                <a:pos x="905" y="1388"/>
              </a:cxn>
              <a:cxn ang="0">
                <a:pos x="1810" y="408"/>
              </a:cxn>
              <a:cxn ang="0">
                <a:pos x="874" y="40"/>
              </a:cxn>
              <a:cxn ang="0">
                <a:pos x="0" y="409"/>
              </a:cxn>
              <a:cxn ang="0">
                <a:pos x="905" y="1388"/>
              </a:cxn>
            </a:cxnLst>
            <a:rect l="0" t="0" r="r" b="b"/>
            <a:pathLst>
              <a:path w="1810" h="1388">
                <a:moveTo>
                  <a:pt x="905" y="1388"/>
                </a:moveTo>
                <a:lnTo>
                  <a:pt x="1810" y="408"/>
                </a:lnTo>
                <a:cubicBezTo>
                  <a:pt x="1612" y="189"/>
                  <a:pt x="1272" y="0"/>
                  <a:pt x="874" y="40"/>
                </a:cubicBezTo>
                <a:cubicBezTo>
                  <a:pt x="541" y="52"/>
                  <a:pt x="252" y="162"/>
                  <a:pt x="0" y="409"/>
                </a:cubicBezTo>
                <a:lnTo>
                  <a:pt x="905" y="1388"/>
                </a:lnTo>
                <a:close/>
              </a:path>
            </a:pathLst>
          </a:custGeom>
          <a:blipFill dpi="0" rotWithShape="1">
            <a:blip r:embed="rId15" cstate="print"/>
            <a:srcRect/>
            <a:stretch>
              <a:fillRect b="-3125"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6" name="Freeform 22"/>
          <p:cNvSpPr>
            <a:spLocks/>
          </p:cNvSpPr>
          <p:nvPr/>
        </p:nvSpPr>
        <p:spPr bwMode="gray">
          <a:xfrm>
            <a:off x="7348538" y="454025"/>
            <a:ext cx="665162" cy="908050"/>
          </a:xfrm>
          <a:custGeom>
            <a:avLst/>
            <a:gdLst/>
            <a:ahLst/>
            <a:cxnLst>
              <a:cxn ang="0">
                <a:pos x="1325" y="960"/>
              </a:cxn>
              <a:cxn ang="0">
                <a:pos x="414" y="0"/>
              </a:cxn>
              <a:cxn ang="0">
                <a:pos x="27" y="1014"/>
              </a:cxn>
              <a:cxn ang="0">
                <a:pos x="402" y="1910"/>
              </a:cxn>
              <a:cxn ang="0">
                <a:pos x="1325" y="960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16" cstate="print"/>
            <a:srcRect/>
            <a:stretch>
              <a:fillRect b="-9878"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7" name="Freeform 23"/>
          <p:cNvSpPr>
            <a:spLocks/>
          </p:cNvSpPr>
          <p:nvPr/>
        </p:nvSpPr>
        <p:spPr bwMode="gray">
          <a:xfrm>
            <a:off x="7572375" y="928688"/>
            <a:ext cx="936625" cy="663575"/>
          </a:xfrm>
          <a:custGeom>
            <a:avLst/>
            <a:gdLst/>
            <a:ahLst/>
            <a:cxnLst>
              <a:cxn ang="0">
                <a:pos x="927" y="0"/>
              </a:cxn>
              <a:cxn ang="0">
                <a:pos x="0" y="975"/>
              </a:cxn>
              <a:cxn ang="0">
                <a:pos x="996" y="1387"/>
              </a:cxn>
              <a:cxn ang="0">
                <a:pos x="1866" y="996"/>
              </a:cxn>
              <a:cxn ang="0">
                <a:pos x="927" y="0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17" cstate="print"/>
            <a:srcRect/>
            <a:stretch>
              <a:fillRect r="-6271"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8" name="Oval 24"/>
          <p:cNvSpPr>
            <a:spLocks noChangeArrowheads="1"/>
          </p:cNvSpPr>
          <p:nvPr/>
        </p:nvSpPr>
        <p:spPr bwMode="gray">
          <a:xfrm>
            <a:off x="7800975" y="695325"/>
            <a:ext cx="522288" cy="4968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66026"/>
        </a:buClr>
        <a:buFont typeface="Wingdings" pitchFamily="2" charset="2"/>
        <a:buChar char="ü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66026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66026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628F71-A2EA-4370-B8B3-23DFF972A2C3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4786313"/>
            <a:ext cx="8786812" cy="19161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/>
              <a:t>Комплексно-целевой подход к работе с одаренными детьми на примере  реализации ВЦП «Дети Иркутска»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black">
          <a:xfrm>
            <a:off x="179388" y="4768850"/>
            <a:ext cx="88201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5" y="642938"/>
            <a:ext cx="37147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Секция «Поддержка одаренных детей»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2CB4FC7-E61A-4EF1-9344-9730088476BA}" type="slidenum">
              <a:rPr lang="en-US"/>
              <a:pPr/>
              <a:t>2</a:t>
            </a:fld>
            <a:endParaRPr lang="en-US"/>
          </a:p>
        </p:txBody>
      </p:sp>
      <p:pic>
        <p:nvPicPr>
          <p:cNvPr id="4099" name="Picture 4" descr="_MG_7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1241">
            <a:off x="5580063" y="1989138"/>
            <a:ext cx="3128962" cy="3783012"/>
          </a:xfrm>
          <a:prstGeom prst="rect">
            <a:avLst/>
          </a:prstGeom>
          <a:noFill/>
          <a:ln w="9525">
            <a:solidFill>
              <a:srgbClr val="466026"/>
            </a:solidFill>
            <a:miter lim="800000"/>
            <a:headEnd/>
            <a:tailEnd/>
          </a:ln>
        </p:spPr>
      </p:pic>
      <p:pic>
        <p:nvPicPr>
          <p:cNvPr id="4100" name="Picture 6" descr="IMG_1614"/>
          <p:cNvPicPr>
            <a:picLocks noChangeAspect="1" noChangeArrowheads="1"/>
          </p:cNvPicPr>
          <p:nvPr/>
        </p:nvPicPr>
        <p:blipFill>
          <a:blip r:embed="rId3" cstate="print">
            <a:lum bright="18000" contrast="24000"/>
          </a:blip>
          <a:srcRect/>
          <a:stretch>
            <a:fillRect/>
          </a:stretch>
        </p:blipFill>
        <p:spPr bwMode="auto">
          <a:xfrm rot="-774834">
            <a:off x="554038" y="211138"/>
            <a:ext cx="5013325" cy="2632075"/>
          </a:xfrm>
          <a:prstGeom prst="rect">
            <a:avLst/>
          </a:prstGeom>
          <a:noFill/>
          <a:ln w="9525">
            <a:solidFill>
              <a:srgbClr val="466026"/>
            </a:solidFill>
            <a:miter lim="800000"/>
            <a:headEnd/>
            <a:tailEnd/>
          </a:ln>
        </p:spPr>
      </p:pic>
      <p:pic>
        <p:nvPicPr>
          <p:cNvPr id="4101" name="Picture 5" descr="_MG_69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26336">
            <a:off x="684213" y="2997200"/>
            <a:ext cx="4751387" cy="3563938"/>
          </a:xfrm>
          <a:prstGeom prst="rect">
            <a:avLst/>
          </a:prstGeom>
          <a:noFill/>
          <a:ln w="9525">
            <a:solidFill>
              <a:srgbClr val="466026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EF2762E-13D3-4F7C-8C1C-DACD21D246A9}" type="slidenum">
              <a:rPr lang="en-US"/>
              <a:pPr/>
              <a:t>3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5124" name="Group 17"/>
          <p:cNvGrpSpPr>
            <a:grpSpLocks/>
          </p:cNvGrpSpPr>
          <p:nvPr/>
        </p:nvGrpSpPr>
        <p:grpSpPr bwMode="auto">
          <a:xfrm>
            <a:off x="238125" y="188913"/>
            <a:ext cx="6781800" cy="2089150"/>
            <a:chOff x="150" y="119"/>
            <a:chExt cx="4272" cy="1316"/>
          </a:xfrm>
        </p:grpSpPr>
        <p:sp>
          <p:nvSpPr>
            <p:cNvPr id="96267" name="AutoShape 11"/>
            <p:cNvSpPr>
              <a:spLocks noChangeArrowheads="1"/>
            </p:cNvSpPr>
            <p:nvPr/>
          </p:nvSpPr>
          <p:spPr bwMode="gray">
            <a:xfrm>
              <a:off x="150" y="119"/>
              <a:ext cx="4272" cy="1316"/>
            </a:xfrm>
            <a:prstGeom prst="roundRect">
              <a:avLst>
                <a:gd name="adj" fmla="val 16667"/>
              </a:avLst>
            </a:prstGeom>
            <a:solidFill>
              <a:srgbClr val="BFD99F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sz="5400">
                <a:latin typeface="Verdana" pitchFamily="34" charset="0"/>
              </a:endParaRPr>
            </a:p>
          </p:txBody>
        </p:sp>
        <p:sp>
          <p:nvSpPr>
            <p:cNvPr id="5128" name="Text Box 12"/>
            <p:cNvSpPr txBox="1">
              <a:spLocks noChangeArrowheads="1"/>
            </p:cNvSpPr>
            <p:nvPr/>
          </p:nvSpPr>
          <p:spPr bwMode="gray">
            <a:xfrm>
              <a:off x="295" y="188"/>
              <a:ext cx="3991" cy="8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800"/>
                <a:t>Специальные программы по работе с одаренными детьми в г. Иркутске действуют с 1999 года </a:t>
              </a:r>
              <a:endParaRPr lang="en-US" sz="2800"/>
            </a:p>
          </p:txBody>
        </p:sp>
      </p:grpSp>
      <p:pic>
        <p:nvPicPr>
          <p:cNvPr id="5125" name="Picture 15" descr="PB030180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 bwMode="auto">
          <a:xfrm>
            <a:off x="4140200" y="2636838"/>
            <a:ext cx="4605338" cy="3452812"/>
          </a:xfrm>
          <a:prstGeom prst="rect">
            <a:avLst/>
          </a:prstGeom>
          <a:noFill/>
          <a:ln w="9525">
            <a:solidFill>
              <a:srgbClr val="466026"/>
            </a:solidFill>
            <a:miter lim="800000"/>
            <a:headEnd/>
            <a:tailEnd/>
          </a:ln>
        </p:spPr>
      </p:pic>
      <p:pic>
        <p:nvPicPr>
          <p:cNvPr id="5126" name="Picture 16" descr="60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924175"/>
            <a:ext cx="3889375" cy="3671888"/>
          </a:xfrm>
          <a:prstGeom prst="rect">
            <a:avLst/>
          </a:prstGeom>
          <a:noFill/>
          <a:ln w="9525">
            <a:solidFill>
              <a:srgbClr val="466026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770B0D-E612-44B3-AC75-E95B1201E15D}" type="slidenum">
              <a:rPr lang="en-US"/>
              <a:pPr/>
              <a:t>4</a:t>
            </a:fld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1844675"/>
            <a:ext cx="4427537" cy="3529013"/>
          </a:xfrm>
        </p:spPr>
        <p:txBody>
          <a:bodyPr/>
          <a:lstStyle/>
          <a:p>
            <a:pPr eaLnBrk="1" hangingPunct="1"/>
            <a:r>
              <a:rPr lang="ru-RU" sz="2400" smtClean="0"/>
              <a:t>Развитие системы поддержки одаренных детей;</a:t>
            </a:r>
          </a:p>
          <a:p>
            <a:pPr eaLnBrk="1" hangingPunct="1"/>
            <a:r>
              <a:rPr lang="ru-RU" sz="2400" smtClean="0"/>
              <a:t>Формирование безопасного образовательного  пространства для всех участников учебного процесса;</a:t>
            </a:r>
          </a:p>
        </p:txBody>
      </p:sp>
      <p:pic>
        <p:nvPicPr>
          <p:cNvPr id="6148" name="Picture 5" descr="P10100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492375"/>
            <a:ext cx="3529012" cy="2647950"/>
          </a:xfrm>
          <a:prstGeom prst="rect">
            <a:avLst/>
          </a:prstGeom>
          <a:noFill/>
          <a:ln w="19050">
            <a:solidFill>
              <a:srgbClr val="466026"/>
            </a:solidFill>
            <a:miter lim="800000"/>
            <a:headEnd/>
            <a:tailEnd/>
          </a:ln>
        </p:spPr>
      </p:pic>
      <p:pic>
        <p:nvPicPr>
          <p:cNvPr id="6149" name="Picture 4" descr="MVC-462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1075"/>
            <a:ext cx="3743325" cy="2806700"/>
          </a:xfrm>
          <a:prstGeom prst="rect">
            <a:avLst/>
          </a:prstGeom>
          <a:noFill/>
          <a:ln w="19050" algn="ctr">
            <a:solidFill>
              <a:srgbClr val="466026"/>
            </a:solidFill>
            <a:miter lim="800000"/>
            <a:headEnd/>
            <a:tailEnd/>
          </a:ln>
        </p:spPr>
      </p:pic>
      <p:sp>
        <p:nvSpPr>
          <p:cNvPr id="99334" name="AutoShape 6"/>
          <p:cNvSpPr>
            <a:spLocks noChangeArrowheads="1"/>
          </p:cNvSpPr>
          <p:nvPr/>
        </p:nvSpPr>
        <p:spPr bwMode="gray">
          <a:xfrm>
            <a:off x="179388" y="5345113"/>
            <a:ext cx="8785225" cy="1323975"/>
          </a:xfrm>
          <a:prstGeom prst="roundRect">
            <a:avLst>
              <a:gd name="adj" fmla="val 16667"/>
            </a:avLst>
          </a:prstGeom>
          <a:solidFill>
            <a:srgbClr val="BFD99F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1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ru-RU" b="0" smtClean="0"/>
              <a:t>Программа «Дети Иркутска»</a:t>
            </a:r>
            <a:br>
              <a:rPr lang="ru-RU" b="0" smtClean="0"/>
            </a:br>
            <a:r>
              <a:rPr lang="ru-RU" b="0" smtClean="0"/>
              <a:t> пять основных направлений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949CE4A-FA4C-4429-827F-B6F2A66C4798}" type="slidenum">
              <a:rPr lang="en-US"/>
              <a:pPr/>
              <a:t>5</a:t>
            </a:fld>
            <a:endParaRPr lang="en-US"/>
          </a:p>
        </p:txBody>
      </p:sp>
      <p:pic>
        <p:nvPicPr>
          <p:cNvPr id="7171" name="Picture 5" descr="IMG_0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989138"/>
            <a:ext cx="6407150" cy="4319587"/>
          </a:xfrm>
          <a:prstGeom prst="rect">
            <a:avLst/>
          </a:prstGeom>
          <a:noFill/>
          <a:ln w="9525">
            <a:solidFill>
              <a:srgbClr val="466026"/>
            </a:solidFill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7950" y="1052513"/>
            <a:ext cx="5327650" cy="5545137"/>
            <a:chOff x="2064" y="1752"/>
            <a:chExt cx="2949" cy="2267"/>
          </a:xfrm>
        </p:grpSpPr>
        <p:sp>
          <p:nvSpPr>
            <p:cNvPr id="101387" name="AutoShape 11"/>
            <p:cNvSpPr>
              <a:spLocks noChangeArrowheads="1"/>
            </p:cNvSpPr>
            <p:nvPr/>
          </p:nvSpPr>
          <p:spPr bwMode="gray">
            <a:xfrm>
              <a:off x="2064" y="1752"/>
              <a:ext cx="2949" cy="2267"/>
            </a:xfrm>
            <a:prstGeom prst="roundRect">
              <a:avLst>
                <a:gd name="adj" fmla="val 16667"/>
              </a:avLst>
            </a:prstGeom>
            <a:solidFill>
              <a:srgbClr val="6D963C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sz="3000">
                <a:latin typeface="Verdana" pitchFamily="34" charset="0"/>
              </a:endParaRPr>
            </a:p>
          </p:txBody>
        </p:sp>
        <p:sp>
          <p:nvSpPr>
            <p:cNvPr id="7175" name="Text Box 12"/>
            <p:cNvSpPr txBox="1">
              <a:spLocks noChangeArrowheads="1"/>
            </p:cNvSpPr>
            <p:nvPr/>
          </p:nvSpPr>
          <p:spPr bwMode="gray">
            <a:xfrm>
              <a:off x="2092" y="1869"/>
              <a:ext cx="2893" cy="20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2400" b="1"/>
                <a:t>Воспитание подрастающего поколения, направленное на  гражданское становление  и духовно-нравственное развитие личности, а также  создание условий для организации досуга и занятости несовершеннолетних;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b="1"/>
                <a:t>Развитие дошкольного образования;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b="1"/>
                <a:t>Развитие кадрового потенциала муниципальной системы образования.</a:t>
              </a:r>
            </a:p>
          </p:txBody>
        </p:sp>
      </p:grpSp>
      <p:sp>
        <p:nvSpPr>
          <p:cNvPr id="7173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ru-RU" b="0" smtClean="0"/>
              <a:t>Программа «Дети Иркутска»</a:t>
            </a:r>
            <a:br>
              <a:rPr lang="ru-RU" b="0" smtClean="0"/>
            </a:br>
            <a:r>
              <a:rPr lang="ru-RU" b="0" smtClean="0"/>
              <a:t> пять основных направлений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7D7EBD9-94A8-42F1-BD41-6516B4B3287B}" type="slidenum">
              <a:rPr lang="en-US"/>
              <a:pPr/>
              <a:t>6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Выявленные проблемы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Проблема сохранения здоровья и социальной адаптации одаренных детей</a:t>
            </a:r>
          </a:p>
          <a:p>
            <a:pPr eaLnBrk="1" hangingPunct="1"/>
            <a:r>
              <a:rPr lang="ru-RU" smtClean="0"/>
              <a:t>Недостаточное использование дистанционных форм работы с одаренными детьми</a:t>
            </a:r>
          </a:p>
          <a:p>
            <a:pPr eaLnBrk="1" hangingPunct="1"/>
            <a:r>
              <a:rPr lang="ru-RU" smtClean="0"/>
              <a:t>Отсутствие системы поддержки одаренных детей, оказавшихся в сложной жизненной ситуации на муниципальном уровне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1BE04D-0FD9-4207-90D9-AFEFF87AB92C}" type="slidenum">
              <a:rPr lang="en-US"/>
              <a:pPr/>
              <a:t>7</a:t>
            </a:fld>
            <a:endParaRPr lang="en-US"/>
          </a:p>
        </p:txBody>
      </p:sp>
      <p:sp>
        <p:nvSpPr>
          <p:cNvPr id="9219" name="WordArt 5"/>
          <p:cNvSpPr>
            <a:spLocks noChangeArrowheads="1" noChangeShapeType="1" noTextEdit="1"/>
          </p:cNvSpPr>
          <p:nvPr/>
        </p:nvSpPr>
        <p:spPr bwMode="gray">
          <a:xfrm>
            <a:off x="4932363" y="2060575"/>
            <a:ext cx="3887787" cy="2374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Спасибо </a:t>
            </a:r>
          </a:p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за внимание!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23l">
  <a:themeElements>
    <a:clrScheme name="cdb2004123l 3">
      <a:dk1>
        <a:srgbClr val="25095D"/>
      </a:dk1>
      <a:lt1>
        <a:srgbClr val="FFFFFF"/>
      </a:lt1>
      <a:dk2>
        <a:srgbClr val="235752"/>
      </a:dk2>
      <a:lt2>
        <a:srgbClr val="B2B2B2"/>
      </a:lt2>
      <a:accent1>
        <a:srgbClr val="DAAF34"/>
      </a:accent1>
      <a:accent2>
        <a:srgbClr val="6F9A3C"/>
      </a:accent2>
      <a:accent3>
        <a:srgbClr val="FFFFFF"/>
      </a:accent3>
      <a:accent4>
        <a:srgbClr val="1E064E"/>
      </a:accent4>
      <a:accent5>
        <a:srgbClr val="EAD4AE"/>
      </a:accent5>
      <a:accent6>
        <a:srgbClr val="648B35"/>
      </a:accent6>
      <a:hlink>
        <a:srgbClr val="8DAED9"/>
      </a:hlink>
      <a:folHlink>
        <a:srgbClr val="A8CB7D"/>
      </a:folHlink>
    </a:clrScheme>
    <a:fontScheme name="cdb2004123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23l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cdb2004123l</Template>
  <TotalTime>1277</TotalTime>
  <Words>141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Verdana</vt:lpstr>
      <vt:lpstr>Wingdings</vt:lpstr>
      <vt:lpstr>Times New Roman</vt:lpstr>
      <vt:lpstr>cdb2004123l</vt:lpstr>
      <vt:lpstr>Комплексно-целевой подход к работе с одаренными детьми на примере  реализации ВЦП «Дети Иркутска»</vt:lpstr>
      <vt:lpstr>Слайд 2</vt:lpstr>
      <vt:lpstr>Слайд 3</vt:lpstr>
      <vt:lpstr>Программа «Дети Иркутска»  пять основных направлений </vt:lpstr>
      <vt:lpstr>Программа «Дети Иркутска»  пять основных направлений </vt:lpstr>
      <vt:lpstr>     Выявленные проблемы</vt:lpstr>
      <vt:lpstr>Слайд 7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www.PHILka.RU</dc:creator>
  <cp:lastModifiedBy>Alexandr</cp:lastModifiedBy>
  <cp:revision>123</cp:revision>
  <dcterms:created xsi:type="dcterms:W3CDTF">2008-02-03T15:47:52Z</dcterms:created>
  <dcterms:modified xsi:type="dcterms:W3CDTF">2010-12-09T03:58:54Z</dcterms:modified>
</cp:coreProperties>
</file>