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9" r:id="rId3"/>
    <p:sldId id="299" r:id="rId4"/>
    <p:sldId id="320" r:id="rId5"/>
    <p:sldId id="296" r:id="rId6"/>
    <p:sldId id="321" r:id="rId7"/>
    <p:sldId id="323" r:id="rId8"/>
    <p:sldId id="308" r:id="rId9"/>
    <p:sldId id="326" r:id="rId10"/>
    <p:sldId id="309" r:id="rId11"/>
    <p:sldId id="311" r:id="rId12"/>
    <p:sldId id="339" r:id="rId13"/>
    <p:sldId id="314" r:id="rId14"/>
    <p:sldId id="315" r:id="rId15"/>
    <p:sldId id="316" r:id="rId16"/>
    <p:sldId id="329" r:id="rId17"/>
    <p:sldId id="333" r:id="rId18"/>
    <p:sldId id="335" r:id="rId19"/>
    <p:sldId id="338" r:id="rId20"/>
    <p:sldId id="318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9BFFBC"/>
    <a:srgbClr val="00B83D"/>
    <a:srgbClr val="FFDA65"/>
    <a:srgbClr val="C9FFDB"/>
    <a:srgbClr val="15FF63"/>
    <a:srgbClr val="D7E4BD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00" autoAdjust="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49F2EA-22D5-4D50-BC76-C662F3182947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48484B-2186-4AD3-AC21-49F3F8F2C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A1B5-69AB-4FC5-8246-A03A07777CC7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15A3-B766-4CE9-B780-1DBA8CB41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4B0A-E895-45E4-8AC5-5F56DC65AF0A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38FB-C7D6-41B1-B836-2E1DC6ED6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4FDE-B7DC-4409-BE85-737F5C53BC73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0AD1-1F0F-4685-94C7-D6239474F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-1500222"/>
            <a:ext cx="7286648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2510-ABE5-41E5-97E6-7A24880B8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BEC4-743D-45BD-9095-B95C9E756CC7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0137-6150-427C-99CE-3DAB70F5C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5C97-095C-41A2-92BB-9A4D16841A45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C858-07DE-45C5-87B3-BA50A574E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2DC0-E92C-4AA8-B34C-279340F54790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B963-ADB8-4F0A-BF05-8C0BFFEE4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0128-8340-4B26-B266-93406C1E0933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C4E1-CCD4-4FBE-924C-F11AD9365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E647-76E6-4AE9-A44E-4E2ECE670CB9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C6A9-836C-48CD-A536-EEB0694C4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DEC5-97CE-4E62-B18D-1CFBD642E27B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188E-51CB-4353-BC02-7C2B0E6C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4CCC-1EBB-4038-BF51-090F751B91F7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07FD-2545-4E3F-B61A-04ED823D7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250950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3033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57313" y="1600200"/>
            <a:ext cx="7286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8D25C-0807-4CC2-9FF4-D5EC886474D3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0BD478-11E0-4F93-A1B7-3EAFBFE41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file:///C:\Windows\System32\Flag%203D%20Screensaver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715436" cy="4429156"/>
          </a:xfrm>
        </p:spPr>
        <p:txBody>
          <a:bodyPr/>
          <a:lstStyle/>
          <a:p>
            <a:pPr>
              <a:defRPr/>
            </a:pP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Развитие школьной инфраструктуры в образовательных учреждениях города Иркутска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>
          <a:xfrm>
            <a:off x="142874" y="6356350"/>
            <a:ext cx="8858282" cy="36512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ноября 2010 г.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75425-5AD9-4CB8-A29A-38D571945BC2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71438"/>
            <a:ext cx="1190625" cy="1412875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7.09.2010 ВАК подготовка МУО к новому уч г\Информация на ВАК по готовности школ к первому сентября\Фотографии на ВАК\Свердловский округ\СОШ 18\учительская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85762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7.09.2010 ВАК подготовка МУО к новому уч г\Информация на ВАК по готовности школ к первому сентября\Фотографии на ВАК\Свердловский округ\СОШ 19\DSCN0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071942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071678"/>
            <a:ext cx="335095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00" y="0"/>
            <a:ext cx="9286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1694818"/>
            <a:ext cx="348687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8786813" cy="13033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Комплексный подход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551942"/>
            <a:ext cx="348687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929066"/>
            <a:ext cx="465304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337" y="3909396"/>
            <a:ext cx="348172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571612"/>
            <a:ext cx="465304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8786813" cy="13033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Комплексный подход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313"/>
            <a:ext cx="189309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N:\files\Воропаева Е.А\фото школ\СОШ № 11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8571" y="1571612"/>
            <a:ext cx="438331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 descr="defaul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429000"/>
            <a:ext cx="4824062" cy="322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143875" cy="13033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Ремонт и реконструкция              школ-архитектурных памятников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91632 -0.004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33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/>
              <a:t>Правильное и полноценное </a:t>
            </a:r>
            <a:br>
              <a:rPr lang="ru-RU" sz="3600" dirty="0" smtClean="0"/>
            </a:br>
            <a:r>
              <a:rPr lang="ru-RU" sz="3600" dirty="0" smtClean="0"/>
              <a:t>питание детей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8763"/>
            <a:ext cx="5257808" cy="161448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МАУ «Комбинат питания» </a:t>
            </a:r>
            <a:r>
              <a:rPr lang="ru-RU" dirty="0" smtClean="0"/>
              <a:t>обслуживает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183 </a:t>
            </a:r>
            <a:r>
              <a:rPr lang="ru-RU" dirty="0" smtClean="0"/>
              <a:t>дошкольных учреждений и школ</a:t>
            </a:r>
            <a:endParaRPr lang="ru-RU" dirty="0"/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714375" y="3017838"/>
            <a:ext cx="7900988" cy="3411537"/>
          </a:xfrm>
        </p:spPr>
        <p:txBody>
          <a:bodyPr/>
          <a:lstStyle/>
          <a:p>
            <a:pPr eaLnBrk="1" hangingPunct="1"/>
            <a:r>
              <a:rPr lang="ru-RU" smtClean="0"/>
              <a:t>современная складская                                              и диспетчерская службы, </a:t>
            </a:r>
          </a:p>
          <a:p>
            <a:pPr eaLnBrk="1" hangingPunct="1"/>
            <a:r>
              <a:rPr lang="ru-RU" smtClean="0"/>
              <a:t>открыт цех по приготовлению мясных, рыбных, куриных полуфабрикатов. </a:t>
            </a:r>
          </a:p>
          <a:p>
            <a:pPr eaLnBrk="1" hangingPunct="1"/>
            <a:r>
              <a:rPr lang="ru-RU" smtClean="0"/>
              <a:t>цех обеспечен новым технологическим и холодильным оборудованием импортного производства,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4" name="Picture 6" descr="4664330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643050"/>
            <a:ext cx="2771768" cy="209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/>
              <a:t>Правильное и полноценное </a:t>
            </a:r>
            <a:br>
              <a:rPr lang="ru-RU" sz="3600" dirty="0" smtClean="0"/>
            </a:br>
            <a:r>
              <a:rPr lang="ru-RU" sz="3600" dirty="0" smtClean="0"/>
              <a:t>питание детей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5829312" cy="64294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МАУ «Комбинат питания»</a:t>
            </a:r>
            <a:endParaRPr lang="ru-RU" dirty="0"/>
          </a:p>
        </p:txBody>
      </p:sp>
      <p:sp>
        <p:nvSpPr>
          <p:cNvPr id="16388" name="Содержимое 5"/>
          <p:cNvSpPr>
            <a:spLocks noGrp="1"/>
          </p:cNvSpPr>
          <p:nvPr>
            <p:ph sz="half" idx="2"/>
          </p:nvPr>
        </p:nvSpPr>
        <p:spPr>
          <a:xfrm>
            <a:off x="214313" y="2143125"/>
            <a:ext cx="8501062" cy="3411538"/>
          </a:xfrm>
        </p:spPr>
        <p:txBody>
          <a:bodyPr/>
          <a:lstStyle/>
          <a:p>
            <a:pPr eaLnBrk="1" hangingPunct="1"/>
            <a:r>
              <a:rPr lang="ru-RU" smtClean="0"/>
              <a:t>установлен блинный автомат                                        по выработке                                                                 блинчиков-полуфабрикатов                            с различными фаршами,  </a:t>
            </a:r>
          </a:p>
          <a:p>
            <a:pPr eaLnBrk="1" hangingPunct="1"/>
            <a:r>
              <a:rPr lang="ru-RU" smtClean="0"/>
              <a:t>установлено оборудование по приготовлению слоеного теста и изделий из него, </a:t>
            </a:r>
          </a:p>
          <a:p>
            <a:pPr eaLnBrk="1" hangingPunct="1"/>
            <a:r>
              <a:rPr lang="ru-RU" smtClean="0"/>
              <a:t>Разработана производственная программа по переводу школьных столовых на обеспечение полуфабрикатами высокой степени готовности.</a:t>
            </a:r>
          </a:p>
        </p:txBody>
      </p:sp>
      <p:pic>
        <p:nvPicPr>
          <p:cNvPr id="6" name="Picture 2" descr="M:\информационный отдел\общая\2010-2011\презентации\7.09.2010 ВАК подготовка МУО к новому уч г\Информация на ВАК по готовности школ к первому сентября\Фотографии на ВАК\Ленинский округ\гимн.3\SDC125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2528" y="1714488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/>
              <a:t>Правильное и полноценное </a:t>
            </a:r>
            <a:br>
              <a:rPr lang="ru-RU" sz="3600" dirty="0" smtClean="0"/>
            </a:br>
            <a:r>
              <a:rPr lang="ru-RU" sz="3600" dirty="0" smtClean="0"/>
              <a:t>питание детей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57548" y="1479956"/>
            <a:ext cx="5729046" cy="50174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МАУ «Комбинат питания»</a:t>
            </a:r>
            <a:endParaRPr lang="ru-RU" dirty="0"/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285750" y="2160588"/>
            <a:ext cx="8286750" cy="3411537"/>
          </a:xfrm>
        </p:spPr>
        <p:txBody>
          <a:bodyPr/>
          <a:lstStyle/>
          <a:p>
            <a:pPr eaLnBrk="1" hangingPunct="1"/>
            <a:r>
              <a:rPr lang="ru-RU" sz="2400" smtClean="0"/>
              <a:t>Дважды в год меняется единое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 </a:t>
            </a:r>
            <a:r>
              <a:rPr lang="ru-RU" sz="2400" smtClean="0"/>
              <a:t>цикличное меню с учетом 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 </a:t>
            </a:r>
            <a:r>
              <a:rPr lang="ru-RU" sz="2400" smtClean="0"/>
              <a:t>энергетической ценности рациона     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 </a:t>
            </a:r>
            <a:r>
              <a:rPr lang="ru-RU" sz="2400" smtClean="0"/>
              <a:t>для льготного питания и сезонности. </a:t>
            </a:r>
          </a:p>
          <a:p>
            <a:pPr eaLnBrk="1" hangingPunct="1"/>
            <a:r>
              <a:rPr lang="ru-RU" sz="2400" smtClean="0"/>
              <a:t>В питании детей используется йодированная соль, фрукты, свежемороженые ягоды, шиповник. </a:t>
            </a:r>
          </a:p>
          <a:p>
            <a:pPr eaLnBrk="1" hangingPunct="1"/>
            <a:r>
              <a:rPr lang="ru-RU" sz="2400" smtClean="0"/>
              <a:t>Разрабатывается компьютерная программа по автоматическому заполнению меню-требований для дошкольных учреждений через Интернет.</a:t>
            </a:r>
          </a:p>
          <a:p>
            <a:pPr eaLnBrk="1" hangingPunct="1"/>
            <a:endParaRPr lang="ru-RU" sz="2400" smtClean="0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2" name="Picture 6" descr="IMG_01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2992" y="1406359"/>
            <a:ext cx="2547660" cy="256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20710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09586" y="1857364"/>
            <a:ext cx="2520000" cy="321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Здоровье дошкольников</a:t>
            </a:r>
            <a:endParaRPr lang="ru-RU" dirty="0"/>
          </a:p>
        </p:txBody>
      </p:sp>
      <p:pic>
        <p:nvPicPr>
          <p:cNvPr id="6" name="Picture 4" descr="PC1202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49635" y="4071942"/>
            <a:ext cx="369393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P90300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837694"/>
            <a:ext cx="336049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Социальное партнерство</a:t>
            </a:r>
          </a:p>
        </p:txBody>
      </p:sp>
      <p:sp>
        <p:nvSpPr>
          <p:cNvPr id="3" name="Содержимое 14"/>
          <p:cNvSpPr txBox="1">
            <a:spLocks/>
          </p:cNvSpPr>
          <p:nvPr/>
        </p:nvSpPr>
        <p:spPr bwMode="auto">
          <a:xfrm>
            <a:off x="357188" y="1500188"/>
            <a:ext cx="8072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Более </a:t>
            </a:r>
            <a:r>
              <a:rPr lang="ru-RU" sz="3200" b="1" dirty="0">
                <a:solidFill>
                  <a:srgbClr val="4F6228"/>
                </a:solidFill>
                <a:latin typeface="+mn-lt"/>
                <a:cs typeface="+mn-cs"/>
              </a:rPr>
              <a:t>100 МОУ</a:t>
            </a: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 ежегодно участвуют в конкурсах на соискание грантов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Сумма реализуемых проектов в 2009 году - </a:t>
            </a:r>
            <a:r>
              <a:rPr lang="ru-RU" sz="3200" b="1" dirty="0">
                <a:solidFill>
                  <a:srgbClr val="4F6228"/>
                </a:solidFill>
                <a:latin typeface="+mn-lt"/>
                <a:cs typeface="+mn-cs"/>
              </a:rPr>
              <a:t>более 2 млн. рублей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sz="3200" dirty="0">
              <a:solidFill>
                <a:srgbClr val="4F6228"/>
              </a:solidFill>
              <a:latin typeface="+mn-lt"/>
              <a:cs typeface="+mn-cs"/>
            </a:endParaRPr>
          </a:p>
        </p:txBody>
      </p:sp>
      <p:pic>
        <p:nvPicPr>
          <p:cNvPr id="36867" name="Picture 2" descr="M:\информационный отдел\общая\2010-2011\презентации\ФОТО школ\Гимназия № 25\фото_гимназ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714752"/>
            <a:ext cx="240030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3" descr="M:\информационный отдел\общая\2010-2011\презентации\ФОТО школ\Лицей №3\лицей №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786190"/>
            <a:ext cx="1800225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714884"/>
            <a:ext cx="2449512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3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71438"/>
            <a:ext cx="1008062" cy="1260475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00174"/>
            <a:ext cx="370207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 descr="S50056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500174"/>
            <a:ext cx="360352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user\Desktop\папки рабочего стола\конференция_29.01.2010\2\IMG_7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119567"/>
            <a:ext cx="3571900" cy="238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1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3500438"/>
            <a:ext cx="554354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71438"/>
            <a:ext cx="1117600" cy="1260475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dirty="0" smtClean="0"/>
              <a:t>Механизмы обновления         системы образования</a:t>
            </a:r>
            <a:endParaRPr lang="ru-RU" dirty="0"/>
          </a:p>
        </p:txBody>
      </p:sp>
      <p:sp>
        <p:nvSpPr>
          <p:cNvPr id="3" name="Содержимое 14"/>
          <p:cNvSpPr txBox="1">
            <a:spLocks/>
          </p:cNvSpPr>
          <p:nvPr/>
        </p:nvSpPr>
        <p:spPr bwMode="auto">
          <a:xfrm>
            <a:off x="357188" y="1785938"/>
            <a:ext cx="5929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600" dirty="0">
                <a:solidFill>
                  <a:srgbClr val="4F6228"/>
                </a:solidFill>
                <a:latin typeface="+mn-lt"/>
                <a:cs typeface="+mn-cs"/>
              </a:rPr>
              <a:t> создание финансовой и правовой базы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600" dirty="0">
                <a:solidFill>
                  <a:srgbClr val="4F6228"/>
                </a:solidFill>
                <a:latin typeface="+mn-lt"/>
                <a:cs typeface="+mn-cs"/>
              </a:rPr>
              <a:t> четкое планирование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600" dirty="0">
                <a:solidFill>
                  <a:srgbClr val="4F6228"/>
                </a:solidFill>
                <a:latin typeface="+mn-lt"/>
                <a:cs typeface="+mn-cs"/>
              </a:rPr>
              <a:t> обеспечение необходимыми ресурсами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600" dirty="0">
                <a:solidFill>
                  <a:srgbClr val="4F6228"/>
                </a:solidFill>
                <a:latin typeface="+mn-lt"/>
                <a:cs typeface="+mn-cs"/>
              </a:rPr>
              <a:t> контроль результатов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3600" dirty="0">
                <a:solidFill>
                  <a:srgbClr val="4F6228"/>
                </a:solidFill>
                <a:latin typeface="+mn-lt"/>
                <a:cs typeface="+mn-cs"/>
              </a:rPr>
              <a:t> единое правовое поле</a:t>
            </a:r>
            <a:br>
              <a:rPr lang="ru-RU" sz="3600" dirty="0">
                <a:solidFill>
                  <a:srgbClr val="4F6228"/>
                </a:solidFill>
                <a:latin typeface="+mn-lt"/>
                <a:cs typeface="+mn-cs"/>
              </a:rPr>
            </a:br>
            <a:endParaRPr lang="ru-RU" sz="3600" dirty="0">
              <a:solidFill>
                <a:srgbClr val="4F6228"/>
              </a:solidFill>
              <a:latin typeface="+mn-lt"/>
              <a:cs typeface="+mn-cs"/>
            </a:endParaRPr>
          </a:p>
        </p:txBody>
      </p:sp>
      <p:pic>
        <p:nvPicPr>
          <p:cNvPr id="9" name="Picture 7" descr="P10405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000240"/>
            <a:ext cx="239966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user\Desktop\папки рабочего стола\начальники\ДЕНЬ УЧИТЕЛЯ_2009\фото на приём мэра\Зароднюк Татьяна Сергеев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143380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CE373-3BBC-412B-A4E3-3B9DD870A6A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095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/>
              <a:t>«Я не позволю, чтобы школа мешала моему образованию!»</a:t>
            </a:r>
            <a:endParaRPr lang="ru-RU" sz="3600" dirty="0"/>
          </a:p>
        </p:txBody>
      </p:sp>
      <p:grpSp>
        <p:nvGrpSpPr>
          <p:cNvPr id="4100" name="Группа 8"/>
          <p:cNvGrpSpPr>
            <a:grpSpLocks/>
          </p:cNvGrpSpPr>
          <p:nvPr/>
        </p:nvGrpSpPr>
        <p:grpSpPr bwMode="auto">
          <a:xfrm rot="-229118">
            <a:off x="2859088" y="1535113"/>
            <a:ext cx="3349625" cy="5168900"/>
            <a:chOff x="642910" y="1500173"/>
            <a:chExt cx="3643338" cy="5249767"/>
          </a:xfrm>
        </p:grpSpPr>
        <p:pic>
          <p:nvPicPr>
            <p:cNvPr id="38914" name="Picture 2" descr="M:\информационный отдел\общая\2010-2011\презентации\23.09.2010 Съезд педагогов_Перегудова\гек фин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1500173"/>
              <a:ext cx="3643338" cy="52497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1070936" y="5708629"/>
              <a:ext cx="1143076" cy="9996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0" y="5214938"/>
            <a:ext cx="26304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9" y="2471731"/>
            <a:ext cx="9144000" cy="250032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Желаю успешного сотрудничества, </a:t>
            </a:r>
            <a:b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эффективной работы съезда, творческого настроя, положительных эмоций, интересных встреч!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D45AA-AC74-4404-A02A-798C8793028A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71438"/>
            <a:ext cx="1046163" cy="12700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534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669309"/>
            <a:ext cx="878687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Образовательная стратегия</a:t>
            </a:r>
          </a:p>
        </p:txBody>
      </p:sp>
      <p:grpSp>
        <p:nvGrpSpPr>
          <p:cNvPr id="5123" name="Группа 14"/>
          <p:cNvGrpSpPr>
            <a:grpSpLocks/>
          </p:cNvGrpSpPr>
          <p:nvPr/>
        </p:nvGrpSpPr>
        <p:grpSpPr bwMode="auto">
          <a:xfrm>
            <a:off x="571500" y="2857500"/>
            <a:ext cx="8001000" cy="2000250"/>
            <a:chOff x="571500" y="2643182"/>
            <a:chExt cx="8001000" cy="20002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71500" y="2643182"/>
              <a:ext cx="8001000" cy="2000250"/>
            </a:xfrm>
            <a:prstGeom prst="rect">
              <a:avLst/>
            </a:prstGeom>
            <a:solidFill>
              <a:srgbClr val="9BFFBC"/>
            </a:solidFill>
            <a:ln>
              <a:solidFill>
                <a:srgbClr val="00B8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Picture 4" descr="P10904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2700599"/>
              <a:ext cx="2706350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6" descr="P109040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14678" y="2714649"/>
              <a:ext cx="2706687" cy="1800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4" descr="148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86446" y="2714649"/>
              <a:ext cx="2700000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71438"/>
            <a:ext cx="1117600" cy="1260475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168642"/>
            <a:ext cx="8786874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«Наша новая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1500" y="4643438"/>
            <a:ext cx="8001000" cy="2000250"/>
          </a:xfrm>
          <a:prstGeom prst="rect">
            <a:avLst/>
          </a:prstGeom>
          <a:solidFill>
            <a:srgbClr val="9BFFBC"/>
          </a:solidFill>
          <a:ln>
            <a:solidFill>
              <a:srgbClr val="00B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60273"/>
            <a:ext cx="878687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Главный результат школьного образования – соответствие образования целям опережающего развития</a:t>
            </a:r>
          </a:p>
        </p:txBody>
      </p:sp>
      <p:pic>
        <p:nvPicPr>
          <p:cNvPr id="8" name="Picture 4" descr="P1090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700855"/>
            <a:ext cx="270635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P10904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4714905"/>
            <a:ext cx="2706687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14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4714905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71438"/>
            <a:ext cx="1117600" cy="1260475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Заголовок 13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095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/>
              <a:t>Образовательная стратегия</a:t>
            </a:r>
            <a:br>
              <a:rPr lang="ru-RU" sz="3600" dirty="0" smtClean="0"/>
            </a:br>
            <a:r>
              <a:rPr lang="ru-RU" sz="3600" dirty="0" smtClean="0"/>
              <a:t> «Наша новая школа»</a:t>
            </a:r>
          </a:p>
        </p:txBody>
      </p:sp>
      <p:pic>
        <p:nvPicPr>
          <p:cNvPr id="6153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A8262-37F9-4A7E-8612-1189F56F40C1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Муниципальная система образования </a:t>
            </a:r>
            <a:b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города Иркутска</a:t>
            </a:r>
          </a:p>
        </p:txBody>
      </p:sp>
      <p:pic>
        <p:nvPicPr>
          <p:cNvPr id="7" name="Picture 25" descr="S50056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4857750"/>
            <a:ext cx="24003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S50056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875" y="4843463"/>
            <a:ext cx="30035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14"/>
          <p:cNvSpPr txBox="1">
            <a:spLocks/>
          </p:cNvSpPr>
          <p:nvPr/>
        </p:nvSpPr>
        <p:spPr bwMode="auto">
          <a:xfrm>
            <a:off x="285720" y="785794"/>
            <a:ext cx="80724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	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109 дошкольных учреждений;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77 общеобразовательных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          учреждений;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16 учреждений дополни-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dirty="0">
                <a:solidFill>
                  <a:srgbClr val="4F6228"/>
                </a:solidFill>
                <a:latin typeface="+mn-lt"/>
                <a:cs typeface="+mn-cs"/>
              </a:rPr>
              <a:t>    тельного образования</a:t>
            </a:r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11975" y="2000250"/>
            <a:ext cx="2232025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3" y="2928938"/>
            <a:ext cx="19716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3A24-37CA-4C0B-B49B-2D4F907D9B6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0953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Новые инструменты и механизмы обновления школьного образования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196" name="Содержимое 14"/>
          <p:cNvSpPr txBox="1">
            <a:spLocks/>
          </p:cNvSpPr>
          <p:nvPr/>
        </p:nvSpPr>
        <p:spPr bwMode="auto">
          <a:xfrm>
            <a:off x="214313" y="1500188"/>
            <a:ext cx="69294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800">
                <a:solidFill>
                  <a:srgbClr val="4F6228"/>
                </a:solidFill>
                <a:latin typeface="Calibri" pitchFamily="34" charset="0"/>
              </a:rPr>
              <a:t>модели дистанционного,</a:t>
            </a:r>
            <a:r>
              <a:rPr lang="en-US" sz="2800">
                <a:solidFill>
                  <a:srgbClr val="4F6228"/>
                </a:solidFill>
                <a:latin typeface="Calibri" pitchFamily="34" charset="0"/>
              </a:rPr>
              <a:t> </a:t>
            </a:r>
            <a:r>
              <a:rPr lang="ru-RU" sz="2800">
                <a:solidFill>
                  <a:srgbClr val="4F6228"/>
                </a:solidFill>
                <a:latin typeface="Calibri" pitchFamily="34" charset="0"/>
              </a:rPr>
              <a:t>заочного</a:t>
            </a:r>
            <a:endParaRPr lang="en-US" sz="2800">
              <a:solidFill>
                <a:srgbClr val="4F6228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4F6228"/>
                </a:solidFill>
                <a:latin typeface="Calibri" pitchFamily="34" charset="0"/>
              </a:rPr>
              <a:t> и очно-заочного образования обучающихся;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800">
                <a:solidFill>
                  <a:srgbClr val="4F6228"/>
                </a:solidFill>
                <a:latin typeface="Calibri" pitchFamily="34" charset="0"/>
              </a:rPr>
              <a:t>практика деятельности школ для одаренных ребят, оказавшихся в трудной жизненной ситуации. 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800">
                <a:solidFill>
                  <a:srgbClr val="4F6228"/>
                </a:solidFill>
                <a:latin typeface="Calibri" pitchFamily="34" charset="0"/>
              </a:rPr>
              <a:t>сохранение здоровья и успешная социальная адаптации интеллектуально одарённых детей.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ru-RU" sz="2800">
              <a:solidFill>
                <a:srgbClr val="4F6228"/>
              </a:solidFill>
              <a:latin typeface="Calibri" pitchFamily="34" charset="0"/>
            </a:endParaRPr>
          </a:p>
        </p:txBody>
      </p:sp>
      <p:pic>
        <p:nvPicPr>
          <p:cNvPr id="7" name="Picture 10" descr="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571625"/>
            <a:ext cx="2293938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B3054-5F80-4FCA-98C0-7960C0448A0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1714500"/>
            <a:ext cx="80232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400" b="1" dirty="0">
                <a:solidFill>
                  <a:srgbClr val="4F6228"/>
                </a:solidFill>
                <a:latin typeface="+mn-lt"/>
                <a:cs typeface="+mn-cs"/>
              </a:rPr>
              <a:t>	</a:t>
            </a:r>
            <a:r>
              <a:rPr lang="ru-RU" sz="6600" b="1" dirty="0">
                <a:solidFill>
                  <a:srgbClr val="4F6228"/>
                </a:solidFill>
                <a:latin typeface="+mn-lt"/>
                <a:cs typeface="+mn-cs"/>
              </a:rPr>
              <a:t> «Российская школа не имеет права быть ветхой…»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5400" i="1" dirty="0">
                <a:solidFill>
                  <a:srgbClr val="4F6228"/>
                </a:solidFill>
                <a:latin typeface="+mn-lt"/>
                <a:cs typeface="+mn-cs"/>
              </a:rPr>
              <a:t>Дмитрий Медведев</a:t>
            </a:r>
            <a:endParaRPr lang="ru-RU" sz="5400" b="1" dirty="0">
              <a:solidFill>
                <a:srgbClr val="4F6228"/>
              </a:solidFill>
              <a:latin typeface="+mn-lt"/>
              <a:cs typeface="+mn-cs"/>
            </a:endParaRPr>
          </a:p>
        </p:txBody>
      </p:sp>
      <p:pic>
        <p:nvPicPr>
          <p:cNvPr id="9220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71438"/>
            <a:ext cx="928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71438"/>
            <a:ext cx="1117600" cy="1260475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49132"/>
            <a:ext cx="383225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1129" y="3852226"/>
            <a:ext cx="383956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071678"/>
            <a:ext cx="383956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00" y="0"/>
            <a:ext cx="9286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2874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Комплексный подход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929190" y="1977760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2" descr="C:\Users\user\Desktop\картинки\350-летие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0"/>
            <a:ext cx="9286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3835148"/>
            <a:ext cx="512427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549132"/>
            <a:ext cx="383956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8964613" cy="13033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Комплексный подход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64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300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TS030006422</vt:lpstr>
      <vt:lpstr>Слайд 1</vt:lpstr>
      <vt:lpstr>«Я не позволю, чтобы школа мешала моему образованию!»</vt:lpstr>
      <vt:lpstr>Слайд 3</vt:lpstr>
      <vt:lpstr>Образовательная стратегия  «Наша новая школа»</vt:lpstr>
      <vt:lpstr>Муниципальная система образования  города Иркутска</vt:lpstr>
      <vt:lpstr>Новые инструменты и механизмы обновления школьного образования </vt:lpstr>
      <vt:lpstr>Слайд 7</vt:lpstr>
      <vt:lpstr>Комплексный подход</vt:lpstr>
      <vt:lpstr>Комплексный подход</vt:lpstr>
      <vt:lpstr>Комплексный подход</vt:lpstr>
      <vt:lpstr>Комплексный подход</vt:lpstr>
      <vt:lpstr>Ремонт и реконструкция              школ-архитектурных памятников</vt:lpstr>
      <vt:lpstr>Правильное и полноценное  питание детей</vt:lpstr>
      <vt:lpstr>Правильное и полноценное  питание детей</vt:lpstr>
      <vt:lpstr>Правильное и полноценное  питание детей</vt:lpstr>
      <vt:lpstr>Здоровье дошкольников</vt:lpstr>
      <vt:lpstr>Социальное партнерство</vt:lpstr>
      <vt:lpstr>Слайд 18</vt:lpstr>
      <vt:lpstr>Механизмы обновления         системы образования</vt:lpstr>
      <vt:lpstr>Желаю успешного сотрудничества,  эффективной работы съезда, творческого настроя, положительных эмоций, интересных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Alexandr</cp:lastModifiedBy>
  <cp:revision>5</cp:revision>
  <dcterms:modified xsi:type="dcterms:W3CDTF">2010-12-09T04:59:11Z</dcterms:modified>
</cp:coreProperties>
</file>