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4" r:id="rId3"/>
    <p:sldId id="357" r:id="rId4"/>
    <p:sldId id="366" r:id="rId5"/>
    <p:sldId id="372" r:id="rId6"/>
    <p:sldId id="371" r:id="rId7"/>
    <p:sldId id="370" r:id="rId8"/>
    <p:sldId id="369" r:id="rId9"/>
    <p:sldId id="368" r:id="rId10"/>
    <p:sldId id="373" r:id="rId11"/>
  </p:sldIdLst>
  <p:sldSz cx="9144000" cy="6858000" type="screen4x3"/>
  <p:notesSz cx="6797675" cy="9926638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000FF"/>
    <a:srgbClr val="FFFFFF"/>
    <a:srgbClr val="3366FF"/>
    <a:srgbClr val="0066FF"/>
    <a:srgbClr val="000066"/>
    <a:srgbClr val="FF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>
      <p:cViewPr varScale="1">
        <p:scale>
          <a:sx n="100" d="100"/>
          <a:sy n="100" d="100"/>
        </p:scale>
        <p:origin x="-84" y="-3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Îáðàçåö òåêñòà</a:t>
            </a:r>
          </a:p>
          <a:p>
            <a:pPr lvl="1"/>
            <a:r>
              <a:rPr lang="ru-RU" smtClean="0"/>
              <a:t>Âòîðîé óðîâåíü</a:t>
            </a:r>
          </a:p>
          <a:p>
            <a:pPr lvl="2"/>
            <a:r>
              <a:rPr lang="ru-RU" smtClean="0"/>
              <a:t>Òðåòèé óðîâåíü</a:t>
            </a:r>
          </a:p>
          <a:p>
            <a:pPr lvl="3"/>
            <a:r>
              <a:rPr lang="ru-RU" smtClean="0"/>
              <a:t>×åòâåðòûé óðîâåíü</a:t>
            </a:r>
          </a:p>
          <a:p>
            <a:pPr lvl="4"/>
            <a:r>
              <a:rPr lang="ru-RU" smtClean="0"/>
              <a:t>Ïÿòûé óðîâåíü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ru-RU" sz="1200" b="0">
                <a:latin typeface="Arial" pitchFamily="34" charset="0"/>
              </a:rPr>
              <a:t>1</a:t>
            </a:r>
            <a:endParaRPr lang="ru-RU" sz="1200" b="0">
              <a:latin typeface="Franklin Gothic Medium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7243763" cy="1982788"/>
            <a:chOff x="0" y="0"/>
            <a:chExt cx="4563" cy="1249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0" y="583"/>
              <a:ext cx="4488" cy="666"/>
            </a:xfrm>
            <a:custGeom>
              <a:avLst/>
              <a:gdLst/>
              <a:ahLst/>
              <a:cxnLst>
                <a:cxn ang="0">
                  <a:pos x="4481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487" y="1"/>
                </a:cxn>
                <a:cxn ang="0">
                  <a:pos x="4481" y="153"/>
                </a:cxn>
                <a:cxn ang="0">
                  <a:pos x="4481" y="299"/>
                </a:cxn>
              </a:cxnLst>
              <a:rect l="0" t="0" r="r" b="b"/>
              <a:pathLst>
                <a:path w="4488" h="666">
                  <a:moveTo>
                    <a:pt x="4481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487" y="1"/>
                  </a:lnTo>
                  <a:lnTo>
                    <a:pt x="4481" y="153"/>
                  </a:lnTo>
                  <a:lnTo>
                    <a:pt x="4481" y="299"/>
                  </a:lnTo>
                </a:path>
              </a:pathLst>
            </a:custGeom>
            <a:gradFill rotWithShape="0">
              <a:gsLst>
                <a:gs pos="0">
                  <a:srgbClr val="D0DAE2">
                    <a:gamma/>
                    <a:shade val="100000"/>
                    <a:invGamma/>
                  </a:srgbClr>
                </a:gs>
                <a:gs pos="100000">
                  <a:srgbClr val="D0DAE2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0" y="0"/>
              <a:ext cx="4563" cy="1200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</a:cxnLst>
              <a:rect l="0" t="0" r="r" b="b"/>
              <a:pathLst>
                <a:path w="4563" h="120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</a:path>
              </a:pathLst>
            </a:custGeom>
            <a:gradFill rotWithShape="0">
              <a:gsLst>
                <a:gs pos="0">
                  <a:srgbClr val="D0DAE2">
                    <a:gamma/>
                    <a:tint val="50196"/>
                    <a:invGamma/>
                  </a:srgbClr>
                </a:gs>
                <a:gs pos="100000">
                  <a:srgbClr val="D0DAE2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Îáðàçåö çàãîëîâêà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Îáðàçåö òåêñòà</a:t>
            </a:r>
          </a:p>
          <a:p>
            <a:pPr lvl="1"/>
            <a:r>
              <a:rPr lang="ru-RU" smtClean="0"/>
              <a:t>Âòîðîé óðîâåíü</a:t>
            </a:r>
          </a:p>
          <a:p>
            <a:pPr lvl="2"/>
            <a:r>
              <a:rPr lang="ru-RU" smtClean="0"/>
              <a:t>Òðåòèé óðîâåíü</a:t>
            </a:r>
          </a:p>
          <a:p>
            <a:pPr lvl="3"/>
            <a:r>
              <a:rPr lang="ru-RU" smtClean="0"/>
              <a:t>×åòâåðòûé óðîâåíü</a:t>
            </a:r>
          </a:p>
          <a:p>
            <a:pPr lvl="4"/>
            <a:r>
              <a:rPr lang="ru-RU" smtClean="0"/>
              <a:t>Ïÿòûé óðîâåíü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_Microsoft_Office_Excel4.xls"/><Relationship Id="rId4" Type="http://schemas.openxmlformats.org/officeDocument/2006/relationships/oleObject" Target="../embeddings/__________Microsoft_Office_Excel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_Microsoft_Office_Excel8.xls"/><Relationship Id="rId4" Type="http://schemas.openxmlformats.org/officeDocument/2006/relationships/oleObject" Target="../embeddings/__________Microsoft_Office_Excel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_____Microsoft_Office_Excel10.xls"/><Relationship Id="rId4" Type="http://schemas.openxmlformats.org/officeDocument/2006/relationships/oleObject" Target="../embeddings/__________Microsoft_Office_Excel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73025" y="260350"/>
            <a:ext cx="8459788" cy="5684838"/>
            <a:chOff x="0" y="0"/>
            <a:chExt cx="5329" cy="3745"/>
          </a:xfrm>
        </p:grpSpPr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0" y="1440"/>
              <a:ext cx="5156" cy="2305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6" h="2305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</a:path>
              </a:pathLst>
            </a:custGeom>
            <a:gradFill rotWithShape="0">
              <a:gsLst>
                <a:gs pos="0">
                  <a:srgbClr val="D0DAE2">
                    <a:gamma/>
                    <a:shade val="89804"/>
                    <a:invGamma/>
                  </a:srgbClr>
                </a:gs>
                <a:gs pos="100000">
                  <a:srgbClr val="D0DAE2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0" y="0"/>
              <a:ext cx="5329" cy="3690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9" h="3690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</a:path>
              </a:pathLst>
            </a:custGeom>
            <a:gradFill rotWithShape="0">
              <a:gsLst>
                <a:gs pos="0">
                  <a:srgbClr val="D0DAE2">
                    <a:gamma/>
                    <a:tint val="50196"/>
                    <a:invGamma/>
                  </a:srgbClr>
                </a:gs>
                <a:gs pos="100000">
                  <a:srgbClr val="D0DAE2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258888" y="549275"/>
            <a:ext cx="751205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ru-RU" sz="3600">
                <a:solidFill>
                  <a:srgbClr val="0000FF"/>
                </a:solidFill>
              </a:rPr>
              <a:t>О роли высшей школы в подготовке кадров </a:t>
            </a:r>
          </a:p>
          <a:p>
            <a:r>
              <a:rPr lang="ru-RU" sz="3600">
                <a:solidFill>
                  <a:srgbClr val="0000FF"/>
                </a:solidFill>
              </a:rPr>
              <a:t>для инновационной экономики Сибири</a:t>
            </a:r>
          </a:p>
        </p:txBody>
      </p:sp>
      <p:pic>
        <p:nvPicPr>
          <p:cNvPr id="3082" name="Picture 10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068638"/>
            <a:ext cx="3960813" cy="273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3716338"/>
            <a:ext cx="4897438" cy="2305050"/>
          </a:xfrm>
          <a:noFill/>
          <a:ln/>
        </p:spPr>
        <p:txBody>
          <a:bodyPr/>
          <a:lstStyle/>
          <a:p>
            <a:pPr algn="r">
              <a:lnSpc>
                <a:spcPct val="70000"/>
              </a:lnSpc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</a:t>
            </a:r>
            <a:r>
              <a:rPr lang="ru-RU" sz="2800" b="1" i="1">
                <a:solidFill>
                  <a:srgbClr val="0000FF"/>
                </a:solidFill>
                <a:effectLst/>
                <a:latin typeface="Times New Roman" pitchFamily="18" charset="0"/>
              </a:rPr>
              <a:t>В.И. Зинченко</a:t>
            </a:r>
          </a:p>
          <a:p>
            <a:pPr algn="r">
              <a:lnSpc>
                <a:spcPct val="70000"/>
              </a:lnSpc>
            </a:pPr>
            <a:r>
              <a:rPr lang="ru-RU" sz="2400" i="1">
                <a:solidFill>
                  <a:srgbClr val="000066"/>
                </a:solidFill>
                <a:effectLst/>
                <a:latin typeface="Times New Roman" pitchFamily="18" charset="0"/>
              </a:rPr>
              <a:t>Заместитель Губернатора </a:t>
            </a:r>
          </a:p>
          <a:p>
            <a:pPr algn="r">
              <a:lnSpc>
                <a:spcPct val="70000"/>
              </a:lnSpc>
            </a:pPr>
            <a:r>
              <a:rPr lang="ru-RU" sz="2400" i="1">
                <a:solidFill>
                  <a:srgbClr val="000066"/>
                </a:solidFill>
                <a:effectLst/>
                <a:latin typeface="Times New Roman" pitchFamily="18" charset="0"/>
              </a:rPr>
              <a:t>Томской области</a:t>
            </a:r>
          </a:p>
          <a:p>
            <a:pPr algn="r">
              <a:lnSpc>
                <a:spcPct val="70000"/>
              </a:lnSpc>
            </a:pPr>
            <a:r>
              <a:rPr lang="ru-RU" sz="2800" b="1" i="1">
                <a:solidFill>
                  <a:srgbClr val="0000FF"/>
                </a:solidFill>
                <a:effectLst/>
                <a:latin typeface="Times New Roman" pitchFamily="18" charset="0"/>
              </a:rPr>
              <a:t>Н.В.Пустовой</a:t>
            </a:r>
          </a:p>
          <a:p>
            <a:pPr algn="r">
              <a:lnSpc>
                <a:spcPct val="70000"/>
              </a:lnSpc>
            </a:pPr>
            <a:r>
              <a:rPr lang="ru-RU" sz="2400" i="1">
                <a:solidFill>
                  <a:srgbClr val="000066"/>
                </a:solidFill>
                <a:effectLst/>
                <a:latin typeface="Times New Roman" pitchFamily="18" charset="0"/>
              </a:rPr>
              <a:t>Председатель Совета Ректоров</a:t>
            </a:r>
          </a:p>
          <a:p>
            <a:pPr algn="r">
              <a:lnSpc>
                <a:spcPct val="70000"/>
              </a:lnSpc>
            </a:pPr>
            <a:r>
              <a:rPr lang="ru-RU" sz="2400" i="1">
                <a:solidFill>
                  <a:srgbClr val="000066"/>
                </a:solidFill>
                <a:effectLst/>
                <a:latin typeface="Times New Roman" pitchFamily="18" charset="0"/>
              </a:rPr>
              <a:t>вузов СФО</a:t>
            </a:r>
          </a:p>
          <a:p>
            <a:pPr algn="r">
              <a:lnSpc>
                <a:spcPct val="70000"/>
              </a:lnSpc>
            </a:pPr>
            <a:endParaRPr lang="ru-RU" sz="2800" i="1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643438" y="5994400"/>
            <a:ext cx="424815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4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1400" i="1">
                <a:latin typeface="Tahoma" pitchFamily="34" charset="0"/>
              </a:rPr>
              <a:t>Съезд работников образования Сибири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400" i="1">
                <a:latin typeface="Tahoma" pitchFamily="34" charset="0"/>
              </a:rPr>
              <a:t>25-26 ноября 2010 г.</a:t>
            </a:r>
          </a:p>
        </p:txBody>
      </p:sp>
      <p:pic>
        <p:nvPicPr>
          <p:cNvPr id="3088" name="Picture 16" descr="Герб Томской области с листьям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0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900488"/>
            <a:ext cx="381635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3331" name="Picture 26" descr="http://tomsk.rosoez.ru/photo/news_media/177104/?type=origin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905250"/>
            <a:ext cx="39608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1139825"/>
            <a:ext cx="8353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l" eaLnBrk="1" hangingPunct="1">
              <a:buClr>
                <a:srgbClr val="006600"/>
              </a:buClr>
              <a:buFontTx/>
              <a:buChar char="•"/>
              <a:tabLst>
                <a:tab pos="457200" algn="l"/>
              </a:tabLst>
            </a:pPr>
            <a:r>
              <a:rPr lang="ru-RU">
                <a:latin typeface="Book Antiqua" pitchFamily="18" charset="0"/>
              </a:rPr>
              <a:t> </a:t>
            </a:r>
            <a:r>
              <a:rPr lang="ru-RU" sz="2000">
                <a:latin typeface="Book Antiqua" pitchFamily="18" charset="0"/>
              </a:rPr>
              <a:t>Число   резидентов   Томской  технико - внедренческой  зоны – 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45</a:t>
            </a:r>
          </a:p>
          <a:p>
            <a:pPr indent="450850" algn="l" eaLnBrk="1" hangingPunct="1">
              <a:buClr>
                <a:srgbClr val="006600"/>
              </a:buClr>
              <a:buFontTx/>
              <a:buChar char="•"/>
              <a:tabLst>
                <a:tab pos="457200" algn="l"/>
              </a:tabLst>
            </a:pPr>
            <a:r>
              <a:rPr lang="ru-RU" sz="2000">
                <a:latin typeface="Book Antiqua" pitchFamily="18" charset="0"/>
              </a:rPr>
              <a:t>2009 г –  объем  инвестиций 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2,6</a:t>
            </a:r>
            <a:r>
              <a:rPr lang="ru-RU" sz="2000">
                <a:latin typeface="Book Antiqua" pitchFamily="18" charset="0"/>
              </a:rPr>
              <a:t>  млрд.  руб., объем производства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0,33</a:t>
            </a:r>
            <a:r>
              <a:rPr lang="ru-RU" sz="200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ru-RU" sz="2000">
                <a:latin typeface="Book Antiqua" pitchFamily="18" charset="0"/>
              </a:rPr>
              <a:t>млрд.руб., создано всего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650</a:t>
            </a:r>
            <a:r>
              <a:rPr lang="ru-RU" sz="2000">
                <a:latin typeface="Book Antiqua" pitchFamily="18" charset="0"/>
              </a:rPr>
              <a:t> рабочих мест</a:t>
            </a:r>
          </a:p>
          <a:p>
            <a:pPr indent="450850" algn="l" eaLnBrk="1" hangingPunct="1">
              <a:buClr>
                <a:srgbClr val="006600"/>
              </a:buClr>
              <a:buFontTx/>
              <a:buChar char="•"/>
              <a:tabLst>
                <a:tab pos="457200" algn="l"/>
              </a:tabLst>
            </a:pPr>
            <a:r>
              <a:rPr lang="ru-RU" sz="2000">
                <a:latin typeface="Book Antiqua" pitchFamily="18" charset="0"/>
              </a:rPr>
              <a:t> Объем производства   товаров  (работ,   услуг)   за   2009 - 2011 гг.   составит 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2,5 млрд. руб.,</a:t>
            </a:r>
            <a:r>
              <a:rPr lang="ru-RU" sz="2000">
                <a:latin typeface="Book Antiqua" pitchFamily="18" charset="0"/>
              </a:rPr>
              <a:t>    будет   создано  более </a:t>
            </a:r>
            <a:r>
              <a: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2 500</a:t>
            </a:r>
            <a:r>
              <a:rPr lang="ru-RU" sz="2000">
                <a:latin typeface="Book Antiqua" pitchFamily="18" charset="0"/>
              </a:rPr>
              <a:t> рабочих  мест</a:t>
            </a:r>
          </a:p>
        </p:txBody>
      </p:sp>
      <p:pic>
        <p:nvPicPr>
          <p:cNvPr id="1123333" name="Picture 5" descr="Герб Томской области с листья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334" name="Rectangle 6"/>
          <p:cNvSpPr>
            <a:spLocks noChangeArrowheads="1"/>
          </p:cNvSpPr>
          <p:nvPr/>
        </p:nvSpPr>
        <p:spPr bwMode="auto">
          <a:xfrm>
            <a:off x="8839200" y="65309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i="1">
                <a:latin typeface="Arial" pitchFamily="34" charset="0"/>
              </a:rPr>
              <a:t>9</a:t>
            </a:r>
          </a:p>
        </p:txBody>
      </p:sp>
      <p:sp>
        <p:nvSpPr>
          <p:cNvPr id="1123335" name="Rectangle 7"/>
          <p:cNvSpPr>
            <a:spLocks noChangeArrowheads="1"/>
          </p:cNvSpPr>
          <p:nvPr/>
        </p:nvSpPr>
        <p:spPr bwMode="auto">
          <a:xfrm>
            <a:off x="2987675" y="0"/>
            <a:ext cx="604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600"/>
              <a:t>О роли высшей школы в подготовке кадров </a:t>
            </a:r>
          </a:p>
          <a:p>
            <a:pPr algn="r"/>
            <a:r>
              <a:rPr lang="ru-RU" sz="1600"/>
              <a:t>для инновационной экономики Сибири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572" name="Picture 4" descr="Герб Томской области с листья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33575" name="Rectangle 7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1</a:t>
            </a:r>
          </a:p>
          <a:p>
            <a:endParaRPr lang="ru-RU" sz="1400"/>
          </a:p>
        </p:txBody>
      </p:sp>
      <p:sp>
        <p:nvSpPr>
          <p:cNvPr id="1133578" name="Rectangle 10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</a:rPr>
              <a:t>Содействие трудоустройству выпускников 2009-2010 гг.</a:t>
            </a:r>
            <a:br>
              <a:rPr lang="ru-RU" sz="2000">
                <a:solidFill>
                  <a:srgbClr val="FFFFFF"/>
                </a:solidFill>
              </a:rPr>
            </a:br>
            <a:r>
              <a:rPr lang="ru-RU" sz="2000">
                <a:solidFill>
                  <a:srgbClr val="FFFFFF"/>
                </a:solidFill>
              </a:rPr>
              <a:t>в разрезе регионов СФО</a:t>
            </a:r>
          </a:p>
        </p:txBody>
      </p:sp>
      <p:graphicFrame>
        <p:nvGraphicFramePr>
          <p:cNvPr id="1133735" name="Group 167"/>
          <p:cNvGraphicFramePr>
            <a:graphicFrameLocks noGrp="1"/>
          </p:cNvGraphicFramePr>
          <p:nvPr>
            <p:ph sz="half" idx="1"/>
          </p:nvPr>
        </p:nvGraphicFramePr>
        <p:xfrm>
          <a:off x="0" y="1052513"/>
          <a:ext cx="3708400" cy="5832479"/>
        </p:xfrm>
        <a:graphic>
          <a:graphicData uri="http://schemas.openxmlformats.org/drawingml/2006/table">
            <a:tbl>
              <a:tblPr/>
              <a:tblGrid>
                <a:gridCol w="1619250"/>
                <a:gridCol w="792163"/>
                <a:gridCol w="1296987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Регионы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Уровни образования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Обратились в ЦЗН в январе-октябре 2010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Томская область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1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Алтайский край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Кемеровская область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6826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Иркутская область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3570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1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Красноярский край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Омская область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ВПО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2" name="Скругленный прямоугольник 81"/>
          <p:cNvSpPr>
            <a:spLocks noChangeArrowheads="1"/>
          </p:cNvSpPr>
          <p:nvPr/>
        </p:nvSpPr>
        <p:spPr bwMode="auto">
          <a:xfrm>
            <a:off x="3851275" y="1052513"/>
            <a:ext cx="3097213" cy="1225550"/>
          </a:xfrm>
          <a:prstGeom prst="roundRect">
            <a:avLst>
              <a:gd name="adj" fmla="val 33731"/>
            </a:avLst>
          </a:prstGeom>
          <a:gradFill rotWithShape="1">
            <a:gsLst>
              <a:gs pos="0">
                <a:srgbClr val="DCE6F2"/>
              </a:gs>
              <a:gs pos="30000">
                <a:srgbClr val="FFFFFF"/>
              </a:gs>
              <a:gs pos="100000">
                <a:srgbClr val="FFFFFF"/>
              </a:gs>
            </a:gsLst>
            <a:lin ang="16200000" scaled="1"/>
          </a:gradFill>
          <a:ln w="19050" algn="ctr">
            <a:solidFill>
              <a:srgbClr val="0066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0000"/>
              </a:lnSpc>
            </a:pPr>
            <a:r>
              <a:rPr lang="ru-RU" sz="1800" b="0">
                <a:solidFill>
                  <a:srgbClr val="006666"/>
                </a:solidFill>
                <a:latin typeface="Arial" pitchFamily="34" charset="0"/>
              </a:rPr>
              <a:t>Мероприятия по трудоустройству выпускников</a:t>
            </a:r>
            <a:r>
              <a:rPr lang="ru-RU" sz="2000">
                <a:solidFill>
                  <a:srgbClr val="006666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b="0" i="1">
                <a:solidFill>
                  <a:srgbClr val="006666"/>
                </a:solidFill>
                <a:latin typeface="Arial" pitchFamily="34" charset="0"/>
              </a:rPr>
              <a:t>по каналам занятости</a:t>
            </a:r>
            <a:endParaRPr lang="ru-RU" sz="2000" b="0" i="1">
              <a:solidFill>
                <a:srgbClr val="0070C0"/>
              </a:solidFill>
              <a:latin typeface="Arial" pitchFamily="34" charset="0"/>
            </a:endParaRPr>
          </a:p>
        </p:txBody>
      </p:sp>
      <p:graphicFrame>
        <p:nvGraphicFramePr>
          <p:cNvPr id="1133737" name="Group 169"/>
          <p:cNvGraphicFramePr>
            <a:graphicFrameLocks noGrp="1"/>
          </p:cNvGraphicFramePr>
          <p:nvPr>
            <p:ph sz="half" idx="2"/>
          </p:nvPr>
        </p:nvGraphicFramePr>
        <p:xfrm>
          <a:off x="7092950" y="1052513"/>
          <a:ext cx="2051050" cy="5807395"/>
        </p:xfrm>
        <a:graphic>
          <a:graphicData uri="http://schemas.openxmlformats.org/drawingml/2006/table">
            <a:tbl>
              <a:tblPr/>
              <a:tblGrid>
                <a:gridCol w="2051050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Состоят на учете в качестве безработных на 01.11.2010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232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152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33699" name="AutoShape 131"/>
          <p:cNvSpPr>
            <a:spLocks noChangeArrowheads="1"/>
          </p:cNvSpPr>
          <p:nvPr/>
        </p:nvSpPr>
        <p:spPr bwMode="blackWhite">
          <a:xfrm>
            <a:off x="3851275" y="2349500"/>
            <a:ext cx="3168650" cy="3778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на постоянную работу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0" name="AutoShape 132"/>
          <p:cNvSpPr>
            <a:spLocks noChangeArrowheads="1"/>
          </p:cNvSpPr>
          <p:nvPr/>
        </p:nvSpPr>
        <p:spPr bwMode="blackWhite">
          <a:xfrm>
            <a:off x="3851275" y="2852738"/>
            <a:ext cx="3168650" cy="3778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на временную работу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1" name="AutoShape 133"/>
          <p:cNvSpPr>
            <a:spLocks noChangeArrowheads="1"/>
          </p:cNvSpPr>
          <p:nvPr/>
        </p:nvSpPr>
        <p:spPr bwMode="blackWhite">
          <a:xfrm>
            <a:off x="3851275" y="3357563"/>
            <a:ext cx="3168650" cy="3778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на стажировку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2" name="AutoShape 134"/>
          <p:cNvSpPr>
            <a:spLocks noChangeArrowheads="1"/>
          </p:cNvSpPr>
          <p:nvPr/>
        </p:nvSpPr>
        <p:spPr bwMode="blackWhite">
          <a:xfrm>
            <a:off x="3851275" y="3933825"/>
            <a:ext cx="3168650" cy="3778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первое рабочее место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3" name="AutoShape 135"/>
          <p:cNvSpPr>
            <a:spLocks noChangeArrowheads="1"/>
          </p:cNvSpPr>
          <p:nvPr/>
        </p:nvSpPr>
        <p:spPr bwMode="blackWhite">
          <a:xfrm>
            <a:off x="3851275" y="4508500"/>
            <a:ext cx="3168650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открытие собственного</a:t>
            </a:r>
          </a:p>
          <a:p>
            <a:r>
              <a:rPr lang="ru-RU" sz="1800">
                <a:latin typeface="Arial" pitchFamily="34" charset="0"/>
              </a:rPr>
              <a:t> дела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4" name="AutoShape 136"/>
          <p:cNvSpPr>
            <a:spLocks noChangeArrowheads="1"/>
          </p:cNvSpPr>
          <p:nvPr/>
        </p:nvSpPr>
        <p:spPr bwMode="blackWhite">
          <a:xfrm>
            <a:off x="3851275" y="5300663"/>
            <a:ext cx="3168650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направлены на</a:t>
            </a:r>
          </a:p>
          <a:p>
            <a:r>
              <a:rPr lang="ru-RU" sz="1800">
                <a:latin typeface="Arial" pitchFamily="34" charset="0"/>
              </a:rPr>
              <a:t> профобучение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133705" name="AutoShape 137"/>
          <p:cNvSpPr>
            <a:spLocks noChangeArrowheads="1"/>
          </p:cNvSpPr>
          <p:nvPr/>
        </p:nvSpPr>
        <p:spPr bwMode="blackWhite">
          <a:xfrm>
            <a:off x="3851275" y="6092825"/>
            <a:ext cx="3167063" cy="62071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latin typeface="Arial" pitchFamily="34" charset="0"/>
              </a:rPr>
              <a:t>самостоятельное</a:t>
            </a:r>
          </a:p>
          <a:p>
            <a:r>
              <a:rPr lang="ru-RU" sz="1800">
                <a:latin typeface="Arial" pitchFamily="34" charset="0"/>
              </a:rPr>
              <a:t> трудоустройство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9430" name="Object 678"/>
          <p:cNvGraphicFramePr>
            <a:graphicFrameLocks noChangeAspect="1"/>
          </p:cNvGraphicFramePr>
          <p:nvPr>
            <p:ph sz="half" idx="1"/>
          </p:nvPr>
        </p:nvGraphicFramePr>
        <p:xfrm>
          <a:off x="179388" y="2133600"/>
          <a:ext cx="8785225" cy="4724400"/>
        </p:xfrm>
        <a:graphic>
          <a:graphicData uri="http://schemas.openxmlformats.org/presentationml/2006/ole">
            <p:oleObj spid="_x0000_s1099430" name="Диаграмма" r:id="rId3" imgW="5886450" imgH="3600298" progId="Excel.Chart.8">
              <p:embed/>
            </p:oleObj>
          </a:graphicData>
        </a:graphic>
      </p:graphicFrame>
      <p:pic>
        <p:nvPicPr>
          <p:cNvPr id="1098755" name="Picture 3" descr="Герб Томской области с листья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098756" name="Rectangle 4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2</a:t>
            </a:r>
          </a:p>
          <a:p>
            <a:endParaRPr lang="ru-RU" sz="1400"/>
          </a:p>
        </p:txBody>
      </p:sp>
      <p:sp>
        <p:nvSpPr>
          <p:cNvPr id="1098766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graphicFrame>
        <p:nvGraphicFramePr>
          <p:cNvPr id="1099427" name="Group 675"/>
          <p:cNvGraphicFramePr>
            <a:graphicFrameLocks noGrp="1"/>
          </p:cNvGraphicFramePr>
          <p:nvPr>
            <p:ph sz="quarter" idx="3"/>
          </p:nvPr>
        </p:nvGraphicFramePr>
        <p:xfrm>
          <a:off x="179388" y="981075"/>
          <a:ext cx="8785225" cy="1175280"/>
        </p:xfrm>
        <a:graphic>
          <a:graphicData uri="http://schemas.openxmlformats.org/drawingml/2006/table">
            <a:tbl>
              <a:tblPr/>
              <a:tblGrid>
                <a:gridCol w="1079500"/>
                <a:gridCol w="1009650"/>
                <a:gridCol w="838200"/>
                <a:gridCol w="827087"/>
                <a:gridCol w="998538"/>
                <a:gridCol w="935037"/>
                <a:gridCol w="936625"/>
                <a:gridCol w="1071563"/>
                <a:gridCol w="1089025"/>
              </a:tblGrid>
              <a:tr h="354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Федеральный округ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2007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87,3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26,1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372,6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2008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93,6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64,2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47,3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399,8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2009 г.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9383" name="Rectangle 631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1099384" name="Text Box 632"/>
          <p:cNvSpPr txBox="1">
            <a:spLocks noChangeArrowheads="1"/>
          </p:cNvSpPr>
          <p:nvPr/>
        </p:nvSpPr>
        <p:spPr bwMode="auto">
          <a:xfrm>
            <a:off x="1692275" y="115888"/>
            <a:ext cx="6480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FF"/>
                </a:solidFill>
              </a:rPr>
              <a:t>Стоимость основных средств, машин и оборудования вузов и научных организаций, млрд.рублей</a:t>
            </a:r>
          </a:p>
        </p:txBody>
      </p:sp>
      <p:sp>
        <p:nvSpPr>
          <p:cNvPr id="1099395" name="Rectangle 643"/>
          <p:cNvSpPr>
            <a:spLocks noChangeArrowheads="1"/>
          </p:cNvSpPr>
          <p:nvPr/>
        </p:nvSpPr>
        <p:spPr bwMode="auto">
          <a:xfrm rot="-3496057">
            <a:off x="2114550" y="5961063"/>
            <a:ext cx="1209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Иркутская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099399" name="Rectangle 647"/>
          <p:cNvSpPr>
            <a:spLocks noChangeArrowheads="1"/>
          </p:cNvSpPr>
          <p:nvPr/>
        </p:nvSpPr>
        <p:spPr bwMode="auto">
          <a:xfrm rot="-25147090">
            <a:off x="3260725" y="6008688"/>
            <a:ext cx="1368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Кемеровская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099401" name="Rectangle 649"/>
          <p:cNvSpPr>
            <a:spLocks noChangeArrowheads="1"/>
          </p:cNvSpPr>
          <p:nvPr/>
        </p:nvSpPr>
        <p:spPr bwMode="auto">
          <a:xfrm rot="-3481005">
            <a:off x="2548731" y="6028532"/>
            <a:ext cx="14970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Новосибирская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099402" name="Rectangle 650"/>
          <p:cNvSpPr>
            <a:spLocks noChangeArrowheads="1"/>
          </p:cNvSpPr>
          <p:nvPr/>
        </p:nvSpPr>
        <p:spPr bwMode="auto">
          <a:xfrm rot="-25047951">
            <a:off x="1274762" y="6076951"/>
            <a:ext cx="1450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Красноярский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099404" name="Rectangle 652"/>
          <p:cNvSpPr>
            <a:spLocks noChangeArrowheads="1"/>
          </p:cNvSpPr>
          <p:nvPr/>
        </p:nvSpPr>
        <p:spPr bwMode="auto">
          <a:xfrm rot="18018691">
            <a:off x="4253706" y="5907882"/>
            <a:ext cx="823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Омская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099405" name="Rectangle 653"/>
          <p:cNvSpPr>
            <a:spLocks noChangeArrowheads="1"/>
          </p:cNvSpPr>
          <p:nvPr/>
        </p:nvSpPr>
        <p:spPr bwMode="auto">
          <a:xfrm rot="-46919788">
            <a:off x="4651375" y="5942013"/>
            <a:ext cx="1181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Алтайский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099408" name="Rectangle 656"/>
          <p:cNvSpPr>
            <a:spLocks noChangeArrowheads="1"/>
          </p:cNvSpPr>
          <p:nvPr/>
        </p:nvSpPr>
        <p:spPr bwMode="auto">
          <a:xfrm rot="-3658493">
            <a:off x="5341144" y="5847557"/>
            <a:ext cx="1041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40000"/>
              </a:lnSpc>
            </a:pPr>
            <a:r>
              <a:rPr lang="ru-RU" sz="1600"/>
              <a:t>Бурятия</a:t>
            </a:r>
            <a:r>
              <a:rPr lang="ru-RU"/>
              <a:t> </a:t>
            </a:r>
          </a:p>
        </p:txBody>
      </p:sp>
      <p:sp>
        <p:nvSpPr>
          <p:cNvPr id="1099409" name="Rectangle 657"/>
          <p:cNvSpPr>
            <a:spLocks noChangeArrowheads="1"/>
          </p:cNvSpPr>
          <p:nvPr/>
        </p:nvSpPr>
        <p:spPr bwMode="auto">
          <a:xfrm rot="17876510">
            <a:off x="5618162" y="6051551"/>
            <a:ext cx="15224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500"/>
              <a:t>Забайкальский</a:t>
            </a:r>
          </a:p>
          <a:p>
            <a:pPr>
              <a:lnSpc>
                <a:spcPct val="40000"/>
              </a:lnSpc>
            </a:pPr>
            <a:r>
              <a:rPr lang="ru-RU" sz="1400"/>
              <a:t>край</a:t>
            </a:r>
          </a:p>
        </p:txBody>
      </p:sp>
      <p:sp>
        <p:nvSpPr>
          <p:cNvPr id="1099410" name="Rectangle 658"/>
          <p:cNvSpPr>
            <a:spLocks noChangeArrowheads="1"/>
          </p:cNvSpPr>
          <p:nvPr/>
        </p:nvSpPr>
        <p:spPr bwMode="auto">
          <a:xfrm rot="-3786125">
            <a:off x="6596063" y="5873750"/>
            <a:ext cx="1127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  <a:r>
              <a:rPr lang="ru-RU"/>
              <a:t> </a:t>
            </a:r>
          </a:p>
          <a:p>
            <a:pPr>
              <a:lnSpc>
                <a:spcPct val="60000"/>
              </a:lnSpc>
            </a:pPr>
            <a:r>
              <a:rPr lang="ru-RU" sz="1600"/>
              <a:t>Хакасия </a:t>
            </a:r>
          </a:p>
        </p:txBody>
      </p:sp>
      <p:sp>
        <p:nvSpPr>
          <p:cNvPr id="1099411" name="Rectangle 659"/>
          <p:cNvSpPr>
            <a:spLocks noChangeArrowheads="1"/>
          </p:cNvSpPr>
          <p:nvPr/>
        </p:nvSpPr>
        <p:spPr bwMode="auto">
          <a:xfrm rot="-4012408">
            <a:off x="7298531" y="5990432"/>
            <a:ext cx="1050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Тыва</a:t>
            </a:r>
          </a:p>
        </p:txBody>
      </p:sp>
      <p:sp>
        <p:nvSpPr>
          <p:cNvPr id="1099412" name="Rectangle 660"/>
          <p:cNvSpPr>
            <a:spLocks noChangeArrowheads="1"/>
          </p:cNvSpPr>
          <p:nvPr/>
        </p:nvSpPr>
        <p:spPr bwMode="auto">
          <a:xfrm rot="60765590">
            <a:off x="7883525" y="5988051"/>
            <a:ext cx="1050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Алтай</a:t>
            </a:r>
          </a:p>
        </p:txBody>
      </p:sp>
      <p:sp>
        <p:nvSpPr>
          <p:cNvPr id="1099431" name="Rectangle 679"/>
          <p:cNvSpPr>
            <a:spLocks noChangeArrowheads="1"/>
          </p:cNvSpPr>
          <p:nvPr/>
        </p:nvSpPr>
        <p:spPr bwMode="auto">
          <a:xfrm rot="-25047951">
            <a:off x="709613" y="5956300"/>
            <a:ext cx="145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Томская </a:t>
            </a:r>
          </a:p>
          <a:p>
            <a:pPr>
              <a:lnSpc>
                <a:spcPct val="70000"/>
              </a:lnSpc>
            </a:pPr>
            <a:r>
              <a:rPr lang="ru-RU" sz="1400"/>
              <a:t>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420" name="Rectangle 284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sz="2200">
              <a:solidFill>
                <a:srgbClr val="FFFFFF"/>
              </a:solidFill>
            </a:endParaRPr>
          </a:p>
        </p:txBody>
      </p:sp>
      <p:pic>
        <p:nvPicPr>
          <p:cNvPr id="1115138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15139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3</a:t>
            </a:r>
          </a:p>
          <a:p>
            <a:endParaRPr lang="ru-RU" sz="1400"/>
          </a:p>
        </p:txBody>
      </p:sp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graphicFrame>
        <p:nvGraphicFramePr>
          <p:cNvPr id="1115450" name="Group 314"/>
          <p:cNvGraphicFramePr>
            <a:graphicFrameLocks noGrp="1"/>
          </p:cNvGraphicFramePr>
          <p:nvPr>
            <p:ph sz="half" idx="2"/>
          </p:nvPr>
        </p:nvGraphicFramePr>
        <p:xfrm>
          <a:off x="179388" y="908050"/>
          <a:ext cx="8785225" cy="1175280"/>
        </p:xfrm>
        <a:graphic>
          <a:graphicData uri="http://schemas.openxmlformats.org/drawingml/2006/table">
            <a:tbl>
              <a:tblPr/>
              <a:tblGrid>
                <a:gridCol w="1006475"/>
                <a:gridCol w="1009650"/>
                <a:gridCol w="1081087"/>
                <a:gridCol w="790575"/>
                <a:gridCol w="1009650"/>
                <a:gridCol w="863600"/>
                <a:gridCol w="976313"/>
                <a:gridCol w="1111250"/>
                <a:gridCol w="936625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Федеральный округ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2007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22,5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2008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2009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12,5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5419" name="Text Box 283"/>
          <p:cNvSpPr txBox="1">
            <a:spLocks noChangeArrowheads="1"/>
          </p:cNvSpPr>
          <p:nvPr/>
        </p:nvSpPr>
        <p:spPr bwMode="auto">
          <a:xfrm>
            <a:off x="1187450" y="188913"/>
            <a:ext cx="7416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FF"/>
                </a:solidFill>
              </a:rPr>
              <a:t>Объем финансирования НИР, млрд.рублей</a:t>
            </a:r>
          </a:p>
        </p:txBody>
      </p:sp>
      <p:graphicFrame>
        <p:nvGraphicFramePr>
          <p:cNvPr id="1115429" name="Object 293"/>
          <p:cNvGraphicFramePr>
            <a:graphicFrameLocks noChangeAspect="1"/>
          </p:cNvGraphicFramePr>
          <p:nvPr>
            <p:ph sz="half" idx="1"/>
          </p:nvPr>
        </p:nvGraphicFramePr>
        <p:xfrm>
          <a:off x="179388" y="2060575"/>
          <a:ext cx="8785225" cy="4797425"/>
        </p:xfrm>
        <a:graphic>
          <a:graphicData uri="http://schemas.openxmlformats.org/presentationml/2006/ole">
            <p:oleObj spid="_x0000_s1115429" name="Диаграмма" r:id="rId4" imgW="6477000" imgH="4181450" progId="Excel.Chart.8">
              <p:embed/>
            </p:oleObj>
          </a:graphicData>
        </a:graphic>
      </p:graphicFrame>
      <p:sp>
        <p:nvSpPr>
          <p:cNvPr id="1115431" name="Rectangle 295"/>
          <p:cNvSpPr>
            <a:spLocks noChangeArrowheads="1"/>
          </p:cNvSpPr>
          <p:nvPr/>
        </p:nvSpPr>
        <p:spPr bwMode="auto">
          <a:xfrm rot="-25047951">
            <a:off x="638175" y="5956300"/>
            <a:ext cx="145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Томская </a:t>
            </a:r>
          </a:p>
          <a:p>
            <a:pPr>
              <a:lnSpc>
                <a:spcPct val="7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5432" name="Rectangle 296"/>
          <p:cNvSpPr>
            <a:spLocks noChangeArrowheads="1"/>
          </p:cNvSpPr>
          <p:nvPr/>
        </p:nvSpPr>
        <p:spPr bwMode="auto">
          <a:xfrm rot="-25047951">
            <a:off x="2427287" y="5967413"/>
            <a:ext cx="1450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Красноярский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5433" name="Rectangle 297"/>
          <p:cNvSpPr>
            <a:spLocks noChangeArrowheads="1"/>
          </p:cNvSpPr>
          <p:nvPr/>
        </p:nvSpPr>
        <p:spPr bwMode="auto">
          <a:xfrm rot="-3496057">
            <a:off x="1395412" y="5956301"/>
            <a:ext cx="1209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Иркутская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5434" name="Rectangle 298"/>
          <p:cNvSpPr>
            <a:spLocks noChangeArrowheads="1"/>
          </p:cNvSpPr>
          <p:nvPr/>
        </p:nvSpPr>
        <p:spPr bwMode="auto">
          <a:xfrm rot="-3481005">
            <a:off x="1756568" y="6028532"/>
            <a:ext cx="14970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Новосибирская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5435" name="Rectangle 299"/>
          <p:cNvSpPr>
            <a:spLocks noChangeArrowheads="1"/>
          </p:cNvSpPr>
          <p:nvPr/>
        </p:nvSpPr>
        <p:spPr bwMode="auto">
          <a:xfrm rot="-25147090">
            <a:off x="3836987" y="6008688"/>
            <a:ext cx="1368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Кемеровская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5437" name="Rectangle 301"/>
          <p:cNvSpPr>
            <a:spLocks noChangeArrowheads="1"/>
          </p:cNvSpPr>
          <p:nvPr/>
        </p:nvSpPr>
        <p:spPr bwMode="auto">
          <a:xfrm rot="18018691">
            <a:off x="3532981" y="5907882"/>
            <a:ext cx="823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Омская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5438" name="Rectangle 302"/>
          <p:cNvSpPr>
            <a:spLocks noChangeArrowheads="1"/>
          </p:cNvSpPr>
          <p:nvPr/>
        </p:nvSpPr>
        <p:spPr bwMode="auto">
          <a:xfrm rot="-46919788">
            <a:off x="4651375" y="5942013"/>
            <a:ext cx="1181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Алтайский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5439" name="Rectangle 303"/>
          <p:cNvSpPr>
            <a:spLocks noChangeArrowheads="1"/>
          </p:cNvSpPr>
          <p:nvPr/>
        </p:nvSpPr>
        <p:spPr bwMode="auto">
          <a:xfrm rot="-3658493">
            <a:off x="5925344" y="5892007"/>
            <a:ext cx="1041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40000"/>
              </a:lnSpc>
            </a:pPr>
            <a:r>
              <a:rPr lang="ru-RU" sz="1600"/>
              <a:t>Бурятия</a:t>
            </a:r>
            <a:r>
              <a:rPr lang="ru-RU"/>
              <a:t> </a:t>
            </a:r>
          </a:p>
        </p:txBody>
      </p:sp>
      <p:sp>
        <p:nvSpPr>
          <p:cNvPr id="1115440" name="Rectangle 304"/>
          <p:cNvSpPr>
            <a:spLocks noChangeArrowheads="1"/>
          </p:cNvSpPr>
          <p:nvPr/>
        </p:nvSpPr>
        <p:spPr bwMode="auto">
          <a:xfrm rot="17876510">
            <a:off x="5002212" y="6022976"/>
            <a:ext cx="1522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500"/>
              <a:t>Забайкальский</a:t>
            </a:r>
          </a:p>
          <a:p>
            <a:pPr>
              <a:lnSpc>
                <a:spcPct val="7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5441" name="Rectangle 305"/>
          <p:cNvSpPr>
            <a:spLocks noChangeArrowheads="1"/>
          </p:cNvSpPr>
          <p:nvPr/>
        </p:nvSpPr>
        <p:spPr bwMode="auto">
          <a:xfrm rot="-3786125">
            <a:off x="7243763" y="5942013"/>
            <a:ext cx="1127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  <a:r>
              <a:rPr lang="ru-RU"/>
              <a:t> </a:t>
            </a:r>
          </a:p>
          <a:p>
            <a:pPr>
              <a:lnSpc>
                <a:spcPct val="60000"/>
              </a:lnSpc>
            </a:pPr>
            <a:r>
              <a:rPr lang="ru-RU" sz="1600"/>
              <a:t>Хакасия </a:t>
            </a:r>
          </a:p>
        </p:txBody>
      </p:sp>
      <p:sp>
        <p:nvSpPr>
          <p:cNvPr id="1115442" name="Rectangle 306"/>
          <p:cNvSpPr>
            <a:spLocks noChangeArrowheads="1"/>
          </p:cNvSpPr>
          <p:nvPr/>
        </p:nvSpPr>
        <p:spPr bwMode="auto">
          <a:xfrm rot="-4012408">
            <a:off x="7904956" y="5999957"/>
            <a:ext cx="1050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Тыва</a:t>
            </a:r>
          </a:p>
        </p:txBody>
      </p:sp>
      <p:sp>
        <p:nvSpPr>
          <p:cNvPr id="1115443" name="Rectangle 307"/>
          <p:cNvSpPr>
            <a:spLocks noChangeArrowheads="1"/>
          </p:cNvSpPr>
          <p:nvPr/>
        </p:nvSpPr>
        <p:spPr bwMode="auto">
          <a:xfrm rot="60765590">
            <a:off x="6659562" y="5949951"/>
            <a:ext cx="1050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Алтай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4</a:t>
            </a:r>
          </a:p>
          <a:p>
            <a:endParaRPr lang="ru-RU" sz="1400"/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graphicFrame>
        <p:nvGraphicFramePr>
          <p:cNvPr id="1121287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457200" y="3233738"/>
          <a:ext cx="4038600" cy="1228725"/>
        </p:xfrm>
        <a:graphic>
          <a:graphicData uri="http://schemas.openxmlformats.org/presentationml/2006/ole">
            <p:oleObj spid="_x0000_s1121287" name="Диаграмма" r:id="rId4" imgW="5981700" imgH="1819453" progId="Excel.Chart.8">
              <p:embed/>
            </p:oleObj>
          </a:graphicData>
        </a:graphic>
      </p:graphicFrame>
      <p:graphicFrame>
        <p:nvGraphicFramePr>
          <p:cNvPr id="1121587" name="Group 307"/>
          <p:cNvGraphicFramePr>
            <a:graphicFrameLocks noGrp="1"/>
          </p:cNvGraphicFramePr>
          <p:nvPr>
            <p:ph sz="quarter" idx="2"/>
          </p:nvPr>
        </p:nvGraphicFramePr>
        <p:xfrm>
          <a:off x="107950" y="981075"/>
          <a:ext cx="8856663" cy="1175280"/>
        </p:xfrm>
        <a:graphic>
          <a:graphicData uri="http://schemas.openxmlformats.org/drawingml/2006/table">
            <a:tbl>
              <a:tblPr/>
              <a:tblGrid>
                <a:gridCol w="1017588"/>
                <a:gridCol w="985837"/>
                <a:gridCol w="1123950"/>
                <a:gridCol w="984250"/>
                <a:gridCol w="982663"/>
                <a:gridCol w="882650"/>
                <a:gridCol w="935037"/>
                <a:gridCol w="1081088"/>
                <a:gridCol w="863600"/>
              </a:tblGrid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Федеральный округ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2007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3268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1291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1169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2238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763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1685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272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10686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2008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4196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1178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1125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2891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721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2017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344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12472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2009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4221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1344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1039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2677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597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1932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259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12069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1290" name="Rectangle 10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1121541" name="Text Box 261"/>
          <p:cNvSpPr txBox="1">
            <a:spLocks noChangeArrowheads="1"/>
          </p:cNvSpPr>
          <p:nvPr/>
        </p:nvSpPr>
        <p:spPr bwMode="auto">
          <a:xfrm>
            <a:off x="1763713" y="188913"/>
            <a:ext cx="5473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FF"/>
                </a:solidFill>
              </a:rPr>
              <a:t>Объем финансирования хоздоговорных НИР, млн.рублей</a:t>
            </a:r>
          </a:p>
        </p:txBody>
      </p:sp>
      <p:graphicFrame>
        <p:nvGraphicFramePr>
          <p:cNvPr id="1121569" name="Object 289"/>
          <p:cNvGraphicFramePr>
            <a:graphicFrameLocks noChangeAspect="1"/>
          </p:cNvGraphicFramePr>
          <p:nvPr>
            <p:ph sz="quarter" idx="3"/>
          </p:nvPr>
        </p:nvGraphicFramePr>
        <p:xfrm>
          <a:off x="107950" y="2133600"/>
          <a:ext cx="8856663" cy="4724400"/>
        </p:xfrm>
        <a:graphic>
          <a:graphicData uri="http://schemas.openxmlformats.org/presentationml/2006/ole">
            <p:oleObj spid="_x0000_s1121569" name="Диаграмма" r:id="rId5" imgW="5486400" imgH="3447898" progId="Excel.Chart.8">
              <p:embed/>
            </p:oleObj>
          </a:graphicData>
        </a:graphic>
      </p:graphicFrame>
      <p:sp>
        <p:nvSpPr>
          <p:cNvPr id="1121570" name="Rectangle 290"/>
          <p:cNvSpPr>
            <a:spLocks noChangeArrowheads="1"/>
          </p:cNvSpPr>
          <p:nvPr/>
        </p:nvSpPr>
        <p:spPr bwMode="auto">
          <a:xfrm rot="-25047951">
            <a:off x="854075" y="5956300"/>
            <a:ext cx="145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Томская </a:t>
            </a:r>
          </a:p>
          <a:p>
            <a:pPr>
              <a:lnSpc>
                <a:spcPct val="7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1571" name="Rectangle 291"/>
          <p:cNvSpPr>
            <a:spLocks noChangeArrowheads="1"/>
          </p:cNvSpPr>
          <p:nvPr/>
        </p:nvSpPr>
        <p:spPr bwMode="auto">
          <a:xfrm rot="-25047951">
            <a:off x="2066925" y="6076951"/>
            <a:ext cx="1450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Красноярский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1572" name="Rectangle 292"/>
          <p:cNvSpPr>
            <a:spLocks noChangeArrowheads="1"/>
          </p:cNvSpPr>
          <p:nvPr/>
        </p:nvSpPr>
        <p:spPr bwMode="auto">
          <a:xfrm rot="-3496057">
            <a:off x="1611312" y="5956301"/>
            <a:ext cx="1209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Иркутская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1573" name="Rectangle 293"/>
          <p:cNvSpPr>
            <a:spLocks noChangeArrowheads="1"/>
          </p:cNvSpPr>
          <p:nvPr/>
        </p:nvSpPr>
        <p:spPr bwMode="auto">
          <a:xfrm rot="-3481005">
            <a:off x="2620168" y="6028532"/>
            <a:ext cx="14970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Новосибирская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1574" name="Rectangle 294"/>
          <p:cNvSpPr>
            <a:spLocks noChangeArrowheads="1"/>
          </p:cNvSpPr>
          <p:nvPr/>
        </p:nvSpPr>
        <p:spPr bwMode="auto">
          <a:xfrm rot="-25147090">
            <a:off x="3332162" y="6008688"/>
            <a:ext cx="1368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Кемеровская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1575" name="Rectangle 295"/>
          <p:cNvSpPr>
            <a:spLocks noChangeArrowheads="1"/>
          </p:cNvSpPr>
          <p:nvPr/>
        </p:nvSpPr>
        <p:spPr bwMode="auto">
          <a:xfrm rot="18018691">
            <a:off x="4325144" y="5836444"/>
            <a:ext cx="823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Омская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1576" name="Rectangle 296"/>
          <p:cNvSpPr>
            <a:spLocks noChangeArrowheads="1"/>
          </p:cNvSpPr>
          <p:nvPr/>
        </p:nvSpPr>
        <p:spPr bwMode="auto">
          <a:xfrm rot="-46919788">
            <a:off x="4722813" y="5942013"/>
            <a:ext cx="1181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Алтайский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1577" name="Rectangle 297"/>
          <p:cNvSpPr>
            <a:spLocks noChangeArrowheads="1"/>
          </p:cNvSpPr>
          <p:nvPr/>
        </p:nvSpPr>
        <p:spPr bwMode="auto">
          <a:xfrm rot="-3658493">
            <a:off x="5998369" y="5963444"/>
            <a:ext cx="1041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40000"/>
              </a:lnSpc>
            </a:pPr>
            <a:r>
              <a:rPr lang="ru-RU" sz="1600"/>
              <a:t>Бурятия</a:t>
            </a:r>
            <a:r>
              <a:rPr lang="ru-RU"/>
              <a:t> </a:t>
            </a:r>
          </a:p>
        </p:txBody>
      </p:sp>
      <p:sp>
        <p:nvSpPr>
          <p:cNvPr id="1121578" name="Rectangle 298"/>
          <p:cNvSpPr>
            <a:spLocks noChangeArrowheads="1"/>
          </p:cNvSpPr>
          <p:nvPr/>
        </p:nvSpPr>
        <p:spPr bwMode="auto">
          <a:xfrm rot="17876510">
            <a:off x="5146675" y="6022975"/>
            <a:ext cx="152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500"/>
              <a:t>Забайкальский</a:t>
            </a:r>
          </a:p>
          <a:p>
            <a:pPr>
              <a:lnSpc>
                <a:spcPct val="7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1579" name="Rectangle 299"/>
          <p:cNvSpPr>
            <a:spLocks noChangeArrowheads="1"/>
          </p:cNvSpPr>
          <p:nvPr/>
        </p:nvSpPr>
        <p:spPr bwMode="auto">
          <a:xfrm rot="-3786125">
            <a:off x="6524625" y="5942013"/>
            <a:ext cx="1127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  <a:r>
              <a:rPr lang="ru-RU"/>
              <a:t> </a:t>
            </a:r>
          </a:p>
          <a:p>
            <a:pPr>
              <a:lnSpc>
                <a:spcPct val="60000"/>
              </a:lnSpc>
            </a:pPr>
            <a:r>
              <a:rPr lang="ru-RU" sz="1600"/>
              <a:t>Хакасия </a:t>
            </a:r>
          </a:p>
        </p:txBody>
      </p:sp>
      <p:sp>
        <p:nvSpPr>
          <p:cNvPr id="1121580" name="Rectangle 300"/>
          <p:cNvSpPr>
            <a:spLocks noChangeArrowheads="1"/>
          </p:cNvSpPr>
          <p:nvPr/>
        </p:nvSpPr>
        <p:spPr bwMode="auto">
          <a:xfrm rot="-25583276">
            <a:off x="7257256" y="5999957"/>
            <a:ext cx="1050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Тыва</a:t>
            </a:r>
          </a:p>
        </p:txBody>
      </p:sp>
      <p:sp>
        <p:nvSpPr>
          <p:cNvPr id="1121581" name="Rectangle 301"/>
          <p:cNvSpPr>
            <a:spLocks noChangeArrowheads="1"/>
          </p:cNvSpPr>
          <p:nvPr/>
        </p:nvSpPr>
        <p:spPr bwMode="auto">
          <a:xfrm rot="60765590">
            <a:off x="7883525" y="5988051"/>
            <a:ext cx="1050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Алтай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58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20259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5</a:t>
            </a:r>
          </a:p>
          <a:p>
            <a:endParaRPr lang="ru-RU" sz="1400"/>
          </a:p>
        </p:txBody>
      </p:sp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sp>
        <p:nvSpPr>
          <p:cNvPr id="1120265" name="Rectangle 9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1120266" name="Text Box 10"/>
          <p:cNvSpPr txBox="1">
            <a:spLocks noChangeArrowheads="1"/>
          </p:cNvSpPr>
          <p:nvPr/>
        </p:nvSpPr>
        <p:spPr bwMode="auto">
          <a:xfrm>
            <a:off x="2700338" y="260350"/>
            <a:ext cx="3960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FF"/>
                </a:solidFill>
              </a:rPr>
              <a:t>Количество патентов </a:t>
            </a:r>
          </a:p>
        </p:txBody>
      </p:sp>
      <p:graphicFrame>
        <p:nvGraphicFramePr>
          <p:cNvPr id="1120541" name="Group 285"/>
          <p:cNvGraphicFramePr>
            <a:graphicFrameLocks noGrp="1"/>
          </p:cNvGraphicFramePr>
          <p:nvPr>
            <p:ph sz="half" idx="2"/>
          </p:nvPr>
        </p:nvGraphicFramePr>
        <p:xfrm>
          <a:off x="107950" y="981075"/>
          <a:ext cx="8856663" cy="1175280"/>
        </p:xfrm>
        <a:graphic>
          <a:graphicData uri="http://schemas.openxmlformats.org/drawingml/2006/table">
            <a:tbl>
              <a:tblPr/>
              <a:tblGrid>
                <a:gridCol w="1149350"/>
                <a:gridCol w="1047750"/>
                <a:gridCol w="1187450"/>
                <a:gridCol w="903288"/>
                <a:gridCol w="976312"/>
                <a:gridCol w="855663"/>
                <a:gridCol w="936625"/>
                <a:gridCol w="998537"/>
                <a:gridCol w="801688"/>
              </a:tblGrid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Федеральный округ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2007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1324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319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577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1128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691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140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4450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2008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1732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327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807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1101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333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720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5138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2009 г.</a:t>
                      </a: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1692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437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1173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847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5816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0524" name="Object 268"/>
          <p:cNvGraphicFramePr>
            <a:graphicFrameLocks noChangeAspect="1"/>
          </p:cNvGraphicFramePr>
          <p:nvPr>
            <p:ph sz="half" idx="1"/>
          </p:nvPr>
        </p:nvGraphicFramePr>
        <p:xfrm>
          <a:off x="107950" y="2133600"/>
          <a:ext cx="8856663" cy="4724400"/>
        </p:xfrm>
        <a:graphic>
          <a:graphicData uri="http://schemas.openxmlformats.org/presentationml/2006/ole">
            <p:oleObj spid="_x0000_s1120524" name="Диаграмма" r:id="rId4" imgW="5486400" imgH="3447898" progId="Excel.Chart.8">
              <p:embed/>
            </p:oleObj>
          </a:graphicData>
        </a:graphic>
      </p:graphicFrame>
      <p:sp>
        <p:nvSpPr>
          <p:cNvPr id="1120525" name="Rectangle 269"/>
          <p:cNvSpPr>
            <a:spLocks noChangeArrowheads="1"/>
          </p:cNvSpPr>
          <p:nvPr/>
        </p:nvSpPr>
        <p:spPr bwMode="auto">
          <a:xfrm rot="-25047951">
            <a:off x="350838" y="5778500"/>
            <a:ext cx="145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Томская </a:t>
            </a:r>
          </a:p>
          <a:p>
            <a:pPr>
              <a:lnSpc>
                <a:spcPct val="7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0526" name="Rectangle 270"/>
          <p:cNvSpPr>
            <a:spLocks noChangeArrowheads="1"/>
          </p:cNvSpPr>
          <p:nvPr/>
        </p:nvSpPr>
        <p:spPr bwMode="auto">
          <a:xfrm rot="-25047951">
            <a:off x="915987" y="5967413"/>
            <a:ext cx="1450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Красноярский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0527" name="Rectangle 271"/>
          <p:cNvSpPr>
            <a:spLocks noChangeArrowheads="1"/>
          </p:cNvSpPr>
          <p:nvPr/>
        </p:nvSpPr>
        <p:spPr bwMode="auto">
          <a:xfrm rot="-3496057">
            <a:off x="3124200" y="5813426"/>
            <a:ext cx="1209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Иркутская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0528" name="Rectangle 272"/>
          <p:cNvSpPr>
            <a:spLocks noChangeArrowheads="1"/>
          </p:cNvSpPr>
          <p:nvPr/>
        </p:nvSpPr>
        <p:spPr bwMode="auto">
          <a:xfrm rot="-3481005">
            <a:off x="4925219" y="5944394"/>
            <a:ext cx="14970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Новосибирская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0529" name="Rectangle 273"/>
          <p:cNvSpPr>
            <a:spLocks noChangeArrowheads="1"/>
          </p:cNvSpPr>
          <p:nvPr/>
        </p:nvSpPr>
        <p:spPr bwMode="auto">
          <a:xfrm rot="-25147090">
            <a:off x="1676400" y="5892801"/>
            <a:ext cx="1368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Кемеровская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0530" name="Rectangle 274"/>
          <p:cNvSpPr>
            <a:spLocks noChangeArrowheads="1"/>
          </p:cNvSpPr>
          <p:nvPr/>
        </p:nvSpPr>
        <p:spPr bwMode="auto">
          <a:xfrm rot="18018691">
            <a:off x="2669382" y="5763419"/>
            <a:ext cx="823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Омская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20531" name="Rectangle 275"/>
          <p:cNvSpPr>
            <a:spLocks noChangeArrowheads="1"/>
          </p:cNvSpPr>
          <p:nvPr/>
        </p:nvSpPr>
        <p:spPr bwMode="auto">
          <a:xfrm rot="-46919788">
            <a:off x="3786188" y="5799138"/>
            <a:ext cx="1181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Алтайский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0532" name="Rectangle 276"/>
          <p:cNvSpPr>
            <a:spLocks noChangeArrowheads="1"/>
          </p:cNvSpPr>
          <p:nvPr/>
        </p:nvSpPr>
        <p:spPr bwMode="auto">
          <a:xfrm rot="-3658493">
            <a:off x="4485482" y="5747543"/>
            <a:ext cx="1041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40000"/>
              </a:lnSpc>
            </a:pPr>
            <a:r>
              <a:rPr lang="ru-RU" sz="1600"/>
              <a:t>Бурятия</a:t>
            </a:r>
            <a:r>
              <a:rPr lang="ru-RU"/>
              <a:t> </a:t>
            </a:r>
          </a:p>
        </p:txBody>
      </p:sp>
      <p:sp>
        <p:nvSpPr>
          <p:cNvPr id="1120533" name="Rectangle 277"/>
          <p:cNvSpPr>
            <a:spLocks noChangeArrowheads="1"/>
          </p:cNvSpPr>
          <p:nvPr/>
        </p:nvSpPr>
        <p:spPr bwMode="auto">
          <a:xfrm rot="17876510">
            <a:off x="5578476" y="5913437"/>
            <a:ext cx="1522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500"/>
              <a:t>Забайкальский</a:t>
            </a:r>
          </a:p>
          <a:p>
            <a:pPr>
              <a:lnSpc>
                <a:spcPct val="70000"/>
              </a:lnSpc>
            </a:pPr>
            <a:r>
              <a:rPr lang="ru-RU" sz="1400"/>
              <a:t>край</a:t>
            </a:r>
          </a:p>
        </p:txBody>
      </p:sp>
      <p:sp>
        <p:nvSpPr>
          <p:cNvPr id="1120534" name="Rectangle 278"/>
          <p:cNvSpPr>
            <a:spLocks noChangeArrowheads="1"/>
          </p:cNvSpPr>
          <p:nvPr/>
        </p:nvSpPr>
        <p:spPr bwMode="auto">
          <a:xfrm rot="-3786125">
            <a:off x="7099300" y="5868988"/>
            <a:ext cx="1127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  <a:r>
              <a:rPr lang="ru-RU"/>
              <a:t> </a:t>
            </a:r>
          </a:p>
          <a:p>
            <a:pPr>
              <a:lnSpc>
                <a:spcPct val="60000"/>
              </a:lnSpc>
            </a:pPr>
            <a:r>
              <a:rPr lang="ru-RU" sz="1600"/>
              <a:t>Хакасия </a:t>
            </a:r>
          </a:p>
        </p:txBody>
      </p:sp>
      <p:sp>
        <p:nvSpPr>
          <p:cNvPr id="1120535" name="Rectangle 279"/>
          <p:cNvSpPr>
            <a:spLocks noChangeArrowheads="1"/>
          </p:cNvSpPr>
          <p:nvPr/>
        </p:nvSpPr>
        <p:spPr bwMode="auto">
          <a:xfrm rot="-25583276">
            <a:off x="6465094" y="5928519"/>
            <a:ext cx="1050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Тыва</a:t>
            </a:r>
          </a:p>
        </p:txBody>
      </p:sp>
      <p:sp>
        <p:nvSpPr>
          <p:cNvPr id="1120536" name="Rectangle 280"/>
          <p:cNvSpPr>
            <a:spLocks noChangeArrowheads="1"/>
          </p:cNvSpPr>
          <p:nvPr/>
        </p:nvSpPr>
        <p:spPr bwMode="auto">
          <a:xfrm rot="60765590">
            <a:off x="7883525" y="5988051"/>
            <a:ext cx="1050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Алтай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816" name="Object 584"/>
          <p:cNvGraphicFramePr>
            <a:graphicFrameLocks noChangeAspect="1"/>
          </p:cNvGraphicFramePr>
          <p:nvPr>
            <p:ph sz="half" idx="1"/>
          </p:nvPr>
        </p:nvGraphicFramePr>
        <p:xfrm>
          <a:off x="107950" y="2205038"/>
          <a:ext cx="8856663" cy="4652962"/>
        </p:xfrm>
        <a:graphic>
          <a:graphicData uri="http://schemas.openxmlformats.org/presentationml/2006/ole">
            <p:oleObj spid="_x0000_s1119816" name="Диаграмма" r:id="rId3" imgW="5381625" imgH="3314598" progId="Excel.Chart.8">
              <p:embed/>
            </p:oleObj>
          </a:graphicData>
        </a:graphic>
      </p:graphicFrame>
      <p:pic>
        <p:nvPicPr>
          <p:cNvPr id="1119234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19235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6</a:t>
            </a:r>
          </a:p>
          <a:p>
            <a:endParaRPr lang="ru-RU" sz="1400"/>
          </a:p>
        </p:txBody>
      </p:sp>
      <p:sp>
        <p:nvSpPr>
          <p:cNvPr id="1119236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sp>
        <p:nvSpPr>
          <p:cNvPr id="1119241" name="Rectangle 9"/>
          <p:cNvSpPr>
            <a:spLocks noChangeArrowheads="1"/>
          </p:cNvSpPr>
          <p:nvPr/>
        </p:nvSpPr>
        <p:spPr bwMode="gray">
          <a:xfrm>
            <a:off x="1042988" y="115888"/>
            <a:ext cx="7777162" cy="7921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0588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1119242" name="Text Box 10"/>
          <p:cNvSpPr txBox="1">
            <a:spLocks noChangeArrowheads="1"/>
          </p:cNvSpPr>
          <p:nvPr/>
        </p:nvSpPr>
        <p:spPr bwMode="auto">
          <a:xfrm>
            <a:off x="2051050" y="188913"/>
            <a:ext cx="57610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FF"/>
                </a:solidFill>
              </a:rPr>
              <a:t>Количество защищенных докторских и кандидатских диссертаций</a:t>
            </a:r>
          </a:p>
        </p:txBody>
      </p:sp>
      <p:graphicFrame>
        <p:nvGraphicFramePr>
          <p:cNvPr id="1119817" name="Group 585"/>
          <p:cNvGraphicFramePr>
            <a:graphicFrameLocks noGrp="1"/>
          </p:cNvGraphicFramePr>
          <p:nvPr>
            <p:ph sz="half" idx="2"/>
          </p:nvPr>
        </p:nvGraphicFramePr>
        <p:xfrm>
          <a:off x="179388" y="1052513"/>
          <a:ext cx="8785225" cy="1175280"/>
        </p:xfrm>
        <a:graphic>
          <a:graphicData uri="http://schemas.openxmlformats.org/drawingml/2006/table">
            <a:tbl>
              <a:tblPr/>
              <a:tblGrid>
                <a:gridCol w="1008062"/>
                <a:gridCol w="1033463"/>
                <a:gridCol w="1106487"/>
                <a:gridCol w="884238"/>
                <a:gridCol w="1052512"/>
                <a:gridCol w="898525"/>
                <a:gridCol w="968375"/>
                <a:gridCol w="1038225"/>
                <a:gridCol w="795338"/>
              </a:tblGrid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Федеральный округ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Центральный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Сибирский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ВСЕГО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2007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10553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2008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2187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7403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2009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2672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918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1374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2082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705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1623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9700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46800" marB="1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9802" name="Rectangle 570"/>
          <p:cNvSpPr>
            <a:spLocks noChangeArrowheads="1"/>
          </p:cNvSpPr>
          <p:nvPr/>
        </p:nvSpPr>
        <p:spPr bwMode="auto">
          <a:xfrm rot="-25047951">
            <a:off x="350838" y="5849938"/>
            <a:ext cx="145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Томская </a:t>
            </a:r>
          </a:p>
          <a:p>
            <a:pPr>
              <a:lnSpc>
                <a:spcPct val="7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9803" name="Rectangle 571"/>
          <p:cNvSpPr>
            <a:spLocks noChangeArrowheads="1"/>
          </p:cNvSpPr>
          <p:nvPr/>
        </p:nvSpPr>
        <p:spPr bwMode="auto">
          <a:xfrm rot="-25047951">
            <a:off x="915987" y="5967413"/>
            <a:ext cx="1450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Красноярский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9804" name="Rectangle 572"/>
          <p:cNvSpPr>
            <a:spLocks noChangeArrowheads="1"/>
          </p:cNvSpPr>
          <p:nvPr/>
        </p:nvSpPr>
        <p:spPr bwMode="auto">
          <a:xfrm rot="-3496057">
            <a:off x="1828800" y="5884863"/>
            <a:ext cx="1209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Иркутская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9805" name="Rectangle 573"/>
          <p:cNvSpPr>
            <a:spLocks noChangeArrowheads="1"/>
          </p:cNvSpPr>
          <p:nvPr/>
        </p:nvSpPr>
        <p:spPr bwMode="auto">
          <a:xfrm rot="-3481005">
            <a:off x="2259807" y="5944394"/>
            <a:ext cx="14970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500"/>
              <a:t>Новосибирская</a:t>
            </a:r>
            <a:r>
              <a:rPr lang="ru-RU" sz="1600"/>
              <a:t>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9806" name="Rectangle 574"/>
          <p:cNvSpPr>
            <a:spLocks noChangeArrowheads="1"/>
          </p:cNvSpPr>
          <p:nvPr/>
        </p:nvSpPr>
        <p:spPr bwMode="auto">
          <a:xfrm rot="-25147090">
            <a:off x="2973387" y="5892801"/>
            <a:ext cx="1368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Кемеровская 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9807" name="Rectangle 575"/>
          <p:cNvSpPr>
            <a:spLocks noChangeArrowheads="1"/>
          </p:cNvSpPr>
          <p:nvPr/>
        </p:nvSpPr>
        <p:spPr bwMode="auto">
          <a:xfrm rot="18018691">
            <a:off x="3964782" y="5836444"/>
            <a:ext cx="823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Омская</a:t>
            </a:r>
          </a:p>
          <a:p>
            <a:pPr>
              <a:lnSpc>
                <a:spcPct val="60000"/>
              </a:lnSpc>
            </a:pPr>
            <a:r>
              <a:rPr lang="ru-RU" sz="1400"/>
              <a:t>область</a:t>
            </a:r>
          </a:p>
        </p:txBody>
      </p:sp>
      <p:sp>
        <p:nvSpPr>
          <p:cNvPr id="1119808" name="Rectangle 576"/>
          <p:cNvSpPr>
            <a:spLocks noChangeArrowheads="1"/>
          </p:cNvSpPr>
          <p:nvPr/>
        </p:nvSpPr>
        <p:spPr bwMode="auto">
          <a:xfrm rot="-46919788">
            <a:off x="4506913" y="5870575"/>
            <a:ext cx="1181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600"/>
              <a:t>Алтайский </a:t>
            </a:r>
          </a:p>
          <a:p>
            <a:pPr>
              <a:lnSpc>
                <a:spcPct val="6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9809" name="Rectangle 577"/>
          <p:cNvSpPr>
            <a:spLocks noChangeArrowheads="1"/>
          </p:cNvSpPr>
          <p:nvPr/>
        </p:nvSpPr>
        <p:spPr bwMode="auto">
          <a:xfrm rot="-3658493">
            <a:off x="5206207" y="5747543"/>
            <a:ext cx="1041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40000"/>
              </a:lnSpc>
            </a:pPr>
            <a:r>
              <a:rPr lang="ru-RU" sz="1600"/>
              <a:t>Бурятия</a:t>
            </a:r>
            <a:r>
              <a:rPr lang="ru-RU"/>
              <a:t> </a:t>
            </a:r>
          </a:p>
        </p:txBody>
      </p:sp>
      <p:sp>
        <p:nvSpPr>
          <p:cNvPr id="1119810" name="Rectangle 578"/>
          <p:cNvSpPr>
            <a:spLocks noChangeArrowheads="1"/>
          </p:cNvSpPr>
          <p:nvPr/>
        </p:nvSpPr>
        <p:spPr bwMode="auto">
          <a:xfrm rot="17876510">
            <a:off x="5578475" y="6022975"/>
            <a:ext cx="152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500"/>
              <a:t>Забайкальский</a:t>
            </a:r>
          </a:p>
          <a:p>
            <a:pPr>
              <a:lnSpc>
                <a:spcPct val="70000"/>
              </a:lnSpc>
            </a:pPr>
            <a:r>
              <a:rPr lang="ru-RU" sz="1400"/>
              <a:t>край</a:t>
            </a:r>
          </a:p>
        </p:txBody>
      </p:sp>
      <p:sp>
        <p:nvSpPr>
          <p:cNvPr id="1119811" name="Rectangle 579"/>
          <p:cNvSpPr>
            <a:spLocks noChangeArrowheads="1"/>
          </p:cNvSpPr>
          <p:nvPr/>
        </p:nvSpPr>
        <p:spPr bwMode="auto">
          <a:xfrm rot="-3786125">
            <a:off x="6451600" y="5868988"/>
            <a:ext cx="1127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  <a:r>
              <a:rPr lang="ru-RU"/>
              <a:t> </a:t>
            </a:r>
          </a:p>
          <a:p>
            <a:pPr>
              <a:lnSpc>
                <a:spcPct val="60000"/>
              </a:lnSpc>
            </a:pPr>
            <a:r>
              <a:rPr lang="ru-RU" sz="1600"/>
              <a:t>Хакасия </a:t>
            </a:r>
          </a:p>
        </p:txBody>
      </p:sp>
      <p:sp>
        <p:nvSpPr>
          <p:cNvPr id="1119812" name="Rectangle 580"/>
          <p:cNvSpPr>
            <a:spLocks noChangeArrowheads="1"/>
          </p:cNvSpPr>
          <p:nvPr/>
        </p:nvSpPr>
        <p:spPr bwMode="auto">
          <a:xfrm rot="-25583276">
            <a:off x="7185819" y="5928519"/>
            <a:ext cx="1050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Тыва</a:t>
            </a:r>
          </a:p>
        </p:txBody>
      </p:sp>
      <p:sp>
        <p:nvSpPr>
          <p:cNvPr id="1119813" name="Rectangle 581"/>
          <p:cNvSpPr>
            <a:spLocks noChangeArrowheads="1"/>
          </p:cNvSpPr>
          <p:nvPr/>
        </p:nvSpPr>
        <p:spPr bwMode="auto">
          <a:xfrm rot="60765590">
            <a:off x="7883525" y="5988051"/>
            <a:ext cx="1050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400"/>
              <a:t>Республика</a:t>
            </a:r>
          </a:p>
          <a:p>
            <a:pPr>
              <a:lnSpc>
                <a:spcPct val="60000"/>
              </a:lnSpc>
            </a:pPr>
            <a:r>
              <a:rPr lang="ru-RU" sz="1600"/>
              <a:t>Алтай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10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18211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7</a:t>
            </a:r>
          </a:p>
          <a:p>
            <a:endParaRPr lang="ru-RU" sz="1400"/>
          </a:p>
        </p:txBody>
      </p:sp>
      <p:sp>
        <p:nvSpPr>
          <p:cNvPr id="111821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sp>
        <p:nvSpPr>
          <p:cNvPr id="1118213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600"/>
              <a:t>О роли высшей школы в подготовке кадров </a:t>
            </a:r>
          </a:p>
          <a:p>
            <a:pPr algn="r"/>
            <a:r>
              <a:rPr lang="ru-RU" sz="1600"/>
              <a:t>для инновационной экономики Сибири</a:t>
            </a:r>
          </a:p>
          <a:p>
            <a:pPr eaLnBrk="1" hangingPunct="1"/>
            <a:endParaRPr lang="ru-RU" sz="1600"/>
          </a:p>
          <a:p>
            <a:pPr algn="r">
              <a:lnSpc>
                <a:spcPct val="80000"/>
              </a:lnSpc>
            </a:pPr>
            <a:endParaRPr lang="ru-RU" sz="1400" b="0">
              <a:solidFill>
                <a:srgbClr val="000066"/>
              </a:solidFill>
            </a:endParaRPr>
          </a:p>
        </p:txBody>
      </p:sp>
      <p:sp>
        <p:nvSpPr>
          <p:cNvPr id="1118221" name="Rectangle 13"/>
          <p:cNvSpPr>
            <a:spLocks noChangeArrowheads="1"/>
          </p:cNvSpPr>
          <p:nvPr/>
        </p:nvSpPr>
        <p:spPr bwMode="gray">
          <a:xfrm>
            <a:off x="5508625" y="1125538"/>
            <a:ext cx="3240088" cy="143986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7647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1800">
                <a:solidFill>
                  <a:srgbClr val="FFFFFF"/>
                </a:solidFill>
              </a:rPr>
              <a:t>Объем финансирования НИР,</a:t>
            </a:r>
          </a:p>
          <a:p>
            <a:pPr eaLnBrk="1" hangingPunct="1"/>
            <a:r>
              <a:rPr lang="ru-RU" sz="1800">
                <a:solidFill>
                  <a:srgbClr val="FFFFFF"/>
                </a:solidFill>
              </a:rPr>
              <a:t>млн.рублей, 2009 год</a:t>
            </a:r>
          </a:p>
        </p:txBody>
      </p:sp>
      <p:sp>
        <p:nvSpPr>
          <p:cNvPr id="1118222" name="Rectangle 14"/>
          <p:cNvSpPr>
            <a:spLocks noChangeArrowheads="1"/>
          </p:cNvSpPr>
          <p:nvPr/>
        </p:nvSpPr>
        <p:spPr bwMode="gray">
          <a:xfrm>
            <a:off x="250825" y="5084763"/>
            <a:ext cx="3167063" cy="15113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7647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rgbClr val="FFFFFF"/>
                </a:solidFill>
              </a:rPr>
              <a:t>Объем финансирования </a:t>
            </a:r>
          </a:p>
          <a:p>
            <a:r>
              <a:rPr lang="ru-RU" sz="1800">
                <a:solidFill>
                  <a:srgbClr val="FFFFFF"/>
                </a:solidFill>
              </a:rPr>
              <a:t>хоздоговорных НИР,</a:t>
            </a:r>
          </a:p>
          <a:p>
            <a:r>
              <a:rPr lang="ru-RU" sz="1800">
                <a:solidFill>
                  <a:srgbClr val="FFFFFF"/>
                </a:solidFill>
              </a:rPr>
              <a:t> млн.рублей, 2009 год</a:t>
            </a:r>
          </a:p>
        </p:txBody>
      </p:sp>
      <p:graphicFrame>
        <p:nvGraphicFramePr>
          <p:cNvPr id="1118223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0" y="908050"/>
          <a:ext cx="4787900" cy="3097213"/>
        </p:xfrm>
        <a:graphic>
          <a:graphicData uri="http://schemas.openxmlformats.org/presentationml/2006/ole">
            <p:oleObj spid="_x0000_s1118223" name="Диаграмма" r:id="rId4" imgW="5038725" imgH="2476602" progId="Excel.Chart.8">
              <p:embed/>
            </p:oleObj>
          </a:graphicData>
        </a:graphic>
      </p:graphicFrame>
      <p:graphicFrame>
        <p:nvGraphicFramePr>
          <p:cNvPr id="1118228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4067175" y="3933825"/>
          <a:ext cx="4897438" cy="2924175"/>
        </p:xfrm>
        <a:graphic>
          <a:graphicData uri="http://schemas.openxmlformats.org/presentationml/2006/ole">
            <p:oleObj spid="_x0000_s1118228" name="Диаграмма" r:id="rId5" imgW="5048250" imgH="24192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6" name="Picture 2" descr="Герб Томской области с листья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47725"/>
          </a:xfrm>
          <a:prstGeom prst="rect">
            <a:avLst/>
          </a:prstGeom>
          <a:noFill/>
        </p:spPr>
      </p:pic>
      <p:sp>
        <p:nvSpPr>
          <p:cNvPr id="1117187" name="Rectangle 3"/>
          <p:cNvSpPr>
            <a:spLocks noChangeArrowheads="1"/>
          </p:cNvSpPr>
          <p:nvPr/>
        </p:nvSpPr>
        <p:spPr bwMode="auto">
          <a:xfrm>
            <a:off x="8820150" y="6453188"/>
            <a:ext cx="2730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8</a:t>
            </a:r>
          </a:p>
          <a:p>
            <a:endParaRPr lang="ru-RU" sz="1400"/>
          </a:p>
        </p:txBody>
      </p:sp>
      <p:sp>
        <p:nvSpPr>
          <p:cNvPr id="111718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46800" rIns="54000" bIns="10800" anchor="ctr">
            <a:spAutoFit/>
          </a:bodyPr>
          <a:lstStyle/>
          <a:p>
            <a:endParaRPr lang="ru-RU"/>
          </a:p>
        </p:txBody>
      </p:sp>
      <p:sp>
        <p:nvSpPr>
          <p:cNvPr id="1117189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600"/>
              <a:t>О роли высшей школы в подготовке кадров </a:t>
            </a:r>
          </a:p>
          <a:p>
            <a:pPr algn="r"/>
            <a:r>
              <a:rPr lang="ru-RU" sz="1600"/>
              <a:t>для инновационной экономики Сибири</a:t>
            </a:r>
          </a:p>
          <a:p>
            <a:pPr eaLnBrk="1" hangingPunct="1"/>
            <a:endParaRPr lang="ru-RU" sz="1600"/>
          </a:p>
          <a:p>
            <a:pPr algn="r">
              <a:lnSpc>
                <a:spcPct val="80000"/>
              </a:lnSpc>
            </a:pPr>
            <a:endParaRPr lang="ru-RU" sz="1400" b="0">
              <a:solidFill>
                <a:srgbClr val="000066"/>
              </a:solidFill>
            </a:endParaRPr>
          </a:p>
        </p:txBody>
      </p:sp>
      <p:graphicFrame>
        <p:nvGraphicFramePr>
          <p:cNvPr id="1117192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0" y="908050"/>
          <a:ext cx="4859338" cy="2952750"/>
        </p:xfrm>
        <a:graphic>
          <a:graphicData uri="http://schemas.openxmlformats.org/presentationml/2006/ole">
            <p:oleObj spid="_x0000_s1117192" name="Диаграмма" r:id="rId4" imgW="4924425" imgH="2438400" progId="Excel.Chart.8">
              <p:embed/>
            </p:oleObj>
          </a:graphicData>
        </a:graphic>
      </p:graphicFrame>
      <p:graphicFrame>
        <p:nvGraphicFramePr>
          <p:cNvPr id="111719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3924300" y="3860800"/>
          <a:ext cx="4968875" cy="2997200"/>
        </p:xfrm>
        <a:graphic>
          <a:graphicData uri="http://schemas.openxmlformats.org/presentationml/2006/ole">
            <p:oleObj spid="_x0000_s1117194" name="Диаграмма" r:id="rId5" imgW="4838700" imgH="2657450" progId="Excel.Chart.8">
              <p:embed/>
            </p:oleObj>
          </a:graphicData>
        </a:graphic>
      </p:graphicFrame>
      <p:sp>
        <p:nvSpPr>
          <p:cNvPr id="1117197" name="Rectangle 13"/>
          <p:cNvSpPr>
            <a:spLocks noChangeArrowheads="1"/>
          </p:cNvSpPr>
          <p:nvPr/>
        </p:nvSpPr>
        <p:spPr bwMode="gray">
          <a:xfrm>
            <a:off x="5292725" y="1196975"/>
            <a:ext cx="3421063" cy="1439863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7647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1600">
                <a:solidFill>
                  <a:srgbClr val="FFFFFF"/>
                </a:solidFill>
              </a:rPr>
              <a:t>Количество докторских и</a:t>
            </a:r>
          </a:p>
          <a:p>
            <a:pPr eaLnBrk="1" hangingPunct="1"/>
            <a:r>
              <a:rPr lang="ru-RU" sz="1600">
                <a:solidFill>
                  <a:srgbClr val="FFFFFF"/>
                </a:solidFill>
              </a:rPr>
              <a:t> кандидатских </a:t>
            </a:r>
          </a:p>
          <a:p>
            <a:pPr eaLnBrk="1" hangingPunct="1"/>
            <a:r>
              <a:rPr lang="ru-RU" sz="1600">
                <a:solidFill>
                  <a:srgbClr val="FFFFFF"/>
                </a:solidFill>
              </a:rPr>
              <a:t>диссертаций защищенных</a:t>
            </a:r>
          </a:p>
          <a:p>
            <a:pPr eaLnBrk="1" hangingPunct="1"/>
            <a:r>
              <a:rPr lang="ru-RU" sz="1600">
                <a:solidFill>
                  <a:srgbClr val="FFFFFF"/>
                </a:solidFill>
              </a:rPr>
              <a:t> сотрудниками</a:t>
            </a:r>
          </a:p>
          <a:p>
            <a:pPr eaLnBrk="1" hangingPunct="1"/>
            <a:r>
              <a:rPr lang="ru-RU" sz="1600">
                <a:solidFill>
                  <a:srgbClr val="FFFFFF"/>
                </a:solidFill>
              </a:rPr>
              <a:t> вуза, 2009 год</a:t>
            </a:r>
          </a:p>
        </p:txBody>
      </p:sp>
      <p:sp>
        <p:nvSpPr>
          <p:cNvPr id="1117198" name="Rectangle 14"/>
          <p:cNvSpPr>
            <a:spLocks noChangeArrowheads="1"/>
          </p:cNvSpPr>
          <p:nvPr/>
        </p:nvSpPr>
        <p:spPr bwMode="gray">
          <a:xfrm>
            <a:off x="107950" y="5013325"/>
            <a:ext cx="3240088" cy="1439863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7647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1800">
                <a:solidFill>
                  <a:srgbClr val="FFFFFF"/>
                </a:solidFill>
              </a:rPr>
              <a:t>Количество российских и </a:t>
            </a:r>
          </a:p>
          <a:p>
            <a:pPr eaLnBrk="1" hangingPunct="1"/>
            <a:r>
              <a:rPr lang="ru-RU" sz="1800">
                <a:solidFill>
                  <a:srgbClr val="FFFFFF"/>
                </a:solidFill>
              </a:rPr>
              <a:t>зарубежных патентов, 2009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>
                <a:gamma/>
                <a:tint val="44314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tint val="44314"/>
                <a:invGamma/>
              </a:srgbClr>
            </a:gs>
          </a:gsLst>
          <a:lin ang="5400000" scaled="1"/>
        </a:gra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6800" rIns="54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>
                <a:gamma/>
                <a:tint val="44314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tint val="44314"/>
                <a:invGamma/>
              </a:srgbClr>
            </a:gs>
          </a:gsLst>
          <a:lin ang="5400000" scaled="1"/>
        </a:gra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6800" rIns="54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4313</TotalTime>
  <Words>656</Words>
  <Application>Microsoft Office PowerPoint</Application>
  <PresentationFormat>Экран (4:3)</PresentationFormat>
  <Paragraphs>421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Tahoma</vt:lpstr>
      <vt:lpstr>Wingdings</vt:lpstr>
      <vt:lpstr>Times New Roman</vt:lpstr>
      <vt:lpstr>Verdana</vt:lpstr>
      <vt:lpstr>Arial Cyr</vt:lpstr>
      <vt:lpstr>Book Antiqua</vt:lpstr>
      <vt:lpstr>Franklin Gothic Medium</vt:lpstr>
      <vt:lpstr>Slit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***</dc:creator>
  <cp:lastModifiedBy>Alexandr</cp:lastModifiedBy>
  <cp:revision>479</cp:revision>
  <dcterms:created xsi:type="dcterms:W3CDTF">2006-11-01T04:06:21Z</dcterms:created>
  <dcterms:modified xsi:type="dcterms:W3CDTF">2010-12-09T08:19:00Z</dcterms:modified>
</cp:coreProperties>
</file>