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84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85" r:id="rId14"/>
    <p:sldId id="275" r:id="rId15"/>
    <p:sldId id="276" r:id="rId16"/>
    <p:sldId id="277" r:id="rId17"/>
    <p:sldId id="278" r:id="rId18"/>
    <p:sldId id="279" r:id="rId19"/>
    <p:sldId id="280" r:id="rId20"/>
    <p:sldId id="286" r:id="rId21"/>
    <p:sldId id="287" r:id="rId22"/>
    <p:sldId id="281" r:id="rId23"/>
    <p:sldId id="28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0" autoAdjust="0"/>
    <p:restoredTop sz="94660"/>
  </p:normalViewPr>
  <p:slideViewPr>
    <p:cSldViewPr>
      <p:cViewPr varScale="1">
        <p:scale>
          <a:sx n="102" d="100"/>
          <a:sy n="102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71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1B6BE-FE86-453B-BB5E-E6DBD594C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0EEA9-DCA6-4836-A2E4-409FBBF4D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C1305-7651-4C47-A692-09FF75812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A2BA2-92A0-42A3-80EF-55576B10D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C8A1-4EFE-4776-B95D-089E3504D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E370A-89C6-4077-AC5B-EA3E58506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29592-7B93-4C96-9CD4-889EE84D4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D98F8-3161-4EE0-8A58-6A077D4A6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056AB-ED42-491D-AA3A-03D71AC0E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B7AE3-2E5C-4C07-9410-39F50DF12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4F2F-D9F1-47E2-80E6-CF7658795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60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60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60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98CE702-7D1C-4B56-80C3-06C321859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4292600"/>
            <a:ext cx="6400800" cy="1752600"/>
          </a:xfrm>
        </p:spPr>
        <p:txBody>
          <a:bodyPr/>
          <a:lstStyle/>
          <a:p>
            <a:pPr algn="r" eaLnBrk="1" hangingPunct="1"/>
            <a:r>
              <a:rPr lang="ru-RU" sz="2400" b="1" i="1" smtClean="0">
                <a:solidFill>
                  <a:srgbClr val="FF0000"/>
                </a:solidFill>
                <a:latin typeface="Bodoni MT" pitchFamily="18" charset="0"/>
              </a:rPr>
              <a:t>Усольцева О.Н.,</a:t>
            </a:r>
            <a:r>
              <a:rPr lang="ru-RU" sz="2400" smtClean="0">
                <a:solidFill>
                  <a:srgbClr val="FF0000"/>
                </a:solidFill>
                <a:latin typeface="Bodoni MT" pitchFamily="18" charset="0"/>
              </a:rPr>
              <a:t> </a:t>
            </a:r>
          </a:p>
          <a:p>
            <a:pPr algn="r" eaLnBrk="1" hangingPunct="1"/>
            <a:r>
              <a:rPr lang="ru-RU" sz="2400" smtClean="0">
                <a:solidFill>
                  <a:srgbClr val="FF0000"/>
                </a:solidFill>
                <a:latin typeface="Bodoni MT" pitchFamily="18" charset="0"/>
              </a:rPr>
              <a:t>заместитель начальника </a:t>
            </a:r>
          </a:p>
          <a:p>
            <a:pPr algn="r" eaLnBrk="1" hangingPunct="1"/>
            <a:r>
              <a:rPr lang="ru-RU" sz="2400" smtClean="0">
                <a:solidFill>
                  <a:srgbClr val="FF0000"/>
                </a:solidFill>
                <a:latin typeface="Bodoni MT" pitchFamily="18" charset="0"/>
              </a:rPr>
              <a:t>Городского управления образованием Администрации г.Абакана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 rot="711850">
            <a:off x="-609600" y="144463"/>
            <a:ext cx="8891588" cy="59039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680000" scaled="1"/>
                </a:gradFill>
                <a:latin typeface="Impact"/>
              </a:rPr>
              <a:t>Социальное партнерство и взаимодействие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680000" scaled="1"/>
                </a:gradFill>
                <a:latin typeface="Impact"/>
              </a:rPr>
              <a:t>как механизм развития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680000" scaled="1"/>
                </a:gradFill>
                <a:latin typeface="Impact"/>
              </a:rPr>
              <a:t>государственно-общественного управления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680000" scaled="1"/>
                </a:gradFill>
                <a:latin typeface="Impact"/>
              </a:rPr>
              <a:t>образованием    города Абакана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42875"/>
            <a:ext cx="8413750" cy="1143000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Нормативные правовые документы по </a:t>
            </a:r>
            <a:br>
              <a:rPr lang="ru-RU" sz="2500" b="1" i="1" smtClean="0"/>
            </a:br>
            <a:r>
              <a:rPr lang="ru-RU" sz="2500" b="1" i="1" smtClean="0"/>
              <a:t>развитию государственно-</a:t>
            </a:r>
            <a:br>
              <a:rPr lang="ru-RU" sz="2500" b="1" i="1" smtClean="0"/>
            </a:br>
            <a:r>
              <a:rPr lang="ru-RU" sz="2500" b="1" i="1" smtClean="0"/>
              <a:t>общественного управления</a:t>
            </a:r>
            <a:r>
              <a:rPr lang="en-US" sz="2500" b="1" i="1" smtClean="0"/>
              <a:t/>
            </a:r>
            <a:br>
              <a:rPr lang="en-US" sz="2500" b="1" i="1" smtClean="0"/>
            </a:br>
            <a:r>
              <a:rPr lang="ru-RU" sz="2500" b="1" i="1" smtClean="0"/>
              <a:t> образованием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35125"/>
            <a:ext cx="8229600" cy="1222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smtClean="0"/>
              <a:t>	Приказ Городского управления образованием Администрации г.Абакана  от 22.09.2008 №362 «О развитии государственно – общественного управления в системе образования г.Абакана»</a:t>
            </a:r>
          </a:p>
          <a:p>
            <a:pPr algn="just" eaLnBrk="1" hangingPunct="1"/>
            <a:endParaRPr lang="ru-RU" sz="2400" smtClean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85750" y="3657600"/>
            <a:ext cx="82296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</a:rPr>
              <a:t>	Муниципальный административно – общественный совет по развитию образования в городе Абакане</a:t>
            </a:r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3924300" y="2714625"/>
            <a:ext cx="576263" cy="792163"/>
          </a:xfrm>
          <a:prstGeom prst="downArrow">
            <a:avLst>
              <a:gd name="adj1" fmla="val 50000"/>
              <a:gd name="adj2" fmla="val 343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185738"/>
            <a:ext cx="7745413" cy="1314450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Основные полномочия Муниципального административно-общественного </a:t>
            </a:r>
            <a:br>
              <a:rPr lang="ru-RU" sz="2500" b="1" i="1" smtClean="0"/>
            </a:br>
            <a:r>
              <a:rPr lang="ru-RU" sz="2500" b="1" i="1" smtClean="0"/>
              <a:t>совета по развитию образования в г.Абакане 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500188"/>
            <a:ext cx="7267575" cy="53578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1600" smtClean="0"/>
              <a:t>внесение предложений по формированию программы развития муниципальной системы образования;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ru-RU" sz="1600" smtClean="0"/>
          </a:p>
          <a:p>
            <a:pPr algn="just" eaLnBrk="1" hangingPunct="1">
              <a:lnSpc>
                <a:spcPct val="80000"/>
              </a:lnSpc>
            </a:pPr>
            <a:r>
              <a:rPr lang="ru-RU" sz="1600" smtClean="0"/>
              <a:t>внесение предложений по совершенствованию нормативной правовой базы, регламентирующей отношения в системе образования;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ru-RU" sz="1600" smtClean="0"/>
          </a:p>
          <a:p>
            <a:pPr algn="just" eaLnBrk="1" hangingPunct="1">
              <a:lnSpc>
                <a:spcPct val="80000"/>
              </a:lnSpc>
            </a:pPr>
            <a:r>
              <a:rPr lang="ru-RU" sz="1600" smtClean="0"/>
              <a:t>внесение предложений по развитию сети муниципальных образовательных учреждений;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ru-RU" sz="1600" smtClean="0"/>
          </a:p>
          <a:p>
            <a:pPr algn="just" eaLnBrk="1" hangingPunct="1">
              <a:lnSpc>
                <a:spcPct val="80000"/>
              </a:lnSpc>
            </a:pPr>
            <a:r>
              <a:rPr lang="ru-RU" sz="1600" smtClean="0"/>
              <a:t>содействие реализации принципа государственно – общественного управления в ОУ, развитию форм и эффективности деятельности органов самоуправления муниципальных ОУ;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smtClean="0"/>
              <a:t>участие в работе комиссии по определению стимулирующих надбавок руководителям ОУ;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ru-RU" sz="1600" smtClean="0"/>
          </a:p>
          <a:p>
            <a:pPr algn="just" eaLnBrk="1" hangingPunct="1">
              <a:lnSpc>
                <a:spcPct val="80000"/>
              </a:lnSpc>
            </a:pPr>
            <a:r>
              <a:rPr lang="ru-RU" sz="1600" smtClean="0"/>
              <a:t> обсуждение ежегодного публичного отчета о состоянии и результатах  развития муниципальной системы образования;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ru-RU" sz="1600" smtClean="0"/>
          </a:p>
          <a:p>
            <a:pPr algn="just" eaLnBrk="1" hangingPunct="1">
              <a:lnSpc>
                <a:spcPct val="80000"/>
              </a:lnSpc>
            </a:pPr>
            <a:r>
              <a:rPr lang="ru-RU" sz="1600" smtClean="0"/>
              <a:t>организация общественного наблюдения и общественной экспертизы деятельности муниципальных ОУ, обеспечение участия представителей общественности в процедурах лицензирования и государственной аккредитации ОУ, государственной (итоговой) аттестации</a:t>
            </a:r>
          </a:p>
          <a:p>
            <a:pPr algn="just"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42875"/>
            <a:ext cx="8072438" cy="984250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Органы государственно – </a:t>
            </a:r>
            <a:br>
              <a:rPr lang="ru-RU" sz="2500" b="1" i="1" smtClean="0"/>
            </a:br>
            <a:r>
              <a:rPr lang="ru-RU" sz="2500" b="1" i="1" smtClean="0"/>
              <a:t>общественного</a:t>
            </a:r>
            <a:r>
              <a:rPr lang="en-US" sz="2500" b="1" i="1" smtClean="0"/>
              <a:t/>
            </a:r>
            <a:br>
              <a:rPr lang="en-US" sz="2500" b="1" i="1" smtClean="0"/>
            </a:br>
            <a:r>
              <a:rPr lang="ru-RU" sz="2500" b="1" i="1" smtClean="0"/>
              <a:t> управления образованием: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700213"/>
            <a:ext cx="8229600" cy="3514725"/>
          </a:xfrm>
        </p:spPr>
        <p:txBody>
          <a:bodyPr/>
          <a:lstStyle/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r>
              <a:rPr lang="ru-RU" sz="2000" b="1" i="1" smtClean="0"/>
              <a:t>Управляющий совет </a:t>
            </a:r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endParaRPr lang="ru-RU" sz="2000" b="1" i="1" smtClean="0"/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r>
              <a:rPr lang="ru-RU" sz="2000" b="1" i="1" smtClean="0"/>
              <a:t>Попечительский совет</a:t>
            </a:r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endParaRPr lang="ru-RU" sz="2000" smtClean="0"/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r>
              <a:rPr lang="ru-RU" sz="2000" b="1" i="1" smtClean="0"/>
              <a:t>Совет учреждения</a:t>
            </a:r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endParaRPr lang="ru-RU" sz="2000" b="1" i="1" smtClean="0"/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r>
              <a:rPr lang="ru-RU" sz="2000" b="1" i="1" smtClean="0"/>
              <a:t>Общее собрание</a:t>
            </a:r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endParaRPr lang="ru-RU" sz="2000" b="1" i="1" smtClean="0"/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r>
              <a:rPr lang="ru-RU" sz="2000" b="1" i="1" smtClean="0"/>
              <a:t>Родительский комитет</a:t>
            </a:r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endParaRPr lang="ru-RU" sz="2000" b="1" i="1" smtClean="0"/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r>
              <a:rPr lang="ru-RU" sz="2000" b="1" i="1" smtClean="0">
                <a:solidFill>
                  <a:schemeClr val="hlink"/>
                </a:solidFill>
              </a:rPr>
              <a:t>Совет отцов</a:t>
            </a:r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endParaRPr lang="ru-RU" sz="2000" b="1" i="1" smtClean="0">
              <a:solidFill>
                <a:schemeClr val="hlink"/>
              </a:solidFill>
            </a:endParaRPr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r>
              <a:rPr lang="ru-RU" sz="2000" b="1" i="1" smtClean="0">
                <a:solidFill>
                  <a:schemeClr val="hlink"/>
                </a:solidFill>
              </a:rPr>
              <a:t>Совет бабушек</a:t>
            </a:r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endParaRPr lang="ru-RU" sz="2000" b="1" i="1" smtClean="0">
              <a:solidFill>
                <a:schemeClr val="hlink"/>
              </a:solidFill>
            </a:endParaRPr>
          </a:p>
          <a:p>
            <a:pPr algn="just" eaLnBrk="1" hangingPunct="1">
              <a:lnSpc>
                <a:spcPts val="1800"/>
              </a:lnSpc>
              <a:spcBef>
                <a:spcPct val="0"/>
              </a:spcBef>
            </a:pPr>
            <a:r>
              <a:rPr lang="ru-RU" sz="2000" b="1" i="1" smtClean="0">
                <a:solidFill>
                  <a:schemeClr val="hlink"/>
                </a:solidFill>
              </a:rPr>
              <a:t>Координационный совет по образованию</a:t>
            </a:r>
            <a:endParaRPr lang="ru-RU" sz="20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34938"/>
            <a:ext cx="7453313" cy="1133475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Риски: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571625"/>
            <a:ext cx="7429500" cy="453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400" smtClean="0"/>
              <a:t>делегирование части полномочий органам самоуправления при сохранении существующего уровня ответственности руководителя образовательного учреждения;</a:t>
            </a:r>
          </a:p>
          <a:p>
            <a:pPr algn="just" eaLnBrk="1" hangingPunct="1">
              <a:lnSpc>
                <a:spcPct val="80000"/>
              </a:lnSpc>
            </a:pPr>
            <a:endParaRPr lang="ru-RU" sz="2400" smtClean="0"/>
          </a:p>
          <a:p>
            <a:pPr algn="just" eaLnBrk="1" hangingPunct="1">
              <a:lnSpc>
                <a:spcPct val="80000"/>
              </a:lnSpc>
            </a:pPr>
            <a:r>
              <a:rPr lang="ru-RU" sz="2400" smtClean="0"/>
              <a:t>принятие нецелесообразных и неадекватных управленческих решений органами школьного самоуправления в связи с недостаточной компетентностью общественных управляющих в образовании;</a:t>
            </a:r>
          </a:p>
          <a:p>
            <a:pPr algn="just" eaLnBrk="1" hangingPunct="1">
              <a:lnSpc>
                <a:spcPct val="80000"/>
              </a:lnSpc>
            </a:pPr>
            <a:endParaRPr lang="ru-RU" sz="2400" smtClean="0"/>
          </a:p>
          <a:p>
            <a:pPr algn="just" eaLnBrk="1" hangingPunct="1">
              <a:lnSpc>
                <a:spcPct val="80000"/>
              </a:lnSpc>
            </a:pPr>
            <a:r>
              <a:rPr lang="ru-RU" sz="2400" smtClean="0"/>
              <a:t>подмена внедрения реальной практики общественного управления образованием формальным подходом и др.</a:t>
            </a:r>
          </a:p>
        </p:txBody>
      </p:sp>
      <p:pic>
        <p:nvPicPr>
          <p:cNvPr id="15364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85750"/>
            <a:ext cx="3757613" cy="635000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Направление 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1714500"/>
            <a:ext cx="7558087" cy="1500188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smtClean="0"/>
              <a:t>	Обеспечение участия общественности, гражданских институтов в определении приоритетов развития образования,  качества условий образовательного процесса  с учетом общественного заказа </a:t>
            </a:r>
          </a:p>
        </p:txBody>
      </p:sp>
      <p:pic>
        <p:nvPicPr>
          <p:cNvPr id="16388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Рисунок1"/>
          <p:cNvPicPr>
            <a:picLocks noChangeAspect="1" noChangeArrowheads="1"/>
          </p:cNvPicPr>
          <p:nvPr/>
        </p:nvPicPr>
        <p:blipFill>
          <a:blip r:embed="rId3" cstate="email"/>
          <a:srcRect l="2458" t="3386" r="1645" b="2335"/>
          <a:stretch>
            <a:fillRect/>
          </a:stretch>
        </p:blipFill>
        <p:spPr bwMode="auto">
          <a:xfrm>
            <a:off x="3779838" y="3357563"/>
            <a:ext cx="5329237" cy="35004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30175" y="71438"/>
            <a:ext cx="6488113" cy="915987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Условия и механизмы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714500"/>
            <a:ext cx="7358062" cy="14287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smtClean="0"/>
              <a:t>	Участие  общественности в разработке программных и нормативных документов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17412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DSC_879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938" y="2708275"/>
            <a:ext cx="5421312" cy="368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14313"/>
            <a:ext cx="2840038" cy="630237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Направление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43063"/>
            <a:ext cx="7343775" cy="13684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ru-RU" sz="2000" smtClean="0"/>
              <a:t>Обеспечение участия общественности в сопровождении процесса практической реализации общественного заказа</a:t>
            </a:r>
          </a:p>
        </p:txBody>
      </p:sp>
      <p:pic>
        <p:nvPicPr>
          <p:cNvPr id="18436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S730225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475" y="2924175"/>
            <a:ext cx="5724525" cy="39338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142875"/>
            <a:ext cx="3738563" cy="844550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Условия и механизмы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30363"/>
            <a:ext cx="8243888" cy="2370137"/>
          </a:xfrm>
        </p:spPr>
        <p:txBody>
          <a:bodyPr/>
          <a:lstStyle/>
          <a:p>
            <a:pPr algn="just" eaLnBrk="1" hangingPunct="1"/>
            <a:r>
              <a:rPr lang="ru-RU" sz="2000" smtClean="0"/>
              <a:t>Участие в формировании бюджета и контроле за его исполнением</a:t>
            </a:r>
          </a:p>
          <a:p>
            <a:pPr algn="just" eaLnBrk="1" hangingPunct="1"/>
            <a:endParaRPr lang="ru-RU" sz="2000" smtClean="0"/>
          </a:p>
          <a:p>
            <a:pPr algn="just" eaLnBrk="1" hangingPunct="1"/>
            <a:r>
              <a:rPr lang="ru-RU" sz="2000" smtClean="0"/>
              <a:t>Участие в распределении стимулирующих выплат</a:t>
            </a:r>
          </a:p>
          <a:p>
            <a:pPr algn="just" eaLnBrk="1" hangingPunct="1"/>
            <a:endParaRPr lang="ru-RU" sz="2000" smtClean="0"/>
          </a:p>
          <a:p>
            <a:pPr algn="just" eaLnBrk="1" hangingPunct="1"/>
            <a:r>
              <a:rPr lang="ru-RU" sz="2000" smtClean="0"/>
              <a:t>Участие в экспертизе образовательных проектов и программ</a:t>
            </a:r>
          </a:p>
          <a:p>
            <a:pPr algn="just"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9460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142875"/>
            <a:ext cx="2809875" cy="701675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Направление 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633538"/>
            <a:ext cx="7772400" cy="136683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smtClean="0"/>
              <a:t>	Обеспечение участия общественности, гражданских институтов в мониторинге и контроле практической реализации общественного заказа</a:t>
            </a:r>
            <a:r>
              <a:rPr lang="ru-RU" smtClean="0"/>
              <a:t>  </a:t>
            </a:r>
          </a:p>
        </p:txBody>
      </p:sp>
      <p:pic>
        <p:nvPicPr>
          <p:cNvPr id="20484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умк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3213100"/>
            <a:ext cx="5400675" cy="3644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142875"/>
            <a:ext cx="5807075" cy="800100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Условия и механизмы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12900"/>
            <a:ext cx="7772400" cy="453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система общественного наблюдения (участие представителей общественности в качестве наблюдателей в процедурах государственной (итоговой) аттестации обучающихся) </a:t>
            </a:r>
          </a:p>
          <a:p>
            <a:pPr algn="just" eaLnBrk="1" hangingPunct="1">
              <a:lnSpc>
                <a:spcPct val="80000"/>
              </a:lnSpc>
            </a:pPr>
            <a:endParaRPr lang="ru-RU" sz="2000" smtClean="0"/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система общественного контроля и оценки (участие в процедурах лицензирования и аккредитации, в рассмотрении предложений, заявлений, жалоб граждан, в мониторинге программ и проектов и др.)</a:t>
            </a:r>
          </a:p>
          <a:p>
            <a:pPr algn="just" eaLnBrk="1" hangingPunct="1">
              <a:lnSpc>
                <a:spcPct val="80000"/>
              </a:lnSpc>
            </a:pPr>
            <a:endParaRPr lang="ru-RU" sz="2000" smtClean="0"/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система информирования общественности (публичная отчетность всех уровней, сайты, публикации в СМИ, прямые рассылки, организация собраний и встреч) </a:t>
            </a:r>
          </a:p>
        </p:txBody>
      </p:sp>
      <p:pic>
        <p:nvPicPr>
          <p:cNvPr id="21508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-71438"/>
            <a:ext cx="8218488" cy="1298576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Нормативные основания </a:t>
            </a:r>
            <a:br>
              <a:rPr lang="ru-RU" sz="2500" b="1" i="1" smtClean="0"/>
            </a:br>
            <a:r>
              <a:rPr lang="ru-RU" sz="2500" b="1" i="1" smtClean="0"/>
              <a:t>государственно-общественного </a:t>
            </a:r>
            <a:br>
              <a:rPr lang="ru-RU" sz="2500" b="1" i="1" smtClean="0"/>
            </a:br>
            <a:r>
              <a:rPr lang="ru-RU" sz="2500" b="1" i="1" smtClean="0"/>
              <a:t>характера управления образованием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507413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b="1" smtClean="0"/>
              <a:t>			</a:t>
            </a:r>
            <a:r>
              <a:rPr lang="ru-RU" sz="2000" b="1" smtClean="0"/>
              <a:t>Закон РФ «Об образовании»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Статья 2.</a:t>
            </a:r>
            <a:endParaRPr lang="ru-RU" sz="2000" smtClean="0"/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Принципы государственной политики в области образования...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б) демократический, государственно-общественный характер управления</a:t>
            </a:r>
            <a:r>
              <a:rPr lang="en-US" sz="2000" smtClean="0"/>
              <a:t> </a:t>
            </a:r>
            <a:r>
              <a:rPr lang="ru-RU" sz="2000" smtClean="0"/>
              <a:t>образованием.</a:t>
            </a:r>
            <a:endParaRPr lang="ru-RU" sz="2000" b="1" smtClean="0"/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Статья 35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2. </a:t>
            </a:r>
            <a:r>
              <a:rPr lang="ru-RU" sz="2000" smtClean="0"/>
              <a:t>Управление МОУ строится на принципах единоначалия и</a:t>
            </a:r>
            <a:r>
              <a:rPr lang="en-US" sz="2000" smtClean="0"/>
              <a:t> </a:t>
            </a:r>
            <a:r>
              <a:rPr lang="ru-RU" sz="2000" smtClean="0"/>
              <a:t>самоуправления.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Формами самоуправления ОУ являются совет ОУ,</a:t>
            </a:r>
            <a:r>
              <a:rPr lang="en-US" sz="2000" smtClean="0"/>
              <a:t> </a:t>
            </a:r>
            <a:r>
              <a:rPr lang="ru-RU" sz="2000" smtClean="0"/>
              <a:t>попечительский совет,</a:t>
            </a:r>
            <a:r>
              <a:rPr lang="en-US" sz="2000" smtClean="0"/>
              <a:t> </a:t>
            </a:r>
            <a:r>
              <a:rPr lang="ru-RU" sz="2000" smtClean="0"/>
              <a:t>общее собрание, педагогический совет и другие формы.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Порядок выборов органов самоуправления ОУ и их компетенция</a:t>
            </a:r>
            <a:r>
              <a:rPr lang="en-US" sz="2000" smtClean="0"/>
              <a:t> </a:t>
            </a:r>
            <a:r>
              <a:rPr lang="ru-RU" sz="2000" smtClean="0"/>
              <a:t>определяются уставом ОУ.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5.</a:t>
            </a:r>
            <a:r>
              <a:rPr lang="ru-RU" sz="2000" smtClean="0"/>
              <a:t> Разграничение полномочий между советом ОУ и</a:t>
            </a:r>
            <a:r>
              <a:rPr lang="en-US" sz="2000" smtClean="0"/>
              <a:t> </a:t>
            </a:r>
            <a:r>
              <a:rPr lang="ru-RU" sz="2000" smtClean="0"/>
              <a:t>руководителем ОУ определяется уставом ОУ.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150813"/>
            <a:ext cx="4829175" cy="849312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Общественные организации: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1612900"/>
            <a:ext cx="77724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700" smtClean="0"/>
              <a:t>Республиканская общественная организация «Центр гуманной педагогики Республики Хакасия «Школа жизни» Шалвы Амонашвили», руководитель: Шуртина Т.В., заместитель заведующей Муниципального дошкольного образовательного учреждения «Центр развития ребенка – детский сад «Ивушка»;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Хакасская региональная общественная организация «Ассоциация профильных школ Республики Хакасия», руководитель: Петрук Л.А., директор Муниципального общеобразовательного учреждения «Лицей»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Филиал Всероссийской общественной организации «Всероссийское педагогическое собрание», руководитель: Селиваненко А.В., директор Муниципального общеобразовательного учреждения «Гимназия»;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Филиал Всероссийской общественной организации «Ассоциация лучших школ России», руководитель: Огурцова Л.Б., директор Муниципального общеобразовательного учреждения «Средняя общеобразовательная школа № 1»и др.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Региональное отделение международной общественной  организации в Республике Хакасия «Союз социальной защиты детей», руководитель: Табакирова И.Л., директор Муниципального общеобразовательного учреждения «Средняя общеобразовательная школа № 26 с углубленным изучением отдельных предметов»</a:t>
            </a:r>
          </a:p>
        </p:txBody>
      </p:sp>
      <p:pic>
        <p:nvPicPr>
          <p:cNvPr id="22532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75" y="142875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Общественные организации</a:t>
            </a:r>
            <a:r>
              <a:rPr lang="en-US" sz="2500" b="1" i="1" smtClean="0"/>
              <a:t/>
            </a:r>
            <a:br>
              <a:rPr lang="en-US" sz="2500" b="1" i="1" smtClean="0"/>
            </a:br>
            <a:r>
              <a:rPr lang="ru-RU" sz="2500" b="1" i="1" smtClean="0"/>
              <a:t> Республики Хакасия: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772400" cy="3043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Общественное движение «Язык матери», «Родной язык»;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Региональный фонд социально-культурного развития хакасского народа «Айас» («солнечный»);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Лига хакасских женщин «Алтынай» («золотой месяц (луна);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Совет старейшин хакасского народа и др.</a:t>
            </a:r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  <p:pic>
        <p:nvPicPr>
          <p:cNvPr id="23558" name="Picture 6" descr="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3429000"/>
            <a:ext cx="446405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71438"/>
            <a:ext cx="6445250" cy="844550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Эффекты: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17663"/>
            <a:ext cx="8281987" cy="45259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повышение информированности общественности о деятельности школы;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оформление общественного заказа к образованию;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повышение мотивации общественности к деятельности по улучшению школы;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создание условий для участия общественности в принятии решений по ключевым вопросам развития школы;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становление партнерских отношений с администрацией и педагогами;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повышение инвестиционной привлекательности школы;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осознание и повышение ответственности общественности за результаты образование;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стимулирование всех участников образовательного процесса на конкретные действия, направленные на повышение качества образования;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повышение объективности оценивания школы</a:t>
            </a:r>
          </a:p>
          <a:p>
            <a:pPr algn="just" eaLnBrk="1" hangingPunct="1">
              <a:lnSpc>
                <a:spcPct val="80000"/>
              </a:lnSpc>
            </a:pPr>
            <a:endParaRPr lang="ru-RU" sz="2000" smtClean="0"/>
          </a:p>
          <a:p>
            <a:pPr algn="just" eaLnBrk="1" hangingPunct="1">
              <a:lnSpc>
                <a:spcPct val="80000"/>
              </a:lnSpc>
            </a:pPr>
            <a:endParaRPr lang="ru-RU" sz="2000" smtClean="0"/>
          </a:p>
        </p:txBody>
      </p:sp>
      <p:pic>
        <p:nvPicPr>
          <p:cNvPr id="24580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900113" y="2060575"/>
            <a:ext cx="7775575" cy="4176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СПАСИБО  ЗА ВНИМАНИЕ </a:t>
            </a:r>
          </a:p>
        </p:txBody>
      </p:sp>
      <p:pic>
        <p:nvPicPr>
          <p:cNvPr id="26627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01062" cy="1916113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Нормативные правовые документы по </a:t>
            </a:r>
            <a:br>
              <a:rPr lang="ru-RU" sz="2500" b="1" i="1" smtClean="0"/>
            </a:br>
            <a:r>
              <a:rPr lang="ru-RU" sz="2500" b="1" i="1" smtClean="0"/>
              <a:t>развитию государственно-</a:t>
            </a:r>
            <a:br>
              <a:rPr lang="ru-RU" sz="2500" b="1" i="1" smtClean="0"/>
            </a:br>
            <a:r>
              <a:rPr lang="ru-RU" sz="2500" b="1" i="1" smtClean="0"/>
              <a:t>общественного управления</a:t>
            </a:r>
            <a:r>
              <a:rPr lang="en-US" sz="2500" b="1" i="1" smtClean="0"/>
              <a:t/>
            </a:r>
            <a:br>
              <a:rPr lang="en-US" sz="2500" b="1" i="1" smtClean="0"/>
            </a:br>
            <a:r>
              <a:rPr lang="ru-RU" sz="2500" b="1" i="1" smtClean="0"/>
              <a:t> образованием </a:t>
            </a:r>
            <a:br>
              <a:rPr lang="ru-RU" sz="2500" b="1" i="1" smtClean="0"/>
            </a:br>
            <a:endParaRPr lang="ru-RU" sz="2500" b="1" i="1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60538"/>
            <a:ext cx="8229600" cy="4525962"/>
          </a:xfrm>
        </p:spPr>
        <p:txBody>
          <a:bodyPr/>
          <a:lstStyle/>
          <a:p>
            <a:pPr algn="just" eaLnBrk="1" hangingPunct="1"/>
            <a:r>
              <a:rPr lang="ru-RU" sz="2000" smtClean="0"/>
              <a:t>Закон РФ от 10.07.1992 №3266-1 «Об образовании» (с последующими изменениями);</a:t>
            </a:r>
          </a:p>
          <a:p>
            <a:pPr algn="just" eaLnBrk="1" hangingPunct="1"/>
            <a:endParaRPr lang="ru-RU" sz="2000" smtClean="0"/>
          </a:p>
          <a:p>
            <a:pPr algn="just" eaLnBrk="1" hangingPunct="1"/>
            <a:r>
              <a:rPr lang="ru-RU" sz="2000" smtClean="0"/>
              <a:t>Указ Президента РФ от 31.08.1999 №1134 «О дополнительных мерах по поддержке общеобразовательных учреждений в Российской Федерации»;</a:t>
            </a:r>
          </a:p>
          <a:p>
            <a:pPr algn="just" eaLnBrk="1" hangingPunct="1"/>
            <a:endParaRPr lang="ru-RU" sz="2000" smtClean="0"/>
          </a:p>
          <a:p>
            <a:pPr algn="just" eaLnBrk="1" hangingPunct="1"/>
            <a:r>
              <a:rPr lang="ru-RU" sz="2000" smtClean="0"/>
              <a:t>Постановление Правительства РФ от 10.12.1999 №1379 «Об утверждении Примерного положения о попечительском совете общеобразовательного учреждения» 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01063" cy="1557338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Нормативные правовые документы по </a:t>
            </a:r>
            <a:br>
              <a:rPr lang="ru-RU" sz="2500" b="1" i="1" smtClean="0"/>
            </a:br>
            <a:r>
              <a:rPr lang="ru-RU" sz="2500" b="1" i="1" smtClean="0"/>
              <a:t>развитию государственно-</a:t>
            </a:r>
            <a:br>
              <a:rPr lang="ru-RU" sz="2500" b="1" i="1" smtClean="0"/>
            </a:br>
            <a:r>
              <a:rPr lang="ru-RU" sz="2500" b="1" i="1" smtClean="0"/>
              <a:t>общественного управления</a:t>
            </a:r>
            <a:r>
              <a:rPr lang="en-US" sz="2500" b="1" i="1" smtClean="0"/>
              <a:t/>
            </a:r>
            <a:br>
              <a:rPr lang="en-US" sz="2500" b="1" i="1" smtClean="0"/>
            </a:br>
            <a:r>
              <a:rPr lang="ru-RU" sz="2500" b="1" i="1" smtClean="0"/>
              <a:t> образованием 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43063"/>
            <a:ext cx="7267575" cy="44291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Закон Республики Хакасия «Об образовании» </a:t>
            </a:r>
          </a:p>
          <a:p>
            <a:pPr algn="just" eaLnBrk="1" hangingPunct="1">
              <a:lnSpc>
                <a:spcPct val="80000"/>
              </a:lnSpc>
            </a:pPr>
            <a:endParaRPr lang="en-US" sz="2000" smtClean="0"/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Приказ Министерства образования и науки Республики Хакасия от 28.02.2008 №186 «О развитии государственно-общественного управления в системе образования Республики Хакасия»;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Примерное положение о публичном отчете образовательного учреждения, утвержденное Министром образования и науки Республики Хакасия 27.02.2008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Приказ Министерства образования и науки РХ от 21.04.2008 №418 «Об утверждении примерных положений об органах государственно-общественного управления в сфере образования в Республике Хакасия»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ChangeArrowheads="1"/>
          </p:cNvSpPr>
          <p:nvPr>
            <p:ph type="title"/>
          </p:nvPr>
        </p:nvSpPr>
        <p:spPr>
          <a:xfrm>
            <a:off x="1357313" y="357188"/>
            <a:ext cx="5286375" cy="785812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Стратегический план развития </a:t>
            </a:r>
            <a:r>
              <a:rPr lang="en-US" sz="2500" b="1" i="1" smtClean="0"/>
              <a:t/>
            </a:r>
            <a:br>
              <a:rPr lang="en-US" sz="2500" b="1" i="1" smtClean="0"/>
            </a:br>
            <a:r>
              <a:rPr lang="ru-RU" sz="2500" b="1" i="1" smtClean="0"/>
              <a:t>города Абакана до 2014 года</a:t>
            </a:r>
          </a:p>
        </p:txBody>
      </p:sp>
      <p:pic>
        <p:nvPicPr>
          <p:cNvPr id="7174" name="Picture 6" descr="13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971550" y="1628775"/>
            <a:ext cx="3168650" cy="4392613"/>
          </a:xfrm>
        </p:spPr>
      </p:pic>
      <p:pic>
        <p:nvPicPr>
          <p:cNvPr id="7175" name="Picture 7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1628775"/>
            <a:ext cx="3241675" cy="432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87325"/>
            <a:ext cx="7377113" cy="741363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Совет по инновационной деятельности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571625"/>
            <a:ext cx="7696200" cy="47688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подготовка предложений по определению приоритетных направлений развития инновационной деятельности в системе образования города Абакана;</a:t>
            </a:r>
          </a:p>
          <a:p>
            <a:pPr algn="just" eaLnBrk="1" hangingPunct="1">
              <a:lnSpc>
                <a:spcPct val="80000"/>
              </a:lnSpc>
            </a:pPr>
            <a:endParaRPr lang="ru-RU" sz="2000" smtClean="0"/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подготовка предложений об утверждении муниципальных экспериментальных площадок, муниципальных базовых площадок, муниципальных ресурсных центров;</a:t>
            </a:r>
          </a:p>
          <a:p>
            <a:pPr algn="just" eaLnBrk="1" hangingPunct="1">
              <a:lnSpc>
                <a:spcPct val="80000"/>
              </a:lnSpc>
            </a:pPr>
            <a:endParaRPr lang="ru-RU" sz="2000" smtClean="0"/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анализ и оценка деятельности муниципальных экспериментальных площадок, муниципальных базовых площадок, муниципальных ресурсных центров;</a:t>
            </a:r>
          </a:p>
          <a:p>
            <a:pPr algn="just" eaLnBrk="1" hangingPunct="1">
              <a:lnSpc>
                <a:spcPct val="80000"/>
              </a:lnSpc>
            </a:pPr>
            <a:endParaRPr lang="ru-RU" sz="2000" smtClean="0"/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подготовка предложений по использованию инновационного педагогического опыта в системе образования города Абакана </a:t>
            </a:r>
          </a:p>
        </p:txBody>
      </p:sp>
      <p:pic>
        <p:nvPicPr>
          <p:cNvPr id="8196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875" y="214313"/>
            <a:ext cx="5699125" cy="647700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Совет по профильному обучению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568450"/>
            <a:ext cx="7696200" cy="4360863"/>
          </a:xfrm>
        </p:spPr>
        <p:txBody>
          <a:bodyPr/>
          <a:lstStyle/>
          <a:p>
            <a:pPr algn="just" eaLnBrk="1" hangingPunct="1"/>
            <a:r>
              <a:rPr lang="ru-RU" sz="2000" smtClean="0"/>
              <a:t>проведение экспертизы проектов методических документов по вопросам введения профильного обучения;</a:t>
            </a:r>
          </a:p>
          <a:p>
            <a:pPr algn="just" eaLnBrk="1" hangingPunct="1"/>
            <a:endParaRPr lang="ru-RU" sz="2000" smtClean="0"/>
          </a:p>
          <a:p>
            <a:pPr algn="just" eaLnBrk="1" hangingPunct="1"/>
            <a:r>
              <a:rPr lang="ru-RU" sz="2000" smtClean="0"/>
              <a:t>анализ, обобщение опыта и подготовка предложений ОУ по вопросам профильного обучения </a:t>
            </a:r>
          </a:p>
        </p:txBody>
      </p:sp>
      <p:pic>
        <p:nvPicPr>
          <p:cNvPr id="9220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00013"/>
            <a:ext cx="7072313" cy="828675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Экспертно-методический совет</a:t>
            </a:r>
            <a:r>
              <a:rPr lang="ru-RU" sz="250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557338"/>
            <a:ext cx="7696200" cy="53006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оказание помощи в разработке нормативной базы муниципальным образовательным учреждениям (программы развития, образовательные программы, положения);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 предоставление экспертных услуг (рассмотрение, оценка и утверждение инновационных материалов образовательных учреждений, авторских учебных программ, методических рекомендаций и других нововведений, а также результатов опытно-экспериментальной и исследовательской работы);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 подготовка на основе анализа инновационных материалов предложений по совершенствованию данного направления деятельности;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подготовка рекомендаций по распространению инновационных материалов, творческого опыта педагогов;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консультирование педагогических и руководящих работников муниципальных образовательных учреждений по вопросам создания инновационных материалов;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создание базы данных   авторских материалов.</a:t>
            </a:r>
          </a:p>
        </p:txBody>
      </p:sp>
      <p:pic>
        <p:nvPicPr>
          <p:cNvPr id="10244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Documents and Settings\Владелец\Рабочий стол\Gerb_Abaka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47038" y="190500"/>
            <a:ext cx="8112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497888" cy="1366838"/>
          </a:xfrm>
        </p:spPr>
        <p:txBody>
          <a:bodyPr/>
          <a:lstStyle/>
          <a:p>
            <a:pPr algn="ctr" eaLnBrk="1" hangingPunct="1"/>
            <a:r>
              <a:rPr lang="ru-RU" sz="2500" b="1" i="1" smtClean="0"/>
              <a:t>Комиссия по определению </a:t>
            </a:r>
            <a:br>
              <a:rPr lang="ru-RU" sz="2500" b="1" i="1" smtClean="0"/>
            </a:br>
            <a:r>
              <a:rPr lang="ru-RU" sz="2500" b="1" i="1" smtClean="0"/>
              <a:t>стимулирующих</a:t>
            </a:r>
            <a:r>
              <a:rPr lang="en-US" sz="2500" b="1" i="1" smtClean="0"/>
              <a:t/>
            </a:r>
            <a:br>
              <a:rPr lang="en-US" sz="2500" b="1" i="1" smtClean="0"/>
            </a:br>
            <a:r>
              <a:rPr lang="ru-RU" sz="2500" b="1" i="1" smtClean="0"/>
              <a:t>надбавок руководителям</a:t>
            </a:r>
            <a:r>
              <a:rPr lang="en-US" sz="2500" b="1" i="1" smtClean="0"/>
              <a:t> </a:t>
            </a:r>
            <a:r>
              <a:rPr lang="ru-RU" sz="2500" b="1" i="1" smtClean="0"/>
              <a:t/>
            </a:r>
            <a:br>
              <a:rPr lang="ru-RU" sz="2500" b="1" i="1" smtClean="0"/>
            </a:br>
            <a:r>
              <a:rPr lang="ru-RU" sz="2500" b="1" i="1" smtClean="0"/>
              <a:t>общеобразовательных учреждений</a:t>
            </a:r>
            <a:r>
              <a:rPr lang="ru-RU" sz="2500" smtClean="0"/>
              <a:t>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95438"/>
            <a:ext cx="7988300" cy="1833562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	Стимулирование руководителей общеобразовательных учреждений с целью материальной заинтересованности в повышении качества работы, развития творческой активности и инициативы при выполнении поставленных задач.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726</TotalTime>
  <Words>909</Words>
  <Application>Microsoft Office PowerPoint</Application>
  <PresentationFormat>Экран (4:3)</PresentationFormat>
  <Paragraphs>131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Times New Roman</vt:lpstr>
      <vt:lpstr>Wingdings</vt:lpstr>
      <vt:lpstr>Calibri</vt:lpstr>
      <vt:lpstr>Bodoni MT</vt:lpstr>
      <vt:lpstr>Georgia</vt:lpstr>
      <vt:lpstr>Слои</vt:lpstr>
      <vt:lpstr>Слайд 1</vt:lpstr>
      <vt:lpstr>Нормативные основания  государственно-общественного  характера управления образованием</vt:lpstr>
      <vt:lpstr>Нормативные правовые документы по  развитию государственно- общественного управления  образованием  </vt:lpstr>
      <vt:lpstr>Нормативные правовые документы по  развитию государственно- общественного управления  образованием  </vt:lpstr>
      <vt:lpstr>Стратегический план развития  города Абакана до 2014 года</vt:lpstr>
      <vt:lpstr>Совет по инновационной деятельности </vt:lpstr>
      <vt:lpstr>Совет по профильному обучению</vt:lpstr>
      <vt:lpstr>Экспертно-методический совет </vt:lpstr>
      <vt:lpstr>Комиссия по определению  стимулирующих надбавок руководителям  общеобразовательных учреждений </vt:lpstr>
      <vt:lpstr>Нормативные правовые документы по  развитию государственно- общественного управления  образованием </vt:lpstr>
      <vt:lpstr>Основные полномочия Муниципального административно-общественного  совета по развитию образования в г.Абакане  </vt:lpstr>
      <vt:lpstr>Органы государственно –  общественного  управления образованием:</vt:lpstr>
      <vt:lpstr>Риски:</vt:lpstr>
      <vt:lpstr>Направление 1</vt:lpstr>
      <vt:lpstr>Условия и механизмы</vt:lpstr>
      <vt:lpstr>Направление 2</vt:lpstr>
      <vt:lpstr>Условия и механизмы</vt:lpstr>
      <vt:lpstr>Направление 3</vt:lpstr>
      <vt:lpstr>Условия и механизмы</vt:lpstr>
      <vt:lpstr>Общественные организации:</vt:lpstr>
      <vt:lpstr>Общественные организации  Республики Хакасия:</vt:lpstr>
      <vt:lpstr>Эффекты:</vt:lpstr>
      <vt:lpstr>Слайд 23</vt:lpstr>
    </vt:vector>
  </TitlesOfParts>
  <Company>ГУО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Приемная</dc:creator>
  <cp:lastModifiedBy>Alexandr</cp:lastModifiedBy>
  <cp:revision>53</cp:revision>
  <dcterms:created xsi:type="dcterms:W3CDTF">2009-10-21T06:54:00Z</dcterms:created>
  <dcterms:modified xsi:type="dcterms:W3CDTF">2010-12-09T03:46:39Z</dcterms:modified>
</cp:coreProperties>
</file>