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1"/>
  </p:notesMasterIdLst>
  <p:sldIdLst>
    <p:sldId id="373" r:id="rId2"/>
    <p:sldId id="374" r:id="rId3"/>
    <p:sldId id="375" r:id="rId4"/>
    <p:sldId id="376" r:id="rId5"/>
    <p:sldId id="377" r:id="rId6"/>
    <p:sldId id="378" r:id="rId7"/>
    <p:sldId id="379" r:id="rId8"/>
    <p:sldId id="311" r:id="rId9"/>
    <p:sldId id="347" r:id="rId10"/>
    <p:sldId id="328" r:id="rId11"/>
    <p:sldId id="336" r:id="rId12"/>
    <p:sldId id="337" r:id="rId13"/>
    <p:sldId id="343" r:id="rId14"/>
    <p:sldId id="331" r:id="rId15"/>
    <p:sldId id="329" r:id="rId16"/>
    <p:sldId id="372" r:id="rId17"/>
    <p:sldId id="380" r:id="rId18"/>
    <p:sldId id="381" r:id="rId19"/>
    <p:sldId id="382" r:id="rId20"/>
    <p:sldId id="388" r:id="rId21"/>
    <p:sldId id="389" r:id="rId22"/>
    <p:sldId id="390" r:id="rId23"/>
    <p:sldId id="391" r:id="rId24"/>
    <p:sldId id="392" r:id="rId25"/>
    <p:sldId id="393" r:id="rId26"/>
    <p:sldId id="394" r:id="rId27"/>
    <p:sldId id="395" r:id="rId28"/>
    <p:sldId id="396" r:id="rId29"/>
    <p:sldId id="39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4290DF6-28A0-4591-8FF2-81A424DB421D}">
          <p14:sldIdLst>
            <p14:sldId id="373"/>
            <p14:sldId id="374"/>
            <p14:sldId id="375"/>
            <p14:sldId id="376"/>
            <p14:sldId id="377"/>
            <p14:sldId id="378"/>
            <p14:sldId id="379"/>
            <p14:sldId id="311"/>
            <p14:sldId id="347"/>
            <p14:sldId id="328"/>
            <p14:sldId id="336"/>
            <p14:sldId id="337"/>
            <p14:sldId id="343"/>
            <p14:sldId id="331"/>
            <p14:sldId id="329"/>
            <p14:sldId id="372"/>
            <p14:sldId id="380"/>
            <p14:sldId id="381"/>
            <p14:sldId id="382"/>
            <p14:sldId id="388"/>
            <p14:sldId id="389"/>
            <p14:sldId id="390"/>
            <p14:sldId id="391"/>
            <p14:sldId id="392"/>
            <p14:sldId id="393"/>
            <p14:sldId id="394"/>
            <p14:sldId id="395"/>
            <p14:sldId id="396"/>
            <p14:sldId id="397"/>
          </p14:sldIdLst>
        </p14:section>
        <p14:section name="Раздел без заголовка" id="{332B7ADD-FC8B-4198-9840-95FB57618082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3300"/>
    <a:srgbClr val="03CF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2118" autoAdjust="0"/>
  </p:normalViewPr>
  <p:slideViewPr>
    <p:cSldViewPr>
      <p:cViewPr>
        <p:scale>
          <a:sx n="130" d="100"/>
          <a:sy n="130" d="100"/>
        </p:scale>
        <p:origin x="-228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2;&#1086;&#1085;&#1080;&#1090;&#1086;&#1088;&#1080;&#1085;&#1075;%20&#1060;&#1047;%20-%20261\1%20&#1082;&#1074;&#1072;&#1088;&#1090;&#1072;&#1083;%202011\&#1040;&#1085;&#1072;&#1083;&#1080;&#1090;&#1080;&#1082;&#1072;\&#1056;&#1082;&#1072;&#1073;&#1086;&#1095;&#1080;&#1081;%20&#1074;&#1072;&#1088;&#1080;&#1072;&#1085;&#1090;\&#1058;&#1072;&#1073;&#1083;&#1080;&#1095;&#1085;&#1099;&#1081;%20&#1088;&#1077;&#1081;&#1090;&#1080;&#1085;&#1075;%20&#1072;&#1082;&#1090;&#1080;&#1074;&#1085;&#1086;&#1089;&#1090;&#1080;%201%20&#1082;&#1074;&#1072;&#1088;&#1090;&#1072;&#1083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7;&#1086;&#1094;&#1080;&#1086;&#1083;&#1086;&#1075;&#1080;&#1095;&#1077;&#1089;&#1082;&#1080;&#1077;%20&#1086;&#1087;&#1088;&#1086;&#1089;&#1099;\11.04.2011\&#1044;&#1048;&#1053;&#1040;&#1052;&#1048;&#1050;&#1040;_&#1060;&#1054;_&#1057;&#1054;&#1062;&#1048;&#1059;&#1052;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2;&#1086;&#1085;&#1080;&#1090;&#1086;&#1088;&#1080;&#1085;&#1075;%20&#1060;&#1047;%20-%20261\&#1056;&#1072;&#1073;&#1086;&#1095;&#1080;&#1077;%20&#1092;&#1072;&#1081;&#1083;&#1099;\&#1060;&#1077;&#1076;&#1077;&#1088;&#1072;&#1083;&#1100;&#1085;&#1099;&#1077;%20&#1086;&#1082;&#1088;&#1091;&#1075;&#1072;\&#1057;&#1060;&#1054;\14.05.2011\&#1057;&#1042;&#1054;&#1044;_&#1056;&#1077;&#1075;&#1080;&#1086;&#1085;_&#1057;&#1086;&#1094;&#1080;&#1091;&#1084;_I%20&#1082;&#1074;&#1072;&#1088;&#1090;&#1072;&#1083;%202011%20&#1075;.xls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2;&#1086;&#1085;&#1080;&#1090;&#1086;&#1088;&#1080;&#1085;&#1075;%20&#1060;&#1047;%20-%20261\&#1056;&#1072;&#1073;&#1086;&#1095;&#1080;&#1077;%20&#1092;&#1072;&#1081;&#1083;&#1099;\&#1060;&#1077;&#1076;&#1077;&#1088;&#1072;&#1083;&#1100;&#1085;&#1099;&#1077;%20&#1086;&#1082;&#1088;&#1091;&#1075;&#1072;\&#1057;&#1060;&#1054;\14.05.2011\&#1057;&#1042;&#1054;&#1044;_&#1056;&#1077;&#1075;&#1080;&#1086;&#1085;_&#1057;&#1086;&#1094;&#1080;&#1091;&#1084;_I%20&#1082;&#1074;&#1072;&#1088;&#1090;&#1072;&#1083;%202011%20&#1075;.xls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2;&#1086;&#1085;&#1080;&#1090;&#1086;&#1088;&#1080;&#1085;&#1075;%20&#1060;&#1047;%20-%20261\&#1056;&#1072;&#1073;&#1086;&#1095;&#1080;&#1077;%20&#1092;&#1072;&#1081;&#1083;&#1099;\&#1060;&#1077;&#1076;&#1077;&#1088;&#1072;&#1083;&#1100;&#1085;&#1099;&#1077;%20&#1086;&#1082;&#1088;&#1091;&#1075;&#1072;\&#1057;&#1060;&#1054;\14.05.2011\&#1057;&#1042;&#1054;&#1044;_&#1056;&#1077;&#1075;&#1080;&#1086;&#1085;_&#1057;&#1086;&#1094;&#1080;&#1091;&#1084;_I%20&#1082;&#1074;&#1072;&#1088;&#1090;&#1072;&#1083;%202011%20&#1075;.xls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2;&#1086;&#1085;&#1080;&#1090;&#1086;&#1088;&#1080;&#1085;&#1075;%20&#1060;&#1047;%20-%20261\&#1040;&#1085;&#1082;&#1077;&#1090;&#1072;_&#1056;&#1077;&#1075;&#1080;&#1086;&#1085;\05.04.2011\&#1057;&#1074;&#1086;&#1076;_&#1040;&#1085;&#1082;&#1077;&#1090;&#1072;_&#1056;&#1077;&#1075;&#1080;&#1086;&#1085;_310311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2;&#1086;&#1085;&#1080;&#1090;&#1086;&#1088;&#1080;&#1085;&#1075;%20&#1060;&#1047;%20-%20261\1%20&#1082;&#1074;&#1072;&#1088;&#1090;&#1072;&#1083;%202011\&#1040;&#1085;&#1072;&#1083;&#1080;&#1090;&#1080;&#1082;&#1072;\&#1056;&#1082;&#1072;&#1073;&#1086;&#1095;&#1080;&#1081;%20&#1074;&#1072;&#1088;&#1080;&#1072;&#1085;&#1090;\&#1040;&#1085;&#1082;&#1077;&#1090;&#1072;_&#1056;&#1077;&#1075;&#1080;&#1086;&#1085;_310311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2;&#1086;&#1085;&#1080;&#1090;&#1086;&#1088;&#1080;&#1085;&#1075;%20&#1060;&#1047;%20-%20261\1%20&#1082;&#1074;&#1072;&#1088;&#1090;&#1072;&#1083;%202011\&#1040;&#1085;&#1072;&#1083;&#1080;&#1090;&#1080;&#1082;&#1072;\&#1056;&#1082;&#1072;&#1073;&#1086;&#1095;&#1080;&#1081;%20&#1074;&#1072;&#1088;&#1080;&#1072;&#1085;&#1090;\&#1040;&#1085;&#1082;&#1077;&#1090;&#1072;_&#1056;&#1077;&#1075;&#1080;&#1086;&#1085;_310311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2;&#1086;&#1085;&#1080;&#1090;&#1086;&#1088;&#1080;&#1085;&#1075;%20&#1060;&#1047;%20-%20261\1%20&#1082;&#1074;&#1072;&#1088;&#1090;&#1072;&#1083;%202011\&#1040;&#1085;&#1072;&#1083;&#1080;&#1090;&#1080;&#1082;&#1072;\&#1056;&#1082;&#1072;&#1073;&#1086;&#1095;&#1080;&#1081;%20&#1074;&#1072;&#1088;&#1080;&#1072;&#1085;&#1090;\&#1060;&#1080;&#1085;&#1072;&#1085;&#1089;&#1080;&#1088;&#1086;&#1074;&#1072;&#1085;&#1080;&#1077;%20&#1087;&#1088;&#1086;&#1075;&#1088;&#1072;&#1084;&#1084;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2;&#1086;&#1085;&#1080;&#1090;&#1086;&#1088;&#1080;&#1085;&#1075;%20&#1060;&#1047;%20-%20261\1%20&#1082;&#1074;&#1072;&#1088;&#1090;&#1072;&#1083;%202011\&#1040;&#1085;&#1072;&#1083;&#1080;&#1090;&#1080;&#1082;&#1072;\&#1056;&#1082;&#1072;&#1073;&#1086;&#1095;&#1080;&#1081;%20&#1074;&#1072;&#1088;&#1080;&#1072;&#1085;&#1090;\&#1040;&#1085;&#1082;&#1077;&#1090;&#1072;_&#1056;&#1077;&#1075;&#1080;&#1086;&#1085;_310311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2;&#1086;&#1085;&#1080;&#1090;&#1086;&#1088;&#1080;&#1085;&#1075;%20&#1060;&#1047;%20-%20261\1%20&#1082;&#1074;&#1072;&#1088;&#1090;&#1072;&#1083;%202011\&#1040;&#1085;&#1072;&#1083;&#1080;&#1090;&#1080;&#1082;&#1072;\&#1056;&#1082;&#1072;&#1073;&#1086;&#1095;&#1080;&#1081;%20&#1074;&#1072;&#1088;&#1080;&#1072;&#1085;&#1090;\&#1054;&#1073;&#1097;&#1080;&#1077;%20&#1075;&#1088;&#1072;&#1092;&#1080;&#1082;&#1080;_&#1076;&#1080;&#1072;&#1075;&#1088;&#1072;&#1084;&#1084;&#1099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2;&#1086;&#1085;&#1080;&#1090;&#1086;&#1088;&#1080;&#1085;&#1075;%20&#1060;&#1047;%20-%20261\1%20&#1082;&#1074;&#1072;&#1088;&#1090;&#1072;&#1083;%202011\&#1040;&#1085;&#1072;&#1083;&#1080;&#1090;&#1080;&#1082;&#1072;\&#1056;&#1082;&#1072;&#1073;&#1086;&#1095;&#1080;&#1081;%20&#1074;&#1072;&#1088;&#1080;&#1072;&#1085;&#1090;\&#1058;&#1072;&#1073;&#1083;&#1080;&#1095;&#1085;&#1099;&#1081;%20&#1088;&#1077;&#1081;&#1090;&#1080;&#1085;&#1075;%20&#1072;&#1082;&#1090;&#1080;&#1074;&#1085;&#1086;&#1089;&#1090;&#1080;%201%20&#1082;&#1074;&#1072;&#1088;&#1090;&#1072;&#1083;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2;&#1086;&#1085;&#1080;&#1090;&#1086;&#1088;&#1080;&#1085;&#1075;%20&#1060;&#1047;%20-%20261\1%20&#1082;&#1074;&#1072;&#1088;&#1090;&#1072;&#1083;%202011\&#1040;&#1085;&#1072;&#1083;&#1080;&#1090;&#1080;&#1082;&#1072;\&#1056;&#1082;&#1072;&#1073;&#1086;&#1095;&#1080;&#1081;%20&#1074;&#1072;&#1088;&#1080;&#1072;&#1085;&#1090;\&#1040;&#1048;&#1069;_&#1055;&#1088;&#1086;&#1080;&#1079;&#1074;&#1086;&#1076;&#1089;&#1090;&#1074;&#1086;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2;&#1086;&#1085;&#1080;&#1090;&#1086;&#1088;&#1080;&#1085;&#1075;%20&#1060;&#1047;%20-%20261\&#1056;&#1072;&#1073;&#1086;&#1095;&#1080;&#1077;%20&#1092;&#1072;&#1081;&#1083;&#1099;\&#1060;&#1077;&#1076;&#1077;&#1088;&#1072;&#1083;&#1100;&#1085;&#1099;&#1077;%20&#1086;&#1082;&#1088;&#1091;&#1075;&#1072;\&#1057;&#1060;&#1054;\14.05.2011\&#1058;&#1069;&#1041;%20&#1057;&#1060;&#1054;_12051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2;&#1086;&#1085;&#1080;&#1090;&#1086;&#1088;&#1080;&#1085;&#1075;%20&#1060;&#1047;%20-%20261\1%20&#1082;&#1074;&#1072;&#1088;&#1090;&#1072;&#1083;%202011\&#1040;&#1085;&#1072;&#1083;&#1080;&#1090;&#1080;&#1082;&#1072;\&#1056;&#1082;&#1072;&#1073;&#1086;&#1095;&#1080;&#1081;%20&#1074;&#1072;&#1088;&#1080;&#1072;&#1085;&#1090;\&#1062;&#1077;&#1083;&#1077;&#1074;&#1099;&#1077;%20&#1087;&#1086;&#1082;&#1072;&#1079;&#1072;&#1090;&#1077;&#1083;&#1080;%20&#1084;&#1072;&#1088;&#1090;%202011_&#1044;&#1080;&#1072;&#1075;&#1088;&#1072;&#1084;&#1084;&#1099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2;&#1086;&#1085;&#1080;&#1090;&#1086;&#1088;&#1080;&#1085;&#1075;%20&#1060;&#1047;%20-%20261\1%20&#1082;&#1074;&#1072;&#1088;&#1090;&#1072;&#1083;%202011\&#1040;&#1085;&#1072;&#1083;&#1080;&#1090;&#1080;&#1082;&#1072;\&#1056;&#1082;&#1072;&#1073;&#1086;&#1095;&#1080;&#1081;%20&#1074;&#1072;&#1088;&#1080;&#1072;&#1085;&#1090;\&#1062;&#1077;&#1083;&#1077;&#1074;&#1099;&#1077;%20&#1087;&#1086;&#1082;&#1072;&#1079;&#1072;&#1090;&#1077;&#1083;&#1080;%20&#1084;&#1072;&#1088;&#1090;%202011_&#1044;&#1080;&#1072;&#1075;&#1088;&#1072;&#1084;&#1084;&#1099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2;&#1086;&#1085;&#1080;&#1090;&#1086;&#1088;&#1080;&#1085;&#1075;%20&#1060;&#1047;%20-%20261\1%20&#1082;&#1074;&#1072;&#1088;&#1090;&#1072;&#1083;%202011\&#1040;&#1085;&#1072;&#1083;&#1080;&#1090;&#1080;&#1082;&#1072;\&#1056;&#1082;&#1072;&#1073;&#1086;&#1095;&#1080;&#1081;%20&#1074;&#1072;&#1088;&#1080;&#1072;&#1085;&#1090;\&#1062;&#1077;&#1083;&#1077;&#1074;&#1099;&#1077;%20&#1087;&#1086;&#1082;&#1072;&#1079;&#1072;&#1090;&#1077;&#1083;&#1080;%20&#1084;&#1072;&#1088;&#1090;%202011_&#1044;&#1080;&#1072;&#1075;&#1088;&#1072;&#1084;&#1084;&#1099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2;&#1086;&#1085;&#1080;&#1090;&#1086;&#1088;&#1080;&#1085;&#1075;%20&#1060;&#1047;%20-%20261\1%20&#1082;&#1074;&#1072;&#1088;&#1090;&#1072;&#1083;%202011\&#1040;&#1085;&#1072;&#1083;&#1080;&#1090;&#1080;&#1082;&#1072;\&#1056;&#1082;&#1072;&#1073;&#1086;&#1095;&#1080;&#1081;%20&#1074;&#1072;&#1088;&#1080;&#1072;&#1085;&#1090;\&#1062;&#1077;&#1083;&#1077;&#1074;&#1099;&#1077;%20&#1087;&#1086;&#1082;&#1072;&#1079;&#1072;&#1090;&#1077;&#1083;&#1080;%20&#1084;&#1072;&#1088;&#1090;%202011_&#1044;&#1080;&#1072;&#1075;&#1088;&#1072;&#1084;&#1084;&#1099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2;&#1086;&#1085;&#1080;&#1090;&#1086;&#1088;&#1080;&#1085;&#1075;%20&#1060;&#1047;%20-%20261\1%20&#1082;&#1074;&#1072;&#1088;&#1090;&#1072;&#1083;%202011\&#1040;&#1085;&#1072;&#1083;&#1080;&#1090;&#1080;&#1082;&#1072;\&#1056;&#1082;&#1072;&#1073;&#1086;&#1095;&#1080;&#1081;%20&#1074;&#1072;&#1088;&#1080;&#1072;&#1085;&#1090;\&#1060;&#1080;&#1085;&#1072;&#1085;&#1089;&#1080;&#1088;&#1086;&#1074;&#1072;&#1085;&#1080;&#1077;%20&#1087;&#1088;&#1086;&#1075;&#1088;&#1072;&#1084;&#1084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2;&#1086;&#1085;&#1080;&#1090;&#1086;&#1088;&#1080;&#1085;&#1075;%20&#1060;&#1047;%20-%20261\1%20&#1082;&#1074;&#1072;&#1088;&#1090;&#1072;&#1083;%202011\&#1040;&#1085;&#1072;&#1083;&#1080;&#1090;&#1080;&#1082;&#1072;\&#1056;&#1082;&#1072;&#1073;&#1086;&#1095;&#1080;&#1081;%20&#1074;&#1072;&#1088;&#1080;&#1072;&#1085;&#1090;\&#1060;&#1080;&#1085;&#1072;&#1085;&#1089;&#1080;&#1088;&#1086;&#1074;&#1072;&#1085;&#1080;&#1077;%20&#1087;&#1088;&#1086;&#1075;&#1088;&#1072;&#1084;&#1084;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54;&#1048;%20&#1044;&#1054;&#1050;&#1059;&#1052;&#1045;&#1053;&#1058;&#1067;%20%202010%20-%202011\&#1058;&#1077;&#1082;&#1091;&#1097;&#1080;&#1077;%20&#1076;&#1086;&#1082;&#1091;&#1084;&#1077;&#1085;&#1090;&#1099;\&#1052;&#1086;&#1085;&#1080;&#1090;&#1086;&#1088;&#1080;&#1085;&#1075;%20&#1058;&#1069;&#1050;\&#1057;&#1086;&#1094;&#1080;&#1086;&#1083;&#1086;&#1075;&#1080;&#1095;&#1077;&#1089;&#1082;&#1080;&#1077;%20&#1086;&#1087;&#1088;&#1086;&#1089;&#1099;\11.04.2011\&#1044;&#1048;&#1053;&#1040;&#1052;&#1048;&#1050;&#1040;_&#1060;&#1054;_&#1057;&#1054;&#1062;&#1048;&#1059;&#105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6"/>
    </mc:Choice>
    <mc:Fallback>
      <c:style val="1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Лист4!$B$124:$B$131</c:f>
              <c:strCache>
                <c:ptCount val="8"/>
                <c:pt idx="0">
                  <c:v>СКФО</c:v>
                </c:pt>
                <c:pt idx="1">
                  <c:v>ДФО</c:v>
                </c:pt>
                <c:pt idx="2">
                  <c:v>ЮФО</c:v>
                </c:pt>
                <c:pt idx="3">
                  <c:v>ЦФО</c:v>
                </c:pt>
                <c:pt idx="4">
                  <c:v>СЗФО</c:v>
                </c:pt>
                <c:pt idx="5">
                  <c:v>СФО</c:v>
                </c:pt>
                <c:pt idx="6">
                  <c:v>УФО</c:v>
                </c:pt>
                <c:pt idx="7">
                  <c:v>ПФО</c:v>
                </c:pt>
              </c:strCache>
            </c:strRef>
          </c:cat>
          <c:val>
            <c:numRef>
              <c:f>Лист4!$C$124:$C$131</c:f>
              <c:numCache>
                <c:formatCode>0.00</c:formatCode>
                <c:ptCount val="8"/>
                <c:pt idx="0">
                  <c:v>32.901428571428553</c:v>
                </c:pt>
                <c:pt idx="1">
                  <c:v>51.076888888888888</c:v>
                </c:pt>
                <c:pt idx="2">
                  <c:v>56.526333333333348</c:v>
                </c:pt>
                <c:pt idx="3">
                  <c:v>58.499111111111112</c:v>
                </c:pt>
                <c:pt idx="4">
                  <c:v>61.405818181818184</c:v>
                </c:pt>
                <c:pt idx="5">
                  <c:v>62.059000000000005</c:v>
                </c:pt>
                <c:pt idx="6">
                  <c:v>63.401666666666628</c:v>
                </c:pt>
                <c:pt idx="7">
                  <c:v>69.028142857142825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5"/>
        <c:axId val="77879552"/>
        <c:axId val="77884032"/>
      </c:barChart>
      <c:catAx>
        <c:axId val="77879552"/>
        <c:scaling>
          <c:orientation val="minMax"/>
        </c:scaling>
        <c:delete val="0"/>
        <c:axPos val="l"/>
        <c:majorTickMark val="none"/>
        <c:minorTickMark val="none"/>
        <c:tickLblPos val="nextTo"/>
        <c:crossAx val="77884032"/>
        <c:crosses val="autoZero"/>
        <c:auto val="1"/>
        <c:lblAlgn val="ctr"/>
        <c:lblOffset val="100"/>
        <c:noMultiLvlLbl val="0"/>
      </c:catAx>
      <c:valAx>
        <c:axId val="77884032"/>
        <c:scaling>
          <c:orientation val="minMax"/>
        </c:scaling>
        <c:delete val="0"/>
        <c:axPos val="b"/>
        <c:numFmt formatCode="0.00" sourceLinked="1"/>
        <c:majorTickMark val="none"/>
        <c:minorTickMark val="none"/>
        <c:tickLblPos val="nextTo"/>
        <c:crossAx val="778795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9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Лист1!$E$66</c:f>
              <c:strCache>
                <c:ptCount val="1"/>
                <c:pt idx="0">
                  <c:v>Да </c:v>
                </c:pt>
              </c:strCache>
            </c:strRef>
          </c:tx>
          <c:marker>
            <c:symbol val="none"/>
          </c:marker>
          <c:cat>
            <c:numRef>
              <c:f>Лист1!$D$67:$D$71</c:f>
              <c:numCache>
                <c:formatCode>dd/mm/yy;@</c:formatCode>
                <c:ptCount val="5"/>
                <c:pt idx="0">
                  <c:v>40452</c:v>
                </c:pt>
                <c:pt idx="1">
                  <c:v>40483</c:v>
                </c:pt>
                <c:pt idx="2">
                  <c:v>40513</c:v>
                </c:pt>
                <c:pt idx="3">
                  <c:v>40575</c:v>
                </c:pt>
                <c:pt idx="4">
                  <c:v>40634</c:v>
                </c:pt>
              </c:numCache>
            </c:numRef>
          </c:cat>
          <c:val>
            <c:numRef>
              <c:f>Лист1!$E$67:$E$71</c:f>
              <c:numCache>
                <c:formatCode>General</c:formatCode>
                <c:ptCount val="5"/>
                <c:pt idx="0">
                  <c:v>374</c:v>
                </c:pt>
                <c:pt idx="1">
                  <c:v>406</c:v>
                </c:pt>
                <c:pt idx="2">
                  <c:v>384</c:v>
                </c:pt>
                <c:pt idx="3">
                  <c:v>365</c:v>
                </c:pt>
                <c:pt idx="4">
                  <c:v>437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Лист1!$F$66</c:f>
              <c:strCache>
                <c:ptCount val="1"/>
                <c:pt idx="0">
                  <c:v>Нет</c:v>
                </c:pt>
              </c:strCache>
            </c:strRef>
          </c:tx>
          <c:marker>
            <c:symbol val="none"/>
          </c:marker>
          <c:cat>
            <c:numRef>
              <c:f>Лист1!$D$67:$D$71</c:f>
              <c:numCache>
                <c:formatCode>dd/mm/yy;@</c:formatCode>
                <c:ptCount val="5"/>
                <c:pt idx="0">
                  <c:v>40452</c:v>
                </c:pt>
                <c:pt idx="1">
                  <c:v>40483</c:v>
                </c:pt>
                <c:pt idx="2">
                  <c:v>40513</c:v>
                </c:pt>
                <c:pt idx="3">
                  <c:v>40575</c:v>
                </c:pt>
                <c:pt idx="4">
                  <c:v>40634</c:v>
                </c:pt>
              </c:numCache>
            </c:numRef>
          </c:cat>
          <c:val>
            <c:numRef>
              <c:f>Лист1!$F$67:$F$71</c:f>
              <c:numCache>
                <c:formatCode>General</c:formatCode>
                <c:ptCount val="5"/>
                <c:pt idx="0">
                  <c:v>259</c:v>
                </c:pt>
                <c:pt idx="1">
                  <c:v>234</c:v>
                </c:pt>
                <c:pt idx="2">
                  <c:v>215</c:v>
                </c:pt>
                <c:pt idx="3">
                  <c:v>220</c:v>
                </c:pt>
                <c:pt idx="4">
                  <c:v>217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Лист1!$G$66</c:f>
              <c:strCache>
                <c:ptCount val="1"/>
                <c:pt idx="0">
                  <c:v>Такая информация меня не интересует</c:v>
                </c:pt>
              </c:strCache>
            </c:strRef>
          </c:tx>
          <c:marker>
            <c:symbol val="none"/>
          </c:marker>
          <c:cat>
            <c:numRef>
              <c:f>Лист1!$D$67:$D$71</c:f>
              <c:numCache>
                <c:formatCode>dd/mm/yy;@</c:formatCode>
                <c:ptCount val="5"/>
                <c:pt idx="0">
                  <c:v>40452</c:v>
                </c:pt>
                <c:pt idx="1">
                  <c:v>40483</c:v>
                </c:pt>
                <c:pt idx="2">
                  <c:v>40513</c:v>
                </c:pt>
                <c:pt idx="3">
                  <c:v>40575</c:v>
                </c:pt>
                <c:pt idx="4">
                  <c:v>40634</c:v>
                </c:pt>
              </c:numCache>
            </c:numRef>
          </c:cat>
          <c:val>
            <c:numRef>
              <c:f>Лист1!$G$67:$G$71</c:f>
              <c:numCache>
                <c:formatCode>General</c:formatCode>
                <c:ptCount val="5"/>
                <c:pt idx="0">
                  <c:v>72</c:v>
                </c:pt>
                <c:pt idx="1">
                  <c:v>81</c:v>
                </c:pt>
                <c:pt idx="2">
                  <c:v>46</c:v>
                </c:pt>
                <c:pt idx="3">
                  <c:v>76</c:v>
                </c:pt>
                <c:pt idx="4">
                  <c:v>71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Лист1!$H$66</c:f>
              <c:strCache>
                <c:ptCount val="1"/>
                <c:pt idx="0">
                  <c:v>Затрудняюсь ответить </c:v>
                </c:pt>
              </c:strCache>
            </c:strRef>
          </c:tx>
          <c:marker>
            <c:symbol val="none"/>
          </c:marker>
          <c:cat>
            <c:numRef>
              <c:f>Лист1!$D$67:$D$71</c:f>
              <c:numCache>
                <c:formatCode>dd/mm/yy;@</c:formatCode>
                <c:ptCount val="5"/>
                <c:pt idx="0">
                  <c:v>40452</c:v>
                </c:pt>
                <c:pt idx="1">
                  <c:v>40483</c:v>
                </c:pt>
                <c:pt idx="2">
                  <c:v>40513</c:v>
                </c:pt>
                <c:pt idx="3">
                  <c:v>40575</c:v>
                </c:pt>
                <c:pt idx="4">
                  <c:v>40634</c:v>
                </c:pt>
              </c:numCache>
            </c:numRef>
          </c:cat>
          <c:val>
            <c:numRef>
              <c:f>Лист1!$H$67:$H$71</c:f>
              <c:numCache>
                <c:formatCode>General</c:formatCode>
                <c:ptCount val="5"/>
                <c:pt idx="0">
                  <c:v>32</c:v>
                </c:pt>
                <c:pt idx="1">
                  <c:v>40</c:v>
                </c:pt>
                <c:pt idx="2">
                  <c:v>23</c:v>
                </c:pt>
                <c:pt idx="3">
                  <c:v>31</c:v>
                </c:pt>
                <c:pt idx="4">
                  <c:v>45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1628544"/>
        <c:axId val="81638528"/>
      </c:lineChart>
      <c:dateAx>
        <c:axId val="81628544"/>
        <c:scaling>
          <c:orientation val="minMax"/>
        </c:scaling>
        <c:delete val="0"/>
        <c:axPos val="b"/>
        <c:numFmt formatCode="dd/mm/yy;@" sourceLinked="1"/>
        <c:majorTickMark val="none"/>
        <c:minorTickMark val="none"/>
        <c:tickLblPos val="nextTo"/>
        <c:crossAx val="81638528"/>
        <c:crosses val="autoZero"/>
        <c:auto val="1"/>
        <c:lblOffset val="100"/>
        <c:baseTimeUnit val="months"/>
      </c:dateAx>
      <c:valAx>
        <c:axId val="816385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8162854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800">
          <a:solidFill>
            <a:schemeClr val="tx2">
              <a:lumMod val="75000"/>
            </a:schemeClr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25"/>
          <c:dLbls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'статус опрошенных'!$C$93:$G$93</c:f>
              <c:strCache>
                <c:ptCount val="5"/>
                <c:pt idx="0">
                  <c:v>Рабочие </c:v>
                </c:pt>
                <c:pt idx="1">
                  <c:v>Служащие </c:v>
                </c:pt>
                <c:pt idx="2">
                  <c:v>Гос.служащие </c:v>
                </c:pt>
                <c:pt idx="3">
                  <c:v>Инженеры </c:v>
                </c:pt>
                <c:pt idx="4">
                  <c:v>Не работающие (в т.ч. домохозяйки и пенсионеры) </c:v>
                </c:pt>
              </c:strCache>
            </c:strRef>
          </c:cat>
          <c:val>
            <c:numRef>
              <c:f>'статус опрошенных'!$C$94:$G$94</c:f>
              <c:numCache>
                <c:formatCode>0</c:formatCode>
                <c:ptCount val="5"/>
                <c:pt idx="0">
                  <c:v>24.457627118644076</c:v>
                </c:pt>
                <c:pt idx="1">
                  <c:v>28.316666666666674</c:v>
                </c:pt>
                <c:pt idx="2">
                  <c:v>11.689655172413794</c:v>
                </c:pt>
                <c:pt idx="3">
                  <c:v>16.033898305084755</c:v>
                </c:pt>
                <c:pt idx="4">
                  <c:v>21.473684210526301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800">
          <a:solidFill>
            <a:schemeClr val="tx2">
              <a:lumMod val="75000"/>
            </a:schemeClr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25"/>
          <c:dLbls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Лист2!$D$97:$H$97</c:f>
              <c:strCache>
                <c:ptCount val="5"/>
                <c:pt idx="0">
                  <c:v> Экономия расходов топливно-энергетических ресурсов (газ, электроэнергия, вода)</c:v>
                </c:pt>
                <c:pt idx="1">
                  <c:v>Снижение себестоимости коммунальных услуг</c:v>
                </c:pt>
                <c:pt idx="2">
                  <c:v>Снижение тарифов на коммунальные услуги</c:v>
                </c:pt>
                <c:pt idx="3">
                  <c:v>Вся эта политика есть результат лоббирования меркантильных интересов тех, кто производит энергосберегающие технологии и т.п.</c:v>
                </c:pt>
                <c:pt idx="4">
                  <c:v>Затрудняюсь ответить</c:v>
                </c:pt>
              </c:strCache>
            </c:strRef>
          </c:cat>
          <c:val>
            <c:numRef>
              <c:f>Лист2!$D$98:$H$98</c:f>
              <c:numCache>
                <c:formatCode>0</c:formatCode>
                <c:ptCount val="5"/>
                <c:pt idx="0">
                  <c:v>45.673469387755105</c:v>
                </c:pt>
                <c:pt idx="1">
                  <c:v>14.021276595744682</c:v>
                </c:pt>
                <c:pt idx="2">
                  <c:v>11.755102040816327</c:v>
                </c:pt>
                <c:pt idx="3">
                  <c:v>20.104166666666675</c:v>
                </c:pt>
                <c:pt idx="4">
                  <c:v>6.4468085106382977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800">
          <a:solidFill>
            <a:schemeClr val="tx2">
              <a:lumMod val="75000"/>
            </a:schemeClr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doughnut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0.11564625850340129"/>
                  <c:y val="-7.407407407407408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8.8435374149659934E-2"/>
                  <c:y val="9.722222222222222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8594104308390033"/>
                  <c:y val="3.240740740740741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9.9773242630385492E-2"/>
                  <c:y val="-0.1250000000000000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2.2675736961451261E-3"/>
                  <c:y val="-9.259259259259267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Лист18!$C$97:$H$97</c:f>
              <c:strCache>
                <c:ptCount val="6"/>
                <c:pt idx="0">
                  <c:v> Отсутствие культуры бытового потребления энергоресурсов</c:v>
                </c:pt>
                <c:pt idx="1">
                  <c:v> Недочеты в законодательной базе в области энергосбережения и энергоэффективности</c:v>
                </c:pt>
                <c:pt idx="2">
                  <c:v>Бездействие или неудовлетворительная работа чиновников в области реализации политики энергосбережения</c:v>
                </c:pt>
                <c:pt idx="3">
                  <c:v>Низкое развитие отрасли разработок новых энергосберегающих технологий </c:v>
                </c:pt>
                <c:pt idx="4">
                  <c:v> Высокая цена на энергосберегающие технологии</c:v>
                </c:pt>
                <c:pt idx="5">
                  <c:v>Затрудняюсь ответить</c:v>
                </c:pt>
              </c:strCache>
            </c:strRef>
          </c:cat>
          <c:val>
            <c:numRef>
              <c:f>Лист18!$C$98:$H$98</c:f>
              <c:numCache>
                <c:formatCode>General</c:formatCode>
                <c:ptCount val="6"/>
                <c:pt idx="0">
                  <c:v>2540</c:v>
                </c:pt>
                <c:pt idx="1">
                  <c:v>1497</c:v>
                </c:pt>
                <c:pt idx="2">
                  <c:v>2162</c:v>
                </c:pt>
                <c:pt idx="3">
                  <c:v>1674</c:v>
                </c:pt>
                <c:pt idx="4">
                  <c:v>2800</c:v>
                </c:pt>
                <c:pt idx="5">
                  <c:v>466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</c:spPr>
          <c:invertIfNegative val="0"/>
          <c:cat>
            <c:strRef>
              <c:f>Лист1!$B$29:$B$36</c:f>
              <c:strCache>
                <c:ptCount val="8"/>
                <c:pt idx="0">
                  <c:v>форум</c:v>
                </c:pt>
                <c:pt idx="1">
                  <c:v>конкурс</c:v>
                </c:pt>
                <c:pt idx="2">
                  <c:v>выставкак</c:v>
                </c:pt>
                <c:pt idx="3">
                  <c:v>конференции</c:v>
                </c:pt>
                <c:pt idx="4">
                  <c:v>реклама</c:v>
                </c:pt>
                <c:pt idx="5">
                  <c:v>круглый стол</c:v>
                </c:pt>
                <c:pt idx="6">
                  <c:v>обучающие мероприятия</c:v>
                </c:pt>
                <c:pt idx="7">
                  <c:v>семинар</c:v>
                </c:pt>
              </c:strCache>
            </c:strRef>
          </c:cat>
          <c:val>
            <c:numRef>
              <c:f>Лист1!$C$29:$C$36</c:f>
              <c:numCache>
                <c:formatCode>General</c:formatCode>
                <c:ptCount val="8"/>
                <c:pt idx="0">
                  <c:v>1</c:v>
                </c:pt>
                <c:pt idx="1">
                  <c:v>5</c:v>
                </c:pt>
                <c:pt idx="2">
                  <c:v>6</c:v>
                </c:pt>
                <c:pt idx="3">
                  <c:v>12</c:v>
                </c:pt>
                <c:pt idx="4">
                  <c:v>28</c:v>
                </c:pt>
                <c:pt idx="5">
                  <c:v>42</c:v>
                </c:pt>
                <c:pt idx="6">
                  <c:v>46</c:v>
                </c:pt>
                <c:pt idx="7">
                  <c:v>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9091840"/>
        <c:axId val="109093632"/>
        <c:axId val="0"/>
      </c:bar3DChart>
      <c:catAx>
        <c:axId val="109091840"/>
        <c:scaling>
          <c:orientation val="minMax"/>
        </c:scaling>
        <c:delete val="0"/>
        <c:axPos val="l"/>
        <c:majorTickMark val="out"/>
        <c:minorTickMark val="none"/>
        <c:tickLblPos val="nextTo"/>
        <c:crossAx val="109093632"/>
        <c:crosses val="autoZero"/>
        <c:auto val="1"/>
        <c:lblAlgn val="ctr"/>
        <c:lblOffset val="100"/>
        <c:noMultiLvlLbl val="0"/>
      </c:catAx>
      <c:valAx>
        <c:axId val="1090936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9091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2.8489708933879209E-2"/>
                  <c:y val="0.228626860389997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489708933879209E-2"/>
                  <c:y val="0.248223448423426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Индикаторы!$K$248:$L$248</c:f>
              <c:strCache>
                <c:ptCount val="2"/>
                <c:pt idx="0">
                  <c:v>региональный уровень</c:v>
                </c:pt>
                <c:pt idx="1">
                  <c:v>муниципальный уровень</c:v>
                </c:pt>
              </c:strCache>
            </c:strRef>
          </c:cat>
          <c:val>
            <c:numRef>
              <c:f>Индикаторы!$K$249:$L$249</c:f>
              <c:numCache>
                <c:formatCode>#,##0</c:formatCode>
                <c:ptCount val="2"/>
                <c:pt idx="0">
                  <c:v>2110</c:v>
                </c:pt>
                <c:pt idx="1">
                  <c:v>3477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09987328"/>
        <c:axId val="109988864"/>
        <c:axId val="0"/>
      </c:bar3DChart>
      <c:catAx>
        <c:axId val="109987328"/>
        <c:scaling>
          <c:orientation val="minMax"/>
        </c:scaling>
        <c:delete val="0"/>
        <c:axPos val="b"/>
        <c:majorTickMark val="out"/>
        <c:minorTickMark val="none"/>
        <c:tickLblPos val="nextTo"/>
        <c:crossAx val="109988864"/>
        <c:crosses val="autoZero"/>
        <c:auto val="1"/>
        <c:lblAlgn val="ctr"/>
        <c:lblOffset val="100"/>
        <c:noMultiLvlLbl val="0"/>
      </c:catAx>
      <c:valAx>
        <c:axId val="109988864"/>
        <c:scaling>
          <c:orientation val="minMax"/>
        </c:scaling>
        <c:delete val="0"/>
        <c:axPos val="l"/>
        <c:numFmt formatCode="#,##0" sourceLinked="1"/>
        <c:majorTickMark val="out"/>
        <c:minorTickMark val="none"/>
        <c:tickLblPos val="nextTo"/>
        <c:crossAx val="1099873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solidFill>
            <a:schemeClr val="tx2">
              <a:lumMod val="75000"/>
            </a:schemeClr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25"/>
          <c:dLbls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Индикаторы!$P$349:$P$351</c:f>
              <c:strCache>
                <c:ptCount val="3"/>
                <c:pt idx="0">
                  <c:v>ведется активно</c:v>
                </c:pt>
                <c:pt idx="1">
                  <c:v>ведется</c:v>
                </c:pt>
                <c:pt idx="2">
                  <c:v>ведется не активно</c:v>
                </c:pt>
              </c:strCache>
            </c:strRef>
          </c:cat>
          <c:val>
            <c:numRef>
              <c:f>Индикаторы!$Q$349:$Q$351</c:f>
              <c:numCache>
                <c:formatCode>General</c:formatCode>
                <c:ptCount val="3"/>
                <c:pt idx="0">
                  <c:v>3</c:v>
                </c:pt>
                <c:pt idx="1">
                  <c:v>5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2"/>
    </mc:Choice>
    <mc:Fallback>
      <c:style val="2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Лист1!$B$217:$B$228</c:f>
              <c:strCache>
                <c:ptCount val="12"/>
                <c:pt idx="0">
                  <c:v>Алтайский край</c:v>
                </c:pt>
                <c:pt idx="1">
                  <c:v>Забайкальский край</c:v>
                </c:pt>
                <c:pt idx="2">
                  <c:v>Омская область</c:v>
                </c:pt>
                <c:pt idx="3">
                  <c:v>Республика Алтай</c:v>
                </c:pt>
                <c:pt idx="4">
                  <c:v>Республика Бурятия</c:v>
                </c:pt>
                <c:pt idx="5">
                  <c:v>Республика Тыва </c:v>
                </c:pt>
                <c:pt idx="6">
                  <c:v>Томская область </c:v>
                </c:pt>
                <c:pt idx="7">
                  <c:v>Иркутская область</c:v>
                </c:pt>
                <c:pt idx="8">
                  <c:v>Республика Хакасия</c:v>
                </c:pt>
                <c:pt idx="9">
                  <c:v>Новосибирская область</c:v>
                </c:pt>
                <c:pt idx="10">
                  <c:v>Кемеровская область</c:v>
                </c:pt>
                <c:pt idx="11">
                  <c:v>Красноярский край</c:v>
                </c:pt>
              </c:strCache>
            </c:strRef>
          </c:cat>
          <c:val>
            <c:numRef>
              <c:f>Лист1!$C$217:$C$228</c:f>
              <c:numCache>
                <c:formatCode>#,##0.00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2.0000000000000007E-2</c:v>
                </c:pt>
                <c:pt idx="6">
                  <c:v>1</c:v>
                </c:pt>
                <c:pt idx="7">
                  <c:v>5.2</c:v>
                </c:pt>
                <c:pt idx="8">
                  <c:v>8.8800000000000026</c:v>
                </c:pt>
                <c:pt idx="9">
                  <c:v>9.6</c:v>
                </c:pt>
                <c:pt idx="10">
                  <c:v>10.846</c:v>
                </c:pt>
                <c:pt idx="11">
                  <c:v>31.539000000000001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10567424"/>
        <c:axId val="110568960"/>
      </c:barChart>
      <c:catAx>
        <c:axId val="110567424"/>
        <c:scaling>
          <c:orientation val="minMax"/>
        </c:scaling>
        <c:delete val="0"/>
        <c:axPos val="l"/>
        <c:majorTickMark val="none"/>
        <c:minorTickMark val="none"/>
        <c:tickLblPos val="nextTo"/>
        <c:crossAx val="110568960"/>
        <c:crosses val="autoZero"/>
        <c:auto val="1"/>
        <c:lblAlgn val="ctr"/>
        <c:lblOffset val="100"/>
        <c:noMultiLvlLbl val="0"/>
      </c:catAx>
      <c:valAx>
        <c:axId val="110568960"/>
        <c:scaling>
          <c:orientation val="minMax"/>
        </c:scaling>
        <c:delete val="1"/>
        <c:axPos val="b"/>
        <c:numFmt formatCode="#,##0.00" sourceLinked="1"/>
        <c:majorTickMark val="none"/>
        <c:minorTickMark val="none"/>
        <c:tickLblPos val="none"/>
        <c:crossAx val="1105674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solidFill>
            <a:schemeClr val="tx2">
              <a:lumMod val="75000"/>
            </a:schemeClr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Индикаторы!$R$248:$R$259</c:f>
              <c:strCache>
                <c:ptCount val="12"/>
                <c:pt idx="0">
                  <c:v>Алтайский край</c:v>
                </c:pt>
                <c:pt idx="1">
                  <c:v>Забайкальский край</c:v>
                </c:pt>
                <c:pt idx="2">
                  <c:v>Иркутская область</c:v>
                </c:pt>
                <c:pt idx="3">
                  <c:v>Кемеровская область</c:v>
                </c:pt>
                <c:pt idx="4">
                  <c:v>Красноярский край</c:v>
                </c:pt>
                <c:pt idx="5">
                  <c:v>Новосибирская область</c:v>
                </c:pt>
                <c:pt idx="6">
                  <c:v>Омская область</c:v>
                </c:pt>
                <c:pt idx="7">
                  <c:v>Республика Алтай</c:v>
                </c:pt>
                <c:pt idx="8">
                  <c:v>Республика Бурятия</c:v>
                </c:pt>
                <c:pt idx="9">
                  <c:v>Республика Тыва</c:v>
                </c:pt>
                <c:pt idx="10">
                  <c:v>Республика Хакасия</c:v>
                </c:pt>
                <c:pt idx="11">
                  <c:v>Томская область</c:v>
                </c:pt>
              </c:strCache>
            </c:strRef>
          </c:cat>
          <c:val>
            <c:numRef>
              <c:f>Индикаторы!$S$248:$S$259</c:f>
              <c:numCache>
                <c:formatCode>General</c:formatCode>
                <c:ptCount val="12"/>
                <c:pt idx="0">
                  <c:v>0</c:v>
                </c:pt>
                <c:pt idx="1">
                  <c:v>793</c:v>
                </c:pt>
                <c:pt idx="2">
                  <c:v>408</c:v>
                </c:pt>
                <c:pt idx="3">
                  <c:v>0</c:v>
                </c:pt>
                <c:pt idx="4">
                  <c:v>1464</c:v>
                </c:pt>
                <c:pt idx="5">
                  <c:v>459</c:v>
                </c:pt>
                <c:pt idx="6">
                  <c:v>880</c:v>
                </c:pt>
                <c:pt idx="7">
                  <c:v>0</c:v>
                </c:pt>
                <c:pt idx="8">
                  <c:v>31</c:v>
                </c:pt>
                <c:pt idx="9">
                  <c:v>30</c:v>
                </c:pt>
                <c:pt idx="10">
                  <c:v>183</c:v>
                </c:pt>
                <c:pt idx="11">
                  <c:v>1339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800">
          <a:solidFill>
            <a:schemeClr val="tx2">
              <a:lumMod val="75000"/>
            </a:schemeClr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25"/>
          <c:dLbls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СРО!$T$47:$T$51</c:f>
              <c:strCache>
                <c:ptCount val="5"/>
                <c:pt idx="0">
                  <c:v>Новосибирская область</c:v>
                </c:pt>
                <c:pt idx="1">
                  <c:v>Омская область</c:v>
                </c:pt>
                <c:pt idx="2">
                  <c:v>Томская область</c:v>
                </c:pt>
                <c:pt idx="3">
                  <c:v>Иркутская область</c:v>
                </c:pt>
                <c:pt idx="4">
                  <c:v>Краснояркий край</c:v>
                </c:pt>
              </c:strCache>
            </c:strRef>
          </c:cat>
          <c:val>
            <c:numRef>
              <c:f>СРО!$U$47:$U$51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800">
          <a:solidFill>
            <a:schemeClr val="tx2">
              <a:lumMod val="75000"/>
            </a:schemeClr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2327752565307868E-2"/>
          <c:y val="5.1968841610428473E-2"/>
          <c:w val="0.93729758318170053"/>
          <c:h val="0.58517365777167429"/>
        </c:manualLayout>
      </c:layout>
      <c:bar3DChart>
        <c:barDir val="col"/>
        <c:grouping val="stacked"/>
        <c:varyColors val="0"/>
        <c:ser>
          <c:idx val="0"/>
          <c:order val="0"/>
          <c:spPr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smtClean="0"/>
                      <a:t>88,8</a:t>
                    </a:r>
                    <a:endParaRPr lang="en-US" dirty="0"/>
                  </a:p>
                </c:rich>
              </c:tx>
              <c:numFmt formatCode="#,##0.00" sourceLinked="0"/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Лист4!$B$30:$B$41</c:f>
              <c:strCache>
                <c:ptCount val="12"/>
                <c:pt idx="0">
                  <c:v>Омская область</c:v>
                </c:pt>
                <c:pt idx="1">
                  <c:v>Красноярский край</c:v>
                </c:pt>
                <c:pt idx="2">
                  <c:v>Томская область</c:v>
                </c:pt>
                <c:pt idx="3">
                  <c:v>Иркутская область</c:v>
                </c:pt>
                <c:pt idx="4">
                  <c:v>Алтайский край</c:v>
                </c:pt>
                <c:pt idx="5">
                  <c:v>Республика Бурятия</c:v>
                </c:pt>
                <c:pt idx="6">
                  <c:v>Республика Хакасия</c:v>
                </c:pt>
                <c:pt idx="7">
                  <c:v>Кемеровская область</c:v>
                </c:pt>
                <c:pt idx="8">
                  <c:v>Забайкальский край</c:v>
                </c:pt>
                <c:pt idx="9">
                  <c:v>Новосибирская область</c:v>
                </c:pt>
                <c:pt idx="10">
                  <c:v>Республика Алтай</c:v>
                </c:pt>
                <c:pt idx="11">
                  <c:v>Республика Тыва</c:v>
                </c:pt>
              </c:strCache>
            </c:strRef>
          </c:cat>
          <c:val>
            <c:numRef>
              <c:f>Лист4!$C$30:$C$41</c:f>
              <c:numCache>
                <c:formatCode>0.00</c:formatCode>
                <c:ptCount val="12"/>
                <c:pt idx="0">
                  <c:v>88.8333333333333</c:v>
                </c:pt>
                <c:pt idx="1">
                  <c:v>79.599999999999994</c:v>
                </c:pt>
                <c:pt idx="2">
                  <c:v>76.563333333333318</c:v>
                </c:pt>
                <c:pt idx="3">
                  <c:v>70.634444444444455</c:v>
                </c:pt>
                <c:pt idx="4">
                  <c:v>69.388888888888829</c:v>
                </c:pt>
                <c:pt idx="5">
                  <c:v>61.111111111111114</c:v>
                </c:pt>
                <c:pt idx="6">
                  <c:v>61.111111111111114</c:v>
                </c:pt>
                <c:pt idx="7">
                  <c:v>53.548888888888889</c:v>
                </c:pt>
                <c:pt idx="8">
                  <c:v>49.673333333333332</c:v>
                </c:pt>
                <c:pt idx="9">
                  <c:v>48.64</c:v>
                </c:pt>
                <c:pt idx="10">
                  <c:v>47.936666666666632</c:v>
                </c:pt>
                <c:pt idx="11">
                  <c:v>45.822222222222223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5"/>
        <c:gapDepth val="55"/>
        <c:shape val="cylinder"/>
        <c:axId val="83864576"/>
        <c:axId val="83878656"/>
        <c:axId val="0"/>
      </c:bar3DChart>
      <c:catAx>
        <c:axId val="8386457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700"/>
            </a:pPr>
            <a:endParaRPr lang="ru-RU"/>
          </a:p>
        </c:txPr>
        <c:crossAx val="83878656"/>
        <c:crosses val="autoZero"/>
        <c:auto val="1"/>
        <c:lblAlgn val="ctr"/>
        <c:lblOffset val="100"/>
        <c:noMultiLvlLbl val="0"/>
      </c:catAx>
      <c:valAx>
        <c:axId val="83878656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crossAx val="838645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c:spPr>
          <c:invertIfNegative val="0"/>
          <c:cat>
            <c:strRef>
              <c:f>Производство!$L$42:$O$42</c:f>
              <c:strCache>
                <c:ptCount val="4"/>
                <c:pt idx="0">
                  <c:v>Энергосберегающие лампы</c:v>
                </c:pt>
                <c:pt idx="1">
                  <c:v> В т.ч. количество производств светодиодных ламп</c:v>
                </c:pt>
                <c:pt idx="2">
                  <c:v>Энергосберегающие приборы отопления</c:v>
                </c:pt>
                <c:pt idx="3">
                  <c:v> Прочее</c:v>
                </c:pt>
              </c:strCache>
            </c:strRef>
          </c:cat>
          <c:val>
            <c:numRef>
              <c:f>Производство!$L$43:$O$43</c:f>
              <c:numCache>
                <c:formatCode>General</c:formatCode>
                <c:ptCount val="4"/>
                <c:pt idx="0">
                  <c:v>14</c:v>
                </c:pt>
                <c:pt idx="1">
                  <c:v>12</c:v>
                </c:pt>
                <c:pt idx="2">
                  <c:v>8</c:v>
                </c:pt>
                <c:pt idx="3">
                  <c:v>28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0"/>
        <c:gapDepth val="0"/>
        <c:shape val="cylinder"/>
        <c:axId val="110679552"/>
        <c:axId val="110681088"/>
        <c:axId val="0"/>
      </c:bar3DChart>
      <c:catAx>
        <c:axId val="110679552"/>
        <c:scaling>
          <c:orientation val="minMax"/>
        </c:scaling>
        <c:delete val="0"/>
        <c:axPos val="b"/>
        <c:majorTickMark val="none"/>
        <c:minorTickMark val="none"/>
        <c:tickLblPos val="nextTo"/>
        <c:crossAx val="110681088"/>
        <c:crosses val="autoZero"/>
        <c:auto val="1"/>
        <c:lblAlgn val="ctr"/>
        <c:lblOffset val="100"/>
        <c:noMultiLvlLbl val="0"/>
      </c:catAx>
      <c:valAx>
        <c:axId val="1106810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106795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solidFill>
            <a:schemeClr val="tx2">
              <a:lumMod val="75000"/>
            </a:schemeClr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25"/>
          <c:dLbls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'Характеристика программ'!$D$93:$F$93</c:f>
              <c:strCache>
                <c:ptCount val="3"/>
                <c:pt idx="0">
                  <c:v>Есть, Алтайский край, Забайкальский край. Кемеровская область, Омская область, Республика Алтай,  Республика Хакасия</c:v>
                </c:pt>
                <c:pt idx="1">
                  <c:v>Нет , Красноярский край,  Новосибирская область, Республика Бурятия, Республика Тыва</c:v>
                </c:pt>
                <c:pt idx="2">
                  <c:v>Разрабатывается, Иркутская область, Томская область</c:v>
                </c:pt>
              </c:strCache>
            </c:strRef>
          </c:cat>
          <c:val>
            <c:numRef>
              <c:f>'Характеристика программ'!$D$94:$F$94</c:f>
              <c:numCache>
                <c:formatCode>General</c:formatCode>
                <c:ptCount val="3"/>
                <c:pt idx="0">
                  <c:v>6</c:v>
                </c:pt>
                <c:pt idx="1">
                  <c:v>4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800">
          <a:solidFill>
            <a:schemeClr val="tx2">
              <a:lumMod val="75000"/>
            </a:schemeClr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4"/>
    </mc:Choice>
    <mc:Fallback>
      <c:style val="14"/>
    </mc:Fallback>
  </mc:AlternateContent>
  <c:chart>
    <c:autoTitleDeleted val="1"/>
    <c:view3D>
      <c:rotX val="10"/>
      <c:rotY val="4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948766941414223E-2"/>
          <c:y val="5.0676349706715605E-2"/>
          <c:w val="0.96793285594529899"/>
          <c:h val="0.28036206430012184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'Федеральное законодательство'!$C$80:$C$81</c:f>
              <c:strCache>
                <c:ptCount val="1"/>
                <c:pt idx="0">
                  <c:v>12 программав  энергосбережения и повышения энергоэффективности утверждена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3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3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</c:spPr>
          <c:invertIfNegative val="0"/>
          <c:cat>
            <c:strRef>
              <c:f>'Федеральное законодательство'!$B$82:$B$93</c:f>
              <c:strCache>
                <c:ptCount val="12"/>
                <c:pt idx="0">
                  <c:v>Алтайский край</c:v>
                </c:pt>
                <c:pt idx="1">
                  <c:v>Забайкальский край</c:v>
                </c:pt>
                <c:pt idx="2">
                  <c:v>Иркутская область</c:v>
                </c:pt>
                <c:pt idx="3">
                  <c:v>Кемеровская область</c:v>
                </c:pt>
                <c:pt idx="4">
                  <c:v>Красноярский край</c:v>
                </c:pt>
                <c:pt idx="5">
                  <c:v>Новосибирская область</c:v>
                </c:pt>
                <c:pt idx="6">
                  <c:v>Омская область</c:v>
                </c:pt>
                <c:pt idx="7">
                  <c:v>Республика Алтай</c:v>
                </c:pt>
                <c:pt idx="8">
                  <c:v>Республика Бурятия</c:v>
                </c:pt>
                <c:pt idx="9">
                  <c:v>Республика Тыва</c:v>
                </c:pt>
                <c:pt idx="10">
                  <c:v>Республика Хакасия</c:v>
                </c:pt>
                <c:pt idx="11">
                  <c:v>Томская область</c:v>
                </c:pt>
              </c:strCache>
            </c:strRef>
          </c:cat>
          <c:val>
            <c:numRef>
              <c:f>'Федеральное законодательство'!$C$82:$C$93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1"/>
          <c:order val="1"/>
          <c:tx>
            <c:strRef>
              <c:f>'Федеральное законодательство'!$D$80:$D$81</c:f>
              <c:strCache>
                <c:ptCount val="1"/>
                <c:pt idx="0">
                  <c:v>4 закон  энергосбережения и повышения энергоэффективности  принят</c:v>
                </c:pt>
              </c:strCache>
            </c:strRef>
          </c:tx>
          <c:spPr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</c:spPr>
          <c:invertIfNegative val="0"/>
          <c:cat>
            <c:strRef>
              <c:f>'Федеральное законодательство'!$B$82:$B$93</c:f>
              <c:strCache>
                <c:ptCount val="12"/>
                <c:pt idx="0">
                  <c:v>Алтайский край</c:v>
                </c:pt>
                <c:pt idx="1">
                  <c:v>Забайкальский край</c:v>
                </c:pt>
                <c:pt idx="2">
                  <c:v>Иркутская область</c:v>
                </c:pt>
                <c:pt idx="3">
                  <c:v>Кемеровская область</c:v>
                </c:pt>
                <c:pt idx="4">
                  <c:v>Красноярский край</c:v>
                </c:pt>
                <c:pt idx="5">
                  <c:v>Новосибирская область</c:v>
                </c:pt>
                <c:pt idx="6">
                  <c:v>Омская область</c:v>
                </c:pt>
                <c:pt idx="7">
                  <c:v>Республика Алтай</c:v>
                </c:pt>
                <c:pt idx="8">
                  <c:v>Республика Бурятия</c:v>
                </c:pt>
                <c:pt idx="9">
                  <c:v>Республика Тыва</c:v>
                </c:pt>
                <c:pt idx="10">
                  <c:v>Республика Хакасия</c:v>
                </c:pt>
                <c:pt idx="11">
                  <c:v>Томская область</c:v>
                </c:pt>
              </c:strCache>
            </c:strRef>
          </c:cat>
          <c:val>
            <c:numRef>
              <c:f>'Федеральное законодательство'!$D$82:$D$93</c:f>
              <c:numCache>
                <c:formatCode>General</c:formatCode>
                <c:ptCount val="12"/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11">
                  <c:v>1</c:v>
                </c:pt>
              </c:numCache>
            </c:numRef>
          </c:val>
        </c:ser>
        <c:ser>
          <c:idx val="2"/>
          <c:order val="2"/>
          <c:tx>
            <c:strRef>
              <c:f>'Федеральное законодательство'!$E$80:$E$81</c:f>
              <c:strCache>
                <c:ptCount val="1"/>
                <c:pt idx="0">
                  <c:v>2 разработан проект закона  энергосбережения и повышения энергоэффективности </c:v>
                </c:pt>
              </c:strCache>
            </c:strRef>
          </c:tx>
          <c:invertIfNegative val="0"/>
          <c:cat>
            <c:strRef>
              <c:f>'Федеральное законодательство'!$B$82:$B$93</c:f>
              <c:strCache>
                <c:ptCount val="12"/>
                <c:pt idx="0">
                  <c:v>Алтайский край</c:v>
                </c:pt>
                <c:pt idx="1">
                  <c:v>Забайкальский край</c:v>
                </c:pt>
                <c:pt idx="2">
                  <c:v>Иркутская область</c:v>
                </c:pt>
                <c:pt idx="3">
                  <c:v>Кемеровская область</c:v>
                </c:pt>
                <c:pt idx="4">
                  <c:v>Красноярский край</c:v>
                </c:pt>
                <c:pt idx="5">
                  <c:v>Новосибирская область</c:v>
                </c:pt>
                <c:pt idx="6">
                  <c:v>Омская область</c:v>
                </c:pt>
                <c:pt idx="7">
                  <c:v>Республика Алтай</c:v>
                </c:pt>
                <c:pt idx="8">
                  <c:v>Республика Бурятия</c:v>
                </c:pt>
                <c:pt idx="9">
                  <c:v>Республика Тыва</c:v>
                </c:pt>
                <c:pt idx="10">
                  <c:v>Республика Хакасия</c:v>
                </c:pt>
                <c:pt idx="11">
                  <c:v>Томская область</c:v>
                </c:pt>
              </c:strCache>
            </c:strRef>
          </c:cat>
          <c:val>
            <c:numRef>
              <c:f>'Федеральное законодательство'!$E$82:$E$93</c:f>
              <c:numCache>
                <c:formatCode>General</c:formatCode>
                <c:ptCount val="12"/>
                <c:pt idx="0">
                  <c:v>1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gapDepth val="95"/>
        <c:shape val="cylinder"/>
        <c:axId val="93839360"/>
        <c:axId val="93840896"/>
        <c:axId val="0"/>
      </c:bar3DChart>
      <c:catAx>
        <c:axId val="9383936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ru-RU"/>
          </a:p>
        </c:txPr>
        <c:crossAx val="93840896"/>
        <c:crosses val="autoZero"/>
        <c:auto val="1"/>
        <c:lblAlgn val="ctr"/>
        <c:lblOffset val="100"/>
        <c:noMultiLvlLbl val="0"/>
      </c:catAx>
      <c:valAx>
        <c:axId val="938408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9383936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3.7287179294128031E-2"/>
          <c:y val="0.81805885964642822"/>
          <c:w val="0.9239680439547121"/>
          <c:h val="0.1498739828040920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800">
          <a:solidFill>
            <a:schemeClr val="tx2">
              <a:lumMod val="75000"/>
            </a:schemeClr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4"/>
    </mc:Choice>
    <mc:Fallback>
      <c:style val="14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chemeClr val="accent3">
                <a:lumMod val="75000"/>
              </a:schemeClr>
            </a:solidFill>
          </c:spPr>
          <c:invertIfNegative val="0"/>
          <c:cat>
            <c:strRef>
              <c:f>Муниципальн_программмы!$B$49:$B$60</c:f>
              <c:strCache>
                <c:ptCount val="12"/>
                <c:pt idx="0">
                  <c:v>Республика Тыва</c:v>
                </c:pt>
                <c:pt idx="1">
                  <c:v>Кемеровская область</c:v>
                </c:pt>
                <c:pt idx="2">
                  <c:v>Забайкальский край</c:v>
                </c:pt>
                <c:pt idx="3">
                  <c:v>Новосибирская область</c:v>
                </c:pt>
                <c:pt idx="4">
                  <c:v>Алтайский край</c:v>
                </c:pt>
                <c:pt idx="5">
                  <c:v>Республика Алтай</c:v>
                </c:pt>
                <c:pt idx="6">
                  <c:v>Республика Бурятия</c:v>
                </c:pt>
                <c:pt idx="7">
                  <c:v>Иркутская область</c:v>
                </c:pt>
                <c:pt idx="8">
                  <c:v>Красноярский край</c:v>
                </c:pt>
                <c:pt idx="9">
                  <c:v>Омская область</c:v>
                </c:pt>
                <c:pt idx="10">
                  <c:v>Республика Хакасия</c:v>
                </c:pt>
                <c:pt idx="11">
                  <c:v>Томская область</c:v>
                </c:pt>
              </c:strCache>
            </c:strRef>
          </c:cat>
          <c:val>
            <c:numRef>
              <c:f>Муниципальн_программмы!$C$49:$C$60</c:f>
              <c:numCache>
                <c:formatCode>0.00</c:formatCode>
                <c:ptCount val="12"/>
                <c:pt idx="0">
                  <c:v>5.2631578947368425</c:v>
                </c:pt>
                <c:pt idx="1">
                  <c:v>17.64705882352942</c:v>
                </c:pt>
                <c:pt idx="2">
                  <c:v>23.529411764705884</c:v>
                </c:pt>
                <c:pt idx="3">
                  <c:v>42.85714285714284</c:v>
                </c:pt>
                <c:pt idx="4">
                  <c:v>88.571428571428541</c:v>
                </c:pt>
                <c:pt idx="5">
                  <c:v>90.909090909090907</c:v>
                </c:pt>
                <c:pt idx="6">
                  <c:v>95.652173913043455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93919104"/>
        <c:axId val="93920640"/>
      </c:barChart>
      <c:catAx>
        <c:axId val="93919104"/>
        <c:scaling>
          <c:orientation val="minMax"/>
        </c:scaling>
        <c:delete val="0"/>
        <c:axPos val="l"/>
        <c:majorTickMark val="none"/>
        <c:minorTickMark val="none"/>
        <c:tickLblPos val="nextTo"/>
        <c:crossAx val="93920640"/>
        <c:crosses val="autoZero"/>
        <c:auto val="1"/>
        <c:lblAlgn val="ctr"/>
        <c:lblOffset val="100"/>
        <c:noMultiLvlLbl val="0"/>
      </c:catAx>
      <c:valAx>
        <c:axId val="93920640"/>
        <c:scaling>
          <c:orientation val="minMax"/>
        </c:scaling>
        <c:delete val="0"/>
        <c:axPos val="b"/>
        <c:numFmt formatCode="0.00" sourceLinked="1"/>
        <c:majorTickMark val="none"/>
        <c:minorTickMark val="none"/>
        <c:tickLblPos val="nextTo"/>
        <c:crossAx val="939191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solidFill>
            <a:schemeClr val="tx2">
              <a:lumMod val="75000"/>
            </a:schemeClr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25"/>
          <c:dLbls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Муниципальн_программмы!$S$49:$S$51</c:f>
              <c:strCache>
                <c:ptCount val="3"/>
                <c:pt idx="0">
                  <c:v>утверждены</c:v>
                </c:pt>
                <c:pt idx="1">
                  <c:v>разработны</c:v>
                </c:pt>
                <c:pt idx="2">
                  <c:v>разрабатываются</c:v>
                </c:pt>
              </c:strCache>
            </c:strRef>
          </c:cat>
          <c:val>
            <c:numRef>
              <c:f>Муниципальн_программмы!$T$49:$T$51</c:f>
              <c:numCache>
                <c:formatCode>General</c:formatCode>
                <c:ptCount val="3"/>
                <c:pt idx="0">
                  <c:v>169</c:v>
                </c:pt>
                <c:pt idx="1">
                  <c:v>95</c:v>
                </c:pt>
                <c:pt idx="2">
                  <c:v>131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800">
          <a:solidFill>
            <a:schemeClr val="tx2">
              <a:lumMod val="75000"/>
            </a:schemeClr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'Анализ  A_B_C_Факт'!$C$1393</c:f>
              <c:strCache>
                <c:ptCount val="1"/>
                <c:pt idx="0">
                  <c:v>Алтайский край</c:v>
                </c:pt>
              </c:strCache>
            </c:strRef>
          </c:tx>
          <c:cat>
            <c:strRef>
              <c:f>'Анализ  A_B_C_Факт'!$D$1392:$G$1392</c:f>
              <c:strCache>
                <c:ptCount val="4"/>
                <c:pt idx="0">
                  <c:v>Факт 2007 г.</c:v>
                </c:pt>
                <c:pt idx="1">
                  <c:v>Факт 2008 г.</c:v>
                </c:pt>
                <c:pt idx="2">
                  <c:v>Факт 2009 г.</c:v>
                </c:pt>
                <c:pt idx="3">
                  <c:v>План  2010 г.</c:v>
                </c:pt>
              </c:strCache>
            </c:strRef>
          </c:cat>
          <c:val>
            <c:numRef>
              <c:f>'Анализ  A_B_C_Факт'!$D$1393:$G$1393</c:f>
              <c:numCache>
                <c:formatCode>0.00</c:formatCode>
                <c:ptCount val="4"/>
                <c:pt idx="0">
                  <c:v>36.4</c:v>
                </c:pt>
                <c:pt idx="1">
                  <c:v>34.6</c:v>
                </c:pt>
                <c:pt idx="2">
                  <c:v>35.300000000000004</c:v>
                </c:pt>
                <c:pt idx="3">
                  <c:v>35.6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'Анализ  A_B_C_Факт'!$C$1394</c:f>
              <c:strCache>
                <c:ptCount val="1"/>
                <c:pt idx="0">
                  <c:v>Иркутская область</c:v>
                </c:pt>
              </c:strCache>
            </c:strRef>
          </c:tx>
          <c:cat>
            <c:strRef>
              <c:f>'Анализ  A_B_C_Факт'!$D$1392:$G$1392</c:f>
              <c:strCache>
                <c:ptCount val="4"/>
                <c:pt idx="0">
                  <c:v>Факт 2007 г.</c:v>
                </c:pt>
                <c:pt idx="1">
                  <c:v>Факт 2008 г.</c:v>
                </c:pt>
                <c:pt idx="2">
                  <c:v>Факт 2009 г.</c:v>
                </c:pt>
                <c:pt idx="3">
                  <c:v>План  2010 г.</c:v>
                </c:pt>
              </c:strCache>
            </c:strRef>
          </c:cat>
          <c:val>
            <c:numRef>
              <c:f>'Анализ  A_B_C_Факт'!$D$1394:$G$1394</c:f>
              <c:numCache>
                <c:formatCode>0.00</c:formatCode>
                <c:ptCount val="4"/>
                <c:pt idx="0">
                  <c:v>49.09</c:v>
                </c:pt>
                <c:pt idx="1">
                  <c:v>45.86</c:v>
                </c:pt>
                <c:pt idx="2">
                  <c:v>42.1</c:v>
                </c:pt>
                <c:pt idx="3">
                  <c:v>42.31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'Анализ  A_B_C_Факт'!$C$1395</c:f>
              <c:strCache>
                <c:ptCount val="1"/>
                <c:pt idx="0">
                  <c:v>Омская область</c:v>
                </c:pt>
              </c:strCache>
            </c:strRef>
          </c:tx>
          <c:cat>
            <c:strRef>
              <c:f>'Анализ  A_B_C_Факт'!$D$1392:$G$1392</c:f>
              <c:strCache>
                <c:ptCount val="4"/>
                <c:pt idx="0">
                  <c:v>Факт 2007 г.</c:v>
                </c:pt>
                <c:pt idx="1">
                  <c:v>Факт 2008 г.</c:v>
                </c:pt>
                <c:pt idx="2">
                  <c:v>Факт 2009 г.</c:v>
                </c:pt>
                <c:pt idx="3">
                  <c:v>План  2010 г.</c:v>
                </c:pt>
              </c:strCache>
            </c:strRef>
          </c:cat>
          <c:val>
            <c:numRef>
              <c:f>'Анализ  A_B_C_Факт'!$D$1395:$G$1395</c:f>
              <c:numCache>
                <c:formatCode>0.00</c:formatCode>
                <c:ptCount val="4"/>
                <c:pt idx="0">
                  <c:v>57.04</c:v>
                </c:pt>
                <c:pt idx="1">
                  <c:v>48.220000000000013</c:v>
                </c:pt>
                <c:pt idx="2">
                  <c:v>50.620000000000012</c:v>
                </c:pt>
                <c:pt idx="3">
                  <c:v>48.58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'Анализ  A_B_C_Факт'!$C$1396</c:f>
              <c:strCache>
                <c:ptCount val="1"/>
                <c:pt idx="0">
                  <c:v>Республика Бурятия</c:v>
                </c:pt>
              </c:strCache>
            </c:strRef>
          </c:tx>
          <c:cat>
            <c:strRef>
              <c:f>'Анализ  A_B_C_Факт'!$D$1392:$G$1392</c:f>
              <c:strCache>
                <c:ptCount val="4"/>
                <c:pt idx="0">
                  <c:v>Факт 2007 г.</c:v>
                </c:pt>
                <c:pt idx="1">
                  <c:v>Факт 2008 г.</c:v>
                </c:pt>
                <c:pt idx="2">
                  <c:v>Факт 2009 г.</c:v>
                </c:pt>
                <c:pt idx="3">
                  <c:v>План  2010 г.</c:v>
                </c:pt>
              </c:strCache>
            </c:strRef>
          </c:cat>
          <c:val>
            <c:numRef>
              <c:f>'Анализ  A_B_C_Факт'!$D$1396:$G$1396</c:f>
              <c:numCache>
                <c:formatCode>0.00</c:formatCode>
                <c:ptCount val="4"/>
                <c:pt idx="0">
                  <c:v>32.93</c:v>
                </c:pt>
                <c:pt idx="1">
                  <c:v>31.830000000000005</c:v>
                </c:pt>
                <c:pt idx="2">
                  <c:v>30.73</c:v>
                </c:pt>
                <c:pt idx="3">
                  <c:v>29.62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'Анализ  A_B_C_Факт'!$C$1397</c:f>
              <c:strCache>
                <c:ptCount val="1"/>
                <c:pt idx="0">
                  <c:v>Томская область</c:v>
                </c:pt>
              </c:strCache>
            </c:strRef>
          </c:tx>
          <c:cat>
            <c:strRef>
              <c:f>'Анализ  A_B_C_Факт'!$D$1392:$G$1392</c:f>
              <c:strCache>
                <c:ptCount val="4"/>
                <c:pt idx="0">
                  <c:v>Факт 2007 г.</c:v>
                </c:pt>
                <c:pt idx="1">
                  <c:v>Факт 2008 г.</c:v>
                </c:pt>
                <c:pt idx="2">
                  <c:v>Факт 2009 г.</c:v>
                </c:pt>
                <c:pt idx="3">
                  <c:v>План  2010 г.</c:v>
                </c:pt>
              </c:strCache>
            </c:strRef>
          </c:cat>
          <c:val>
            <c:numRef>
              <c:f>'Анализ  A_B_C_Факт'!$D$1397:$G$1397</c:f>
              <c:numCache>
                <c:formatCode>0.00</c:formatCode>
                <c:ptCount val="4"/>
                <c:pt idx="0">
                  <c:v>36.891127421911385</c:v>
                </c:pt>
                <c:pt idx="1">
                  <c:v>38.776377035566803</c:v>
                </c:pt>
                <c:pt idx="2">
                  <c:v>37.235493137435014</c:v>
                </c:pt>
                <c:pt idx="3">
                  <c:v>37.473160484569803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'Анализ  A_B_C_Факт'!$C$1398</c:f>
              <c:strCache>
                <c:ptCount val="1"/>
                <c:pt idx="0">
                  <c:v>Забайкальский край</c:v>
                </c:pt>
              </c:strCache>
            </c:strRef>
          </c:tx>
          <c:cat>
            <c:strRef>
              <c:f>'Анализ  A_B_C_Факт'!$D$1392:$G$1392</c:f>
              <c:strCache>
                <c:ptCount val="4"/>
                <c:pt idx="0">
                  <c:v>Факт 2007 г.</c:v>
                </c:pt>
                <c:pt idx="1">
                  <c:v>Факт 2008 г.</c:v>
                </c:pt>
                <c:pt idx="2">
                  <c:v>Факт 2009 г.</c:v>
                </c:pt>
                <c:pt idx="3">
                  <c:v>План  2010 г.</c:v>
                </c:pt>
              </c:strCache>
            </c:strRef>
          </c:cat>
          <c:val>
            <c:numRef>
              <c:f>'Анализ  A_B_C_Факт'!$D$1398:$G$1398</c:f>
              <c:numCache>
                <c:formatCode>0.00</c:formatCode>
                <c:ptCount val="4"/>
                <c:pt idx="0">
                  <c:v>18.57</c:v>
                </c:pt>
                <c:pt idx="1">
                  <c:v>18.3</c:v>
                </c:pt>
                <c:pt idx="2">
                  <c:v>17.899999999999999</c:v>
                </c:pt>
                <c:pt idx="3">
                  <c:v>17.2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6305536"/>
        <c:axId val="96307072"/>
      </c:lineChart>
      <c:catAx>
        <c:axId val="96305536"/>
        <c:scaling>
          <c:orientation val="minMax"/>
        </c:scaling>
        <c:delete val="0"/>
        <c:axPos val="b"/>
        <c:majorTickMark val="none"/>
        <c:minorTickMark val="none"/>
        <c:tickLblPos val="nextTo"/>
        <c:crossAx val="96307072"/>
        <c:crosses val="autoZero"/>
        <c:auto val="1"/>
        <c:lblAlgn val="ctr"/>
        <c:lblOffset val="100"/>
        <c:noMultiLvlLbl val="0"/>
      </c:catAx>
      <c:valAx>
        <c:axId val="96307072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one"/>
        <c:crossAx val="96305536"/>
        <c:crosses val="autoZero"/>
        <c:crossBetween val="between"/>
      </c:valAx>
    </c:plotArea>
    <c:legend>
      <c:legendPos val="b"/>
      <c:layout/>
      <c:overlay val="0"/>
    </c:legend>
    <c:plotVisOnly val="1"/>
    <c:dispBlanksAs val="zero"/>
    <c:showDLblsOverMax val="0"/>
  </c:chart>
  <c:txPr>
    <a:bodyPr/>
    <a:lstStyle/>
    <a:p>
      <a:pPr>
        <a:defRPr sz="900">
          <a:solidFill>
            <a:schemeClr val="tx2">
              <a:lumMod val="75000"/>
            </a:schemeClr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5901296147326398E-2"/>
          <c:y val="0.10449877567337969"/>
          <c:w val="0.82601145569527068"/>
          <c:h val="0.7723362444773022"/>
        </c:manualLayout>
      </c:layout>
      <c:pie3DChart>
        <c:varyColors val="1"/>
        <c:ser>
          <c:idx val="0"/>
          <c:order val="0"/>
          <c:tx>
            <c:strRef>
              <c:f>Лист1!$C$240</c:f>
              <c:strCache>
                <c:ptCount val="1"/>
              </c:strCache>
            </c:strRef>
          </c:tx>
          <c:explosion val="25"/>
          <c:dLbls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Лист1!$B$241:$B$252</c:f>
              <c:strCache>
                <c:ptCount val="12"/>
                <c:pt idx="0">
                  <c:v>Республика Алтай</c:v>
                </c:pt>
                <c:pt idx="1">
                  <c:v>Республика Тыва </c:v>
                </c:pt>
                <c:pt idx="2">
                  <c:v>Республика Хакасия</c:v>
                </c:pt>
                <c:pt idx="3">
                  <c:v>Республика Бурятия</c:v>
                </c:pt>
                <c:pt idx="4">
                  <c:v>Забайкальский край</c:v>
                </c:pt>
                <c:pt idx="5">
                  <c:v>Томская область </c:v>
                </c:pt>
                <c:pt idx="6">
                  <c:v>Алтайский край</c:v>
                </c:pt>
                <c:pt idx="7">
                  <c:v>Омская область</c:v>
                </c:pt>
                <c:pt idx="8">
                  <c:v>Иркутская область</c:v>
                </c:pt>
                <c:pt idx="9">
                  <c:v>Новосибирская область</c:v>
                </c:pt>
                <c:pt idx="10">
                  <c:v>Кемеровская область</c:v>
                </c:pt>
                <c:pt idx="11">
                  <c:v>Красноярский край</c:v>
                </c:pt>
              </c:strCache>
            </c:strRef>
          </c:cat>
          <c:val>
            <c:numRef>
              <c:f>Лист1!$C$241:$C$252</c:f>
              <c:numCache>
                <c:formatCode>#,##0.00</c:formatCode>
                <c:ptCount val="12"/>
                <c:pt idx="0">
                  <c:v>19.858499999999992</c:v>
                </c:pt>
                <c:pt idx="1">
                  <c:v>29.5</c:v>
                </c:pt>
                <c:pt idx="2">
                  <c:v>88.209000000000003</c:v>
                </c:pt>
                <c:pt idx="3">
                  <c:v>136.69999999999999</c:v>
                </c:pt>
                <c:pt idx="4">
                  <c:v>148.38180000000006</c:v>
                </c:pt>
                <c:pt idx="5">
                  <c:v>217.85250000000008</c:v>
                </c:pt>
                <c:pt idx="6">
                  <c:v>290.8</c:v>
                </c:pt>
                <c:pt idx="7">
                  <c:v>382.87479999999999</c:v>
                </c:pt>
                <c:pt idx="8">
                  <c:v>459.78</c:v>
                </c:pt>
                <c:pt idx="9">
                  <c:v>508.4</c:v>
                </c:pt>
                <c:pt idx="10">
                  <c:v>612.53219999999976</c:v>
                </c:pt>
                <c:pt idx="11">
                  <c:v>911.28800000000024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800">
          <a:solidFill>
            <a:schemeClr val="tx2">
              <a:lumMod val="75000"/>
            </a:schemeClr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invertIfNegative val="0"/>
          <c:cat>
            <c:strRef>
              <c:f>Лист1!$B$307:$B$318</c:f>
              <c:strCache>
                <c:ptCount val="12"/>
                <c:pt idx="0">
                  <c:v>Новосибирская область</c:v>
                </c:pt>
                <c:pt idx="1">
                  <c:v>Иркутская область</c:v>
                </c:pt>
                <c:pt idx="2">
                  <c:v>Забайкальский край</c:v>
                </c:pt>
                <c:pt idx="3">
                  <c:v>Республика Тыва </c:v>
                </c:pt>
                <c:pt idx="4">
                  <c:v>Алтайский край</c:v>
                </c:pt>
                <c:pt idx="5">
                  <c:v>Республика Хакасия</c:v>
                </c:pt>
                <c:pt idx="6">
                  <c:v>Красноярский край</c:v>
                </c:pt>
                <c:pt idx="7">
                  <c:v>Омская область</c:v>
                </c:pt>
                <c:pt idx="8">
                  <c:v>Республика Бурятия</c:v>
                </c:pt>
                <c:pt idx="9">
                  <c:v>Кемеровская область</c:v>
                </c:pt>
                <c:pt idx="10">
                  <c:v>Республика Алтай</c:v>
                </c:pt>
                <c:pt idx="11">
                  <c:v>Томская область </c:v>
                </c:pt>
              </c:strCache>
            </c:strRef>
          </c:cat>
          <c:val>
            <c:numRef>
              <c:f>Лист1!$C$307:$C$318</c:f>
              <c:numCache>
                <c:formatCode>0.0000</c:formatCode>
                <c:ptCount val="12"/>
                <c:pt idx="0">
                  <c:v>3.6147462627852104E-4</c:v>
                </c:pt>
                <c:pt idx="1">
                  <c:v>4.4471268867719366E-4</c:v>
                </c:pt>
                <c:pt idx="2">
                  <c:v>8.8171190806419716E-4</c:v>
                </c:pt>
                <c:pt idx="3">
                  <c:v>9.4661016949152581E-4</c:v>
                </c:pt>
                <c:pt idx="4">
                  <c:v>1.2024862448418163E-3</c:v>
                </c:pt>
                <c:pt idx="5">
                  <c:v>1.2043635003230963E-3</c:v>
                </c:pt>
                <c:pt idx="6">
                  <c:v>1.209943859679926E-3</c:v>
                </c:pt>
                <c:pt idx="7">
                  <c:v>2.379586486235187E-3</c:v>
                </c:pt>
                <c:pt idx="8">
                  <c:v>7.2586905632772503E-3</c:v>
                </c:pt>
                <c:pt idx="9">
                  <c:v>1.0416921918553833E-2</c:v>
                </c:pt>
                <c:pt idx="10">
                  <c:v>1.7213253770425759E-2</c:v>
                </c:pt>
                <c:pt idx="11">
                  <c:v>0.10162786288888126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07743872"/>
        <c:axId val="107753856"/>
        <c:axId val="0"/>
      </c:bar3DChart>
      <c:catAx>
        <c:axId val="107743872"/>
        <c:scaling>
          <c:orientation val="minMax"/>
        </c:scaling>
        <c:delete val="0"/>
        <c:axPos val="l"/>
        <c:majorTickMark val="none"/>
        <c:minorTickMark val="none"/>
        <c:tickLblPos val="nextTo"/>
        <c:crossAx val="107753856"/>
        <c:crosses val="autoZero"/>
        <c:auto val="1"/>
        <c:lblAlgn val="ctr"/>
        <c:lblOffset val="100"/>
        <c:noMultiLvlLbl val="0"/>
      </c:catAx>
      <c:valAx>
        <c:axId val="107753856"/>
        <c:scaling>
          <c:orientation val="minMax"/>
        </c:scaling>
        <c:delete val="1"/>
        <c:axPos val="b"/>
        <c:numFmt formatCode="0.0000" sourceLinked="1"/>
        <c:majorTickMark val="out"/>
        <c:minorTickMark val="none"/>
        <c:tickLblPos val="none"/>
        <c:crossAx val="1077438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600">
          <a:solidFill>
            <a:schemeClr val="tx2">
              <a:lumMod val="75000"/>
            </a:schemeClr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doughnut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0.10859576979605835"/>
                  <c:y val="0.1131732097988395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2627415092564917"/>
                  <c:y val="7.964007684820692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2879963394416222"/>
                  <c:y val="-7.125720616963968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6.5662558481337577E-2"/>
                  <c:y val="-9.640680834715958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Лист1!$F$52:$I$52</c:f>
              <c:strCache>
                <c:ptCount val="4"/>
                <c:pt idx="0">
                  <c:v>Да </c:v>
                </c:pt>
                <c:pt idx="1">
                  <c:v>Нет</c:v>
                </c:pt>
                <c:pt idx="2">
                  <c:v>Такая информация меня не интересует</c:v>
                </c:pt>
                <c:pt idx="3">
                  <c:v> Затрудняюсь ответить </c:v>
                </c:pt>
              </c:strCache>
            </c:strRef>
          </c:cat>
          <c:val>
            <c:numRef>
              <c:f>Лист1!$F$53:$I$53</c:f>
              <c:numCache>
                <c:formatCode>General</c:formatCode>
                <c:ptCount val="4"/>
                <c:pt idx="0">
                  <c:v>437</c:v>
                </c:pt>
                <c:pt idx="1">
                  <c:v>217</c:v>
                </c:pt>
                <c:pt idx="2">
                  <c:v>71</c:v>
                </c:pt>
                <c:pt idx="3">
                  <c:v>45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800">
          <a:solidFill>
            <a:schemeClr val="tx2">
              <a:lumMod val="75000"/>
            </a:schemeClr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79DC8A-C16E-4BAF-9B3D-319E8F56630C}" type="doc">
      <dgm:prSet loTypeId="urn:microsoft.com/office/officeart/2005/8/layout/chevron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DA8CE02-57A4-46DB-A549-92CD552218BA}">
      <dgm:prSet phldrT="[Текст]" custT="1"/>
      <dgm:spPr>
        <a:gradFill rotWithShape="0">
          <a:gsLst>
            <a:gs pos="0">
              <a:srgbClr val="FF9933"/>
            </a:gs>
            <a:gs pos="35000">
              <a:srgbClr val="FFCC00"/>
            </a:gs>
            <a:gs pos="100000">
              <a:srgbClr val="FF9933"/>
            </a:gs>
          </a:gsLst>
          <a:lin ang="16200000" scaled="1"/>
        </a:gradFill>
        <a:ln>
          <a:solidFill>
            <a:schemeClr val="tx1"/>
          </a:solidFill>
        </a:ln>
      </dgm:spPr>
      <dgm:t>
        <a:bodyPr/>
        <a:lstStyle/>
        <a:p>
          <a:endParaRPr lang="ru-RU" sz="1300" dirty="0"/>
        </a:p>
      </dgm:t>
    </dgm:pt>
    <dgm:pt modelId="{2BAD9D7F-20FA-4DB4-B5DC-0C970B1E0849}" type="parTrans" cxnId="{A8F9E98D-3555-49E0-8F5F-A7AE1451ED0A}">
      <dgm:prSet/>
      <dgm:spPr/>
      <dgm:t>
        <a:bodyPr/>
        <a:lstStyle/>
        <a:p>
          <a:endParaRPr lang="ru-RU" sz="1300"/>
        </a:p>
      </dgm:t>
    </dgm:pt>
    <dgm:pt modelId="{57976FBB-5341-4652-8878-4D2A24086020}" type="sibTrans" cxnId="{A8F9E98D-3555-49E0-8F5F-A7AE1451ED0A}">
      <dgm:prSet/>
      <dgm:spPr/>
      <dgm:t>
        <a:bodyPr/>
        <a:lstStyle/>
        <a:p>
          <a:endParaRPr lang="ru-RU" sz="1300"/>
        </a:p>
      </dgm:t>
    </dgm:pt>
    <dgm:pt modelId="{2311F688-25EF-44AD-B6CB-C88D398D4E7C}">
      <dgm:prSet phldrT="[Текст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>
            <a:lnSpc>
              <a:spcPct val="110000"/>
            </a:lnSpc>
          </a:pPr>
          <a:r>
            <a:rPr lang="ru-RU" sz="1400" b="1" dirty="0" smtClean="0">
              <a:latin typeface="Myriad Pro"/>
            </a:rPr>
            <a:t>Повышение эффективности государственных мероприятий </a:t>
          </a:r>
          <a:r>
            <a:rPr lang="ru-RU" sz="1400" dirty="0" smtClean="0">
              <a:latin typeface="Myriad Pro"/>
            </a:rPr>
            <a:t>(контроль обязательных мероприятий по повышению энергоэффективности, совершенствование законодательства и методологии,  мониторинг мероприятий Программы)</a:t>
          </a:r>
          <a:endParaRPr lang="ru-RU" sz="1400" dirty="0"/>
        </a:p>
      </dgm:t>
    </dgm:pt>
    <dgm:pt modelId="{3506515F-C0B1-415C-B6A5-0F53D5C88909}" type="parTrans" cxnId="{D2D96501-D7BE-4231-B1A5-BCA0BC9804B6}">
      <dgm:prSet/>
      <dgm:spPr/>
      <dgm:t>
        <a:bodyPr/>
        <a:lstStyle/>
        <a:p>
          <a:endParaRPr lang="ru-RU" sz="1300"/>
        </a:p>
      </dgm:t>
    </dgm:pt>
    <dgm:pt modelId="{395C5BE5-A55F-4616-A8DA-0F59ECFD026C}" type="sibTrans" cxnId="{D2D96501-D7BE-4231-B1A5-BCA0BC9804B6}">
      <dgm:prSet/>
      <dgm:spPr/>
      <dgm:t>
        <a:bodyPr/>
        <a:lstStyle/>
        <a:p>
          <a:endParaRPr lang="ru-RU" sz="1300"/>
        </a:p>
      </dgm:t>
    </dgm:pt>
    <dgm:pt modelId="{4284BCCE-B99F-46D7-873A-5EBCE2A5E13E}">
      <dgm:prSet phldrT="[Текст]" custT="1"/>
      <dgm:spPr>
        <a:gradFill rotWithShape="0">
          <a:gsLst>
            <a:gs pos="0">
              <a:srgbClr val="FF9933"/>
            </a:gs>
            <a:gs pos="35000">
              <a:srgbClr val="FFCC00"/>
            </a:gs>
            <a:gs pos="100000">
              <a:srgbClr val="FF9933"/>
            </a:gs>
          </a:gsLst>
          <a:lin ang="16200000" scaled="1"/>
        </a:gradFill>
        <a:ln>
          <a:solidFill>
            <a:schemeClr val="tx1"/>
          </a:solidFill>
        </a:ln>
      </dgm:spPr>
      <dgm:t>
        <a:bodyPr/>
        <a:lstStyle/>
        <a:p>
          <a:endParaRPr lang="ru-RU" sz="1300" dirty="0"/>
        </a:p>
      </dgm:t>
    </dgm:pt>
    <dgm:pt modelId="{7FB0F2B0-9714-4007-BF87-AA3FB26727F8}" type="parTrans" cxnId="{8BBE219D-338D-409C-98B1-85EEBCF55FEF}">
      <dgm:prSet/>
      <dgm:spPr/>
      <dgm:t>
        <a:bodyPr/>
        <a:lstStyle/>
        <a:p>
          <a:endParaRPr lang="ru-RU" sz="1300"/>
        </a:p>
      </dgm:t>
    </dgm:pt>
    <dgm:pt modelId="{538824EA-F256-4E82-96FD-2F99FD332115}" type="sibTrans" cxnId="{8BBE219D-338D-409C-98B1-85EEBCF55FEF}">
      <dgm:prSet/>
      <dgm:spPr/>
      <dgm:t>
        <a:bodyPr/>
        <a:lstStyle/>
        <a:p>
          <a:endParaRPr lang="ru-RU" sz="1300"/>
        </a:p>
      </dgm:t>
    </dgm:pt>
    <dgm:pt modelId="{6F0E1246-E446-484D-91E0-C8A930C9B6BF}">
      <dgm:prSet phldrT="[Текст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>
            <a:lnSpc>
              <a:spcPct val="110000"/>
            </a:lnSpc>
          </a:pPr>
          <a:r>
            <a:rPr lang="ru-RU" sz="1400" b="1" dirty="0" smtClean="0">
              <a:latin typeface="Myriad Pro"/>
            </a:rPr>
            <a:t>Стимулирование развития рынка повышения энергоэффективности </a:t>
          </a:r>
          <a:r>
            <a:rPr lang="ru-RU" sz="1400" dirty="0" smtClean="0">
              <a:latin typeface="Myriad Pro"/>
            </a:rPr>
            <a:t>за счёт информационного обмена (</a:t>
          </a:r>
          <a:r>
            <a:rPr lang="ru-RU" sz="1400" dirty="0" err="1" smtClean="0">
              <a:latin typeface="Myriad Pro"/>
            </a:rPr>
            <a:t>энергосервис</a:t>
          </a:r>
          <a:r>
            <a:rPr lang="ru-RU" sz="1400" dirty="0" smtClean="0">
              <a:latin typeface="Myriad Pro"/>
            </a:rPr>
            <a:t>, </a:t>
          </a:r>
          <a:r>
            <a:rPr lang="ru-RU" sz="1400" dirty="0" err="1" smtClean="0">
              <a:latin typeface="Myriad Pro"/>
            </a:rPr>
            <a:t>энергоаудит</a:t>
          </a:r>
          <a:r>
            <a:rPr lang="ru-RU" sz="1400" dirty="0" smtClean="0">
              <a:latin typeface="Myriad Pro"/>
            </a:rPr>
            <a:t>, производство </a:t>
          </a:r>
          <a:r>
            <a:rPr lang="ru-RU" sz="1400" dirty="0" err="1" smtClean="0">
              <a:latin typeface="Myriad Pro"/>
            </a:rPr>
            <a:t>энергоэффективной</a:t>
          </a:r>
          <a:r>
            <a:rPr lang="ru-RU" sz="1400" dirty="0" smtClean="0">
              <a:latin typeface="Myriad Pro"/>
            </a:rPr>
            <a:t> продукции)</a:t>
          </a:r>
          <a:endParaRPr lang="ru-RU" sz="1400" dirty="0"/>
        </a:p>
      </dgm:t>
    </dgm:pt>
    <dgm:pt modelId="{5D5F0EED-126E-436D-A6A1-BF56749E2C6E}" type="parTrans" cxnId="{1DDCE249-856C-4F3B-8023-BC106253274F}">
      <dgm:prSet/>
      <dgm:spPr/>
      <dgm:t>
        <a:bodyPr/>
        <a:lstStyle/>
        <a:p>
          <a:endParaRPr lang="ru-RU" sz="1300"/>
        </a:p>
      </dgm:t>
    </dgm:pt>
    <dgm:pt modelId="{672A20DE-CC54-44F0-A035-1AD5077BF902}" type="sibTrans" cxnId="{1DDCE249-856C-4F3B-8023-BC106253274F}">
      <dgm:prSet/>
      <dgm:spPr/>
      <dgm:t>
        <a:bodyPr/>
        <a:lstStyle/>
        <a:p>
          <a:endParaRPr lang="ru-RU" sz="1300"/>
        </a:p>
      </dgm:t>
    </dgm:pt>
    <dgm:pt modelId="{527EDBB2-8CBD-4355-88C3-35E18FA78D92}">
      <dgm:prSet phldrT="[Текст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>
            <a:lnSpc>
              <a:spcPct val="110000"/>
            </a:lnSpc>
          </a:pPr>
          <a:r>
            <a:rPr lang="ru-RU" sz="1400" b="1" dirty="0" smtClean="0">
              <a:latin typeface="Myriad Pro"/>
            </a:rPr>
            <a:t>Выявление и тиражирование лучшего международного и российского опыта </a:t>
          </a:r>
          <a:r>
            <a:rPr lang="ru-RU" sz="1400" dirty="0" smtClean="0">
              <a:latin typeface="Myriad Pro"/>
            </a:rPr>
            <a:t>(ведение реестра наиболее результативных мероприятий, ускорение реализации и удешевление мероприятий)</a:t>
          </a:r>
          <a:endParaRPr lang="ru-RU" sz="1400" dirty="0"/>
        </a:p>
      </dgm:t>
    </dgm:pt>
    <dgm:pt modelId="{3950134B-B693-426A-B4E3-1778995442CF}" type="parTrans" cxnId="{A2DE9A35-D9B5-4270-B4C9-AD316640E587}">
      <dgm:prSet/>
      <dgm:spPr/>
      <dgm:t>
        <a:bodyPr/>
        <a:lstStyle/>
        <a:p>
          <a:endParaRPr lang="ru-RU" sz="1300"/>
        </a:p>
      </dgm:t>
    </dgm:pt>
    <dgm:pt modelId="{81149507-0EED-458B-BDEA-DC6FCA68AD02}" type="sibTrans" cxnId="{A2DE9A35-D9B5-4270-B4C9-AD316640E587}">
      <dgm:prSet/>
      <dgm:spPr/>
      <dgm:t>
        <a:bodyPr/>
        <a:lstStyle/>
        <a:p>
          <a:endParaRPr lang="ru-RU" sz="1300"/>
        </a:p>
      </dgm:t>
    </dgm:pt>
    <dgm:pt modelId="{51E57B18-B854-4FCC-BC0E-DA85A30276B2}">
      <dgm:prSet phldrT="[Текст]" custT="1"/>
      <dgm:spPr>
        <a:gradFill rotWithShape="0">
          <a:gsLst>
            <a:gs pos="0">
              <a:srgbClr val="FF9933"/>
            </a:gs>
            <a:gs pos="35000">
              <a:srgbClr val="FFCC00"/>
            </a:gs>
            <a:gs pos="100000">
              <a:srgbClr val="FF9933"/>
            </a:gs>
          </a:gsLst>
          <a:lin ang="16200000" scaled="1"/>
        </a:gradFill>
        <a:ln>
          <a:solidFill>
            <a:schemeClr val="tx1"/>
          </a:solidFill>
        </a:ln>
      </dgm:spPr>
      <dgm:t>
        <a:bodyPr/>
        <a:lstStyle/>
        <a:p>
          <a:endParaRPr lang="ru-RU" sz="1300" dirty="0"/>
        </a:p>
      </dgm:t>
    </dgm:pt>
    <dgm:pt modelId="{8985892D-F936-4F65-9081-5CB3EE44A6D4}" type="parTrans" cxnId="{5C51C31E-C60C-40FD-84B0-3D561238CDD4}">
      <dgm:prSet/>
      <dgm:spPr/>
      <dgm:t>
        <a:bodyPr/>
        <a:lstStyle/>
        <a:p>
          <a:endParaRPr lang="ru-RU" sz="1300"/>
        </a:p>
      </dgm:t>
    </dgm:pt>
    <dgm:pt modelId="{3028EDA6-6ABE-4643-9E58-E6C575A9D70D}" type="sibTrans" cxnId="{5C51C31E-C60C-40FD-84B0-3D561238CDD4}">
      <dgm:prSet/>
      <dgm:spPr/>
      <dgm:t>
        <a:bodyPr/>
        <a:lstStyle/>
        <a:p>
          <a:endParaRPr lang="ru-RU" sz="1300"/>
        </a:p>
      </dgm:t>
    </dgm:pt>
    <dgm:pt modelId="{5B740F22-D7BD-4B1E-94F7-8A6DA8D07C74}">
      <dgm:prSet phldrT="[Текст]" custT="1"/>
      <dgm:spPr>
        <a:gradFill rotWithShape="0">
          <a:gsLst>
            <a:gs pos="0">
              <a:srgbClr val="FF9933"/>
            </a:gs>
            <a:gs pos="35000">
              <a:srgbClr val="FFCC00"/>
            </a:gs>
            <a:gs pos="100000">
              <a:srgbClr val="FF9933"/>
            </a:gs>
          </a:gsLst>
          <a:lin ang="16200000" scaled="1"/>
        </a:gradFill>
        <a:ln>
          <a:solidFill>
            <a:schemeClr val="tx1"/>
          </a:solidFill>
        </a:ln>
      </dgm:spPr>
      <dgm:t>
        <a:bodyPr/>
        <a:lstStyle/>
        <a:p>
          <a:r>
            <a:rPr lang="ru-RU" sz="1300" dirty="0" smtClean="0"/>
            <a:t> </a:t>
          </a:r>
          <a:endParaRPr lang="ru-RU" sz="1300" dirty="0"/>
        </a:p>
      </dgm:t>
    </dgm:pt>
    <dgm:pt modelId="{48A0297F-91B0-4EC5-AD87-57E9A3E6996D}" type="parTrans" cxnId="{57584481-4067-4463-8CEE-9CAB80AAF8C6}">
      <dgm:prSet/>
      <dgm:spPr/>
      <dgm:t>
        <a:bodyPr/>
        <a:lstStyle/>
        <a:p>
          <a:endParaRPr lang="ru-RU" sz="1300"/>
        </a:p>
      </dgm:t>
    </dgm:pt>
    <dgm:pt modelId="{05A598E6-C1D9-4273-AD7E-C9539E602C48}" type="sibTrans" cxnId="{57584481-4067-4463-8CEE-9CAB80AAF8C6}">
      <dgm:prSet/>
      <dgm:spPr/>
      <dgm:t>
        <a:bodyPr/>
        <a:lstStyle/>
        <a:p>
          <a:endParaRPr lang="ru-RU" sz="1300"/>
        </a:p>
      </dgm:t>
    </dgm:pt>
    <dgm:pt modelId="{5B092142-3DB1-4A99-AB69-EBB07FD8C792}">
      <dgm:prSet phldrT="[Текст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>
            <a:lnSpc>
              <a:spcPct val="110000"/>
            </a:lnSpc>
          </a:pPr>
          <a:r>
            <a:rPr lang="ru-RU" sz="1400" b="1" dirty="0" smtClean="0">
              <a:latin typeface="Myriad Pro"/>
            </a:rPr>
            <a:t>Содействие приобретению и использованию </a:t>
          </a:r>
          <a:r>
            <a:rPr lang="ru-RU" sz="1400" b="1" dirty="0" err="1" smtClean="0">
              <a:latin typeface="Myriad Pro"/>
            </a:rPr>
            <a:t>энергоэффективной</a:t>
          </a:r>
          <a:r>
            <a:rPr lang="ru-RU" sz="1400" b="1" dirty="0" smtClean="0">
              <a:latin typeface="Myriad Pro"/>
            </a:rPr>
            <a:t> продукции </a:t>
          </a:r>
          <a:r>
            <a:rPr lang="ru-RU" sz="1400" b="0" dirty="0" smtClean="0">
              <a:latin typeface="Myriad Pro"/>
            </a:rPr>
            <a:t>(ведение реестра </a:t>
          </a:r>
          <a:r>
            <a:rPr lang="ru-RU" sz="1400" b="0" dirty="0" err="1" smtClean="0">
              <a:latin typeface="Myriad Pro"/>
            </a:rPr>
            <a:t>энергоэффективной</a:t>
          </a:r>
          <a:r>
            <a:rPr lang="ru-RU" sz="1400" b="0" dirty="0" smtClean="0">
              <a:latin typeface="Myriad Pro"/>
            </a:rPr>
            <a:t> продукции, в т.ч. для использования при государственных закупках)</a:t>
          </a:r>
          <a:endParaRPr lang="ru-RU" sz="1400" b="0" dirty="0"/>
        </a:p>
      </dgm:t>
    </dgm:pt>
    <dgm:pt modelId="{5C99CE7E-0BAF-452E-830A-B7B9D1662BDE}" type="parTrans" cxnId="{8F7984BC-9CC4-4B58-9213-CFD0552CB432}">
      <dgm:prSet/>
      <dgm:spPr/>
      <dgm:t>
        <a:bodyPr/>
        <a:lstStyle/>
        <a:p>
          <a:endParaRPr lang="ru-RU" sz="1300"/>
        </a:p>
      </dgm:t>
    </dgm:pt>
    <dgm:pt modelId="{90811020-E0B8-4EED-AAF9-28B5505EE175}" type="sibTrans" cxnId="{8F7984BC-9CC4-4B58-9213-CFD0552CB432}">
      <dgm:prSet/>
      <dgm:spPr/>
      <dgm:t>
        <a:bodyPr/>
        <a:lstStyle/>
        <a:p>
          <a:endParaRPr lang="ru-RU" sz="1300"/>
        </a:p>
      </dgm:t>
    </dgm:pt>
    <dgm:pt modelId="{C62E5BB4-FA3A-4B4A-8220-FDCA986B30AC}">
      <dgm:prSet phldrT="[Текст]"/>
      <dgm:spPr>
        <a:gradFill rotWithShape="0">
          <a:gsLst>
            <a:gs pos="0">
              <a:srgbClr val="FF9933"/>
            </a:gs>
            <a:gs pos="35000">
              <a:srgbClr val="FFCC00"/>
            </a:gs>
            <a:gs pos="100000">
              <a:srgbClr val="FF9933"/>
            </a:gs>
          </a:gsLst>
          <a:lin ang="16200000" scaled="1"/>
        </a:gradFill>
        <a:ln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65C598B5-C70F-432D-8090-41ADD1ECBF8D}" type="parTrans" cxnId="{9E097CDB-030F-4141-832B-E8A483C5B4DF}">
      <dgm:prSet/>
      <dgm:spPr/>
      <dgm:t>
        <a:bodyPr/>
        <a:lstStyle/>
        <a:p>
          <a:endParaRPr lang="ru-RU"/>
        </a:p>
      </dgm:t>
    </dgm:pt>
    <dgm:pt modelId="{94962144-A5FB-414D-BDA9-C40827C8603C}" type="sibTrans" cxnId="{9E097CDB-030F-4141-832B-E8A483C5B4DF}">
      <dgm:prSet/>
      <dgm:spPr/>
      <dgm:t>
        <a:bodyPr/>
        <a:lstStyle/>
        <a:p>
          <a:endParaRPr lang="ru-RU"/>
        </a:p>
      </dgm:t>
    </dgm:pt>
    <dgm:pt modelId="{11675A57-F50D-40C3-8500-8A6DA36740FD}">
      <dgm:prSet phldrT="[Текст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>
            <a:lnSpc>
              <a:spcPct val="110000"/>
            </a:lnSpc>
          </a:pPr>
          <a:r>
            <a:rPr lang="ru-RU" sz="1400" b="1" dirty="0" smtClean="0">
              <a:latin typeface="Myriad Pro"/>
            </a:rPr>
            <a:t>Популяризация энергосбережения </a:t>
          </a:r>
          <a:r>
            <a:rPr lang="ru-RU" sz="1400" dirty="0" smtClean="0">
              <a:latin typeface="Myriad Pro"/>
            </a:rPr>
            <a:t>(информационное обеспечение участников процесса повышения энергоэффективности)</a:t>
          </a:r>
          <a:endParaRPr lang="ru-RU" sz="1400" dirty="0"/>
        </a:p>
      </dgm:t>
    </dgm:pt>
    <dgm:pt modelId="{AA0A912E-45DE-44F7-85A1-B0067A1F3243}" type="parTrans" cxnId="{47ACCEF3-2F72-4A4C-9422-7635FD32BE08}">
      <dgm:prSet/>
      <dgm:spPr/>
      <dgm:t>
        <a:bodyPr/>
        <a:lstStyle/>
        <a:p>
          <a:endParaRPr lang="ru-RU"/>
        </a:p>
      </dgm:t>
    </dgm:pt>
    <dgm:pt modelId="{ABCB5DF0-F63B-40BD-9E1A-C00677A1C365}" type="sibTrans" cxnId="{47ACCEF3-2F72-4A4C-9422-7635FD32BE08}">
      <dgm:prSet/>
      <dgm:spPr/>
      <dgm:t>
        <a:bodyPr/>
        <a:lstStyle/>
        <a:p>
          <a:endParaRPr lang="ru-RU"/>
        </a:p>
      </dgm:t>
    </dgm:pt>
    <dgm:pt modelId="{3DDF3434-F643-476D-811B-0A8B0B3A995E}" type="pres">
      <dgm:prSet presAssocID="{BA79DC8A-C16E-4BAF-9B3D-319E8F56630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C0A0D2-6256-44EE-8737-67D953D23075}" type="pres">
      <dgm:prSet presAssocID="{9DA8CE02-57A4-46DB-A549-92CD552218BA}" presName="composite" presStyleCnt="0"/>
      <dgm:spPr/>
      <dgm:t>
        <a:bodyPr/>
        <a:lstStyle/>
        <a:p>
          <a:endParaRPr lang="ru-RU"/>
        </a:p>
      </dgm:t>
    </dgm:pt>
    <dgm:pt modelId="{316BF1BA-1662-4C82-A986-1B59C3D9ED27}" type="pres">
      <dgm:prSet presAssocID="{9DA8CE02-57A4-46DB-A549-92CD552218BA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95A6C1-E39A-4982-8C3D-6002F1B77B12}" type="pres">
      <dgm:prSet presAssocID="{9DA8CE02-57A4-46DB-A549-92CD552218BA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C72626-62F0-4178-BBE0-8ABFF9F907FB}" type="pres">
      <dgm:prSet presAssocID="{57976FBB-5341-4652-8878-4D2A24086020}" presName="sp" presStyleCnt="0"/>
      <dgm:spPr/>
      <dgm:t>
        <a:bodyPr/>
        <a:lstStyle/>
        <a:p>
          <a:endParaRPr lang="ru-RU"/>
        </a:p>
      </dgm:t>
    </dgm:pt>
    <dgm:pt modelId="{3C0D9C81-037B-4E8A-98D6-A24FF3525E2E}" type="pres">
      <dgm:prSet presAssocID="{4284BCCE-B99F-46D7-873A-5EBCE2A5E13E}" presName="composite" presStyleCnt="0"/>
      <dgm:spPr/>
      <dgm:t>
        <a:bodyPr/>
        <a:lstStyle/>
        <a:p>
          <a:endParaRPr lang="ru-RU"/>
        </a:p>
      </dgm:t>
    </dgm:pt>
    <dgm:pt modelId="{9D31FC68-BE81-447B-BA07-1F4F2D9415CD}" type="pres">
      <dgm:prSet presAssocID="{4284BCCE-B99F-46D7-873A-5EBCE2A5E13E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903B83-B4C0-4D35-AC84-E021B919C3B9}" type="pres">
      <dgm:prSet presAssocID="{4284BCCE-B99F-46D7-873A-5EBCE2A5E13E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BBA361-9EF6-4692-96ED-BEE65A1547CF}" type="pres">
      <dgm:prSet presAssocID="{538824EA-F256-4E82-96FD-2F99FD332115}" presName="sp" presStyleCnt="0"/>
      <dgm:spPr/>
      <dgm:t>
        <a:bodyPr/>
        <a:lstStyle/>
        <a:p>
          <a:endParaRPr lang="ru-RU"/>
        </a:p>
      </dgm:t>
    </dgm:pt>
    <dgm:pt modelId="{5B0994F1-42B2-4DEE-A88B-3627B959FDBA}" type="pres">
      <dgm:prSet presAssocID="{51E57B18-B854-4FCC-BC0E-DA85A30276B2}" presName="composite" presStyleCnt="0"/>
      <dgm:spPr/>
      <dgm:t>
        <a:bodyPr/>
        <a:lstStyle/>
        <a:p>
          <a:endParaRPr lang="ru-RU"/>
        </a:p>
      </dgm:t>
    </dgm:pt>
    <dgm:pt modelId="{8126E8DF-19E8-4D8A-A9B0-527070D77303}" type="pres">
      <dgm:prSet presAssocID="{51E57B18-B854-4FCC-BC0E-DA85A30276B2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AF3D50-96A4-453B-805B-81735CC0426F}" type="pres">
      <dgm:prSet presAssocID="{51E57B18-B854-4FCC-BC0E-DA85A30276B2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75308A-BD35-4341-B00C-A20C89634E41}" type="pres">
      <dgm:prSet presAssocID="{3028EDA6-6ABE-4643-9E58-E6C575A9D70D}" presName="sp" presStyleCnt="0"/>
      <dgm:spPr/>
      <dgm:t>
        <a:bodyPr/>
        <a:lstStyle/>
        <a:p>
          <a:endParaRPr lang="ru-RU"/>
        </a:p>
      </dgm:t>
    </dgm:pt>
    <dgm:pt modelId="{4F8CB3E5-5072-4581-A831-AEB3FE72AAEE}" type="pres">
      <dgm:prSet presAssocID="{5B740F22-D7BD-4B1E-94F7-8A6DA8D07C74}" presName="composite" presStyleCnt="0"/>
      <dgm:spPr/>
      <dgm:t>
        <a:bodyPr/>
        <a:lstStyle/>
        <a:p>
          <a:endParaRPr lang="ru-RU"/>
        </a:p>
      </dgm:t>
    </dgm:pt>
    <dgm:pt modelId="{E242E5A3-555A-49F6-A3CB-D002A209E565}" type="pres">
      <dgm:prSet presAssocID="{5B740F22-D7BD-4B1E-94F7-8A6DA8D07C74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69315D-D0A0-4CCE-A9B8-105F22B3A132}" type="pres">
      <dgm:prSet presAssocID="{5B740F22-D7BD-4B1E-94F7-8A6DA8D07C74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A20043-C17C-4109-B1C8-B0F1B1405181}" type="pres">
      <dgm:prSet presAssocID="{05A598E6-C1D9-4273-AD7E-C9539E602C48}" presName="sp" presStyleCnt="0"/>
      <dgm:spPr/>
      <dgm:t>
        <a:bodyPr/>
        <a:lstStyle/>
        <a:p>
          <a:endParaRPr lang="ru-RU"/>
        </a:p>
      </dgm:t>
    </dgm:pt>
    <dgm:pt modelId="{A0ADA1D1-B003-4567-ACA1-D8F68F8C6F9E}" type="pres">
      <dgm:prSet presAssocID="{C62E5BB4-FA3A-4B4A-8220-FDCA986B30AC}" presName="composite" presStyleCnt="0"/>
      <dgm:spPr/>
      <dgm:t>
        <a:bodyPr/>
        <a:lstStyle/>
        <a:p>
          <a:endParaRPr lang="ru-RU"/>
        </a:p>
      </dgm:t>
    </dgm:pt>
    <dgm:pt modelId="{C5718B6D-7470-44A5-B741-D606155BBD89}" type="pres">
      <dgm:prSet presAssocID="{C62E5BB4-FA3A-4B4A-8220-FDCA986B30AC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898B21-FBF5-45A8-8E1C-DF6E26FA6613}" type="pres">
      <dgm:prSet presAssocID="{C62E5BB4-FA3A-4B4A-8220-FDCA986B30AC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51C31E-C60C-40FD-84B0-3D561238CDD4}" srcId="{BA79DC8A-C16E-4BAF-9B3D-319E8F56630C}" destId="{51E57B18-B854-4FCC-BC0E-DA85A30276B2}" srcOrd="2" destOrd="0" parTransId="{8985892D-F936-4F65-9081-5CB3EE44A6D4}" sibTransId="{3028EDA6-6ABE-4643-9E58-E6C575A9D70D}"/>
    <dgm:cxn modelId="{A4094078-1A60-42A0-9791-9ED70E9F743B}" type="presOf" srcId="{51E57B18-B854-4FCC-BC0E-DA85A30276B2}" destId="{8126E8DF-19E8-4D8A-A9B0-527070D77303}" srcOrd="0" destOrd="0" presId="urn:microsoft.com/office/officeart/2005/8/layout/chevron2"/>
    <dgm:cxn modelId="{3C599C8E-521A-41DD-9907-7362EE8E76F7}" type="presOf" srcId="{11675A57-F50D-40C3-8500-8A6DA36740FD}" destId="{2B898B21-FBF5-45A8-8E1C-DF6E26FA6613}" srcOrd="0" destOrd="0" presId="urn:microsoft.com/office/officeart/2005/8/layout/chevron2"/>
    <dgm:cxn modelId="{B4B1AA05-457A-4D44-A0BC-4CDEB87B3964}" type="presOf" srcId="{527EDBB2-8CBD-4355-88C3-35E18FA78D92}" destId="{BCAF3D50-96A4-453B-805B-81735CC0426F}" srcOrd="0" destOrd="0" presId="urn:microsoft.com/office/officeart/2005/8/layout/chevron2"/>
    <dgm:cxn modelId="{1DDCE249-856C-4F3B-8023-BC106253274F}" srcId="{4284BCCE-B99F-46D7-873A-5EBCE2A5E13E}" destId="{6F0E1246-E446-484D-91E0-C8A930C9B6BF}" srcOrd="0" destOrd="0" parTransId="{5D5F0EED-126E-436D-A6A1-BF56749E2C6E}" sibTransId="{672A20DE-CC54-44F0-A035-1AD5077BF902}"/>
    <dgm:cxn modelId="{A8F9E98D-3555-49E0-8F5F-A7AE1451ED0A}" srcId="{BA79DC8A-C16E-4BAF-9B3D-319E8F56630C}" destId="{9DA8CE02-57A4-46DB-A549-92CD552218BA}" srcOrd="0" destOrd="0" parTransId="{2BAD9D7F-20FA-4DB4-B5DC-0C970B1E0849}" sibTransId="{57976FBB-5341-4652-8878-4D2A24086020}"/>
    <dgm:cxn modelId="{345FC6BD-6298-46C2-B39B-F06C5C1FE62C}" type="presOf" srcId="{5B092142-3DB1-4A99-AB69-EBB07FD8C792}" destId="{1469315D-D0A0-4CCE-A9B8-105F22B3A132}" srcOrd="0" destOrd="0" presId="urn:microsoft.com/office/officeart/2005/8/layout/chevron2"/>
    <dgm:cxn modelId="{EE840297-4A2D-412E-BA08-5432B800738D}" type="presOf" srcId="{6F0E1246-E446-484D-91E0-C8A930C9B6BF}" destId="{C1903B83-B4C0-4D35-AC84-E021B919C3B9}" srcOrd="0" destOrd="0" presId="urn:microsoft.com/office/officeart/2005/8/layout/chevron2"/>
    <dgm:cxn modelId="{0CAD8AAB-E6D6-490D-B577-351EAE62EB48}" type="presOf" srcId="{9DA8CE02-57A4-46DB-A549-92CD552218BA}" destId="{316BF1BA-1662-4C82-A986-1B59C3D9ED27}" srcOrd="0" destOrd="0" presId="urn:microsoft.com/office/officeart/2005/8/layout/chevron2"/>
    <dgm:cxn modelId="{D2D96501-D7BE-4231-B1A5-BCA0BC9804B6}" srcId="{9DA8CE02-57A4-46DB-A549-92CD552218BA}" destId="{2311F688-25EF-44AD-B6CB-C88D398D4E7C}" srcOrd="0" destOrd="0" parTransId="{3506515F-C0B1-415C-B6A5-0F53D5C88909}" sibTransId="{395C5BE5-A55F-4616-A8DA-0F59ECFD026C}"/>
    <dgm:cxn modelId="{D3FC75FA-5FCD-4D16-B38C-E9919591675A}" type="presOf" srcId="{BA79DC8A-C16E-4BAF-9B3D-319E8F56630C}" destId="{3DDF3434-F643-476D-811B-0A8B0B3A995E}" srcOrd="0" destOrd="0" presId="urn:microsoft.com/office/officeart/2005/8/layout/chevron2"/>
    <dgm:cxn modelId="{A2DE9A35-D9B5-4270-B4C9-AD316640E587}" srcId="{51E57B18-B854-4FCC-BC0E-DA85A30276B2}" destId="{527EDBB2-8CBD-4355-88C3-35E18FA78D92}" srcOrd="0" destOrd="0" parTransId="{3950134B-B693-426A-B4E3-1778995442CF}" sibTransId="{81149507-0EED-458B-BDEA-DC6FCA68AD02}"/>
    <dgm:cxn modelId="{9E097CDB-030F-4141-832B-E8A483C5B4DF}" srcId="{BA79DC8A-C16E-4BAF-9B3D-319E8F56630C}" destId="{C62E5BB4-FA3A-4B4A-8220-FDCA986B30AC}" srcOrd="4" destOrd="0" parTransId="{65C598B5-C70F-432D-8090-41ADD1ECBF8D}" sibTransId="{94962144-A5FB-414D-BDA9-C40827C8603C}"/>
    <dgm:cxn modelId="{E738D89B-5AD0-4326-ACE8-8511FFD058C1}" type="presOf" srcId="{4284BCCE-B99F-46D7-873A-5EBCE2A5E13E}" destId="{9D31FC68-BE81-447B-BA07-1F4F2D9415CD}" srcOrd="0" destOrd="0" presId="urn:microsoft.com/office/officeart/2005/8/layout/chevron2"/>
    <dgm:cxn modelId="{EBDCB8C6-EA41-4D56-A237-16303F72D128}" type="presOf" srcId="{C62E5BB4-FA3A-4B4A-8220-FDCA986B30AC}" destId="{C5718B6D-7470-44A5-B741-D606155BBD89}" srcOrd="0" destOrd="0" presId="urn:microsoft.com/office/officeart/2005/8/layout/chevron2"/>
    <dgm:cxn modelId="{57584481-4067-4463-8CEE-9CAB80AAF8C6}" srcId="{BA79DC8A-C16E-4BAF-9B3D-319E8F56630C}" destId="{5B740F22-D7BD-4B1E-94F7-8A6DA8D07C74}" srcOrd="3" destOrd="0" parTransId="{48A0297F-91B0-4EC5-AD87-57E9A3E6996D}" sibTransId="{05A598E6-C1D9-4273-AD7E-C9539E602C48}"/>
    <dgm:cxn modelId="{7D151F6F-ED6C-4AAA-AF07-7D051899EEB5}" type="presOf" srcId="{5B740F22-D7BD-4B1E-94F7-8A6DA8D07C74}" destId="{E242E5A3-555A-49F6-A3CB-D002A209E565}" srcOrd="0" destOrd="0" presId="urn:microsoft.com/office/officeart/2005/8/layout/chevron2"/>
    <dgm:cxn modelId="{47ACCEF3-2F72-4A4C-9422-7635FD32BE08}" srcId="{C62E5BB4-FA3A-4B4A-8220-FDCA986B30AC}" destId="{11675A57-F50D-40C3-8500-8A6DA36740FD}" srcOrd="0" destOrd="0" parTransId="{AA0A912E-45DE-44F7-85A1-B0067A1F3243}" sibTransId="{ABCB5DF0-F63B-40BD-9E1A-C00677A1C365}"/>
    <dgm:cxn modelId="{8F7984BC-9CC4-4B58-9213-CFD0552CB432}" srcId="{5B740F22-D7BD-4B1E-94F7-8A6DA8D07C74}" destId="{5B092142-3DB1-4A99-AB69-EBB07FD8C792}" srcOrd="0" destOrd="0" parTransId="{5C99CE7E-0BAF-452E-830A-B7B9D1662BDE}" sibTransId="{90811020-E0B8-4EED-AAF9-28B5505EE175}"/>
    <dgm:cxn modelId="{8BBE219D-338D-409C-98B1-85EEBCF55FEF}" srcId="{BA79DC8A-C16E-4BAF-9B3D-319E8F56630C}" destId="{4284BCCE-B99F-46D7-873A-5EBCE2A5E13E}" srcOrd="1" destOrd="0" parTransId="{7FB0F2B0-9714-4007-BF87-AA3FB26727F8}" sibTransId="{538824EA-F256-4E82-96FD-2F99FD332115}"/>
    <dgm:cxn modelId="{3FABB2AE-562C-4635-A900-E0174B000E3F}" type="presOf" srcId="{2311F688-25EF-44AD-B6CB-C88D398D4E7C}" destId="{CE95A6C1-E39A-4982-8C3D-6002F1B77B12}" srcOrd="0" destOrd="0" presId="urn:microsoft.com/office/officeart/2005/8/layout/chevron2"/>
    <dgm:cxn modelId="{EA16088C-E180-4E54-B3BA-6BAE8C151E02}" type="presParOf" srcId="{3DDF3434-F643-476D-811B-0A8B0B3A995E}" destId="{8AC0A0D2-6256-44EE-8737-67D953D23075}" srcOrd="0" destOrd="0" presId="urn:microsoft.com/office/officeart/2005/8/layout/chevron2"/>
    <dgm:cxn modelId="{F45AE127-9517-4AC7-BCE9-8CB3C5325EE7}" type="presParOf" srcId="{8AC0A0D2-6256-44EE-8737-67D953D23075}" destId="{316BF1BA-1662-4C82-A986-1B59C3D9ED27}" srcOrd="0" destOrd="0" presId="urn:microsoft.com/office/officeart/2005/8/layout/chevron2"/>
    <dgm:cxn modelId="{518343D6-FF09-4779-96CF-1AD1EC6925C0}" type="presParOf" srcId="{8AC0A0D2-6256-44EE-8737-67D953D23075}" destId="{CE95A6C1-E39A-4982-8C3D-6002F1B77B12}" srcOrd="1" destOrd="0" presId="urn:microsoft.com/office/officeart/2005/8/layout/chevron2"/>
    <dgm:cxn modelId="{C7A5033B-42ED-4C57-9182-3D5D04E6BD8E}" type="presParOf" srcId="{3DDF3434-F643-476D-811B-0A8B0B3A995E}" destId="{35C72626-62F0-4178-BBE0-8ABFF9F907FB}" srcOrd="1" destOrd="0" presId="urn:microsoft.com/office/officeart/2005/8/layout/chevron2"/>
    <dgm:cxn modelId="{E890BFF8-8BB3-4171-9BDA-965DACAD0574}" type="presParOf" srcId="{3DDF3434-F643-476D-811B-0A8B0B3A995E}" destId="{3C0D9C81-037B-4E8A-98D6-A24FF3525E2E}" srcOrd="2" destOrd="0" presId="urn:microsoft.com/office/officeart/2005/8/layout/chevron2"/>
    <dgm:cxn modelId="{3309DFF9-EDB0-4D39-9181-0671F6401038}" type="presParOf" srcId="{3C0D9C81-037B-4E8A-98D6-A24FF3525E2E}" destId="{9D31FC68-BE81-447B-BA07-1F4F2D9415CD}" srcOrd="0" destOrd="0" presId="urn:microsoft.com/office/officeart/2005/8/layout/chevron2"/>
    <dgm:cxn modelId="{76F9B5B2-8CB4-444F-911F-58569EDD0007}" type="presParOf" srcId="{3C0D9C81-037B-4E8A-98D6-A24FF3525E2E}" destId="{C1903B83-B4C0-4D35-AC84-E021B919C3B9}" srcOrd="1" destOrd="0" presId="urn:microsoft.com/office/officeart/2005/8/layout/chevron2"/>
    <dgm:cxn modelId="{4D6762EB-B419-4C76-BEA1-4F365C84BEA3}" type="presParOf" srcId="{3DDF3434-F643-476D-811B-0A8B0B3A995E}" destId="{49BBA361-9EF6-4692-96ED-BEE65A1547CF}" srcOrd="3" destOrd="0" presId="urn:microsoft.com/office/officeart/2005/8/layout/chevron2"/>
    <dgm:cxn modelId="{F882F9A8-9848-4294-8D7E-CD35A724D612}" type="presParOf" srcId="{3DDF3434-F643-476D-811B-0A8B0B3A995E}" destId="{5B0994F1-42B2-4DEE-A88B-3627B959FDBA}" srcOrd="4" destOrd="0" presId="urn:microsoft.com/office/officeart/2005/8/layout/chevron2"/>
    <dgm:cxn modelId="{C94D0140-1635-46C6-BC31-481FDA8E2DCB}" type="presParOf" srcId="{5B0994F1-42B2-4DEE-A88B-3627B959FDBA}" destId="{8126E8DF-19E8-4D8A-A9B0-527070D77303}" srcOrd="0" destOrd="0" presId="urn:microsoft.com/office/officeart/2005/8/layout/chevron2"/>
    <dgm:cxn modelId="{AF38A30B-4C83-459B-9CE1-A6C6A7437C10}" type="presParOf" srcId="{5B0994F1-42B2-4DEE-A88B-3627B959FDBA}" destId="{BCAF3D50-96A4-453B-805B-81735CC0426F}" srcOrd="1" destOrd="0" presId="urn:microsoft.com/office/officeart/2005/8/layout/chevron2"/>
    <dgm:cxn modelId="{EACBEE31-A741-456D-B086-5DC48CA23C6B}" type="presParOf" srcId="{3DDF3434-F643-476D-811B-0A8B0B3A995E}" destId="{A375308A-BD35-4341-B00C-A20C89634E41}" srcOrd="5" destOrd="0" presId="urn:microsoft.com/office/officeart/2005/8/layout/chevron2"/>
    <dgm:cxn modelId="{0D12388B-A12B-4666-936C-D0CEA3CC9F0B}" type="presParOf" srcId="{3DDF3434-F643-476D-811B-0A8B0B3A995E}" destId="{4F8CB3E5-5072-4581-A831-AEB3FE72AAEE}" srcOrd="6" destOrd="0" presId="urn:microsoft.com/office/officeart/2005/8/layout/chevron2"/>
    <dgm:cxn modelId="{AD49D43F-659D-45B0-9B92-523B0D8464DD}" type="presParOf" srcId="{4F8CB3E5-5072-4581-A831-AEB3FE72AAEE}" destId="{E242E5A3-555A-49F6-A3CB-D002A209E565}" srcOrd="0" destOrd="0" presId="urn:microsoft.com/office/officeart/2005/8/layout/chevron2"/>
    <dgm:cxn modelId="{3A3534FB-6239-46E0-AEEA-B711311BE2CD}" type="presParOf" srcId="{4F8CB3E5-5072-4581-A831-AEB3FE72AAEE}" destId="{1469315D-D0A0-4CCE-A9B8-105F22B3A132}" srcOrd="1" destOrd="0" presId="urn:microsoft.com/office/officeart/2005/8/layout/chevron2"/>
    <dgm:cxn modelId="{280AACFC-8AC6-423E-9D6A-335967195A35}" type="presParOf" srcId="{3DDF3434-F643-476D-811B-0A8B0B3A995E}" destId="{D7A20043-C17C-4109-B1C8-B0F1B1405181}" srcOrd="7" destOrd="0" presId="urn:microsoft.com/office/officeart/2005/8/layout/chevron2"/>
    <dgm:cxn modelId="{44231138-AA34-4823-A480-25238A99EFE0}" type="presParOf" srcId="{3DDF3434-F643-476D-811B-0A8B0B3A995E}" destId="{A0ADA1D1-B003-4567-ACA1-D8F68F8C6F9E}" srcOrd="8" destOrd="0" presId="urn:microsoft.com/office/officeart/2005/8/layout/chevron2"/>
    <dgm:cxn modelId="{DBF1E6D0-9F1D-435A-BABE-033CB056CDDD}" type="presParOf" srcId="{A0ADA1D1-B003-4567-ACA1-D8F68F8C6F9E}" destId="{C5718B6D-7470-44A5-B741-D606155BBD89}" srcOrd="0" destOrd="0" presId="urn:microsoft.com/office/officeart/2005/8/layout/chevron2"/>
    <dgm:cxn modelId="{4AA1D306-2634-4D24-8C48-0D153A7B1942}" type="presParOf" srcId="{A0ADA1D1-B003-4567-ACA1-D8F68F8C6F9E}" destId="{2B898B21-FBF5-45A8-8E1C-DF6E26FA661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DF55AE-6C0B-45C4-A16C-E6ED3B2081E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7C3BD5-07FD-44A8-B1C4-DE5D90AD41AC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 algn="l">
            <a:spcBef>
              <a:spcPts val="600"/>
            </a:spcBef>
            <a:spcAft>
              <a:spcPts val="600"/>
            </a:spcAft>
          </a:pPr>
          <a:r>
            <a:rPr lang="ru-RU" sz="1800" b="1" dirty="0" smtClean="0">
              <a:solidFill>
                <a:schemeClr val="tx1"/>
              </a:solidFill>
              <a:latin typeface="+mn-lt"/>
              <a:cs typeface="Arial" charset="0"/>
            </a:rPr>
            <a:t>Государственные субсидии</a:t>
          </a:r>
          <a:endParaRPr lang="ru-RU" sz="1800" b="1" dirty="0"/>
        </a:p>
      </dgm:t>
    </dgm:pt>
    <dgm:pt modelId="{254138CB-2A93-4A5E-B2B4-59FDC1B13F91}" type="parTrans" cxnId="{1713AA64-C359-40B9-A63F-F8194E4ADB69}">
      <dgm:prSet/>
      <dgm:spPr/>
      <dgm:t>
        <a:bodyPr/>
        <a:lstStyle/>
        <a:p>
          <a:endParaRPr lang="ru-RU"/>
        </a:p>
      </dgm:t>
    </dgm:pt>
    <dgm:pt modelId="{CA6DD876-37EA-4549-9A4D-8ADBC1D74CD9}" type="sibTrans" cxnId="{1713AA64-C359-40B9-A63F-F8194E4ADB69}">
      <dgm:prSet/>
      <dgm:spPr/>
      <dgm:t>
        <a:bodyPr/>
        <a:lstStyle/>
        <a:p>
          <a:endParaRPr lang="ru-RU"/>
        </a:p>
      </dgm:t>
    </dgm:pt>
    <dgm:pt modelId="{305E69EC-6F52-41DC-BF11-D70991E5842E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chemeClr val="tx2">
              <a:lumMod val="65000"/>
            </a:schemeClr>
          </a:solidFill>
        </a:ln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  <a:latin typeface="+mn-lt"/>
              <a:cs typeface="Arial" charset="0"/>
            </a:rPr>
            <a:t>Разработка ТЭО мероприятий является необходимым условием для получения рейтинга регионом и последующих субсидий (общим объемом более 5 миллиарда рублей в год)</a:t>
          </a:r>
          <a:endParaRPr lang="ru-RU" sz="1600" dirty="0"/>
        </a:p>
      </dgm:t>
    </dgm:pt>
    <dgm:pt modelId="{EE146589-001E-4437-976D-062922B6B1DE}" type="parTrans" cxnId="{3135F0A2-4CCD-4DC6-A282-AABF090BDD44}">
      <dgm:prSet/>
      <dgm:spPr/>
      <dgm:t>
        <a:bodyPr/>
        <a:lstStyle/>
        <a:p>
          <a:endParaRPr lang="ru-RU"/>
        </a:p>
      </dgm:t>
    </dgm:pt>
    <dgm:pt modelId="{B74D2D7F-A491-4BEC-B78D-21821FF01616}" type="sibTrans" cxnId="{3135F0A2-4CCD-4DC6-A282-AABF090BDD44}">
      <dgm:prSet/>
      <dgm:spPr/>
      <dgm:t>
        <a:bodyPr/>
        <a:lstStyle/>
        <a:p>
          <a:endParaRPr lang="ru-RU"/>
        </a:p>
      </dgm:t>
    </dgm:pt>
    <dgm:pt modelId="{B0FF36E1-DE8F-447A-9D38-DBF6DF9F468A}" type="pres">
      <dgm:prSet presAssocID="{81DF55AE-6C0B-45C4-A16C-E6ED3B2081E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A5D0ED-00CF-4C75-B643-4E60E9F16BA9}" type="pres">
      <dgm:prSet presAssocID="{1F7C3BD5-07FD-44A8-B1C4-DE5D90AD41AC}" presName="linNode" presStyleCnt="0"/>
      <dgm:spPr/>
    </dgm:pt>
    <dgm:pt modelId="{8E1A2886-8B63-419F-8080-01B978E5D117}" type="pres">
      <dgm:prSet presAssocID="{1F7C3BD5-07FD-44A8-B1C4-DE5D90AD41AC}" presName="parentText" presStyleLbl="node1" presStyleIdx="0" presStyleCnt="1" custScaleX="66577" custScaleY="91887" custLinFactNeighborX="1135" custLinFactNeighborY="-28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7A4C27-8D34-4F59-8DDC-9206BF66C6D8}" type="pres">
      <dgm:prSet presAssocID="{1F7C3BD5-07FD-44A8-B1C4-DE5D90AD41AC}" presName="descendantText" presStyleLbl="alignAccFollowNode1" presStyleIdx="0" presStyleCnt="1" custScaleX="120791" custScaleY="109740" custLinFactNeighborX="1090" custLinFactNeighborY="-30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13AA64-C359-40B9-A63F-F8194E4ADB69}" srcId="{81DF55AE-6C0B-45C4-A16C-E6ED3B2081ED}" destId="{1F7C3BD5-07FD-44A8-B1C4-DE5D90AD41AC}" srcOrd="0" destOrd="0" parTransId="{254138CB-2A93-4A5E-B2B4-59FDC1B13F91}" sibTransId="{CA6DD876-37EA-4549-9A4D-8ADBC1D74CD9}"/>
    <dgm:cxn modelId="{4E3461D0-6AF8-4FBE-A3D8-FA6D372D50C3}" type="presOf" srcId="{81DF55AE-6C0B-45C4-A16C-E6ED3B2081ED}" destId="{B0FF36E1-DE8F-447A-9D38-DBF6DF9F468A}" srcOrd="0" destOrd="0" presId="urn:microsoft.com/office/officeart/2005/8/layout/vList5"/>
    <dgm:cxn modelId="{DE575F49-E60D-4199-A19E-9CDD1567937D}" type="presOf" srcId="{305E69EC-6F52-41DC-BF11-D70991E5842E}" destId="{E57A4C27-8D34-4F59-8DDC-9206BF66C6D8}" srcOrd="0" destOrd="0" presId="urn:microsoft.com/office/officeart/2005/8/layout/vList5"/>
    <dgm:cxn modelId="{3135F0A2-4CCD-4DC6-A282-AABF090BDD44}" srcId="{1F7C3BD5-07FD-44A8-B1C4-DE5D90AD41AC}" destId="{305E69EC-6F52-41DC-BF11-D70991E5842E}" srcOrd="0" destOrd="0" parTransId="{EE146589-001E-4437-976D-062922B6B1DE}" sibTransId="{B74D2D7F-A491-4BEC-B78D-21821FF01616}"/>
    <dgm:cxn modelId="{2320AB1C-DB55-46CE-B521-03CCDA941293}" type="presOf" srcId="{1F7C3BD5-07FD-44A8-B1C4-DE5D90AD41AC}" destId="{8E1A2886-8B63-419F-8080-01B978E5D117}" srcOrd="0" destOrd="0" presId="urn:microsoft.com/office/officeart/2005/8/layout/vList5"/>
    <dgm:cxn modelId="{451B9CC7-0C97-4454-8287-6EBF078DAC86}" type="presParOf" srcId="{B0FF36E1-DE8F-447A-9D38-DBF6DF9F468A}" destId="{6AA5D0ED-00CF-4C75-B643-4E60E9F16BA9}" srcOrd="0" destOrd="0" presId="urn:microsoft.com/office/officeart/2005/8/layout/vList5"/>
    <dgm:cxn modelId="{FB37B4A3-13B4-44A2-AF11-AF8587126193}" type="presParOf" srcId="{6AA5D0ED-00CF-4C75-B643-4E60E9F16BA9}" destId="{8E1A2886-8B63-419F-8080-01B978E5D117}" srcOrd="0" destOrd="0" presId="urn:microsoft.com/office/officeart/2005/8/layout/vList5"/>
    <dgm:cxn modelId="{478B02D9-A45A-4AB6-97A9-C69E59F04608}" type="presParOf" srcId="{6AA5D0ED-00CF-4C75-B643-4E60E9F16BA9}" destId="{E57A4C27-8D34-4F59-8DDC-9206BF66C6D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1DF55AE-6C0B-45C4-A16C-E6ED3B2081E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7C3BD5-07FD-44A8-B1C4-DE5D90AD41AC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 algn="l">
            <a:spcBef>
              <a:spcPts val="600"/>
            </a:spcBef>
            <a:spcAft>
              <a:spcPts val="600"/>
            </a:spcAft>
          </a:pPr>
          <a:r>
            <a:rPr lang="ru-RU" sz="1800" b="1" dirty="0" smtClean="0">
              <a:solidFill>
                <a:schemeClr val="tx1"/>
              </a:solidFill>
              <a:latin typeface="+mn-lt"/>
              <a:cs typeface="Arial" charset="0"/>
            </a:rPr>
            <a:t>Инвесторы</a:t>
          </a:r>
          <a:endParaRPr lang="ru-RU" sz="1800" b="1" dirty="0">
            <a:solidFill>
              <a:schemeClr val="tx1"/>
            </a:solidFill>
            <a:latin typeface="+mn-lt"/>
            <a:cs typeface="Arial" charset="0"/>
          </a:endParaRPr>
        </a:p>
      </dgm:t>
    </dgm:pt>
    <dgm:pt modelId="{254138CB-2A93-4A5E-B2B4-59FDC1B13F91}" type="parTrans" cxnId="{1713AA64-C359-40B9-A63F-F8194E4ADB69}">
      <dgm:prSet/>
      <dgm:spPr/>
      <dgm:t>
        <a:bodyPr/>
        <a:lstStyle/>
        <a:p>
          <a:endParaRPr lang="ru-RU"/>
        </a:p>
      </dgm:t>
    </dgm:pt>
    <dgm:pt modelId="{CA6DD876-37EA-4549-9A4D-8ADBC1D74CD9}" type="sibTrans" cxnId="{1713AA64-C359-40B9-A63F-F8194E4ADB69}">
      <dgm:prSet/>
      <dgm:spPr/>
      <dgm:t>
        <a:bodyPr/>
        <a:lstStyle/>
        <a:p>
          <a:endParaRPr lang="ru-RU"/>
        </a:p>
      </dgm:t>
    </dgm:pt>
    <dgm:pt modelId="{305E69EC-6F52-41DC-BF11-D70991E5842E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chemeClr val="tx2">
              <a:lumMod val="65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+mn-lt"/>
            </a:rPr>
            <a:t>Разработка инвестиционных проектов по мероприятиям, заложенным в региональную программу энергосбережения и повышения энергетической эффективности</a:t>
          </a:r>
          <a:endParaRPr lang="ru-RU" sz="1600" dirty="0"/>
        </a:p>
      </dgm:t>
    </dgm:pt>
    <dgm:pt modelId="{EE146589-001E-4437-976D-062922B6B1DE}" type="parTrans" cxnId="{3135F0A2-4CCD-4DC6-A282-AABF090BDD44}">
      <dgm:prSet/>
      <dgm:spPr/>
      <dgm:t>
        <a:bodyPr/>
        <a:lstStyle/>
        <a:p>
          <a:endParaRPr lang="ru-RU"/>
        </a:p>
      </dgm:t>
    </dgm:pt>
    <dgm:pt modelId="{B74D2D7F-A491-4BEC-B78D-21821FF01616}" type="sibTrans" cxnId="{3135F0A2-4CCD-4DC6-A282-AABF090BDD44}">
      <dgm:prSet/>
      <dgm:spPr/>
      <dgm:t>
        <a:bodyPr/>
        <a:lstStyle/>
        <a:p>
          <a:endParaRPr lang="ru-RU"/>
        </a:p>
      </dgm:t>
    </dgm:pt>
    <dgm:pt modelId="{B0FF36E1-DE8F-447A-9D38-DBF6DF9F468A}" type="pres">
      <dgm:prSet presAssocID="{81DF55AE-6C0B-45C4-A16C-E6ED3B2081E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A5D0ED-00CF-4C75-B643-4E60E9F16BA9}" type="pres">
      <dgm:prSet presAssocID="{1F7C3BD5-07FD-44A8-B1C4-DE5D90AD41AC}" presName="linNode" presStyleCnt="0"/>
      <dgm:spPr/>
    </dgm:pt>
    <dgm:pt modelId="{8E1A2886-8B63-419F-8080-01B978E5D117}" type="pres">
      <dgm:prSet presAssocID="{1F7C3BD5-07FD-44A8-B1C4-DE5D90AD41AC}" presName="parentText" presStyleLbl="node1" presStyleIdx="0" presStyleCnt="1" custScaleX="66577" custScaleY="91887" custLinFactNeighborX="1367" custLinFactNeighborY="-75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7A4C27-8D34-4F59-8DDC-9206BF66C6D8}" type="pres">
      <dgm:prSet presAssocID="{1F7C3BD5-07FD-44A8-B1C4-DE5D90AD41AC}" presName="descendantText" presStyleLbl="alignAccFollowNode1" presStyleIdx="0" presStyleCnt="1" custScaleX="120791" custScaleY="109740" custLinFactNeighborX="1090" custLinFactNeighborY="-30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72A15C-B5A6-4766-8EEC-414BDE515148}" type="presOf" srcId="{81DF55AE-6C0B-45C4-A16C-E6ED3B2081ED}" destId="{B0FF36E1-DE8F-447A-9D38-DBF6DF9F468A}" srcOrd="0" destOrd="0" presId="urn:microsoft.com/office/officeart/2005/8/layout/vList5"/>
    <dgm:cxn modelId="{1713AA64-C359-40B9-A63F-F8194E4ADB69}" srcId="{81DF55AE-6C0B-45C4-A16C-E6ED3B2081ED}" destId="{1F7C3BD5-07FD-44A8-B1C4-DE5D90AD41AC}" srcOrd="0" destOrd="0" parTransId="{254138CB-2A93-4A5E-B2B4-59FDC1B13F91}" sibTransId="{CA6DD876-37EA-4549-9A4D-8ADBC1D74CD9}"/>
    <dgm:cxn modelId="{2A5D8E5E-C847-4C08-9087-777327470A67}" type="presOf" srcId="{1F7C3BD5-07FD-44A8-B1C4-DE5D90AD41AC}" destId="{8E1A2886-8B63-419F-8080-01B978E5D117}" srcOrd="0" destOrd="0" presId="urn:microsoft.com/office/officeart/2005/8/layout/vList5"/>
    <dgm:cxn modelId="{3135F0A2-4CCD-4DC6-A282-AABF090BDD44}" srcId="{1F7C3BD5-07FD-44A8-B1C4-DE5D90AD41AC}" destId="{305E69EC-6F52-41DC-BF11-D70991E5842E}" srcOrd="0" destOrd="0" parTransId="{EE146589-001E-4437-976D-062922B6B1DE}" sibTransId="{B74D2D7F-A491-4BEC-B78D-21821FF01616}"/>
    <dgm:cxn modelId="{578FD6CB-68B9-40E3-BF82-01E3ABC3B4B4}" type="presOf" srcId="{305E69EC-6F52-41DC-BF11-D70991E5842E}" destId="{E57A4C27-8D34-4F59-8DDC-9206BF66C6D8}" srcOrd="0" destOrd="0" presId="urn:microsoft.com/office/officeart/2005/8/layout/vList5"/>
    <dgm:cxn modelId="{F119932D-B8F8-4F6B-9686-1182E4D0E087}" type="presParOf" srcId="{B0FF36E1-DE8F-447A-9D38-DBF6DF9F468A}" destId="{6AA5D0ED-00CF-4C75-B643-4E60E9F16BA9}" srcOrd="0" destOrd="0" presId="urn:microsoft.com/office/officeart/2005/8/layout/vList5"/>
    <dgm:cxn modelId="{64068507-65F7-4A71-90BE-350983A00966}" type="presParOf" srcId="{6AA5D0ED-00CF-4C75-B643-4E60E9F16BA9}" destId="{8E1A2886-8B63-419F-8080-01B978E5D117}" srcOrd="0" destOrd="0" presId="urn:microsoft.com/office/officeart/2005/8/layout/vList5"/>
    <dgm:cxn modelId="{8200D7C8-D65D-4FF1-BACF-08ACA3531C0A}" type="presParOf" srcId="{6AA5D0ED-00CF-4C75-B643-4E60E9F16BA9}" destId="{E57A4C27-8D34-4F59-8DDC-9206BF66C6D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1DF55AE-6C0B-45C4-A16C-E6ED3B2081E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7C3BD5-07FD-44A8-B1C4-DE5D90AD41AC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 algn="l">
            <a:spcBef>
              <a:spcPts val="600"/>
            </a:spcBef>
            <a:spcAft>
              <a:spcPts val="600"/>
            </a:spcAft>
          </a:pPr>
          <a:r>
            <a:rPr lang="ru-RU" sz="1800" b="1" dirty="0" smtClean="0">
              <a:solidFill>
                <a:schemeClr val="tx1"/>
              </a:solidFill>
              <a:latin typeface="+mn-lt"/>
              <a:cs typeface="Arial" charset="0"/>
            </a:rPr>
            <a:t>Энергосервисные контракты</a:t>
          </a:r>
          <a:endParaRPr lang="ru-RU" sz="1800" b="1" dirty="0">
            <a:solidFill>
              <a:schemeClr val="tx1"/>
            </a:solidFill>
            <a:latin typeface="+mn-lt"/>
            <a:cs typeface="Arial" charset="0"/>
          </a:endParaRPr>
        </a:p>
      </dgm:t>
    </dgm:pt>
    <dgm:pt modelId="{254138CB-2A93-4A5E-B2B4-59FDC1B13F91}" type="parTrans" cxnId="{1713AA64-C359-40B9-A63F-F8194E4ADB69}">
      <dgm:prSet/>
      <dgm:spPr/>
      <dgm:t>
        <a:bodyPr/>
        <a:lstStyle/>
        <a:p>
          <a:endParaRPr lang="ru-RU"/>
        </a:p>
      </dgm:t>
    </dgm:pt>
    <dgm:pt modelId="{CA6DD876-37EA-4549-9A4D-8ADBC1D74CD9}" type="sibTrans" cxnId="{1713AA64-C359-40B9-A63F-F8194E4ADB69}">
      <dgm:prSet/>
      <dgm:spPr/>
      <dgm:t>
        <a:bodyPr/>
        <a:lstStyle/>
        <a:p>
          <a:endParaRPr lang="ru-RU"/>
        </a:p>
      </dgm:t>
    </dgm:pt>
    <dgm:pt modelId="{305E69EC-6F52-41DC-BF11-D70991E5842E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chemeClr val="tx2">
              <a:lumMod val="65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+mn-lt"/>
              <a:cs typeface="Arial" charset="0"/>
            </a:rPr>
            <a:t>Привлечение к сотрудничеству </a:t>
          </a:r>
          <a:r>
            <a:rPr lang="ru-RU" sz="1600" dirty="0" err="1" smtClean="0">
              <a:solidFill>
                <a:schemeClr val="tx1"/>
              </a:solidFill>
              <a:latin typeface="+mn-lt"/>
              <a:cs typeface="Arial" charset="0"/>
            </a:rPr>
            <a:t>энергосервисных</a:t>
          </a:r>
          <a:r>
            <a:rPr lang="ru-RU" sz="1600" dirty="0" smtClean="0">
              <a:solidFill>
                <a:schemeClr val="tx1"/>
              </a:solidFill>
              <a:latin typeface="+mn-lt"/>
              <a:cs typeface="Arial" charset="0"/>
            </a:rPr>
            <a:t> компаний для участия в энергосберегающих мероприятиях (в региональных программах энергосбережения до 90% энергосберегающих мероприятий планируется финансировать из внебюджетных источников</a:t>
          </a:r>
          <a:endParaRPr lang="ru-RU" sz="1600" dirty="0"/>
        </a:p>
      </dgm:t>
    </dgm:pt>
    <dgm:pt modelId="{EE146589-001E-4437-976D-062922B6B1DE}" type="parTrans" cxnId="{3135F0A2-4CCD-4DC6-A282-AABF090BDD44}">
      <dgm:prSet/>
      <dgm:spPr/>
      <dgm:t>
        <a:bodyPr/>
        <a:lstStyle/>
        <a:p>
          <a:endParaRPr lang="ru-RU"/>
        </a:p>
      </dgm:t>
    </dgm:pt>
    <dgm:pt modelId="{B74D2D7F-A491-4BEC-B78D-21821FF01616}" type="sibTrans" cxnId="{3135F0A2-4CCD-4DC6-A282-AABF090BDD44}">
      <dgm:prSet/>
      <dgm:spPr/>
      <dgm:t>
        <a:bodyPr/>
        <a:lstStyle/>
        <a:p>
          <a:endParaRPr lang="ru-RU"/>
        </a:p>
      </dgm:t>
    </dgm:pt>
    <dgm:pt modelId="{B0FF36E1-DE8F-447A-9D38-DBF6DF9F468A}" type="pres">
      <dgm:prSet presAssocID="{81DF55AE-6C0B-45C4-A16C-E6ED3B2081E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A5D0ED-00CF-4C75-B643-4E60E9F16BA9}" type="pres">
      <dgm:prSet presAssocID="{1F7C3BD5-07FD-44A8-B1C4-DE5D90AD41AC}" presName="linNode" presStyleCnt="0"/>
      <dgm:spPr/>
    </dgm:pt>
    <dgm:pt modelId="{8E1A2886-8B63-419F-8080-01B978E5D117}" type="pres">
      <dgm:prSet presAssocID="{1F7C3BD5-07FD-44A8-B1C4-DE5D90AD41AC}" presName="parentText" presStyleLbl="node1" presStyleIdx="0" presStyleCnt="1" custScaleX="66577" custScaleY="91887" custLinFactNeighborX="1367" custLinFactNeighborY="-75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7A4C27-8D34-4F59-8DDC-9206BF66C6D8}" type="pres">
      <dgm:prSet presAssocID="{1F7C3BD5-07FD-44A8-B1C4-DE5D90AD41AC}" presName="descendantText" presStyleLbl="alignAccFollowNode1" presStyleIdx="0" presStyleCnt="1" custScaleX="120791" custScaleY="115596" custLinFactNeighborX="1090" custLinFactNeighborY="-30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6893B4-66A2-4AB9-82A1-992280D0C155}" type="presOf" srcId="{305E69EC-6F52-41DC-BF11-D70991E5842E}" destId="{E57A4C27-8D34-4F59-8DDC-9206BF66C6D8}" srcOrd="0" destOrd="0" presId="urn:microsoft.com/office/officeart/2005/8/layout/vList5"/>
    <dgm:cxn modelId="{1713AA64-C359-40B9-A63F-F8194E4ADB69}" srcId="{81DF55AE-6C0B-45C4-A16C-E6ED3B2081ED}" destId="{1F7C3BD5-07FD-44A8-B1C4-DE5D90AD41AC}" srcOrd="0" destOrd="0" parTransId="{254138CB-2A93-4A5E-B2B4-59FDC1B13F91}" sibTransId="{CA6DD876-37EA-4549-9A4D-8ADBC1D74CD9}"/>
    <dgm:cxn modelId="{740CEDED-5625-47C4-B719-AFDE4EE82711}" type="presOf" srcId="{1F7C3BD5-07FD-44A8-B1C4-DE5D90AD41AC}" destId="{8E1A2886-8B63-419F-8080-01B978E5D117}" srcOrd="0" destOrd="0" presId="urn:microsoft.com/office/officeart/2005/8/layout/vList5"/>
    <dgm:cxn modelId="{5C0D48FE-9918-4ADD-8AA3-791C219134D9}" type="presOf" srcId="{81DF55AE-6C0B-45C4-A16C-E6ED3B2081ED}" destId="{B0FF36E1-DE8F-447A-9D38-DBF6DF9F468A}" srcOrd="0" destOrd="0" presId="urn:microsoft.com/office/officeart/2005/8/layout/vList5"/>
    <dgm:cxn modelId="{3135F0A2-4CCD-4DC6-A282-AABF090BDD44}" srcId="{1F7C3BD5-07FD-44A8-B1C4-DE5D90AD41AC}" destId="{305E69EC-6F52-41DC-BF11-D70991E5842E}" srcOrd="0" destOrd="0" parTransId="{EE146589-001E-4437-976D-062922B6B1DE}" sibTransId="{B74D2D7F-A491-4BEC-B78D-21821FF01616}"/>
    <dgm:cxn modelId="{0F26B64E-42C0-458D-8484-0DFAE607297C}" type="presParOf" srcId="{B0FF36E1-DE8F-447A-9D38-DBF6DF9F468A}" destId="{6AA5D0ED-00CF-4C75-B643-4E60E9F16BA9}" srcOrd="0" destOrd="0" presId="urn:microsoft.com/office/officeart/2005/8/layout/vList5"/>
    <dgm:cxn modelId="{8AA132D0-DF36-4AA9-8193-562B7703BE03}" type="presParOf" srcId="{6AA5D0ED-00CF-4C75-B643-4E60E9F16BA9}" destId="{8E1A2886-8B63-419F-8080-01B978E5D117}" srcOrd="0" destOrd="0" presId="urn:microsoft.com/office/officeart/2005/8/layout/vList5"/>
    <dgm:cxn modelId="{FAF9FDFF-1CBA-4FF2-AB3A-1C4F5830DAC4}" type="presParOf" srcId="{6AA5D0ED-00CF-4C75-B643-4E60E9F16BA9}" destId="{E57A4C27-8D34-4F59-8DDC-9206BF66C6D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1DF55AE-6C0B-45C4-A16C-E6ED3B2081E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7C3BD5-07FD-44A8-B1C4-DE5D90AD41AC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 algn="l">
            <a:spcBef>
              <a:spcPts val="600"/>
            </a:spcBef>
            <a:spcAft>
              <a:spcPts val="600"/>
            </a:spcAft>
          </a:pPr>
          <a:r>
            <a:rPr lang="ru-RU" sz="1800" b="1" dirty="0" smtClean="0">
              <a:solidFill>
                <a:schemeClr val="tx1"/>
              </a:solidFill>
              <a:latin typeface="+mn-lt"/>
              <a:cs typeface="Arial" charset="0"/>
            </a:rPr>
            <a:t>Международные организации (</a:t>
          </a:r>
          <a:r>
            <a:rPr lang="en-US" sz="1800" b="1" dirty="0" smtClean="0">
              <a:solidFill>
                <a:schemeClr val="tx1"/>
              </a:solidFill>
              <a:latin typeface="+mn-lt"/>
              <a:cs typeface="Arial" charset="0"/>
            </a:rPr>
            <a:t>GEF, UNIDO, ICF </a:t>
          </a:r>
          <a:r>
            <a:rPr lang="ru-RU" sz="1800" b="1" dirty="0" smtClean="0">
              <a:solidFill>
                <a:schemeClr val="tx1"/>
              </a:solidFill>
              <a:latin typeface="+mn-lt"/>
              <a:cs typeface="Arial" charset="0"/>
            </a:rPr>
            <a:t>и т.д.)</a:t>
          </a:r>
          <a:endParaRPr lang="ru-RU" sz="1800" b="1" dirty="0">
            <a:solidFill>
              <a:schemeClr val="tx1"/>
            </a:solidFill>
            <a:latin typeface="+mn-lt"/>
            <a:cs typeface="Arial" charset="0"/>
          </a:endParaRPr>
        </a:p>
      </dgm:t>
    </dgm:pt>
    <dgm:pt modelId="{254138CB-2A93-4A5E-B2B4-59FDC1B13F91}" type="parTrans" cxnId="{1713AA64-C359-40B9-A63F-F8194E4ADB69}">
      <dgm:prSet/>
      <dgm:spPr/>
      <dgm:t>
        <a:bodyPr/>
        <a:lstStyle/>
        <a:p>
          <a:endParaRPr lang="ru-RU"/>
        </a:p>
      </dgm:t>
    </dgm:pt>
    <dgm:pt modelId="{CA6DD876-37EA-4549-9A4D-8ADBC1D74CD9}" type="sibTrans" cxnId="{1713AA64-C359-40B9-A63F-F8194E4ADB69}">
      <dgm:prSet/>
      <dgm:spPr/>
      <dgm:t>
        <a:bodyPr/>
        <a:lstStyle/>
        <a:p>
          <a:endParaRPr lang="ru-RU"/>
        </a:p>
      </dgm:t>
    </dgm:pt>
    <dgm:pt modelId="{305E69EC-6F52-41DC-BF11-D70991E5842E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chemeClr val="tx2">
              <a:lumMod val="65000"/>
            </a:schemeClr>
          </a:solidFill>
        </a:ln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  <a:latin typeface="+mn-lt"/>
              <a:cs typeface="Arial" charset="0"/>
            </a:rPr>
            <a:t>Участие в программах международных организаций и фондов - </a:t>
          </a:r>
          <a:r>
            <a:rPr lang="en-US" sz="1600" b="0" dirty="0" smtClean="0">
              <a:solidFill>
                <a:schemeClr val="tx1"/>
              </a:solidFill>
              <a:latin typeface="+mn-lt"/>
              <a:cs typeface="Arial" charset="0"/>
            </a:rPr>
            <a:t>UNIDO</a:t>
          </a:r>
          <a:r>
            <a:rPr lang="ru-RU" sz="1600" b="0" dirty="0" smtClean="0">
              <a:solidFill>
                <a:schemeClr val="tx1"/>
              </a:solidFill>
              <a:latin typeface="+mn-lt"/>
              <a:cs typeface="Arial" charset="0"/>
            </a:rPr>
            <a:t>, </a:t>
          </a:r>
          <a:r>
            <a:rPr lang="en-US" sz="1600" b="0" dirty="0" smtClean="0">
              <a:solidFill>
                <a:schemeClr val="tx1"/>
              </a:solidFill>
              <a:latin typeface="+mn-lt"/>
              <a:cs typeface="Arial" charset="0"/>
            </a:rPr>
            <a:t>GEF</a:t>
          </a:r>
          <a:r>
            <a:rPr lang="ru-RU" sz="1600" b="0" dirty="0" smtClean="0">
              <a:solidFill>
                <a:schemeClr val="tx1"/>
              </a:solidFill>
              <a:latin typeface="+mn-lt"/>
              <a:cs typeface="Arial" charset="0"/>
            </a:rPr>
            <a:t> и др.</a:t>
          </a:r>
          <a:endParaRPr lang="ru-RU" sz="1600" dirty="0"/>
        </a:p>
      </dgm:t>
    </dgm:pt>
    <dgm:pt modelId="{EE146589-001E-4437-976D-062922B6B1DE}" type="parTrans" cxnId="{3135F0A2-4CCD-4DC6-A282-AABF090BDD44}">
      <dgm:prSet/>
      <dgm:spPr/>
      <dgm:t>
        <a:bodyPr/>
        <a:lstStyle/>
        <a:p>
          <a:endParaRPr lang="ru-RU"/>
        </a:p>
      </dgm:t>
    </dgm:pt>
    <dgm:pt modelId="{B74D2D7F-A491-4BEC-B78D-21821FF01616}" type="sibTrans" cxnId="{3135F0A2-4CCD-4DC6-A282-AABF090BDD44}">
      <dgm:prSet/>
      <dgm:spPr/>
      <dgm:t>
        <a:bodyPr/>
        <a:lstStyle/>
        <a:p>
          <a:endParaRPr lang="ru-RU"/>
        </a:p>
      </dgm:t>
    </dgm:pt>
    <dgm:pt modelId="{B0FF36E1-DE8F-447A-9D38-DBF6DF9F468A}" type="pres">
      <dgm:prSet presAssocID="{81DF55AE-6C0B-45C4-A16C-E6ED3B2081E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A5D0ED-00CF-4C75-B643-4E60E9F16BA9}" type="pres">
      <dgm:prSet presAssocID="{1F7C3BD5-07FD-44A8-B1C4-DE5D90AD41AC}" presName="linNode" presStyleCnt="0"/>
      <dgm:spPr/>
    </dgm:pt>
    <dgm:pt modelId="{8E1A2886-8B63-419F-8080-01B978E5D117}" type="pres">
      <dgm:prSet presAssocID="{1F7C3BD5-07FD-44A8-B1C4-DE5D90AD41AC}" presName="parentText" presStyleLbl="node1" presStyleIdx="0" presStyleCnt="1" custScaleX="66577" custScaleY="91887" custLinFactNeighborX="1135" custLinFactNeighborY="-28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7A4C27-8D34-4F59-8DDC-9206BF66C6D8}" type="pres">
      <dgm:prSet presAssocID="{1F7C3BD5-07FD-44A8-B1C4-DE5D90AD41AC}" presName="descendantText" presStyleLbl="alignAccFollowNode1" presStyleIdx="0" presStyleCnt="1" custScaleX="120791" custScaleY="109740" custLinFactNeighborX="1090" custLinFactNeighborY="-30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13AA64-C359-40B9-A63F-F8194E4ADB69}" srcId="{81DF55AE-6C0B-45C4-A16C-E6ED3B2081ED}" destId="{1F7C3BD5-07FD-44A8-B1C4-DE5D90AD41AC}" srcOrd="0" destOrd="0" parTransId="{254138CB-2A93-4A5E-B2B4-59FDC1B13F91}" sibTransId="{CA6DD876-37EA-4549-9A4D-8ADBC1D74CD9}"/>
    <dgm:cxn modelId="{14F44445-08FD-44F9-BA62-FAB1590299A2}" type="presOf" srcId="{81DF55AE-6C0B-45C4-A16C-E6ED3B2081ED}" destId="{B0FF36E1-DE8F-447A-9D38-DBF6DF9F468A}" srcOrd="0" destOrd="0" presId="urn:microsoft.com/office/officeart/2005/8/layout/vList5"/>
    <dgm:cxn modelId="{3135F0A2-4CCD-4DC6-A282-AABF090BDD44}" srcId="{1F7C3BD5-07FD-44A8-B1C4-DE5D90AD41AC}" destId="{305E69EC-6F52-41DC-BF11-D70991E5842E}" srcOrd="0" destOrd="0" parTransId="{EE146589-001E-4437-976D-062922B6B1DE}" sibTransId="{B74D2D7F-A491-4BEC-B78D-21821FF01616}"/>
    <dgm:cxn modelId="{561F9780-496F-4DB1-B438-325B9F3D20FA}" type="presOf" srcId="{1F7C3BD5-07FD-44A8-B1C4-DE5D90AD41AC}" destId="{8E1A2886-8B63-419F-8080-01B978E5D117}" srcOrd="0" destOrd="0" presId="urn:microsoft.com/office/officeart/2005/8/layout/vList5"/>
    <dgm:cxn modelId="{5F7330ED-4AE8-4223-B318-9A4FCB984950}" type="presOf" srcId="{305E69EC-6F52-41DC-BF11-D70991E5842E}" destId="{E57A4C27-8D34-4F59-8DDC-9206BF66C6D8}" srcOrd="0" destOrd="0" presId="urn:microsoft.com/office/officeart/2005/8/layout/vList5"/>
    <dgm:cxn modelId="{E6ECDACD-60AB-43E2-A741-51B46891BAA9}" type="presParOf" srcId="{B0FF36E1-DE8F-447A-9D38-DBF6DF9F468A}" destId="{6AA5D0ED-00CF-4C75-B643-4E60E9F16BA9}" srcOrd="0" destOrd="0" presId="urn:microsoft.com/office/officeart/2005/8/layout/vList5"/>
    <dgm:cxn modelId="{F2AAE098-F4B3-4B1E-BC76-68B89231E5B1}" type="presParOf" srcId="{6AA5D0ED-00CF-4C75-B643-4E60E9F16BA9}" destId="{8E1A2886-8B63-419F-8080-01B978E5D117}" srcOrd="0" destOrd="0" presId="urn:microsoft.com/office/officeart/2005/8/layout/vList5"/>
    <dgm:cxn modelId="{18F5AA54-AAB3-478D-89D0-C47A9999DEFE}" type="presParOf" srcId="{6AA5D0ED-00CF-4C75-B643-4E60E9F16BA9}" destId="{E57A4C27-8D34-4F59-8DDC-9206BF66C6D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1DF55AE-6C0B-45C4-A16C-E6ED3B2081E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7C3BD5-07FD-44A8-B1C4-DE5D90AD41AC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 algn="l">
            <a:spcBef>
              <a:spcPts val="600"/>
            </a:spcBef>
            <a:spcAft>
              <a:spcPts val="600"/>
            </a:spcAft>
          </a:pPr>
          <a:r>
            <a:rPr lang="ru-RU" sz="1800" b="1" dirty="0" smtClean="0">
              <a:solidFill>
                <a:schemeClr val="tx1"/>
              </a:solidFill>
              <a:latin typeface="+mn-lt"/>
              <a:cs typeface="Arial" charset="0"/>
            </a:rPr>
            <a:t>Лизинг и товарные кредиты</a:t>
          </a:r>
          <a:endParaRPr lang="ru-RU" sz="1800" b="1" dirty="0">
            <a:solidFill>
              <a:schemeClr val="tx1"/>
            </a:solidFill>
            <a:latin typeface="+mn-lt"/>
            <a:cs typeface="Arial" charset="0"/>
          </a:endParaRPr>
        </a:p>
      </dgm:t>
    </dgm:pt>
    <dgm:pt modelId="{254138CB-2A93-4A5E-B2B4-59FDC1B13F91}" type="parTrans" cxnId="{1713AA64-C359-40B9-A63F-F8194E4ADB69}">
      <dgm:prSet/>
      <dgm:spPr/>
      <dgm:t>
        <a:bodyPr/>
        <a:lstStyle/>
        <a:p>
          <a:endParaRPr lang="ru-RU"/>
        </a:p>
      </dgm:t>
    </dgm:pt>
    <dgm:pt modelId="{CA6DD876-37EA-4549-9A4D-8ADBC1D74CD9}" type="sibTrans" cxnId="{1713AA64-C359-40B9-A63F-F8194E4ADB69}">
      <dgm:prSet/>
      <dgm:spPr/>
      <dgm:t>
        <a:bodyPr/>
        <a:lstStyle/>
        <a:p>
          <a:endParaRPr lang="ru-RU"/>
        </a:p>
      </dgm:t>
    </dgm:pt>
    <dgm:pt modelId="{305E69EC-6F52-41DC-BF11-D70991E5842E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chemeClr val="tx2">
              <a:lumMod val="65000"/>
            </a:schemeClr>
          </a:solidFill>
        </a:ln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  <a:latin typeface="+mn-lt"/>
              <a:cs typeface="Arial" charset="0"/>
            </a:rPr>
            <a:t>Использование финансовых инструментов приводит к качественному улучшению экономического показателя проектов</a:t>
          </a:r>
          <a:endParaRPr lang="ru-RU" sz="1600" dirty="0"/>
        </a:p>
      </dgm:t>
    </dgm:pt>
    <dgm:pt modelId="{EE146589-001E-4437-976D-062922B6B1DE}" type="parTrans" cxnId="{3135F0A2-4CCD-4DC6-A282-AABF090BDD44}">
      <dgm:prSet/>
      <dgm:spPr/>
      <dgm:t>
        <a:bodyPr/>
        <a:lstStyle/>
        <a:p>
          <a:endParaRPr lang="ru-RU"/>
        </a:p>
      </dgm:t>
    </dgm:pt>
    <dgm:pt modelId="{B74D2D7F-A491-4BEC-B78D-21821FF01616}" type="sibTrans" cxnId="{3135F0A2-4CCD-4DC6-A282-AABF090BDD44}">
      <dgm:prSet/>
      <dgm:spPr/>
      <dgm:t>
        <a:bodyPr/>
        <a:lstStyle/>
        <a:p>
          <a:endParaRPr lang="ru-RU"/>
        </a:p>
      </dgm:t>
    </dgm:pt>
    <dgm:pt modelId="{B0FF36E1-DE8F-447A-9D38-DBF6DF9F468A}" type="pres">
      <dgm:prSet presAssocID="{81DF55AE-6C0B-45C4-A16C-E6ED3B2081E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A5D0ED-00CF-4C75-B643-4E60E9F16BA9}" type="pres">
      <dgm:prSet presAssocID="{1F7C3BD5-07FD-44A8-B1C4-DE5D90AD41AC}" presName="linNode" presStyleCnt="0"/>
      <dgm:spPr/>
    </dgm:pt>
    <dgm:pt modelId="{8E1A2886-8B63-419F-8080-01B978E5D117}" type="pres">
      <dgm:prSet presAssocID="{1F7C3BD5-07FD-44A8-B1C4-DE5D90AD41AC}" presName="parentText" presStyleLbl="node1" presStyleIdx="0" presStyleCnt="1" custScaleX="66577" custScaleY="91887" custLinFactNeighborX="1135" custLinFactNeighborY="-28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7A4C27-8D34-4F59-8DDC-9206BF66C6D8}" type="pres">
      <dgm:prSet presAssocID="{1F7C3BD5-07FD-44A8-B1C4-DE5D90AD41AC}" presName="descendantText" presStyleLbl="alignAccFollowNode1" presStyleIdx="0" presStyleCnt="1" custScaleX="120791" custScaleY="109740" custLinFactNeighborX="1090" custLinFactNeighborY="-30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13AA64-C359-40B9-A63F-F8194E4ADB69}" srcId="{81DF55AE-6C0B-45C4-A16C-E6ED3B2081ED}" destId="{1F7C3BD5-07FD-44A8-B1C4-DE5D90AD41AC}" srcOrd="0" destOrd="0" parTransId="{254138CB-2A93-4A5E-B2B4-59FDC1B13F91}" sibTransId="{CA6DD876-37EA-4549-9A4D-8ADBC1D74CD9}"/>
    <dgm:cxn modelId="{3135F0A2-4CCD-4DC6-A282-AABF090BDD44}" srcId="{1F7C3BD5-07FD-44A8-B1C4-DE5D90AD41AC}" destId="{305E69EC-6F52-41DC-BF11-D70991E5842E}" srcOrd="0" destOrd="0" parTransId="{EE146589-001E-4437-976D-062922B6B1DE}" sibTransId="{B74D2D7F-A491-4BEC-B78D-21821FF01616}"/>
    <dgm:cxn modelId="{EF1D5FA6-30C7-4CDA-906C-9CDC5CF23C48}" type="presOf" srcId="{1F7C3BD5-07FD-44A8-B1C4-DE5D90AD41AC}" destId="{8E1A2886-8B63-419F-8080-01B978E5D117}" srcOrd="0" destOrd="0" presId="urn:microsoft.com/office/officeart/2005/8/layout/vList5"/>
    <dgm:cxn modelId="{99B5CD31-3BD5-4154-9147-2F1E7255A1A8}" type="presOf" srcId="{81DF55AE-6C0B-45C4-A16C-E6ED3B2081ED}" destId="{B0FF36E1-DE8F-447A-9D38-DBF6DF9F468A}" srcOrd="0" destOrd="0" presId="urn:microsoft.com/office/officeart/2005/8/layout/vList5"/>
    <dgm:cxn modelId="{CBE10655-4CB6-4E9B-9CD9-644C40450658}" type="presOf" srcId="{305E69EC-6F52-41DC-BF11-D70991E5842E}" destId="{E57A4C27-8D34-4F59-8DDC-9206BF66C6D8}" srcOrd="0" destOrd="0" presId="urn:microsoft.com/office/officeart/2005/8/layout/vList5"/>
    <dgm:cxn modelId="{0429F2D3-1EFD-4C20-BC6B-E32106BC1D6A}" type="presParOf" srcId="{B0FF36E1-DE8F-447A-9D38-DBF6DF9F468A}" destId="{6AA5D0ED-00CF-4C75-B643-4E60E9F16BA9}" srcOrd="0" destOrd="0" presId="urn:microsoft.com/office/officeart/2005/8/layout/vList5"/>
    <dgm:cxn modelId="{9D4BD387-B6FA-43F9-B2A5-72E5288E02D1}" type="presParOf" srcId="{6AA5D0ED-00CF-4C75-B643-4E60E9F16BA9}" destId="{8E1A2886-8B63-419F-8080-01B978E5D117}" srcOrd="0" destOrd="0" presId="urn:microsoft.com/office/officeart/2005/8/layout/vList5"/>
    <dgm:cxn modelId="{6BA1C4C4-9C6E-496B-BBA1-A00B99AE9A07}" type="presParOf" srcId="{6AA5D0ED-00CF-4C75-B643-4E60E9F16BA9}" destId="{E57A4C27-8D34-4F59-8DDC-9206BF66C6D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3F11E51-5417-45AF-9B69-638047CDED37}" type="doc">
      <dgm:prSet loTypeId="urn:microsoft.com/office/officeart/2005/8/layout/chevron2" loCatId="list" qsTypeId="urn:microsoft.com/office/officeart/2005/8/quickstyle/simple5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8B095FE9-923D-49AC-894D-64A20D91A227}">
      <dgm:prSet phldrT="[Текст]"/>
      <dgm:spPr>
        <a:solidFill>
          <a:srgbClr val="FFC000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Этап 1</a:t>
          </a:r>
          <a:endParaRPr lang="ru-RU" dirty="0">
            <a:solidFill>
              <a:schemeClr val="tx1"/>
            </a:solidFill>
          </a:endParaRPr>
        </a:p>
      </dgm:t>
    </dgm:pt>
    <dgm:pt modelId="{73F0ACE6-B88F-43D5-884F-5C3F292A289D}" type="parTrans" cxnId="{8255E1F6-074D-4EDC-85B4-5969B7256383}">
      <dgm:prSet/>
      <dgm:spPr/>
      <dgm:t>
        <a:bodyPr/>
        <a:lstStyle/>
        <a:p>
          <a:endParaRPr lang="ru-RU"/>
        </a:p>
      </dgm:t>
    </dgm:pt>
    <dgm:pt modelId="{8E962E9E-190C-4A13-A69A-8796B6F470CF}" type="sibTrans" cxnId="{8255E1F6-074D-4EDC-85B4-5969B7256383}">
      <dgm:prSet/>
      <dgm:spPr/>
      <dgm:t>
        <a:bodyPr/>
        <a:lstStyle/>
        <a:p>
          <a:endParaRPr lang="ru-RU"/>
        </a:p>
      </dgm:t>
    </dgm:pt>
    <dgm:pt modelId="{5E645ABB-3E30-4DDA-A6C7-30AE9D1AF82D}">
      <dgm:prSet phldrT="[Текст]"/>
      <dgm:spPr>
        <a:solidFill>
          <a:schemeClr val="bg1"/>
        </a:solidFill>
        <a:ln>
          <a:solidFill>
            <a:schemeClr val="tx1"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2011-2012 гг. </a:t>
          </a:r>
          <a:r>
            <a:rPr lang="ru-RU" b="1" dirty="0" smtClean="0"/>
            <a:t>Подготовительный</a:t>
          </a:r>
          <a:r>
            <a:rPr lang="ru-RU" dirty="0" smtClean="0"/>
            <a:t>: стимулирование рынка к использованию интеллектуальных приборов учета, формирование концепции интеллектуального учета, тестирование технологий на «</a:t>
          </a:r>
          <a:r>
            <a:rPr lang="ru-RU" dirty="0" err="1" smtClean="0"/>
            <a:t>пилотных</a:t>
          </a:r>
          <a:r>
            <a:rPr lang="ru-RU" dirty="0" smtClean="0"/>
            <a:t>» проектах</a:t>
          </a:r>
          <a:endParaRPr lang="ru-RU" dirty="0"/>
        </a:p>
      </dgm:t>
    </dgm:pt>
    <dgm:pt modelId="{8239F230-184E-41CB-92C4-7528DF4B5EC3}" type="parTrans" cxnId="{6D0DB3CF-11B1-4DA5-98C6-5D943781CEA8}">
      <dgm:prSet/>
      <dgm:spPr/>
      <dgm:t>
        <a:bodyPr/>
        <a:lstStyle/>
        <a:p>
          <a:endParaRPr lang="ru-RU"/>
        </a:p>
      </dgm:t>
    </dgm:pt>
    <dgm:pt modelId="{0733F376-4ED3-40DE-B85E-40118B0CA176}" type="sibTrans" cxnId="{6D0DB3CF-11B1-4DA5-98C6-5D943781CEA8}">
      <dgm:prSet/>
      <dgm:spPr/>
      <dgm:t>
        <a:bodyPr/>
        <a:lstStyle/>
        <a:p>
          <a:endParaRPr lang="ru-RU"/>
        </a:p>
      </dgm:t>
    </dgm:pt>
    <dgm:pt modelId="{CE7BBB74-08DB-42B6-8CA7-DE4E81424DC1}">
      <dgm:prSet phldrT="[Текст]"/>
      <dgm:spPr>
        <a:solidFill>
          <a:srgbClr val="FFC000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Этап 2</a:t>
          </a:r>
          <a:endParaRPr lang="ru-RU" dirty="0">
            <a:solidFill>
              <a:schemeClr val="tx1"/>
            </a:solidFill>
          </a:endParaRPr>
        </a:p>
      </dgm:t>
    </dgm:pt>
    <dgm:pt modelId="{AE700055-8686-4A76-B512-D33261BEE138}" type="parTrans" cxnId="{48CC2CEE-047E-48C3-AC58-BB0EC075C117}">
      <dgm:prSet/>
      <dgm:spPr/>
      <dgm:t>
        <a:bodyPr/>
        <a:lstStyle/>
        <a:p>
          <a:endParaRPr lang="ru-RU"/>
        </a:p>
      </dgm:t>
    </dgm:pt>
    <dgm:pt modelId="{D48389A1-9840-4291-B77F-D9EA9C59E7C8}" type="sibTrans" cxnId="{48CC2CEE-047E-48C3-AC58-BB0EC075C117}">
      <dgm:prSet/>
      <dgm:spPr/>
      <dgm:t>
        <a:bodyPr/>
        <a:lstStyle/>
        <a:p>
          <a:endParaRPr lang="ru-RU"/>
        </a:p>
      </dgm:t>
    </dgm:pt>
    <dgm:pt modelId="{BC8A471D-5ADB-46BB-952D-FE9CFA808EB8}">
      <dgm:prSet phldrT="[Текст]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/>
            <a:t>2012-2013 гг. </a:t>
          </a:r>
          <a:r>
            <a:rPr lang="ru-RU" b="1" dirty="0" smtClean="0"/>
            <a:t>Переходный:</a:t>
          </a:r>
          <a:r>
            <a:rPr lang="ru-RU" dirty="0" smtClean="0"/>
            <a:t> ввод в действие изменений в законодательстве, реализация проектов по интеллектуальному учету в части нового строительства. По итогам этапа возможен пересмотр состава мероприятий на третий этап (2016-2020 гг.)</a:t>
          </a:r>
          <a:endParaRPr lang="ru-RU" dirty="0"/>
        </a:p>
      </dgm:t>
    </dgm:pt>
    <dgm:pt modelId="{A98C8BC5-CB15-4737-A039-50781FDCBB13}" type="parTrans" cxnId="{C689046A-B625-4FA6-A0F5-4F0759C67521}">
      <dgm:prSet/>
      <dgm:spPr/>
      <dgm:t>
        <a:bodyPr/>
        <a:lstStyle/>
        <a:p>
          <a:endParaRPr lang="ru-RU"/>
        </a:p>
      </dgm:t>
    </dgm:pt>
    <dgm:pt modelId="{62DF52C4-CCBD-42B7-83A8-C5A45E079C2D}" type="sibTrans" cxnId="{C689046A-B625-4FA6-A0F5-4F0759C67521}">
      <dgm:prSet/>
      <dgm:spPr/>
      <dgm:t>
        <a:bodyPr/>
        <a:lstStyle/>
        <a:p>
          <a:endParaRPr lang="ru-RU"/>
        </a:p>
      </dgm:t>
    </dgm:pt>
    <dgm:pt modelId="{7A2E1B04-5455-4EB5-9FE9-676D556D8324}">
      <dgm:prSet phldrT="[Текст]"/>
      <dgm:spPr>
        <a:solidFill>
          <a:srgbClr val="FFC000"/>
        </a:solidFill>
        <a:ln>
          <a:solidFill>
            <a:schemeClr val="tx1">
              <a:alpha val="50000"/>
            </a:schemeClr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Этап 3</a:t>
          </a:r>
          <a:endParaRPr lang="ru-RU" dirty="0">
            <a:solidFill>
              <a:schemeClr val="tx1"/>
            </a:solidFill>
          </a:endParaRPr>
        </a:p>
      </dgm:t>
    </dgm:pt>
    <dgm:pt modelId="{4EFA846A-FB34-487E-AC3D-D275EE07AB8F}" type="parTrans" cxnId="{C9EDD0DD-58CB-407B-9F62-A8AB390689F4}">
      <dgm:prSet/>
      <dgm:spPr/>
      <dgm:t>
        <a:bodyPr/>
        <a:lstStyle/>
        <a:p>
          <a:endParaRPr lang="ru-RU"/>
        </a:p>
      </dgm:t>
    </dgm:pt>
    <dgm:pt modelId="{1BF01723-E29A-4B29-804E-D5F7E9672CD2}" type="sibTrans" cxnId="{C9EDD0DD-58CB-407B-9F62-A8AB390689F4}">
      <dgm:prSet/>
      <dgm:spPr/>
      <dgm:t>
        <a:bodyPr/>
        <a:lstStyle/>
        <a:p>
          <a:endParaRPr lang="ru-RU"/>
        </a:p>
      </dgm:t>
    </dgm:pt>
    <dgm:pt modelId="{3B3ED4C2-FD62-470C-A4FE-685010902ACB}">
      <dgm:prSet phldrT="[Текст]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/>
            <a:t>2013-2020 гг. </a:t>
          </a:r>
          <a:r>
            <a:rPr lang="ru-RU" b="1" dirty="0" smtClean="0"/>
            <a:t>Тиражирование</a:t>
          </a:r>
          <a:r>
            <a:rPr lang="ru-RU" dirty="0" smtClean="0"/>
            <a:t>: масштабное тиражирование технологий интеллектуального учета</a:t>
          </a:r>
          <a:endParaRPr lang="ru-RU" dirty="0"/>
        </a:p>
      </dgm:t>
    </dgm:pt>
    <dgm:pt modelId="{80827564-E731-46FF-A1D1-4E37E9ECEFE4}" type="parTrans" cxnId="{93F4BFB4-499B-4911-8D84-CFA9334DBDAA}">
      <dgm:prSet/>
      <dgm:spPr/>
      <dgm:t>
        <a:bodyPr/>
        <a:lstStyle/>
        <a:p>
          <a:endParaRPr lang="ru-RU"/>
        </a:p>
      </dgm:t>
    </dgm:pt>
    <dgm:pt modelId="{33F2B8E1-BBF0-4E63-B995-532017A8D2CA}" type="sibTrans" cxnId="{93F4BFB4-499B-4911-8D84-CFA9334DBDAA}">
      <dgm:prSet/>
      <dgm:spPr/>
      <dgm:t>
        <a:bodyPr/>
        <a:lstStyle/>
        <a:p>
          <a:endParaRPr lang="ru-RU"/>
        </a:p>
      </dgm:t>
    </dgm:pt>
    <dgm:pt modelId="{C3201CD3-BF2C-4690-8EA3-5290D24679E5}" type="pres">
      <dgm:prSet presAssocID="{D3F11E51-5417-45AF-9B69-638047CDED3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F72DD8-727F-44A0-90F9-7A9977E49CB1}" type="pres">
      <dgm:prSet presAssocID="{8B095FE9-923D-49AC-894D-64A20D91A227}" presName="composite" presStyleCnt="0"/>
      <dgm:spPr/>
    </dgm:pt>
    <dgm:pt modelId="{EF0BEE08-92E7-45CE-9465-58366E2D11CB}" type="pres">
      <dgm:prSet presAssocID="{8B095FE9-923D-49AC-894D-64A20D91A227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7DB77A-9FBE-4B31-8570-80F0B5774438}" type="pres">
      <dgm:prSet presAssocID="{8B095FE9-923D-49AC-894D-64A20D91A227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038671-10A6-4B13-ADAA-BD30FF3061A4}" type="pres">
      <dgm:prSet presAssocID="{8E962E9E-190C-4A13-A69A-8796B6F470CF}" presName="sp" presStyleCnt="0"/>
      <dgm:spPr/>
    </dgm:pt>
    <dgm:pt modelId="{916A3A61-EBA8-4D23-9DA6-A49D2D7FBA9E}" type="pres">
      <dgm:prSet presAssocID="{CE7BBB74-08DB-42B6-8CA7-DE4E81424DC1}" presName="composite" presStyleCnt="0"/>
      <dgm:spPr/>
    </dgm:pt>
    <dgm:pt modelId="{8D8565A4-ABCA-4B56-A9EB-58DDE1C4B7DF}" type="pres">
      <dgm:prSet presAssocID="{CE7BBB74-08DB-42B6-8CA7-DE4E81424DC1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FC5ADC-C283-43A2-A42A-054EFF6BF6C5}" type="pres">
      <dgm:prSet presAssocID="{CE7BBB74-08DB-42B6-8CA7-DE4E81424DC1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EEC241-2503-48CB-9397-44F88BBF7E1D}" type="pres">
      <dgm:prSet presAssocID="{D48389A1-9840-4291-B77F-D9EA9C59E7C8}" presName="sp" presStyleCnt="0"/>
      <dgm:spPr/>
    </dgm:pt>
    <dgm:pt modelId="{46DC61D6-9A19-4FB7-A4C9-5682F639F6F5}" type="pres">
      <dgm:prSet presAssocID="{7A2E1B04-5455-4EB5-9FE9-676D556D8324}" presName="composite" presStyleCnt="0"/>
      <dgm:spPr/>
    </dgm:pt>
    <dgm:pt modelId="{FF36FA10-52FE-4C11-B488-545406013824}" type="pres">
      <dgm:prSet presAssocID="{7A2E1B04-5455-4EB5-9FE9-676D556D832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B0E110-25D3-4633-A780-06991146D46C}" type="pres">
      <dgm:prSet presAssocID="{7A2E1B04-5455-4EB5-9FE9-676D556D832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301BAF-82FC-4ACA-9D4D-03AE05EAD6DD}" type="presOf" srcId="{5E645ABB-3E30-4DDA-A6C7-30AE9D1AF82D}" destId="{9D7DB77A-9FBE-4B31-8570-80F0B5774438}" srcOrd="0" destOrd="0" presId="urn:microsoft.com/office/officeart/2005/8/layout/chevron2"/>
    <dgm:cxn modelId="{48CC2CEE-047E-48C3-AC58-BB0EC075C117}" srcId="{D3F11E51-5417-45AF-9B69-638047CDED37}" destId="{CE7BBB74-08DB-42B6-8CA7-DE4E81424DC1}" srcOrd="1" destOrd="0" parTransId="{AE700055-8686-4A76-B512-D33261BEE138}" sibTransId="{D48389A1-9840-4291-B77F-D9EA9C59E7C8}"/>
    <dgm:cxn modelId="{AA36139B-70E8-4C64-8756-2B707A95E2C8}" type="presOf" srcId="{CE7BBB74-08DB-42B6-8CA7-DE4E81424DC1}" destId="{8D8565A4-ABCA-4B56-A9EB-58DDE1C4B7DF}" srcOrd="0" destOrd="0" presId="urn:microsoft.com/office/officeart/2005/8/layout/chevron2"/>
    <dgm:cxn modelId="{C9EDD0DD-58CB-407B-9F62-A8AB390689F4}" srcId="{D3F11E51-5417-45AF-9B69-638047CDED37}" destId="{7A2E1B04-5455-4EB5-9FE9-676D556D8324}" srcOrd="2" destOrd="0" parTransId="{4EFA846A-FB34-487E-AC3D-D275EE07AB8F}" sibTransId="{1BF01723-E29A-4B29-804E-D5F7E9672CD2}"/>
    <dgm:cxn modelId="{C689046A-B625-4FA6-A0F5-4F0759C67521}" srcId="{CE7BBB74-08DB-42B6-8CA7-DE4E81424DC1}" destId="{BC8A471D-5ADB-46BB-952D-FE9CFA808EB8}" srcOrd="0" destOrd="0" parTransId="{A98C8BC5-CB15-4737-A039-50781FDCBB13}" sibTransId="{62DF52C4-CCBD-42B7-83A8-C5A45E079C2D}"/>
    <dgm:cxn modelId="{A943097B-CFAF-4266-93B8-DBB0E94C8689}" type="presOf" srcId="{D3F11E51-5417-45AF-9B69-638047CDED37}" destId="{C3201CD3-BF2C-4690-8EA3-5290D24679E5}" srcOrd="0" destOrd="0" presId="urn:microsoft.com/office/officeart/2005/8/layout/chevron2"/>
    <dgm:cxn modelId="{6D0DB3CF-11B1-4DA5-98C6-5D943781CEA8}" srcId="{8B095FE9-923D-49AC-894D-64A20D91A227}" destId="{5E645ABB-3E30-4DDA-A6C7-30AE9D1AF82D}" srcOrd="0" destOrd="0" parTransId="{8239F230-184E-41CB-92C4-7528DF4B5EC3}" sibTransId="{0733F376-4ED3-40DE-B85E-40118B0CA176}"/>
    <dgm:cxn modelId="{A140F2CA-42B6-4FC5-B5A6-EB16A2F8E3C4}" type="presOf" srcId="{7A2E1B04-5455-4EB5-9FE9-676D556D8324}" destId="{FF36FA10-52FE-4C11-B488-545406013824}" srcOrd="0" destOrd="0" presId="urn:microsoft.com/office/officeart/2005/8/layout/chevron2"/>
    <dgm:cxn modelId="{03278CAB-2347-400D-BCC8-308EDBAC6D0A}" type="presOf" srcId="{3B3ED4C2-FD62-470C-A4FE-685010902ACB}" destId="{F9B0E110-25D3-4633-A780-06991146D46C}" srcOrd="0" destOrd="0" presId="urn:microsoft.com/office/officeart/2005/8/layout/chevron2"/>
    <dgm:cxn modelId="{93F4BFB4-499B-4911-8D84-CFA9334DBDAA}" srcId="{7A2E1B04-5455-4EB5-9FE9-676D556D8324}" destId="{3B3ED4C2-FD62-470C-A4FE-685010902ACB}" srcOrd="0" destOrd="0" parTransId="{80827564-E731-46FF-A1D1-4E37E9ECEFE4}" sibTransId="{33F2B8E1-BBF0-4E63-B995-532017A8D2CA}"/>
    <dgm:cxn modelId="{2DFBA699-5306-464D-A899-1A4D0A3136A1}" type="presOf" srcId="{BC8A471D-5ADB-46BB-952D-FE9CFA808EB8}" destId="{FCFC5ADC-C283-43A2-A42A-054EFF6BF6C5}" srcOrd="0" destOrd="0" presId="urn:microsoft.com/office/officeart/2005/8/layout/chevron2"/>
    <dgm:cxn modelId="{0E5FD672-A647-4BDE-A43F-EC2AC966D258}" type="presOf" srcId="{8B095FE9-923D-49AC-894D-64A20D91A227}" destId="{EF0BEE08-92E7-45CE-9465-58366E2D11CB}" srcOrd="0" destOrd="0" presId="urn:microsoft.com/office/officeart/2005/8/layout/chevron2"/>
    <dgm:cxn modelId="{8255E1F6-074D-4EDC-85B4-5969B7256383}" srcId="{D3F11E51-5417-45AF-9B69-638047CDED37}" destId="{8B095FE9-923D-49AC-894D-64A20D91A227}" srcOrd="0" destOrd="0" parTransId="{73F0ACE6-B88F-43D5-884F-5C3F292A289D}" sibTransId="{8E962E9E-190C-4A13-A69A-8796B6F470CF}"/>
    <dgm:cxn modelId="{1B2A8D4D-9D77-4BCE-A258-BAF00D217031}" type="presParOf" srcId="{C3201CD3-BF2C-4690-8EA3-5290D24679E5}" destId="{D0F72DD8-727F-44A0-90F9-7A9977E49CB1}" srcOrd="0" destOrd="0" presId="urn:microsoft.com/office/officeart/2005/8/layout/chevron2"/>
    <dgm:cxn modelId="{49F46726-52C7-4F0E-B1E4-E83FAF963679}" type="presParOf" srcId="{D0F72DD8-727F-44A0-90F9-7A9977E49CB1}" destId="{EF0BEE08-92E7-45CE-9465-58366E2D11CB}" srcOrd="0" destOrd="0" presId="urn:microsoft.com/office/officeart/2005/8/layout/chevron2"/>
    <dgm:cxn modelId="{3233A709-18E5-423B-A574-A939C7697B35}" type="presParOf" srcId="{D0F72DD8-727F-44A0-90F9-7A9977E49CB1}" destId="{9D7DB77A-9FBE-4B31-8570-80F0B5774438}" srcOrd="1" destOrd="0" presId="urn:microsoft.com/office/officeart/2005/8/layout/chevron2"/>
    <dgm:cxn modelId="{DBA2970D-1C29-4139-AA92-DDA3642091CA}" type="presParOf" srcId="{C3201CD3-BF2C-4690-8EA3-5290D24679E5}" destId="{EF038671-10A6-4B13-ADAA-BD30FF3061A4}" srcOrd="1" destOrd="0" presId="urn:microsoft.com/office/officeart/2005/8/layout/chevron2"/>
    <dgm:cxn modelId="{358E19D2-9895-4426-8221-4C8EDB1F2859}" type="presParOf" srcId="{C3201CD3-BF2C-4690-8EA3-5290D24679E5}" destId="{916A3A61-EBA8-4D23-9DA6-A49D2D7FBA9E}" srcOrd="2" destOrd="0" presId="urn:microsoft.com/office/officeart/2005/8/layout/chevron2"/>
    <dgm:cxn modelId="{D84CBBE3-DEA3-4C20-9C0A-6AD12BAFAA77}" type="presParOf" srcId="{916A3A61-EBA8-4D23-9DA6-A49D2D7FBA9E}" destId="{8D8565A4-ABCA-4B56-A9EB-58DDE1C4B7DF}" srcOrd="0" destOrd="0" presId="urn:microsoft.com/office/officeart/2005/8/layout/chevron2"/>
    <dgm:cxn modelId="{41ED7530-7236-46CA-90D2-0616E4D1CEC3}" type="presParOf" srcId="{916A3A61-EBA8-4D23-9DA6-A49D2D7FBA9E}" destId="{FCFC5ADC-C283-43A2-A42A-054EFF6BF6C5}" srcOrd="1" destOrd="0" presId="urn:microsoft.com/office/officeart/2005/8/layout/chevron2"/>
    <dgm:cxn modelId="{B8B13817-16F0-4460-892F-92C157333870}" type="presParOf" srcId="{C3201CD3-BF2C-4690-8EA3-5290D24679E5}" destId="{78EEC241-2503-48CB-9397-44F88BBF7E1D}" srcOrd="3" destOrd="0" presId="urn:microsoft.com/office/officeart/2005/8/layout/chevron2"/>
    <dgm:cxn modelId="{87EC8B23-3D80-463D-8372-85ECF6024E34}" type="presParOf" srcId="{C3201CD3-BF2C-4690-8EA3-5290D24679E5}" destId="{46DC61D6-9A19-4FB7-A4C9-5682F639F6F5}" srcOrd="4" destOrd="0" presId="urn:microsoft.com/office/officeart/2005/8/layout/chevron2"/>
    <dgm:cxn modelId="{0E68F952-96DD-4793-9ED0-981AF50DD428}" type="presParOf" srcId="{46DC61D6-9A19-4FB7-A4C9-5682F639F6F5}" destId="{FF36FA10-52FE-4C11-B488-545406013824}" srcOrd="0" destOrd="0" presId="urn:microsoft.com/office/officeart/2005/8/layout/chevron2"/>
    <dgm:cxn modelId="{D84D510A-0D7A-457C-8C65-5DD9675E2C98}" type="presParOf" srcId="{46DC61D6-9A19-4FB7-A4C9-5682F639F6F5}" destId="{F9B0E110-25D3-4633-A780-06991146D46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EF2C5A7-C4DB-4522-8DFA-FA2CA08D63C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3F2E9B-2D9B-42D3-9E30-774349A28B86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olidFill>
          <a:schemeClr val="bg1"/>
        </a:solidFill>
      </dgm:spPr>
      <dgm:t>
        <a:bodyPr/>
        <a:lstStyle/>
        <a:p>
          <a:pPr rtl="0"/>
          <a:r>
            <a:rPr lang="ru-RU" b="0" dirty="0" smtClean="0">
              <a:solidFill>
                <a:schemeClr val="tx1"/>
              </a:solidFill>
            </a:rPr>
            <a:t>Изучение технологий и лучшего международного и российского опыта</a:t>
          </a:r>
          <a:endParaRPr lang="en-US" b="0" dirty="0">
            <a:solidFill>
              <a:schemeClr val="tx1"/>
            </a:solidFill>
          </a:endParaRPr>
        </a:p>
      </dgm:t>
    </dgm:pt>
    <dgm:pt modelId="{5C65B0FE-982F-4FAE-A163-B91D0C4CEC6E}" type="parTrans" cxnId="{87DDAF01-F4A6-4A9F-9929-EF40E5C5F21E}">
      <dgm:prSet/>
      <dgm:spPr/>
      <dgm:t>
        <a:bodyPr/>
        <a:lstStyle/>
        <a:p>
          <a:endParaRPr lang="ru-RU"/>
        </a:p>
      </dgm:t>
    </dgm:pt>
    <dgm:pt modelId="{453B7EE1-3F6B-46A3-B486-F61AA43BB3FD}" type="sibTrans" cxnId="{87DDAF01-F4A6-4A9F-9929-EF40E5C5F21E}">
      <dgm:prSet/>
      <dgm:spPr/>
      <dgm:t>
        <a:bodyPr/>
        <a:lstStyle/>
        <a:p>
          <a:endParaRPr lang="ru-RU"/>
        </a:p>
      </dgm:t>
    </dgm:pt>
    <dgm:pt modelId="{DFA0DD42-C4CE-4F3E-A00C-B100747202F0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olidFill>
          <a:schemeClr val="bg1"/>
        </a:solidFill>
      </dgm:spPr>
      <dgm:t>
        <a:bodyPr/>
        <a:lstStyle/>
        <a:p>
          <a:pPr rtl="0"/>
          <a:r>
            <a:rPr lang="ru-RU" b="0" dirty="0" smtClean="0">
              <a:solidFill>
                <a:schemeClr val="tx1"/>
              </a:solidFill>
            </a:rPr>
            <a:t>Формирование пилотных зон по тестированию технологий</a:t>
          </a:r>
          <a:endParaRPr lang="ru-RU" b="0" dirty="0">
            <a:solidFill>
              <a:schemeClr val="tx1"/>
            </a:solidFill>
          </a:endParaRPr>
        </a:p>
      </dgm:t>
    </dgm:pt>
    <dgm:pt modelId="{A86249C0-BA8F-40F0-B144-CA6B73B65D82}" type="parTrans" cxnId="{C12B4741-D182-4591-A8E5-17896307A234}">
      <dgm:prSet/>
      <dgm:spPr/>
      <dgm:t>
        <a:bodyPr/>
        <a:lstStyle/>
        <a:p>
          <a:endParaRPr lang="ru-RU"/>
        </a:p>
      </dgm:t>
    </dgm:pt>
    <dgm:pt modelId="{DC2CBE4A-B645-40DF-BD28-8F93EB280E67}" type="sibTrans" cxnId="{C12B4741-D182-4591-A8E5-17896307A234}">
      <dgm:prSet/>
      <dgm:spPr/>
      <dgm:t>
        <a:bodyPr/>
        <a:lstStyle/>
        <a:p>
          <a:endParaRPr lang="ru-RU"/>
        </a:p>
      </dgm:t>
    </dgm:pt>
    <dgm:pt modelId="{849CE5E4-D753-4235-92A8-5DFAF6BF324C}">
      <dgm:prSet/>
      <dgm:spPr>
        <a:solidFill>
          <a:schemeClr val="bg1"/>
        </a:solidFill>
        <a:ln>
          <a:solidFill>
            <a:schemeClr val="accent2"/>
          </a:solidFill>
        </a:ln>
      </dgm:spPr>
      <dgm:t>
        <a:bodyPr/>
        <a:lstStyle/>
        <a:p>
          <a:pPr rtl="0"/>
          <a:r>
            <a:rPr lang="ru-RU" b="0" dirty="0" smtClean="0">
              <a:solidFill>
                <a:schemeClr val="tx1"/>
              </a:solidFill>
            </a:rPr>
            <a:t>Методические рекомендации по техническим требованиям к системам и приборам учета электроэнергии на основе технологий интеллектуального учёта</a:t>
          </a:r>
          <a:endParaRPr lang="en-US" b="0" dirty="0">
            <a:solidFill>
              <a:schemeClr val="tx1"/>
            </a:solidFill>
          </a:endParaRPr>
        </a:p>
      </dgm:t>
    </dgm:pt>
    <dgm:pt modelId="{E137BBEB-0173-4E4C-B9EA-9C15A0E985A9}" type="parTrans" cxnId="{C39E5FE0-E870-49C0-B917-02CCD70C122C}">
      <dgm:prSet/>
      <dgm:spPr/>
      <dgm:t>
        <a:bodyPr/>
        <a:lstStyle/>
        <a:p>
          <a:endParaRPr lang="ru-RU"/>
        </a:p>
      </dgm:t>
    </dgm:pt>
    <dgm:pt modelId="{F2708B2B-624A-4AFB-8347-AF2C81B42183}" type="sibTrans" cxnId="{C39E5FE0-E870-49C0-B917-02CCD70C122C}">
      <dgm:prSet/>
      <dgm:spPr/>
      <dgm:t>
        <a:bodyPr/>
        <a:lstStyle/>
        <a:p>
          <a:endParaRPr lang="ru-RU"/>
        </a:p>
      </dgm:t>
    </dgm:pt>
    <dgm:pt modelId="{C649D4A7-C47A-47FE-ABF4-4E310512295D}">
      <dgm:prSet/>
      <dgm:spPr>
        <a:solidFill>
          <a:schemeClr val="bg1"/>
        </a:solidFill>
        <a:ln>
          <a:solidFill>
            <a:schemeClr val="accent2"/>
          </a:solidFill>
        </a:ln>
      </dgm:spPr>
      <dgm:t>
        <a:bodyPr/>
        <a:lstStyle/>
        <a:p>
          <a:pPr rtl="0"/>
          <a:r>
            <a:rPr lang="ru-RU" b="0" smtClean="0">
              <a:solidFill>
                <a:schemeClr val="tx1"/>
              </a:solidFill>
            </a:rPr>
            <a:t>«Программа по развитию коммерческого учета электроэнергии на основе технологий интеллектуального учета на период до 2020 года»</a:t>
          </a:r>
          <a:endParaRPr lang="ru-RU" b="0" dirty="0">
            <a:solidFill>
              <a:schemeClr val="tx1"/>
            </a:solidFill>
          </a:endParaRPr>
        </a:p>
      </dgm:t>
    </dgm:pt>
    <dgm:pt modelId="{7D35E254-8984-42E0-BBB6-BE4FDC645808}" type="parTrans" cxnId="{FEB4C821-E262-4067-9F23-3DF53143C446}">
      <dgm:prSet/>
      <dgm:spPr/>
      <dgm:t>
        <a:bodyPr/>
        <a:lstStyle/>
        <a:p>
          <a:endParaRPr lang="ru-RU"/>
        </a:p>
      </dgm:t>
    </dgm:pt>
    <dgm:pt modelId="{AE31A5C0-6213-48FF-8A5F-DB1543BF928E}" type="sibTrans" cxnId="{FEB4C821-E262-4067-9F23-3DF53143C446}">
      <dgm:prSet/>
      <dgm:spPr/>
      <dgm:t>
        <a:bodyPr/>
        <a:lstStyle/>
        <a:p>
          <a:endParaRPr lang="ru-RU"/>
        </a:p>
      </dgm:t>
    </dgm:pt>
    <dgm:pt modelId="{EDAE6A1B-022F-4821-A69C-22D851566373}">
      <dgm:prSet/>
      <dgm:spPr>
        <a:solidFill>
          <a:schemeClr val="bg1"/>
        </a:solidFill>
        <a:ln>
          <a:solidFill>
            <a:schemeClr val="accent2"/>
          </a:solidFill>
        </a:ln>
      </dgm:spPr>
      <dgm:t>
        <a:bodyPr/>
        <a:lstStyle/>
        <a:p>
          <a:pPr rtl="0"/>
          <a:r>
            <a:rPr lang="ru-RU" b="0" dirty="0" smtClean="0">
              <a:solidFill>
                <a:schemeClr val="tx1"/>
              </a:solidFill>
            </a:rPr>
            <a:t>Стимулирование развитие российских производств интеллектуальных приборов учета и локализации зарубежных производителей</a:t>
          </a:r>
          <a:endParaRPr lang="en-US" b="0" dirty="0">
            <a:solidFill>
              <a:schemeClr val="tx1"/>
            </a:solidFill>
          </a:endParaRPr>
        </a:p>
      </dgm:t>
    </dgm:pt>
    <dgm:pt modelId="{19263AA7-8D68-4F25-9866-317728354EB1}" type="parTrans" cxnId="{58F95AE0-72FE-4698-A528-6EE623DD423C}">
      <dgm:prSet/>
      <dgm:spPr/>
      <dgm:t>
        <a:bodyPr/>
        <a:lstStyle/>
        <a:p>
          <a:endParaRPr lang="ru-RU"/>
        </a:p>
      </dgm:t>
    </dgm:pt>
    <dgm:pt modelId="{7A20ACB8-5F0C-4722-ACAD-6AAB6F93BF01}" type="sibTrans" cxnId="{58F95AE0-72FE-4698-A528-6EE623DD423C}">
      <dgm:prSet/>
      <dgm:spPr/>
      <dgm:t>
        <a:bodyPr/>
        <a:lstStyle/>
        <a:p>
          <a:endParaRPr lang="ru-RU"/>
        </a:p>
      </dgm:t>
    </dgm:pt>
    <dgm:pt modelId="{44479CFC-CA8E-4FFD-94D6-14098314EC4B}" type="pres">
      <dgm:prSet presAssocID="{4EF2C5A7-C4DB-4522-8DFA-FA2CA08D63C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02D0F7-C27C-49F0-AA80-92504CF371E0}" type="pres">
      <dgm:prSet presAssocID="{013F2E9B-2D9B-42D3-9E30-774349A28B86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6893FE-999E-4C93-B253-D4E083AE9DC2}" type="pres">
      <dgm:prSet presAssocID="{453B7EE1-3F6B-46A3-B486-F61AA43BB3FD}" presName="spacer" presStyleCnt="0"/>
      <dgm:spPr/>
    </dgm:pt>
    <dgm:pt modelId="{3442B434-45CE-42D0-85AD-7037D47EDC1D}" type="pres">
      <dgm:prSet presAssocID="{DFA0DD42-C4CE-4F3E-A00C-B100747202F0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A7BCC4-BCB0-4DAF-9F38-E603D1691540}" type="pres">
      <dgm:prSet presAssocID="{DC2CBE4A-B645-40DF-BD28-8F93EB280E67}" presName="spacer" presStyleCnt="0"/>
      <dgm:spPr/>
    </dgm:pt>
    <dgm:pt modelId="{75A0B9A9-CED6-4456-B5E0-9222075F5FA1}" type="pres">
      <dgm:prSet presAssocID="{C649D4A7-C47A-47FE-ABF4-4E310512295D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6A1F7B-3EA6-4B39-BA7F-7630D46F21B4}" type="pres">
      <dgm:prSet presAssocID="{AE31A5C0-6213-48FF-8A5F-DB1543BF928E}" presName="spacer" presStyleCnt="0"/>
      <dgm:spPr/>
    </dgm:pt>
    <dgm:pt modelId="{712A43EF-8082-40E2-A5F3-F15F7A83E6F8}" type="pres">
      <dgm:prSet presAssocID="{849CE5E4-D753-4235-92A8-5DFAF6BF324C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B6F150-047A-496E-A1EC-CF443456114A}" type="pres">
      <dgm:prSet presAssocID="{F2708B2B-624A-4AFB-8347-AF2C81B42183}" presName="spacer" presStyleCnt="0"/>
      <dgm:spPr/>
    </dgm:pt>
    <dgm:pt modelId="{7FAB91D8-442A-46C0-8DA5-58B92EBD4162}" type="pres">
      <dgm:prSet presAssocID="{EDAE6A1B-022F-4821-A69C-22D851566373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FE618E-1829-4249-ABB0-B6317F20F6C6}" type="presOf" srcId="{DFA0DD42-C4CE-4F3E-A00C-B100747202F0}" destId="{3442B434-45CE-42D0-85AD-7037D47EDC1D}" srcOrd="0" destOrd="0" presId="urn:microsoft.com/office/officeart/2005/8/layout/vList2"/>
    <dgm:cxn modelId="{C39E5FE0-E870-49C0-B917-02CCD70C122C}" srcId="{4EF2C5A7-C4DB-4522-8DFA-FA2CA08D63CD}" destId="{849CE5E4-D753-4235-92A8-5DFAF6BF324C}" srcOrd="3" destOrd="0" parTransId="{E137BBEB-0173-4E4C-B9EA-9C15A0E985A9}" sibTransId="{F2708B2B-624A-4AFB-8347-AF2C81B42183}"/>
    <dgm:cxn modelId="{B09A8A86-79C5-49F1-A3A0-260D879A18F3}" type="presOf" srcId="{EDAE6A1B-022F-4821-A69C-22D851566373}" destId="{7FAB91D8-442A-46C0-8DA5-58B92EBD4162}" srcOrd="0" destOrd="0" presId="urn:microsoft.com/office/officeart/2005/8/layout/vList2"/>
    <dgm:cxn modelId="{C12B4741-D182-4591-A8E5-17896307A234}" srcId="{4EF2C5A7-C4DB-4522-8DFA-FA2CA08D63CD}" destId="{DFA0DD42-C4CE-4F3E-A00C-B100747202F0}" srcOrd="1" destOrd="0" parTransId="{A86249C0-BA8F-40F0-B144-CA6B73B65D82}" sibTransId="{DC2CBE4A-B645-40DF-BD28-8F93EB280E67}"/>
    <dgm:cxn modelId="{51950851-C016-4727-8516-36A3C319C3B9}" type="presOf" srcId="{849CE5E4-D753-4235-92A8-5DFAF6BF324C}" destId="{712A43EF-8082-40E2-A5F3-F15F7A83E6F8}" srcOrd="0" destOrd="0" presId="urn:microsoft.com/office/officeart/2005/8/layout/vList2"/>
    <dgm:cxn modelId="{87DDAF01-F4A6-4A9F-9929-EF40E5C5F21E}" srcId="{4EF2C5A7-C4DB-4522-8DFA-FA2CA08D63CD}" destId="{013F2E9B-2D9B-42D3-9E30-774349A28B86}" srcOrd="0" destOrd="0" parTransId="{5C65B0FE-982F-4FAE-A163-B91D0C4CEC6E}" sibTransId="{453B7EE1-3F6B-46A3-B486-F61AA43BB3FD}"/>
    <dgm:cxn modelId="{F17D6437-A4CE-4ACA-A1A3-2D03B544F4C5}" type="presOf" srcId="{C649D4A7-C47A-47FE-ABF4-4E310512295D}" destId="{75A0B9A9-CED6-4456-B5E0-9222075F5FA1}" srcOrd="0" destOrd="0" presId="urn:microsoft.com/office/officeart/2005/8/layout/vList2"/>
    <dgm:cxn modelId="{D867848F-E099-4B60-A5BD-4FBAE59E970D}" type="presOf" srcId="{013F2E9B-2D9B-42D3-9E30-774349A28B86}" destId="{C302D0F7-C27C-49F0-AA80-92504CF371E0}" srcOrd="0" destOrd="0" presId="urn:microsoft.com/office/officeart/2005/8/layout/vList2"/>
    <dgm:cxn modelId="{9F53DE51-7CB5-41D1-943A-B522F23A0067}" type="presOf" srcId="{4EF2C5A7-C4DB-4522-8DFA-FA2CA08D63CD}" destId="{44479CFC-CA8E-4FFD-94D6-14098314EC4B}" srcOrd="0" destOrd="0" presId="urn:microsoft.com/office/officeart/2005/8/layout/vList2"/>
    <dgm:cxn modelId="{58F95AE0-72FE-4698-A528-6EE623DD423C}" srcId="{4EF2C5A7-C4DB-4522-8DFA-FA2CA08D63CD}" destId="{EDAE6A1B-022F-4821-A69C-22D851566373}" srcOrd="4" destOrd="0" parTransId="{19263AA7-8D68-4F25-9866-317728354EB1}" sibTransId="{7A20ACB8-5F0C-4722-ACAD-6AAB6F93BF01}"/>
    <dgm:cxn modelId="{FEB4C821-E262-4067-9F23-3DF53143C446}" srcId="{4EF2C5A7-C4DB-4522-8DFA-FA2CA08D63CD}" destId="{C649D4A7-C47A-47FE-ABF4-4E310512295D}" srcOrd="2" destOrd="0" parTransId="{7D35E254-8984-42E0-BBB6-BE4FDC645808}" sibTransId="{AE31A5C0-6213-48FF-8A5F-DB1543BF928E}"/>
    <dgm:cxn modelId="{2311A2CC-CB68-4BD3-875D-D4704D72B51C}" type="presParOf" srcId="{44479CFC-CA8E-4FFD-94D6-14098314EC4B}" destId="{C302D0F7-C27C-49F0-AA80-92504CF371E0}" srcOrd="0" destOrd="0" presId="urn:microsoft.com/office/officeart/2005/8/layout/vList2"/>
    <dgm:cxn modelId="{3ACE39C4-8790-48D6-88E2-F2D0F4A52EBF}" type="presParOf" srcId="{44479CFC-CA8E-4FFD-94D6-14098314EC4B}" destId="{D86893FE-999E-4C93-B253-D4E083AE9DC2}" srcOrd="1" destOrd="0" presId="urn:microsoft.com/office/officeart/2005/8/layout/vList2"/>
    <dgm:cxn modelId="{456C3DEE-E135-4C2D-BB2C-A8042CD9DA61}" type="presParOf" srcId="{44479CFC-CA8E-4FFD-94D6-14098314EC4B}" destId="{3442B434-45CE-42D0-85AD-7037D47EDC1D}" srcOrd="2" destOrd="0" presId="urn:microsoft.com/office/officeart/2005/8/layout/vList2"/>
    <dgm:cxn modelId="{581E195F-E9C0-48E5-8BFA-16E41E5AF1A3}" type="presParOf" srcId="{44479CFC-CA8E-4FFD-94D6-14098314EC4B}" destId="{A6A7BCC4-BCB0-4DAF-9F38-E603D1691540}" srcOrd="3" destOrd="0" presId="urn:microsoft.com/office/officeart/2005/8/layout/vList2"/>
    <dgm:cxn modelId="{A56B93BA-E048-47AE-A39D-8E256F8AFB32}" type="presParOf" srcId="{44479CFC-CA8E-4FFD-94D6-14098314EC4B}" destId="{75A0B9A9-CED6-4456-B5E0-9222075F5FA1}" srcOrd="4" destOrd="0" presId="urn:microsoft.com/office/officeart/2005/8/layout/vList2"/>
    <dgm:cxn modelId="{1D8F2775-DFA7-4E31-9F87-23BB18A667A9}" type="presParOf" srcId="{44479CFC-CA8E-4FFD-94D6-14098314EC4B}" destId="{876A1F7B-3EA6-4B39-BA7F-7630D46F21B4}" srcOrd="5" destOrd="0" presId="urn:microsoft.com/office/officeart/2005/8/layout/vList2"/>
    <dgm:cxn modelId="{62625BCD-7220-4995-852F-FE4B743914A7}" type="presParOf" srcId="{44479CFC-CA8E-4FFD-94D6-14098314EC4B}" destId="{712A43EF-8082-40E2-A5F3-F15F7A83E6F8}" srcOrd="6" destOrd="0" presId="urn:microsoft.com/office/officeart/2005/8/layout/vList2"/>
    <dgm:cxn modelId="{2BD99B52-9AFE-4B12-9435-4B2151F625FF}" type="presParOf" srcId="{44479CFC-CA8E-4FFD-94D6-14098314EC4B}" destId="{1FB6F150-047A-496E-A1EC-CF443456114A}" srcOrd="7" destOrd="0" presId="urn:microsoft.com/office/officeart/2005/8/layout/vList2"/>
    <dgm:cxn modelId="{0153E576-BC49-4B90-9BE4-0C21A5F3CDFF}" type="presParOf" srcId="{44479CFC-CA8E-4FFD-94D6-14098314EC4B}" destId="{7FAB91D8-442A-46C0-8DA5-58B92EBD4162}" srcOrd="8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6BF1BA-1662-4C82-A986-1B59C3D9ED27}">
      <dsp:nvSpPr>
        <dsp:cNvPr id="0" name=""/>
        <dsp:cNvSpPr/>
      </dsp:nvSpPr>
      <dsp:spPr>
        <a:xfrm rot="5400000">
          <a:off x="-160262" y="162912"/>
          <a:ext cx="1068415" cy="747890"/>
        </a:xfrm>
        <a:prstGeom prst="chevron">
          <a:avLst/>
        </a:prstGeom>
        <a:gradFill rotWithShape="0">
          <a:gsLst>
            <a:gs pos="0">
              <a:srgbClr val="FF9933"/>
            </a:gs>
            <a:gs pos="35000">
              <a:srgbClr val="FFCC00"/>
            </a:gs>
            <a:gs pos="100000">
              <a:srgbClr val="FF9933"/>
            </a:gs>
          </a:gsLst>
          <a:lin ang="16200000" scaled="1"/>
        </a:gradFill>
        <a:ln w="9525" cap="flat" cmpd="sng" algn="ctr">
          <a:solidFill>
            <a:schemeClr val="tx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 rot="-5400000">
        <a:off x="1" y="376594"/>
        <a:ext cx="747890" cy="320525"/>
      </dsp:txXfrm>
    </dsp:sp>
    <dsp:sp modelId="{CE95A6C1-E39A-4982-8C3D-6002F1B77B12}">
      <dsp:nvSpPr>
        <dsp:cNvPr id="0" name=""/>
        <dsp:cNvSpPr/>
      </dsp:nvSpPr>
      <dsp:spPr>
        <a:xfrm rot="5400000">
          <a:off x="4333778" y="-3583237"/>
          <a:ext cx="694470" cy="7866246"/>
        </a:xfrm>
        <a:prstGeom prst="round2Same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11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Myriad Pro"/>
            </a:rPr>
            <a:t>Повышение эффективности государственных мероприятий </a:t>
          </a:r>
          <a:r>
            <a:rPr lang="ru-RU" sz="1400" kern="1200" dirty="0" smtClean="0">
              <a:latin typeface="Myriad Pro"/>
            </a:rPr>
            <a:t>(контроль обязательных мероприятий по повышению энергоэффективности, совершенствование законодательства и методологии,  мониторинг мероприятий Программы)</a:t>
          </a:r>
          <a:endParaRPr lang="ru-RU" sz="1400" kern="1200" dirty="0"/>
        </a:p>
      </dsp:txBody>
      <dsp:txXfrm rot="-5400000">
        <a:off x="747891" y="36552"/>
        <a:ext cx="7832345" cy="626668"/>
      </dsp:txXfrm>
    </dsp:sp>
    <dsp:sp modelId="{9D31FC68-BE81-447B-BA07-1F4F2D9415CD}">
      <dsp:nvSpPr>
        <dsp:cNvPr id="0" name=""/>
        <dsp:cNvSpPr/>
      </dsp:nvSpPr>
      <dsp:spPr>
        <a:xfrm rot="5400000">
          <a:off x="-160262" y="1114001"/>
          <a:ext cx="1068415" cy="747890"/>
        </a:xfrm>
        <a:prstGeom prst="chevron">
          <a:avLst/>
        </a:prstGeom>
        <a:gradFill rotWithShape="0">
          <a:gsLst>
            <a:gs pos="0">
              <a:srgbClr val="FF9933"/>
            </a:gs>
            <a:gs pos="35000">
              <a:srgbClr val="FFCC00"/>
            </a:gs>
            <a:gs pos="100000">
              <a:srgbClr val="FF9933"/>
            </a:gs>
          </a:gsLst>
          <a:lin ang="16200000" scaled="1"/>
        </a:gradFill>
        <a:ln w="9525" cap="flat" cmpd="sng" algn="ctr">
          <a:solidFill>
            <a:schemeClr val="tx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 rot="-5400000">
        <a:off x="1" y="1327683"/>
        <a:ext cx="747890" cy="320525"/>
      </dsp:txXfrm>
    </dsp:sp>
    <dsp:sp modelId="{C1903B83-B4C0-4D35-AC84-E021B919C3B9}">
      <dsp:nvSpPr>
        <dsp:cNvPr id="0" name=""/>
        <dsp:cNvSpPr/>
      </dsp:nvSpPr>
      <dsp:spPr>
        <a:xfrm rot="5400000">
          <a:off x="4333778" y="-2632148"/>
          <a:ext cx="694470" cy="7866246"/>
        </a:xfrm>
        <a:prstGeom prst="round2Same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11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Myriad Pro"/>
            </a:rPr>
            <a:t>Стимулирование развития рынка повышения энергоэффективности </a:t>
          </a:r>
          <a:r>
            <a:rPr lang="ru-RU" sz="1400" kern="1200" dirty="0" smtClean="0">
              <a:latin typeface="Myriad Pro"/>
            </a:rPr>
            <a:t>за счёт информационного обмена (</a:t>
          </a:r>
          <a:r>
            <a:rPr lang="ru-RU" sz="1400" kern="1200" dirty="0" err="1" smtClean="0">
              <a:latin typeface="Myriad Pro"/>
            </a:rPr>
            <a:t>энергосервис</a:t>
          </a:r>
          <a:r>
            <a:rPr lang="ru-RU" sz="1400" kern="1200" dirty="0" smtClean="0">
              <a:latin typeface="Myriad Pro"/>
            </a:rPr>
            <a:t>, </a:t>
          </a:r>
          <a:r>
            <a:rPr lang="ru-RU" sz="1400" kern="1200" dirty="0" err="1" smtClean="0">
              <a:latin typeface="Myriad Pro"/>
            </a:rPr>
            <a:t>энергоаудит</a:t>
          </a:r>
          <a:r>
            <a:rPr lang="ru-RU" sz="1400" kern="1200" dirty="0" smtClean="0">
              <a:latin typeface="Myriad Pro"/>
            </a:rPr>
            <a:t>, производство </a:t>
          </a:r>
          <a:r>
            <a:rPr lang="ru-RU" sz="1400" kern="1200" dirty="0" err="1" smtClean="0">
              <a:latin typeface="Myriad Pro"/>
            </a:rPr>
            <a:t>энергоэффективной</a:t>
          </a:r>
          <a:r>
            <a:rPr lang="ru-RU" sz="1400" kern="1200" dirty="0" smtClean="0">
              <a:latin typeface="Myriad Pro"/>
            </a:rPr>
            <a:t> продукции)</a:t>
          </a:r>
          <a:endParaRPr lang="ru-RU" sz="1400" kern="1200" dirty="0"/>
        </a:p>
      </dsp:txBody>
      <dsp:txXfrm rot="-5400000">
        <a:off x="747891" y="987641"/>
        <a:ext cx="7832345" cy="626668"/>
      </dsp:txXfrm>
    </dsp:sp>
    <dsp:sp modelId="{8126E8DF-19E8-4D8A-A9B0-527070D77303}">
      <dsp:nvSpPr>
        <dsp:cNvPr id="0" name=""/>
        <dsp:cNvSpPr/>
      </dsp:nvSpPr>
      <dsp:spPr>
        <a:xfrm rot="5400000">
          <a:off x="-160262" y="2065090"/>
          <a:ext cx="1068415" cy="747890"/>
        </a:xfrm>
        <a:prstGeom prst="chevron">
          <a:avLst/>
        </a:prstGeom>
        <a:gradFill rotWithShape="0">
          <a:gsLst>
            <a:gs pos="0">
              <a:srgbClr val="FF9933"/>
            </a:gs>
            <a:gs pos="35000">
              <a:srgbClr val="FFCC00"/>
            </a:gs>
            <a:gs pos="100000">
              <a:srgbClr val="FF9933"/>
            </a:gs>
          </a:gsLst>
          <a:lin ang="16200000" scaled="1"/>
        </a:gradFill>
        <a:ln w="9525" cap="flat" cmpd="sng" algn="ctr">
          <a:solidFill>
            <a:schemeClr val="tx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 rot="-5400000">
        <a:off x="1" y="2278772"/>
        <a:ext cx="747890" cy="320525"/>
      </dsp:txXfrm>
    </dsp:sp>
    <dsp:sp modelId="{BCAF3D50-96A4-453B-805B-81735CC0426F}">
      <dsp:nvSpPr>
        <dsp:cNvPr id="0" name=""/>
        <dsp:cNvSpPr/>
      </dsp:nvSpPr>
      <dsp:spPr>
        <a:xfrm rot="5400000">
          <a:off x="4333778" y="-1681060"/>
          <a:ext cx="694470" cy="7866246"/>
        </a:xfrm>
        <a:prstGeom prst="round2Same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11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Myriad Pro"/>
            </a:rPr>
            <a:t>Выявление и тиражирование лучшего международного и российского опыта </a:t>
          </a:r>
          <a:r>
            <a:rPr lang="ru-RU" sz="1400" kern="1200" dirty="0" smtClean="0">
              <a:latin typeface="Myriad Pro"/>
            </a:rPr>
            <a:t>(ведение реестра наиболее результативных мероприятий, ускорение реализации и удешевление мероприятий)</a:t>
          </a:r>
          <a:endParaRPr lang="ru-RU" sz="1400" kern="1200" dirty="0"/>
        </a:p>
      </dsp:txBody>
      <dsp:txXfrm rot="-5400000">
        <a:off x="747891" y="1938729"/>
        <a:ext cx="7832345" cy="626668"/>
      </dsp:txXfrm>
    </dsp:sp>
    <dsp:sp modelId="{E242E5A3-555A-49F6-A3CB-D002A209E565}">
      <dsp:nvSpPr>
        <dsp:cNvPr id="0" name=""/>
        <dsp:cNvSpPr/>
      </dsp:nvSpPr>
      <dsp:spPr>
        <a:xfrm rot="5400000">
          <a:off x="-160262" y="3016178"/>
          <a:ext cx="1068415" cy="747890"/>
        </a:xfrm>
        <a:prstGeom prst="chevron">
          <a:avLst/>
        </a:prstGeom>
        <a:gradFill rotWithShape="0">
          <a:gsLst>
            <a:gs pos="0">
              <a:srgbClr val="FF9933"/>
            </a:gs>
            <a:gs pos="35000">
              <a:srgbClr val="FFCC00"/>
            </a:gs>
            <a:gs pos="100000">
              <a:srgbClr val="FF9933"/>
            </a:gs>
          </a:gsLst>
          <a:lin ang="16200000" scaled="1"/>
        </a:gradFill>
        <a:ln w="9525" cap="flat" cmpd="sng" algn="ctr">
          <a:solidFill>
            <a:schemeClr val="tx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 </a:t>
          </a:r>
          <a:endParaRPr lang="ru-RU" sz="1300" kern="1200" dirty="0"/>
        </a:p>
      </dsp:txBody>
      <dsp:txXfrm rot="-5400000">
        <a:off x="1" y="3229860"/>
        <a:ext cx="747890" cy="320525"/>
      </dsp:txXfrm>
    </dsp:sp>
    <dsp:sp modelId="{1469315D-D0A0-4CCE-A9B8-105F22B3A132}">
      <dsp:nvSpPr>
        <dsp:cNvPr id="0" name=""/>
        <dsp:cNvSpPr/>
      </dsp:nvSpPr>
      <dsp:spPr>
        <a:xfrm rot="5400000">
          <a:off x="4333778" y="-729971"/>
          <a:ext cx="694470" cy="7866246"/>
        </a:xfrm>
        <a:prstGeom prst="round2Same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11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Myriad Pro"/>
            </a:rPr>
            <a:t>Содействие приобретению и использованию </a:t>
          </a:r>
          <a:r>
            <a:rPr lang="ru-RU" sz="1400" b="1" kern="1200" dirty="0" err="1" smtClean="0">
              <a:latin typeface="Myriad Pro"/>
            </a:rPr>
            <a:t>энергоэффективной</a:t>
          </a:r>
          <a:r>
            <a:rPr lang="ru-RU" sz="1400" b="1" kern="1200" dirty="0" smtClean="0">
              <a:latin typeface="Myriad Pro"/>
            </a:rPr>
            <a:t> продукции </a:t>
          </a:r>
          <a:r>
            <a:rPr lang="ru-RU" sz="1400" b="0" kern="1200" dirty="0" smtClean="0">
              <a:latin typeface="Myriad Pro"/>
            </a:rPr>
            <a:t>(ведение реестра </a:t>
          </a:r>
          <a:r>
            <a:rPr lang="ru-RU" sz="1400" b="0" kern="1200" dirty="0" err="1" smtClean="0">
              <a:latin typeface="Myriad Pro"/>
            </a:rPr>
            <a:t>энергоэффективной</a:t>
          </a:r>
          <a:r>
            <a:rPr lang="ru-RU" sz="1400" b="0" kern="1200" dirty="0" smtClean="0">
              <a:latin typeface="Myriad Pro"/>
            </a:rPr>
            <a:t> продукции, в т.ч. для использования при государственных закупках)</a:t>
          </a:r>
          <a:endParaRPr lang="ru-RU" sz="1400" b="0" kern="1200" dirty="0"/>
        </a:p>
      </dsp:txBody>
      <dsp:txXfrm rot="-5400000">
        <a:off x="747891" y="2889818"/>
        <a:ext cx="7832345" cy="626668"/>
      </dsp:txXfrm>
    </dsp:sp>
    <dsp:sp modelId="{C5718B6D-7470-44A5-B741-D606155BBD89}">
      <dsp:nvSpPr>
        <dsp:cNvPr id="0" name=""/>
        <dsp:cNvSpPr/>
      </dsp:nvSpPr>
      <dsp:spPr>
        <a:xfrm rot="5400000">
          <a:off x="-160262" y="3967267"/>
          <a:ext cx="1068415" cy="747890"/>
        </a:xfrm>
        <a:prstGeom prst="chevron">
          <a:avLst/>
        </a:prstGeom>
        <a:gradFill rotWithShape="0">
          <a:gsLst>
            <a:gs pos="0">
              <a:srgbClr val="FF9933"/>
            </a:gs>
            <a:gs pos="35000">
              <a:srgbClr val="FFCC00"/>
            </a:gs>
            <a:gs pos="100000">
              <a:srgbClr val="FF9933"/>
            </a:gs>
          </a:gsLst>
          <a:lin ang="16200000" scaled="1"/>
        </a:gradFill>
        <a:ln w="9525" cap="flat" cmpd="sng" algn="ctr">
          <a:solidFill>
            <a:schemeClr val="tx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 rot="-5400000">
        <a:off x="1" y="4180949"/>
        <a:ext cx="747890" cy="320525"/>
      </dsp:txXfrm>
    </dsp:sp>
    <dsp:sp modelId="{2B898B21-FBF5-45A8-8E1C-DF6E26FA6613}">
      <dsp:nvSpPr>
        <dsp:cNvPr id="0" name=""/>
        <dsp:cNvSpPr/>
      </dsp:nvSpPr>
      <dsp:spPr>
        <a:xfrm rot="5400000">
          <a:off x="4333778" y="221116"/>
          <a:ext cx="694470" cy="7866246"/>
        </a:xfrm>
        <a:prstGeom prst="round2Same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11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Myriad Pro"/>
            </a:rPr>
            <a:t>Популяризация энергосбережения </a:t>
          </a:r>
          <a:r>
            <a:rPr lang="ru-RU" sz="1400" kern="1200" dirty="0" smtClean="0">
              <a:latin typeface="Myriad Pro"/>
            </a:rPr>
            <a:t>(информационное обеспечение участников процесса повышения энергоэффективности)</a:t>
          </a:r>
          <a:endParaRPr lang="ru-RU" sz="1400" kern="1200" dirty="0"/>
        </a:p>
      </dsp:txBody>
      <dsp:txXfrm rot="-5400000">
        <a:off x="747891" y="3840905"/>
        <a:ext cx="7832345" cy="6266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7A4C27-8D34-4F59-8DDC-9206BF66C6D8}">
      <dsp:nvSpPr>
        <dsp:cNvPr id="0" name=""/>
        <dsp:cNvSpPr/>
      </dsp:nvSpPr>
      <dsp:spPr>
        <a:xfrm rot="5400000">
          <a:off x="4779214" y="-2761151"/>
          <a:ext cx="805832" cy="6396192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tx2">
              <a:lumMod val="65000"/>
            </a:schemeClr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 smtClean="0">
              <a:solidFill>
                <a:schemeClr val="tx1"/>
              </a:solidFill>
              <a:latin typeface="+mn-lt"/>
              <a:cs typeface="Arial" charset="0"/>
            </a:rPr>
            <a:t>Разработка ТЭО мероприятий является необходимым условием для получения рейтинга регионом и последующих субсидий (общим объемом более 5 миллиарда рублей в год)</a:t>
          </a:r>
          <a:endParaRPr lang="ru-RU" sz="1600" kern="1200" dirty="0"/>
        </a:p>
      </dsp:txBody>
      <dsp:txXfrm rot="-5400000">
        <a:off x="1984035" y="73365"/>
        <a:ext cx="6356855" cy="727158"/>
      </dsp:txXfrm>
    </dsp:sp>
    <dsp:sp modelId="{8E1A2886-8B63-419F-8080-01B978E5D117}">
      <dsp:nvSpPr>
        <dsp:cNvPr id="0" name=""/>
        <dsp:cNvSpPr/>
      </dsp:nvSpPr>
      <dsp:spPr>
        <a:xfrm>
          <a:off x="60593" y="11238"/>
          <a:ext cx="1983050" cy="843420"/>
        </a:xfrm>
        <a:prstGeom prst="roundRect">
          <a:avLst/>
        </a:prstGeom>
        <a:solidFill>
          <a:srgbClr val="FFC000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+mn-lt"/>
              <a:cs typeface="Arial" charset="0"/>
            </a:rPr>
            <a:t>Государственные субсидии</a:t>
          </a:r>
          <a:endParaRPr lang="ru-RU" sz="1800" b="1" kern="1200" dirty="0"/>
        </a:p>
      </dsp:txBody>
      <dsp:txXfrm>
        <a:off x="101765" y="52410"/>
        <a:ext cx="1900706" cy="7610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7A4C27-8D34-4F59-8DDC-9206BF66C6D8}">
      <dsp:nvSpPr>
        <dsp:cNvPr id="0" name=""/>
        <dsp:cNvSpPr/>
      </dsp:nvSpPr>
      <dsp:spPr>
        <a:xfrm rot="5400000">
          <a:off x="4807994" y="-2792361"/>
          <a:ext cx="748273" cy="6396192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tx2">
              <a:lumMod val="65000"/>
            </a:schemeClr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  <a:latin typeface="+mn-lt"/>
            </a:rPr>
            <a:t>Разработка инвестиционных проектов по мероприятиям, заложенным в региональную программу энергосбережения и повышения энергетической эффективности</a:t>
          </a:r>
          <a:endParaRPr lang="ru-RU" sz="1600" kern="1200" dirty="0"/>
        </a:p>
      </dsp:txBody>
      <dsp:txXfrm rot="-5400000">
        <a:off x="1984035" y="68126"/>
        <a:ext cx="6359664" cy="675217"/>
      </dsp:txXfrm>
    </dsp:sp>
    <dsp:sp modelId="{8E1A2886-8B63-419F-8080-01B978E5D117}">
      <dsp:nvSpPr>
        <dsp:cNvPr id="0" name=""/>
        <dsp:cNvSpPr/>
      </dsp:nvSpPr>
      <dsp:spPr>
        <a:xfrm>
          <a:off x="72878" y="0"/>
          <a:ext cx="1983050" cy="783175"/>
        </a:xfrm>
        <a:prstGeom prst="roundRect">
          <a:avLst/>
        </a:prstGeom>
        <a:solidFill>
          <a:srgbClr val="FFC000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+mn-lt"/>
              <a:cs typeface="Arial" charset="0"/>
            </a:rPr>
            <a:t>Инвесторы</a:t>
          </a:r>
          <a:endParaRPr lang="ru-RU" sz="1800" b="1" kern="1200" dirty="0">
            <a:solidFill>
              <a:schemeClr val="tx1"/>
            </a:solidFill>
            <a:latin typeface="+mn-lt"/>
            <a:cs typeface="Arial" charset="0"/>
          </a:endParaRPr>
        </a:p>
      </dsp:txBody>
      <dsp:txXfrm>
        <a:off x="111109" y="38231"/>
        <a:ext cx="1906588" cy="70671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7A4C27-8D34-4F59-8DDC-9206BF66C6D8}">
      <dsp:nvSpPr>
        <dsp:cNvPr id="0" name=""/>
        <dsp:cNvSpPr/>
      </dsp:nvSpPr>
      <dsp:spPr>
        <a:xfrm rot="5400000">
          <a:off x="4757713" y="-2761151"/>
          <a:ext cx="848834" cy="6396192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tx2">
              <a:lumMod val="65000"/>
            </a:schemeClr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  <a:latin typeface="+mn-lt"/>
              <a:cs typeface="Arial" charset="0"/>
            </a:rPr>
            <a:t>Привлечение к сотрудничеству </a:t>
          </a:r>
          <a:r>
            <a:rPr lang="ru-RU" sz="1600" kern="1200" dirty="0" err="1" smtClean="0">
              <a:solidFill>
                <a:schemeClr val="tx1"/>
              </a:solidFill>
              <a:latin typeface="+mn-lt"/>
              <a:cs typeface="Arial" charset="0"/>
            </a:rPr>
            <a:t>энергосервисных</a:t>
          </a:r>
          <a:r>
            <a:rPr lang="ru-RU" sz="1600" kern="1200" dirty="0" smtClean="0">
              <a:solidFill>
                <a:schemeClr val="tx1"/>
              </a:solidFill>
              <a:latin typeface="+mn-lt"/>
              <a:cs typeface="Arial" charset="0"/>
            </a:rPr>
            <a:t> компаний для участия в энергосберегающих мероприятиях (в региональных программах энергосбережения до 90% энергосберегающих мероприятий планируется финансировать из внебюджетных источников</a:t>
          </a:r>
          <a:endParaRPr lang="ru-RU" sz="1600" kern="1200" dirty="0"/>
        </a:p>
      </dsp:txBody>
      <dsp:txXfrm rot="-5400000">
        <a:off x="1984035" y="53964"/>
        <a:ext cx="6354755" cy="765960"/>
      </dsp:txXfrm>
    </dsp:sp>
    <dsp:sp modelId="{8E1A2886-8B63-419F-8080-01B978E5D117}">
      <dsp:nvSpPr>
        <dsp:cNvPr id="0" name=""/>
        <dsp:cNvSpPr/>
      </dsp:nvSpPr>
      <dsp:spPr>
        <a:xfrm>
          <a:off x="72878" y="0"/>
          <a:ext cx="1983050" cy="843420"/>
        </a:xfrm>
        <a:prstGeom prst="roundRect">
          <a:avLst/>
        </a:prstGeom>
        <a:solidFill>
          <a:srgbClr val="FFC000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+mn-lt"/>
              <a:cs typeface="Arial" charset="0"/>
            </a:rPr>
            <a:t>Энергосервисные контракты</a:t>
          </a:r>
          <a:endParaRPr lang="ru-RU" sz="1800" b="1" kern="1200" dirty="0">
            <a:solidFill>
              <a:schemeClr val="tx1"/>
            </a:solidFill>
            <a:latin typeface="+mn-lt"/>
            <a:cs typeface="Arial" charset="0"/>
          </a:endParaRPr>
        </a:p>
      </dsp:txBody>
      <dsp:txXfrm>
        <a:off x="114050" y="41172"/>
        <a:ext cx="1900706" cy="76107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7A4C27-8D34-4F59-8DDC-9206BF66C6D8}">
      <dsp:nvSpPr>
        <dsp:cNvPr id="0" name=""/>
        <dsp:cNvSpPr/>
      </dsp:nvSpPr>
      <dsp:spPr>
        <a:xfrm rot="5400000">
          <a:off x="4779214" y="-2761151"/>
          <a:ext cx="805832" cy="6396192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tx2">
              <a:lumMod val="65000"/>
            </a:schemeClr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 smtClean="0">
              <a:solidFill>
                <a:schemeClr val="tx1"/>
              </a:solidFill>
              <a:latin typeface="+mn-lt"/>
              <a:cs typeface="Arial" charset="0"/>
            </a:rPr>
            <a:t>Участие в программах международных организаций и фондов - </a:t>
          </a:r>
          <a:r>
            <a:rPr lang="en-US" sz="1600" b="0" kern="1200" dirty="0" smtClean="0">
              <a:solidFill>
                <a:schemeClr val="tx1"/>
              </a:solidFill>
              <a:latin typeface="+mn-lt"/>
              <a:cs typeface="Arial" charset="0"/>
            </a:rPr>
            <a:t>UNIDO</a:t>
          </a:r>
          <a:r>
            <a:rPr lang="ru-RU" sz="1600" b="0" kern="1200" dirty="0" smtClean="0">
              <a:solidFill>
                <a:schemeClr val="tx1"/>
              </a:solidFill>
              <a:latin typeface="+mn-lt"/>
              <a:cs typeface="Arial" charset="0"/>
            </a:rPr>
            <a:t>, </a:t>
          </a:r>
          <a:r>
            <a:rPr lang="en-US" sz="1600" b="0" kern="1200" dirty="0" smtClean="0">
              <a:solidFill>
                <a:schemeClr val="tx1"/>
              </a:solidFill>
              <a:latin typeface="+mn-lt"/>
              <a:cs typeface="Arial" charset="0"/>
            </a:rPr>
            <a:t>GEF</a:t>
          </a:r>
          <a:r>
            <a:rPr lang="ru-RU" sz="1600" b="0" kern="1200" dirty="0" smtClean="0">
              <a:solidFill>
                <a:schemeClr val="tx1"/>
              </a:solidFill>
              <a:latin typeface="+mn-lt"/>
              <a:cs typeface="Arial" charset="0"/>
            </a:rPr>
            <a:t> и др.</a:t>
          </a:r>
          <a:endParaRPr lang="ru-RU" sz="1600" kern="1200" dirty="0"/>
        </a:p>
      </dsp:txBody>
      <dsp:txXfrm rot="-5400000">
        <a:off x="1984035" y="73365"/>
        <a:ext cx="6356855" cy="727158"/>
      </dsp:txXfrm>
    </dsp:sp>
    <dsp:sp modelId="{8E1A2886-8B63-419F-8080-01B978E5D117}">
      <dsp:nvSpPr>
        <dsp:cNvPr id="0" name=""/>
        <dsp:cNvSpPr/>
      </dsp:nvSpPr>
      <dsp:spPr>
        <a:xfrm>
          <a:off x="60593" y="11238"/>
          <a:ext cx="1983050" cy="843420"/>
        </a:xfrm>
        <a:prstGeom prst="roundRect">
          <a:avLst/>
        </a:prstGeom>
        <a:solidFill>
          <a:srgbClr val="FFC000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+mn-lt"/>
              <a:cs typeface="Arial" charset="0"/>
            </a:rPr>
            <a:t>Международные организации (</a:t>
          </a:r>
          <a:r>
            <a:rPr lang="en-US" sz="1800" b="1" kern="1200" dirty="0" smtClean="0">
              <a:solidFill>
                <a:schemeClr val="tx1"/>
              </a:solidFill>
              <a:latin typeface="+mn-lt"/>
              <a:cs typeface="Arial" charset="0"/>
            </a:rPr>
            <a:t>GEF, UNIDO, ICF </a:t>
          </a:r>
          <a:r>
            <a:rPr lang="ru-RU" sz="1800" b="1" kern="1200" dirty="0" smtClean="0">
              <a:solidFill>
                <a:schemeClr val="tx1"/>
              </a:solidFill>
              <a:latin typeface="+mn-lt"/>
              <a:cs typeface="Arial" charset="0"/>
            </a:rPr>
            <a:t>и т.д.)</a:t>
          </a:r>
          <a:endParaRPr lang="ru-RU" sz="1800" b="1" kern="1200" dirty="0">
            <a:solidFill>
              <a:schemeClr val="tx1"/>
            </a:solidFill>
            <a:latin typeface="+mn-lt"/>
            <a:cs typeface="Arial" charset="0"/>
          </a:endParaRPr>
        </a:p>
      </dsp:txBody>
      <dsp:txXfrm>
        <a:off x="101765" y="52410"/>
        <a:ext cx="1900706" cy="76107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7A4C27-8D34-4F59-8DDC-9206BF66C6D8}">
      <dsp:nvSpPr>
        <dsp:cNvPr id="0" name=""/>
        <dsp:cNvSpPr/>
      </dsp:nvSpPr>
      <dsp:spPr>
        <a:xfrm rot="5400000">
          <a:off x="4836773" y="-2823571"/>
          <a:ext cx="690714" cy="6396192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tx2">
              <a:lumMod val="65000"/>
            </a:schemeClr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 smtClean="0">
              <a:solidFill>
                <a:schemeClr val="tx1"/>
              </a:solidFill>
              <a:latin typeface="+mn-lt"/>
              <a:cs typeface="Arial" charset="0"/>
            </a:rPr>
            <a:t>Использование финансовых инструментов приводит к качественному улучшению экономического показателя проектов</a:t>
          </a:r>
          <a:endParaRPr lang="ru-RU" sz="1600" kern="1200" dirty="0"/>
        </a:p>
      </dsp:txBody>
      <dsp:txXfrm rot="-5400000">
        <a:off x="1984034" y="62886"/>
        <a:ext cx="6362474" cy="623278"/>
      </dsp:txXfrm>
    </dsp:sp>
    <dsp:sp modelId="{8E1A2886-8B63-419F-8080-01B978E5D117}">
      <dsp:nvSpPr>
        <dsp:cNvPr id="0" name=""/>
        <dsp:cNvSpPr/>
      </dsp:nvSpPr>
      <dsp:spPr>
        <a:xfrm>
          <a:off x="60593" y="9632"/>
          <a:ext cx="1983050" cy="722931"/>
        </a:xfrm>
        <a:prstGeom prst="roundRect">
          <a:avLst/>
        </a:prstGeom>
        <a:solidFill>
          <a:srgbClr val="FFC000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+mn-lt"/>
              <a:cs typeface="Arial" charset="0"/>
            </a:rPr>
            <a:t>Лизинг и товарные кредиты</a:t>
          </a:r>
          <a:endParaRPr lang="ru-RU" sz="1800" b="1" kern="1200" dirty="0">
            <a:solidFill>
              <a:schemeClr val="tx1"/>
            </a:solidFill>
            <a:latin typeface="+mn-lt"/>
            <a:cs typeface="Arial" charset="0"/>
          </a:endParaRPr>
        </a:p>
      </dsp:txBody>
      <dsp:txXfrm>
        <a:off x="95884" y="44923"/>
        <a:ext cx="1912468" cy="65234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0BEE08-92E7-45CE-9465-58366E2D11CB}">
      <dsp:nvSpPr>
        <dsp:cNvPr id="0" name=""/>
        <dsp:cNvSpPr/>
      </dsp:nvSpPr>
      <dsp:spPr>
        <a:xfrm rot="5400000">
          <a:off x="-242137" y="242593"/>
          <a:ext cx="1614246" cy="1129972"/>
        </a:xfrm>
        <a:prstGeom prst="chevron">
          <a:avLst/>
        </a:prstGeom>
        <a:solidFill>
          <a:srgbClr val="FFC000"/>
        </a:solidFill>
        <a:ln w="9525" cap="flat" cmpd="sng" algn="ctr">
          <a:solidFill>
            <a:schemeClr val="tx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chemeClr val="tx1"/>
              </a:solidFill>
            </a:rPr>
            <a:t>Этап 1</a:t>
          </a:r>
          <a:endParaRPr lang="ru-RU" sz="3100" kern="1200" dirty="0">
            <a:solidFill>
              <a:schemeClr val="tx1"/>
            </a:solidFill>
          </a:endParaRPr>
        </a:p>
      </dsp:txBody>
      <dsp:txXfrm rot="-5400000">
        <a:off x="0" y="565442"/>
        <a:ext cx="1129972" cy="484274"/>
      </dsp:txXfrm>
    </dsp:sp>
    <dsp:sp modelId="{9D7DB77A-9FBE-4B31-8570-80F0B5774438}">
      <dsp:nvSpPr>
        <dsp:cNvPr id="0" name=""/>
        <dsp:cNvSpPr/>
      </dsp:nvSpPr>
      <dsp:spPr>
        <a:xfrm rot="5400000">
          <a:off x="4428343" y="-3297913"/>
          <a:ext cx="1049260" cy="7646001"/>
        </a:xfrm>
        <a:prstGeom prst="round2SameRect">
          <a:avLst/>
        </a:prstGeom>
        <a:solidFill>
          <a:schemeClr val="bg1"/>
        </a:solidFill>
        <a:ln w="9525" cap="flat" cmpd="sng" algn="ctr">
          <a:solidFill>
            <a:schemeClr val="tx1">
              <a:alpha val="9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2011-2012 гг. </a:t>
          </a:r>
          <a:r>
            <a:rPr lang="ru-RU" sz="1600" b="1" kern="1200" dirty="0" smtClean="0"/>
            <a:t>Подготовительный</a:t>
          </a:r>
          <a:r>
            <a:rPr lang="ru-RU" sz="1600" kern="1200" dirty="0" smtClean="0"/>
            <a:t>: стимулирование рынка к использованию интеллектуальных приборов учета, формирование концепции интеллектуального учета, тестирование технологий на «</a:t>
          </a:r>
          <a:r>
            <a:rPr lang="ru-RU" sz="1600" kern="1200" dirty="0" err="1" smtClean="0"/>
            <a:t>пилотных</a:t>
          </a:r>
          <a:r>
            <a:rPr lang="ru-RU" sz="1600" kern="1200" dirty="0" smtClean="0"/>
            <a:t>» проектах</a:t>
          </a:r>
          <a:endParaRPr lang="ru-RU" sz="1600" kern="1200" dirty="0"/>
        </a:p>
      </dsp:txBody>
      <dsp:txXfrm rot="-5400000">
        <a:off x="1129973" y="51679"/>
        <a:ext cx="7594780" cy="946818"/>
      </dsp:txXfrm>
    </dsp:sp>
    <dsp:sp modelId="{8D8565A4-ABCA-4B56-A9EB-58DDE1C4B7DF}">
      <dsp:nvSpPr>
        <dsp:cNvPr id="0" name=""/>
        <dsp:cNvSpPr/>
      </dsp:nvSpPr>
      <dsp:spPr>
        <a:xfrm rot="5400000">
          <a:off x="-242137" y="1662761"/>
          <a:ext cx="1614246" cy="1129972"/>
        </a:xfrm>
        <a:prstGeom prst="chevron">
          <a:avLst/>
        </a:prstGeom>
        <a:solidFill>
          <a:srgbClr val="FFC000"/>
        </a:solidFill>
        <a:ln w="9525" cap="flat" cmpd="sng" algn="ctr">
          <a:solidFill>
            <a:schemeClr val="tx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chemeClr val="tx1"/>
              </a:solidFill>
            </a:rPr>
            <a:t>Этап 2</a:t>
          </a:r>
          <a:endParaRPr lang="ru-RU" sz="3100" kern="1200" dirty="0">
            <a:solidFill>
              <a:schemeClr val="tx1"/>
            </a:solidFill>
          </a:endParaRPr>
        </a:p>
      </dsp:txBody>
      <dsp:txXfrm rot="-5400000">
        <a:off x="0" y="1985610"/>
        <a:ext cx="1129972" cy="484274"/>
      </dsp:txXfrm>
    </dsp:sp>
    <dsp:sp modelId="{FCFC5ADC-C283-43A2-A42A-054EFF6BF6C5}">
      <dsp:nvSpPr>
        <dsp:cNvPr id="0" name=""/>
        <dsp:cNvSpPr/>
      </dsp:nvSpPr>
      <dsp:spPr>
        <a:xfrm rot="5400000">
          <a:off x="4428343" y="-1877746"/>
          <a:ext cx="1049260" cy="7646001"/>
        </a:xfrm>
        <a:prstGeom prst="round2Same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2012-2013 гг. </a:t>
          </a:r>
          <a:r>
            <a:rPr lang="ru-RU" sz="1600" b="1" kern="1200" dirty="0" smtClean="0"/>
            <a:t>Переходный:</a:t>
          </a:r>
          <a:r>
            <a:rPr lang="ru-RU" sz="1600" kern="1200" dirty="0" smtClean="0"/>
            <a:t> ввод в действие изменений в законодательстве, реализация проектов по интеллектуальному учету в части нового строительства. По итогам этапа возможен пересмотр состава мероприятий на третий этап (2016-2020 гг.)</a:t>
          </a:r>
          <a:endParaRPr lang="ru-RU" sz="1600" kern="1200" dirty="0"/>
        </a:p>
      </dsp:txBody>
      <dsp:txXfrm rot="-5400000">
        <a:off x="1129973" y="1471846"/>
        <a:ext cx="7594780" cy="946818"/>
      </dsp:txXfrm>
    </dsp:sp>
    <dsp:sp modelId="{FF36FA10-52FE-4C11-B488-545406013824}">
      <dsp:nvSpPr>
        <dsp:cNvPr id="0" name=""/>
        <dsp:cNvSpPr/>
      </dsp:nvSpPr>
      <dsp:spPr>
        <a:xfrm rot="5400000">
          <a:off x="-242137" y="3082928"/>
          <a:ext cx="1614246" cy="1129972"/>
        </a:xfrm>
        <a:prstGeom prst="chevron">
          <a:avLst/>
        </a:prstGeom>
        <a:solidFill>
          <a:srgbClr val="FFC000"/>
        </a:solidFill>
        <a:ln w="9525" cap="flat" cmpd="sng" algn="ctr">
          <a:solidFill>
            <a:schemeClr val="tx1">
              <a:alpha val="5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chemeClr val="tx1"/>
              </a:solidFill>
            </a:rPr>
            <a:t>Этап 3</a:t>
          </a:r>
          <a:endParaRPr lang="ru-RU" sz="3100" kern="1200" dirty="0">
            <a:solidFill>
              <a:schemeClr val="tx1"/>
            </a:solidFill>
          </a:endParaRPr>
        </a:p>
      </dsp:txBody>
      <dsp:txXfrm rot="-5400000">
        <a:off x="0" y="3405777"/>
        <a:ext cx="1129972" cy="484274"/>
      </dsp:txXfrm>
    </dsp:sp>
    <dsp:sp modelId="{F9B0E110-25D3-4633-A780-06991146D46C}">
      <dsp:nvSpPr>
        <dsp:cNvPr id="0" name=""/>
        <dsp:cNvSpPr/>
      </dsp:nvSpPr>
      <dsp:spPr>
        <a:xfrm rot="5400000">
          <a:off x="4428343" y="-457578"/>
          <a:ext cx="1049260" cy="7646001"/>
        </a:xfrm>
        <a:prstGeom prst="round2Same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2013-2020 гг. </a:t>
          </a:r>
          <a:r>
            <a:rPr lang="ru-RU" sz="1600" b="1" kern="1200" dirty="0" smtClean="0"/>
            <a:t>Тиражирование</a:t>
          </a:r>
          <a:r>
            <a:rPr lang="ru-RU" sz="1600" kern="1200" dirty="0" smtClean="0"/>
            <a:t>: масштабное тиражирование технологий интеллектуального учета</a:t>
          </a:r>
          <a:endParaRPr lang="ru-RU" sz="1600" kern="1200" dirty="0"/>
        </a:p>
      </dsp:txBody>
      <dsp:txXfrm rot="-5400000">
        <a:off x="1129973" y="2892014"/>
        <a:ext cx="7594780" cy="94681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02D0F7-C27C-49F0-AA80-92504CF371E0}">
      <dsp:nvSpPr>
        <dsp:cNvPr id="0" name=""/>
        <dsp:cNvSpPr/>
      </dsp:nvSpPr>
      <dsp:spPr>
        <a:xfrm>
          <a:off x="0" y="709159"/>
          <a:ext cx="8375379" cy="715052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chemeClr val="tx1"/>
              </a:solidFill>
            </a:rPr>
            <a:t>Изучение технологий и лучшего международного и российского опыта</a:t>
          </a:r>
          <a:endParaRPr lang="en-US" sz="1800" b="0" kern="1200" dirty="0">
            <a:solidFill>
              <a:schemeClr val="tx1"/>
            </a:solidFill>
          </a:endParaRPr>
        </a:p>
      </dsp:txBody>
      <dsp:txXfrm>
        <a:off x="34906" y="744065"/>
        <a:ext cx="8305567" cy="645240"/>
      </dsp:txXfrm>
    </dsp:sp>
    <dsp:sp modelId="{3442B434-45CE-42D0-85AD-7037D47EDC1D}">
      <dsp:nvSpPr>
        <dsp:cNvPr id="0" name=""/>
        <dsp:cNvSpPr/>
      </dsp:nvSpPr>
      <dsp:spPr>
        <a:xfrm>
          <a:off x="0" y="1476052"/>
          <a:ext cx="8375379" cy="715052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chemeClr val="tx1"/>
              </a:solidFill>
            </a:rPr>
            <a:t>Формирование пилотных зон по тестированию технологий</a:t>
          </a:r>
          <a:endParaRPr lang="ru-RU" sz="1800" b="0" kern="1200" dirty="0">
            <a:solidFill>
              <a:schemeClr val="tx1"/>
            </a:solidFill>
          </a:endParaRPr>
        </a:p>
      </dsp:txBody>
      <dsp:txXfrm>
        <a:off x="34906" y="1510958"/>
        <a:ext cx="8305567" cy="645240"/>
      </dsp:txXfrm>
    </dsp:sp>
    <dsp:sp modelId="{75A0B9A9-CED6-4456-B5E0-9222075F5FA1}">
      <dsp:nvSpPr>
        <dsp:cNvPr id="0" name=""/>
        <dsp:cNvSpPr/>
      </dsp:nvSpPr>
      <dsp:spPr>
        <a:xfrm>
          <a:off x="0" y="2242945"/>
          <a:ext cx="8375379" cy="715052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smtClean="0">
              <a:solidFill>
                <a:schemeClr val="tx1"/>
              </a:solidFill>
            </a:rPr>
            <a:t>«Программа по развитию коммерческого учета электроэнергии на основе технологий интеллектуального учета на период до 2020 года»</a:t>
          </a:r>
          <a:endParaRPr lang="ru-RU" sz="1800" b="0" kern="1200" dirty="0">
            <a:solidFill>
              <a:schemeClr val="tx1"/>
            </a:solidFill>
          </a:endParaRPr>
        </a:p>
      </dsp:txBody>
      <dsp:txXfrm>
        <a:off x="34906" y="2277851"/>
        <a:ext cx="8305567" cy="645240"/>
      </dsp:txXfrm>
    </dsp:sp>
    <dsp:sp modelId="{712A43EF-8082-40E2-A5F3-F15F7A83E6F8}">
      <dsp:nvSpPr>
        <dsp:cNvPr id="0" name=""/>
        <dsp:cNvSpPr/>
      </dsp:nvSpPr>
      <dsp:spPr>
        <a:xfrm>
          <a:off x="0" y="3009837"/>
          <a:ext cx="8375379" cy="715052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chemeClr val="tx1"/>
              </a:solidFill>
            </a:rPr>
            <a:t>Методические рекомендации по техническим требованиям к системам и приборам учета электроэнергии на основе технологий интеллектуального учёта</a:t>
          </a:r>
          <a:endParaRPr lang="en-US" sz="1800" b="0" kern="1200" dirty="0">
            <a:solidFill>
              <a:schemeClr val="tx1"/>
            </a:solidFill>
          </a:endParaRPr>
        </a:p>
      </dsp:txBody>
      <dsp:txXfrm>
        <a:off x="34906" y="3044743"/>
        <a:ext cx="8305567" cy="645240"/>
      </dsp:txXfrm>
    </dsp:sp>
    <dsp:sp modelId="{7FAB91D8-442A-46C0-8DA5-58B92EBD4162}">
      <dsp:nvSpPr>
        <dsp:cNvPr id="0" name=""/>
        <dsp:cNvSpPr/>
      </dsp:nvSpPr>
      <dsp:spPr>
        <a:xfrm>
          <a:off x="0" y="3776730"/>
          <a:ext cx="8375379" cy="715052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chemeClr val="tx1"/>
              </a:solidFill>
            </a:rPr>
            <a:t>Стимулирование развитие российских производств интеллектуальных приборов учета и локализации зарубежных производителей</a:t>
          </a:r>
          <a:endParaRPr lang="en-US" sz="1800" b="0" kern="1200" dirty="0">
            <a:solidFill>
              <a:schemeClr val="tx1"/>
            </a:solidFill>
          </a:endParaRPr>
        </a:p>
      </dsp:txBody>
      <dsp:txXfrm>
        <a:off x="34906" y="3811636"/>
        <a:ext cx="8305567" cy="645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68F6E8-A6F3-4504-BE7F-4DB45A63F5D4}" type="datetimeFigureOut">
              <a:rPr lang="ru-RU" smtClean="0"/>
              <a:pPr/>
              <a:t>16.05.2011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429BA-2BEC-469C-AAF3-E38B94E3FD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456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0D808563-697C-4F57-AE62-277C9071D7AD}" type="slidenum">
              <a:rPr lang="ru-RU" sz="1400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buFont typeface="Times New Roman" pitchFamily="18" charset="0"/>
                <a:buNone/>
              </a:pPr>
              <a:t>1</a:t>
            </a:fld>
            <a:endParaRPr lang="ru-RU" sz="1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8131" name="Text Box 1"/>
          <p:cNvSpPr txBox="1">
            <a:spLocks noChangeArrowheads="1"/>
          </p:cNvSpPr>
          <p:nvPr/>
        </p:nvSpPr>
        <p:spPr bwMode="auto">
          <a:xfrm>
            <a:off x="797592" y="685947"/>
            <a:ext cx="5262818" cy="3426806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239" tIns="45619" rIns="91239" bIns="45619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48132" name="Rectangle 2"/>
          <p:cNvSpPr>
            <a:spLocks noGrp="1" noChangeArrowheads="1"/>
          </p:cNvSpPr>
          <p:nvPr>
            <p:ph type="body"/>
          </p:nvPr>
        </p:nvSpPr>
        <p:spPr>
          <a:xfrm>
            <a:off x="685480" y="4345302"/>
            <a:ext cx="5482236" cy="41083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A1F1A756-E335-439C-A959-8A9202463662}" type="slidenum">
              <a:rPr lang="ru-RU" sz="1400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buFont typeface="Times New Roman" pitchFamily="18" charset="0"/>
                <a:buNone/>
              </a:pPr>
              <a:t>19</a:t>
            </a:fld>
            <a:endParaRPr lang="ru-RU" sz="1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7347" name="Text Box 1"/>
          <p:cNvSpPr txBox="1">
            <a:spLocks noChangeArrowheads="1"/>
          </p:cNvSpPr>
          <p:nvPr/>
        </p:nvSpPr>
        <p:spPr bwMode="auto">
          <a:xfrm>
            <a:off x="765559" y="685947"/>
            <a:ext cx="5325281" cy="342534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248" tIns="45624" rIns="91248" bIns="45624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57348" name="Rectangle 2"/>
          <p:cNvSpPr>
            <a:spLocks noGrp="1" noChangeArrowheads="1"/>
          </p:cNvSpPr>
          <p:nvPr>
            <p:ph type="body"/>
          </p:nvPr>
        </p:nvSpPr>
        <p:spPr>
          <a:xfrm>
            <a:off x="685480" y="4345302"/>
            <a:ext cx="5482236" cy="41083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52F3F6A5-EAE3-4294-8F81-42A427DCD5B0}" type="slidenum">
              <a:rPr lang="ru-RU" sz="1400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buFont typeface="Times New Roman" pitchFamily="18" charset="0"/>
                <a:buNone/>
              </a:pPr>
              <a:t>20</a:t>
            </a:fld>
            <a:endParaRPr lang="ru-RU" sz="1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3491" name="Text Box 1"/>
          <p:cNvSpPr txBox="1">
            <a:spLocks noChangeArrowheads="1"/>
          </p:cNvSpPr>
          <p:nvPr/>
        </p:nvSpPr>
        <p:spPr bwMode="auto">
          <a:xfrm>
            <a:off x="765559" y="685947"/>
            <a:ext cx="5325281" cy="342534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248" tIns="45624" rIns="91248" bIns="45624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63492" name="Rectangle 2"/>
          <p:cNvSpPr>
            <a:spLocks noGrp="1" noChangeArrowheads="1"/>
          </p:cNvSpPr>
          <p:nvPr>
            <p:ph type="body"/>
          </p:nvPr>
        </p:nvSpPr>
        <p:spPr>
          <a:xfrm>
            <a:off x="685480" y="4345302"/>
            <a:ext cx="5482236" cy="41083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5E89C871-E0A2-4C74-97D0-8B343134531D}" type="slidenum">
              <a:rPr lang="ru-RU" sz="1400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buFont typeface="Times New Roman" pitchFamily="18" charset="0"/>
                <a:buNone/>
              </a:pPr>
              <a:t>21</a:t>
            </a:fld>
            <a:endParaRPr lang="ru-RU" sz="1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4515" name="Text Box 1"/>
          <p:cNvSpPr txBox="1">
            <a:spLocks noChangeArrowheads="1"/>
          </p:cNvSpPr>
          <p:nvPr/>
        </p:nvSpPr>
        <p:spPr bwMode="auto">
          <a:xfrm>
            <a:off x="765559" y="685947"/>
            <a:ext cx="5325281" cy="342534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248" tIns="45624" rIns="91248" bIns="45624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body"/>
          </p:nvPr>
        </p:nvSpPr>
        <p:spPr>
          <a:xfrm>
            <a:off x="685480" y="4345302"/>
            <a:ext cx="5482236" cy="41083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B9DD4EB1-F661-4962-BE0F-BFC19548AB89}" type="slidenum">
              <a:rPr lang="ru-RU" sz="1400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buFont typeface="Times New Roman" pitchFamily="18" charset="0"/>
                <a:buNone/>
              </a:pPr>
              <a:t>22</a:t>
            </a:fld>
            <a:endParaRPr lang="ru-RU" sz="1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3731" name="Text Box 1"/>
          <p:cNvSpPr txBox="1">
            <a:spLocks noChangeArrowheads="1"/>
          </p:cNvSpPr>
          <p:nvPr/>
        </p:nvSpPr>
        <p:spPr bwMode="auto">
          <a:xfrm>
            <a:off x="797592" y="685947"/>
            <a:ext cx="5262818" cy="3426806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239" tIns="45619" rIns="91239" bIns="45619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73732" name="Rectangle 2"/>
          <p:cNvSpPr>
            <a:spLocks noGrp="1" noChangeArrowheads="1"/>
          </p:cNvSpPr>
          <p:nvPr>
            <p:ph type="body"/>
          </p:nvPr>
        </p:nvSpPr>
        <p:spPr>
          <a:xfrm>
            <a:off x="685480" y="4345302"/>
            <a:ext cx="5482236" cy="41083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DA024623-46DB-478C-9E59-55F8D0E01B51}" type="slidenum">
              <a:rPr lang="ru-RU" sz="1400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buFont typeface="Times New Roman" pitchFamily="18" charset="0"/>
                <a:buNone/>
              </a:pPr>
              <a:t>23</a:t>
            </a:fld>
            <a:endParaRPr lang="ru-RU" sz="1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4755" name="Text Box 1"/>
          <p:cNvSpPr txBox="1">
            <a:spLocks noChangeArrowheads="1"/>
          </p:cNvSpPr>
          <p:nvPr/>
        </p:nvSpPr>
        <p:spPr bwMode="auto">
          <a:xfrm>
            <a:off x="765559" y="685947"/>
            <a:ext cx="5325281" cy="342534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248" tIns="45624" rIns="91248" bIns="45624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74756" name="Rectangle 2"/>
          <p:cNvSpPr>
            <a:spLocks noGrp="1" noChangeArrowheads="1"/>
          </p:cNvSpPr>
          <p:nvPr>
            <p:ph type="body"/>
          </p:nvPr>
        </p:nvSpPr>
        <p:spPr>
          <a:xfrm>
            <a:off x="685480" y="4345302"/>
            <a:ext cx="5482236" cy="41083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52DA1EC1-3C8F-41A2-BCA1-21824B72637F}" type="slidenum">
              <a:rPr lang="ru-RU" sz="1400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buFont typeface="Times New Roman" pitchFamily="18" charset="0"/>
                <a:buNone/>
              </a:pPr>
              <a:t>24</a:t>
            </a:fld>
            <a:endParaRPr lang="ru-RU" sz="1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5779" name="Text Box 1"/>
          <p:cNvSpPr txBox="1">
            <a:spLocks noChangeArrowheads="1"/>
          </p:cNvSpPr>
          <p:nvPr/>
        </p:nvSpPr>
        <p:spPr bwMode="auto">
          <a:xfrm>
            <a:off x="765559" y="685947"/>
            <a:ext cx="5325281" cy="342534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248" tIns="45624" rIns="91248" bIns="45624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75780" name="Rectangle 2"/>
          <p:cNvSpPr>
            <a:spLocks noGrp="1" noChangeArrowheads="1"/>
          </p:cNvSpPr>
          <p:nvPr>
            <p:ph type="body"/>
          </p:nvPr>
        </p:nvSpPr>
        <p:spPr>
          <a:xfrm>
            <a:off x="685480" y="4345302"/>
            <a:ext cx="5482236" cy="41083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E50B6750-10EC-414C-9B7A-C19ABB073EE5}" type="slidenum">
              <a:rPr lang="ru-RU" sz="1400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buFont typeface="Times New Roman" pitchFamily="18" charset="0"/>
                <a:buNone/>
              </a:pPr>
              <a:t>25</a:t>
            </a:fld>
            <a:endParaRPr lang="ru-RU" sz="1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6803" name="Text Box 1"/>
          <p:cNvSpPr txBox="1">
            <a:spLocks noChangeArrowheads="1"/>
          </p:cNvSpPr>
          <p:nvPr/>
        </p:nvSpPr>
        <p:spPr bwMode="auto">
          <a:xfrm>
            <a:off x="765559" y="685947"/>
            <a:ext cx="5325281" cy="342534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248" tIns="45624" rIns="91248" bIns="45624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76804" name="Rectangle 2"/>
          <p:cNvSpPr>
            <a:spLocks noGrp="1" noChangeArrowheads="1"/>
          </p:cNvSpPr>
          <p:nvPr>
            <p:ph type="body"/>
          </p:nvPr>
        </p:nvSpPr>
        <p:spPr>
          <a:xfrm>
            <a:off x="685480" y="4345302"/>
            <a:ext cx="5482236" cy="41083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55B2C55B-7710-4A89-883F-1BA3A373456F}" type="slidenum">
              <a:rPr lang="ru-RU" sz="1400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buFont typeface="Times New Roman" pitchFamily="18" charset="0"/>
                <a:buNone/>
              </a:pPr>
              <a:t>26</a:t>
            </a:fld>
            <a:endParaRPr lang="ru-RU" sz="1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7827" name="Text Box 1"/>
          <p:cNvSpPr txBox="1">
            <a:spLocks noChangeArrowheads="1"/>
          </p:cNvSpPr>
          <p:nvPr/>
        </p:nvSpPr>
        <p:spPr bwMode="auto">
          <a:xfrm>
            <a:off x="765559" y="685947"/>
            <a:ext cx="5325281" cy="342534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248" tIns="45624" rIns="91248" bIns="45624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77828" name="Rectangle 2"/>
          <p:cNvSpPr>
            <a:spLocks noGrp="1" noChangeArrowheads="1"/>
          </p:cNvSpPr>
          <p:nvPr>
            <p:ph type="body"/>
          </p:nvPr>
        </p:nvSpPr>
        <p:spPr>
          <a:xfrm>
            <a:off x="685480" y="4345302"/>
            <a:ext cx="5482236" cy="41083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695A7B6A-60A0-4AB9-8286-A909B03F3397}" type="slidenum">
              <a:rPr lang="ru-RU" sz="1400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buFont typeface="Times New Roman" pitchFamily="18" charset="0"/>
                <a:buNone/>
              </a:pPr>
              <a:t>27</a:t>
            </a:fld>
            <a:endParaRPr lang="ru-RU" sz="1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8851" name="Text Box 1"/>
          <p:cNvSpPr txBox="1">
            <a:spLocks noChangeArrowheads="1"/>
          </p:cNvSpPr>
          <p:nvPr/>
        </p:nvSpPr>
        <p:spPr bwMode="auto">
          <a:xfrm>
            <a:off x="765559" y="685947"/>
            <a:ext cx="5325281" cy="342534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248" tIns="45624" rIns="91248" bIns="45624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78852" name="Rectangle 2"/>
          <p:cNvSpPr>
            <a:spLocks noGrp="1" noChangeArrowheads="1"/>
          </p:cNvSpPr>
          <p:nvPr>
            <p:ph type="body"/>
          </p:nvPr>
        </p:nvSpPr>
        <p:spPr>
          <a:xfrm>
            <a:off x="685480" y="4345302"/>
            <a:ext cx="5482236" cy="41083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88187C46-A69B-42BC-B0DA-3ABD49BD8436}" type="slidenum">
              <a:rPr lang="ru-RU" sz="1400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buFont typeface="Times New Roman" pitchFamily="18" charset="0"/>
                <a:buNone/>
              </a:pPr>
              <a:t>28</a:t>
            </a:fld>
            <a:endParaRPr lang="ru-RU" sz="1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9875" name="Text Box 1"/>
          <p:cNvSpPr txBox="1">
            <a:spLocks noChangeArrowheads="1"/>
          </p:cNvSpPr>
          <p:nvPr/>
        </p:nvSpPr>
        <p:spPr bwMode="auto">
          <a:xfrm>
            <a:off x="765559" y="685947"/>
            <a:ext cx="5325281" cy="342534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248" tIns="45624" rIns="91248" bIns="45624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79876" name="Rectangle 2"/>
          <p:cNvSpPr>
            <a:spLocks noGrp="1" noChangeArrowheads="1"/>
          </p:cNvSpPr>
          <p:nvPr>
            <p:ph type="body"/>
          </p:nvPr>
        </p:nvSpPr>
        <p:spPr>
          <a:xfrm>
            <a:off x="685480" y="4345302"/>
            <a:ext cx="5482236" cy="41083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1F2E9F46-25C4-49E9-B174-F4294FA26F4D}" type="slidenum">
              <a:rPr lang="ru-RU" sz="1400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buFont typeface="Times New Roman" pitchFamily="18" charset="0"/>
                <a:buNone/>
              </a:pPr>
              <a:t>2</a:t>
            </a:fld>
            <a:endParaRPr lang="ru-RU" sz="1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9155" name="Text Box 1"/>
          <p:cNvSpPr txBox="1">
            <a:spLocks noChangeArrowheads="1"/>
          </p:cNvSpPr>
          <p:nvPr/>
        </p:nvSpPr>
        <p:spPr bwMode="auto">
          <a:xfrm>
            <a:off x="765559" y="685947"/>
            <a:ext cx="5325281" cy="342534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248" tIns="45624" rIns="91248" bIns="45624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49156" name="Rectangle 2"/>
          <p:cNvSpPr>
            <a:spLocks noGrp="1" noChangeArrowheads="1"/>
          </p:cNvSpPr>
          <p:nvPr>
            <p:ph type="body"/>
          </p:nvPr>
        </p:nvSpPr>
        <p:spPr>
          <a:xfrm>
            <a:off x="685480" y="4345302"/>
            <a:ext cx="5482236" cy="41083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FAF8E8D4-A238-4E4D-9F0C-67B90A53EB32}" type="slidenum">
              <a:rPr lang="ru-RU" sz="1400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buFont typeface="Times New Roman" pitchFamily="18" charset="0"/>
                <a:buNone/>
              </a:pPr>
              <a:t>29</a:t>
            </a:fld>
            <a:endParaRPr lang="ru-RU" sz="1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80899" name="Text Box 1"/>
          <p:cNvSpPr txBox="1">
            <a:spLocks noChangeArrowheads="1"/>
          </p:cNvSpPr>
          <p:nvPr/>
        </p:nvSpPr>
        <p:spPr bwMode="auto">
          <a:xfrm>
            <a:off x="797592" y="685947"/>
            <a:ext cx="5262818" cy="3426806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248" tIns="45624" rIns="91248" bIns="45624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0900" name="Rectangle 2"/>
          <p:cNvSpPr>
            <a:spLocks noGrp="1" noChangeArrowheads="1"/>
          </p:cNvSpPr>
          <p:nvPr>
            <p:ph type="body"/>
          </p:nvPr>
        </p:nvSpPr>
        <p:spPr>
          <a:xfrm>
            <a:off x="685480" y="4345302"/>
            <a:ext cx="5482236" cy="41083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F4CCCE6E-1C88-407C-8389-692B353E76A8}" type="slidenum">
              <a:rPr lang="ru-RU" sz="1400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buFont typeface="Times New Roman" pitchFamily="18" charset="0"/>
                <a:buNone/>
              </a:pPr>
              <a:t>3</a:t>
            </a:fld>
            <a:endParaRPr lang="ru-RU" sz="1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0179" name="Text Box 1"/>
          <p:cNvSpPr txBox="1">
            <a:spLocks noChangeArrowheads="1"/>
          </p:cNvSpPr>
          <p:nvPr/>
        </p:nvSpPr>
        <p:spPr bwMode="auto">
          <a:xfrm>
            <a:off x="765559" y="685947"/>
            <a:ext cx="5325281" cy="342534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248" tIns="45624" rIns="91248" bIns="45624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50180" name="Rectangle 2"/>
          <p:cNvSpPr>
            <a:spLocks noGrp="1" noChangeArrowheads="1"/>
          </p:cNvSpPr>
          <p:nvPr>
            <p:ph type="body"/>
          </p:nvPr>
        </p:nvSpPr>
        <p:spPr>
          <a:xfrm>
            <a:off x="685480" y="4345302"/>
            <a:ext cx="5482236" cy="41083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9D95C9EA-C406-4A5E-AF2D-7185B63A2134}" type="slidenum">
              <a:rPr lang="ru-RU" sz="1400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buFont typeface="Times New Roman" pitchFamily="18" charset="0"/>
                <a:buNone/>
              </a:pPr>
              <a:t>4</a:t>
            </a:fld>
            <a:endParaRPr lang="ru-RU" sz="1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1203" name="Text Box 1"/>
          <p:cNvSpPr txBox="1">
            <a:spLocks noChangeArrowheads="1"/>
          </p:cNvSpPr>
          <p:nvPr/>
        </p:nvSpPr>
        <p:spPr bwMode="auto">
          <a:xfrm>
            <a:off x="765559" y="685947"/>
            <a:ext cx="5325281" cy="342534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248" tIns="45624" rIns="91248" bIns="45624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51204" name="Rectangle 2"/>
          <p:cNvSpPr>
            <a:spLocks noGrp="1" noChangeArrowheads="1"/>
          </p:cNvSpPr>
          <p:nvPr>
            <p:ph type="body"/>
          </p:nvPr>
        </p:nvSpPr>
        <p:spPr>
          <a:xfrm>
            <a:off x="685480" y="4345302"/>
            <a:ext cx="5482236" cy="41083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BA21FBA6-4B8D-4A30-A14D-465795C3ADB8}" type="slidenum">
              <a:rPr lang="ru-RU" sz="1400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buFont typeface="Times New Roman" pitchFamily="18" charset="0"/>
                <a:buNone/>
              </a:pPr>
              <a:t>5</a:t>
            </a:fld>
            <a:endParaRPr lang="ru-RU" sz="1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2227" name="Text Box 1"/>
          <p:cNvSpPr txBox="1">
            <a:spLocks noChangeArrowheads="1"/>
          </p:cNvSpPr>
          <p:nvPr/>
        </p:nvSpPr>
        <p:spPr bwMode="auto">
          <a:xfrm>
            <a:off x="765559" y="685947"/>
            <a:ext cx="5325281" cy="342534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248" tIns="45624" rIns="91248" bIns="45624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52228" name="Rectangle 2"/>
          <p:cNvSpPr>
            <a:spLocks noGrp="1" noChangeArrowheads="1"/>
          </p:cNvSpPr>
          <p:nvPr>
            <p:ph type="body"/>
          </p:nvPr>
        </p:nvSpPr>
        <p:spPr>
          <a:xfrm>
            <a:off x="685480" y="4345302"/>
            <a:ext cx="5482236" cy="41083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7F4993EE-7813-45FD-AF8A-D701670ABBCE}" type="slidenum">
              <a:rPr lang="ru-RU" sz="1400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buFont typeface="Times New Roman" pitchFamily="18" charset="0"/>
                <a:buNone/>
              </a:pPr>
              <a:t>6</a:t>
            </a:fld>
            <a:endParaRPr lang="ru-RU" sz="1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3251" name="Text Box 1"/>
          <p:cNvSpPr txBox="1">
            <a:spLocks noChangeArrowheads="1"/>
          </p:cNvSpPr>
          <p:nvPr/>
        </p:nvSpPr>
        <p:spPr bwMode="auto">
          <a:xfrm>
            <a:off x="765559" y="685947"/>
            <a:ext cx="5325281" cy="342534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248" tIns="45624" rIns="91248" bIns="45624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53252" name="Rectangle 2"/>
          <p:cNvSpPr>
            <a:spLocks noGrp="1" noChangeArrowheads="1"/>
          </p:cNvSpPr>
          <p:nvPr>
            <p:ph type="body"/>
          </p:nvPr>
        </p:nvSpPr>
        <p:spPr>
          <a:xfrm>
            <a:off x="685480" y="4345302"/>
            <a:ext cx="5482236" cy="41083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9420E3FA-278D-490A-8DAB-C16FF438293E}" type="slidenum">
              <a:rPr lang="ru-RU" sz="1400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buFont typeface="Times New Roman" pitchFamily="18" charset="0"/>
                <a:buNone/>
              </a:pPr>
              <a:t>7</a:t>
            </a:fld>
            <a:endParaRPr lang="ru-RU" sz="1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4275" name="Text Box 1"/>
          <p:cNvSpPr txBox="1">
            <a:spLocks noChangeArrowheads="1"/>
          </p:cNvSpPr>
          <p:nvPr/>
        </p:nvSpPr>
        <p:spPr bwMode="auto">
          <a:xfrm>
            <a:off x="765559" y="685947"/>
            <a:ext cx="5325281" cy="342534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248" tIns="45624" rIns="91248" bIns="45624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54276" name="Rectangle 2"/>
          <p:cNvSpPr>
            <a:spLocks noGrp="1" noChangeArrowheads="1"/>
          </p:cNvSpPr>
          <p:nvPr>
            <p:ph type="body"/>
          </p:nvPr>
        </p:nvSpPr>
        <p:spPr>
          <a:xfrm>
            <a:off x="685480" y="4345302"/>
            <a:ext cx="5482236" cy="41083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DF0910FD-92B7-4A01-8C74-127CA7A42BBD}" type="slidenum">
              <a:rPr lang="ru-RU" sz="1400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buFont typeface="Times New Roman" pitchFamily="18" charset="0"/>
                <a:buNone/>
              </a:pPr>
              <a:t>17</a:t>
            </a:fld>
            <a:endParaRPr lang="ru-RU" sz="1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5299" name="Text Box 1"/>
          <p:cNvSpPr txBox="1">
            <a:spLocks noChangeArrowheads="1"/>
          </p:cNvSpPr>
          <p:nvPr/>
        </p:nvSpPr>
        <p:spPr bwMode="auto">
          <a:xfrm>
            <a:off x="797592" y="685947"/>
            <a:ext cx="5262818" cy="3426806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239" tIns="45619" rIns="91239" bIns="45619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55300" name="Rectangle 2"/>
          <p:cNvSpPr>
            <a:spLocks noGrp="1" noChangeArrowheads="1"/>
          </p:cNvSpPr>
          <p:nvPr>
            <p:ph type="body"/>
          </p:nvPr>
        </p:nvSpPr>
        <p:spPr>
          <a:xfrm>
            <a:off x="685480" y="4345302"/>
            <a:ext cx="5482236" cy="41083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3763" algn="l"/>
                <a:tab pos="1343025" algn="l"/>
                <a:tab pos="1790700" algn="l"/>
                <a:tab pos="2238375" algn="l"/>
                <a:tab pos="2687638" algn="l"/>
                <a:tab pos="3135313" algn="l"/>
                <a:tab pos="3582988" algn="l"/>
                <a:tab pos="4032250" algn="l"/>
                <a:tab pos="4479925" algn="l"/>
                <a:tab pos="4929188" algn="l"/>
                <a:tab pos="5376863" algn="l"/>
                <a:tab pos="5824538" algn="l"/>
                <a:tab pos="6273800" algn="l"/>
                <a:tab pos="6721475" algn="l"/>
                <a:tab pos="7169150" algn="l"/>
                <a:tab pos="7618413" algn="l"/>
                <a:tab pos="8066088" algn="l"/>
                <a:tab pos="8513763" algn="l"/>
                <a:tab pos="896302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Times New Roman" pitchFamily="18" charset="0"/>
              <a:buNone/>
            </a:pPr>
            <a:fld id="{8E3810DA-B2D4-4B14-BE23-CCA6FCE75A17}" type="slidenum">
              <a:rPr lang="ru-RU" sz="1400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buFont typeface="Times New Roman" pitchFamily="18" charset="0"/>
                <a:buNone/>
              </a:pPr>
              <a:t>18</a:t>
            </a:fld>
            <a:endParaRPr lang="ru-RU" sz="1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6323" name="Text Box 1"/>
          <p:cNvSpPr txBox="1">
            <a:spLocks noChangeArrowheads="1"/>
          </p:cNvSpPr>
          <p:nvPr/>
        </p:nvSpPr>
        <p:spPr bwMode="auto">
          <a:xfrm>
            <a:off x="765559" y="685947"/>
            <a:ext cx="5325281" cy="342534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248" tIns="45624" rIns="91248" bIns="45624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56324" name="Rectangle 2"/>
          <p:cNvSpPr>
            <a:spLocks noGrp="1" noChangeArrowheads="1"/>
          </p:cNvSpPr>
          <p:nvPr>
            <p:ph type="body"/>
          </p:nvPr>
        </p:nvSpPr>
        <p:spPr>
          <a:xfrm>
            <a:off x="685480" y="4345302"/>
            <a:ext cx="5482236" cy="41083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48B8E-BD25-4AE3-A367-0DECD7B6E1B7}" type="datetime1">
              <a:rPr lang="ru-RU" smtClean="0"/>
              <a:pPr/>
              <a:t>16.05.2011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06A-551A-4072-A050-080EB4AE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7E123-0D74-4571-9FE4-C1E8B1D34749}" type="datetime1">
              <a:rPr lang="ru-RU" smtClean="0"/>
              <a:pPr/>
              <a:t>16.05.2011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06A-551A-4072-A050-080EB4AE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3FD19-CA2E-409D-B208-F78EE272D98B}" type="datetime1">
              <a:rPr lang="ru-RU" smtClean="0"/>
              <a:pPr/>
              <a:t>16.05.2011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06A-551A-4072-A050-080EB4AE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88B83-2703-4BF3-B9F9-A3578C67B29A}" type="datetime1">
              <a:rPr lang="ru-RU" smtClean="0"/>
              <a:pPr/>
              <a:t>16.05.2011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06A-551A-4072-A050-080EB4AE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999F6-183B-49A5-94E4-80A5F14DAE17}" type="datetime1">
              <a:rPr lang="ru-RU" smtClean="0"/>
              <a:pPr/>
              <a:t>16.05.2011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06A-551A-4072-A050-080EB4AE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22D24-B02D-4D35-BBFC-015A719597B9}" type="datetime1">
              <a:rPr lang="ru-RU" smtClean="0"/>
              <a:pPr/>
              <a:t>16.05.2011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06A-551A-4072-A050-080EB4AE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3F16F-9A83-48C5-B414-1671AF147323}" type="datetime1">
              <a:rPr lang="ru-RU" smtClean="0"/>
              <a:pPr/>
              <a:t>16.05.2011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06A-551A-4072-A050-080EB4AE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426FD-C77F-4DD7-A902-7DFA080E44B4}" type="datetime1">
              <a:rPr lang="ru-RU" smtClean="0"/>
              <a:pPr/>
              <a:t>16.05.2011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06A-551A-4072-A050-080EB4AE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4D86-CA7D-48BB-B0AA-6101C7D2C2A4}" type="datetime1">
              <a:rPr lang="ru-RU" smtClean="0"/>
              <a:pPr/>
              <a:t>16.05.2011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06A-551A-4072-A050-080EB4AE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048BF-EBCA-4B1C-A587-9670DB970ADD}" type="datetime1">
              <a:rPr lang="ru-RU" smtClean="0"/>
              <a:pPr/>
              <a:t>16.05.2011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06A-551A-4072-A050-080EB4AE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882A8-9634-4958-8FD3-3325AB4F5C67}" type="datetime1">
              <a:rPr lang="ru-RU" smtClean="0"/>
              <a:pPr/>
              <a:t>16.05.2011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0806A-551A-4072-A050-080EB4AE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7D366-5390-4DD8-8893-1686F546E4E2}" type="datetime1">
              <a:rPr lang="ru-RU" smtClean="0"/>
              <a:pPr/>
              <a:t>16.05.2011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60806A-551A-4072-A050-080EB4AE9C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image" Target="../media/image9.jpeg"/><Relationship Id="rId7" Type="http://schemas.openxmlformats.org/officeDocument/2006/relationships/chart" Target="../charts/chart1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8.xml"/><Relationship Id="rId3" Type="http://schemas.openxmlformats.org/officeDocument/2006/relationships/image" Target="../media/image9.jpeg"/><Relationship Id="rId7" Type="http://schemas.openxmlformats.org/officeDocument/2006/relationships/chart" Target="../charts/chart17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6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1.xml"/><Relationship Id="rId5" Type="http://schemas.openxmlformats.org/officeDocument/2006/relationships/chart" Target="../charts/chart20.xml"/><Relationship Id="rId4" Type="http://schemas.openxmlformats.org/officeDocument/2006/relationships/chart" Target="../charts/char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0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microsoft.com/office/2007/relationships/diagramDrawing" Target="../diagrams/drawing3.xml"/><Relationship Id="rId18" Type="http://schemas.microsoft.com/office/2007/relationships/diagramDrawing" Target="../diagrams/drawing4.xml"/><Relationship Id="rId26" Type="http://schemas.openxmlformats.org/officeDocument/2006/relationships/diagramQuickStyle" Target="../diagrams/quickStyle6.xml"/><Relationship Id="rId3" Type="http://schemas.openxmlformats.org/officeDocument/2006/relationships/image" Target="../media/image10.jpeg"/><Relationship Id="rId21" Type="http://schemas.openxmlformats.org/officeDocument/2006/relationships/diagramQuickStyle" Target="../diagrams/quickStyle5.xml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17" Type="http://schemas.openxmlformats.org/officeDocument/2006/relationships/diagramColors" Target="../diagrams/colors4.xml"/><Relationship Id="rId25" Type="http://schemas.openxmlformats.org/officeDocument/2006/relationships/diagramLayout" Target="../diagrams/layout6.xml"/><Relationship Id="rId2" Type="http://schemas.openxmlformats.org/officeDocument/2006/relationships/notesSlide" Target="../notesSlides/notesSlide11.xml"/><Relationship Id="rId16" Type="http://schemas.openxmlformats.org/officeDocument/2006/relationships/diagramQuickStyle" Target="../diagrams/quickStyle4.xml"/><Relationship Id="rId20" Type="http://schemas.openxmlformats.org/officeDocument/2006/relationships/diagramLayout" Target="../diagrams/layout5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24" Type="http://schemas.openxmlformats.org/officeDocument/2006/relationships/diagramData" Target="../diagrams/data6.xml"/><Relationship Id="rId5" Type="http://schemas.openxmlformats.org/officeDocument/2006/relationships/diagramLayout" Target="../diagrams/layout2.xml"/><Relationship Id="rId15" Type="http://schemas.openxmlformats.org/officeDocument/2006/relationships/diagramLayout" Target="../diagrams/layout4.xml"/><Relationship Id="rId23" Type="http://schemas.microsoft.com/office/2007/relationships/diagramDrawing" Target="../diagrams/drawing5.xml"/><Relationship Id="rId28" Type="http://schemas.microsoft.com/office/2007/relationships/diagramDrawing" Target="../diagrams/drawing6.xml"/><Relationship Id="rId10" Type="http://schemas.openxmlformats.org/officeDocument/2006/relationships/diagramLayout" Target="../diagrams/layout3.xml"/><Relationship Id="rId19" Type="http://schemas.openxmlformats.org/officeDocument/2006/relationships/diagramData" Target="../diagrams/data5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Relationship Id="rId14" Type="http://schemas.openxmlformats.org/officeDocument/2006/relationships/diagramData" Target="../diagrams/data4.xml"/><Relationship Id="rId22" Type="http://schemas.openxmlformats.org/officeDocument/2006/relationships/diagramColors" Target="../diagrams/colors5.xml"/><Relationship Id="rId27" Type="http://schemas.openxmlformats.org/officeDocument/2006/relationships/diagramColors" Target="../diagrams/colors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image" Target="../media/image14.jpeg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hyperlink" Target="http://home.planet.nl/~hoev1357/afbeeldingen/italie.gif" TargetMode="External"/><Relationship Id="rId42" Type="http://schemas.openxmlformats.org/officeDocument/2006/relationships/hyperlink" Target="http://new.volsu.ru/Partners/ForeignPartners/chine/kitai.jpeg" TargetMode="External"/><Relationship Id="rId47" Type="http://schemas.openxmlformats.org/officeDocument/2006/relationships/image" Target="../media/image19.jpeg"/><Relationship Id="rId50" Type="http://schemas.openxmlformats.org/officeDocument/2006/relationships/image" Target="../media/image22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image" Target="../media/image10.jpeg"/><Relationship Id="rId38" Type="http://schemas.openxmlformats.org/officeDocument/2006/relationships/image" Target="../media/image13.png"/><Relationship Id="rId46" Type="http://schemas.openxmlformats.org/officeDocument/2006/relationships/image" Target="../media/image18.pn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41" Type="http://schemas.openxmlformats.org/officeDocument/2006/relationships/image" Target="../media/image15.jpe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notesSlide" Target="../notesSlides/notesSlide14.xml"/><Relationship Id="rId37" Type="http://schemas.openxmlformats.org/officeDocument/2006/relationships/hyperlink" Target="http://www.tgt.ru/Countries/flag/big/holland.gif" TargetMode="External"/><Relationship Id="rId40" Type="http://schemas.openxmlformats.org/officeDocument/2006/relationships/hyperlink" Target="http://abrosait.ru/wp-content/uploads/2008/10/flag-of-the-united-states.jpg" TargetMode="External"/><Relationship Id="rId45" Type="http://schemas.openxmlformats.org/officeDocument/2006/relationships/image" Target="../media/image17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image" Target="../media/image12.png"/><Relationship Id="rId49" Type="http://schemas.openxmlformats.org/officeDocument/2006/relationships/image" Target="../media/image21.jpe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slideLayout" Target="../slideLayouts/slideLayout7.xml"/><Relationship Id="rId44" Type="http://schemas.openxmlformats.org/officeDocument/2006/relationships/hyperlink" Target="http://www.embeddedplanet.com/sales/images/flags/unitedkingdomf.gif" TargetMode="External"/><Relationship Id="rId52" Type="http://schemas.openxmlformats.org/officeDocument/2006/relationships/image" Target="../media/image23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image" Target="../media/image11.png"/><Relationship Id="rId43" Type="http://schemas.openxmlformats.org/officeDocument/2006/relationships/image" Target="../media/image16.png"/><Relationship Id="rId48" Type="http://schemas.openxmlformats.org/officeDocument/2006/relationships/image" Target="../media/image20.jpeg"/><Relationship Id="rId8" Type="http://schemas.openxmlformats.org/officeDocument/2006/relationships/tags" Target="../tags/tag8.xml"/><Relationship Id="rId51" Type="http://schemas.openxmlformats.org/officeDocument/2006/relationships/hyperlink" Target="http://ru.wikipedia.org/wiki/%D0%A4%D0%B0%D0%B9%D0%BB:Flag_of_France.sv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10.jpe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10.jpe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4" y="-49192"/>
            <a:ext cx="9134496" cy="685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984934" y="2641922"/>
            <a:ext cx="4927034" cy="404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21" tIns="40160" rIns="0" bIns="40160">
            <a:spAutoFit/>
          </a:bodyPr>
          <a:lstStyle/>
          <a:p>
            <a:pPr algn="ctr">
              <a:defRPr/>
            </a:pPr>
            <a:endParaRPr lang="ru-RU" sz="2100" b="1" dirty="0">
              <a:solidFill>
                <a:srgbClr val="800000"/>
              </a:solidFill>
              <a:latin typeface="+mj-lt"/>
              <a:cs typeface="Rod" pitchFamily="49" charset="-79"/>
            </a:endParaRP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384225" y="1775267"/>
            <a:ext cx="8499100" cy="204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321" tIns="40160" rIns="80321" bIns="40160">
            <a:spAutoFit/>
          </a:bodyPr>
          <a:lstStyle/>
          <a:p>
            <a:pPr algn="ctr"/>
            <a:r>
              <a:rPr lang="ru-RU" sz="2500" b="1"/>
              <a:t>Государственная программа Российской Федерации «Энергосбережение и повышение энергетической эффективности на период до 2020 года»: механизмы реализации и финансирования </a:t>
            </a:r>
          </a:p>
          <a:p>
            <a:pPr algn="ctr"/>
            <a:endParaRPr lang="ru-RU" sz="2500" b="1"/>
          </a:p>
        </p:txBody>
      </p:sp>
      <p:sp>
        <p:nvSpPr>
          <p:cNvPr id="13317" name="TextBox 4"/>
          <p:cNvSpPr txBox="1">
            <a:spLocks noChangeArrowheads="1"/>
          </p:cNvSpPr>
          <p:nvPr/>
        </p:nvSpPr>
        <p:spPr bwMode="auto">
          <a:xfrm>
            <a:off x="138484" y="4609618"/>
            <a:ext cx="8189548" cy="137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321" tIns="40160" rIns="80321" bIns="40160">
            <a:spAutoFit/>
          </a:bodyPr>
          <a:lstStyle/>
          <a:p>
            <a:r>
              <a:rPr lang="ru-RU" sz="2100"/>
              <a:t>Заместитель генерального директора </a:t>
            </a:r>
          </a:p>
          <a:p>
            <a:r>
              <a:rPr lang="ru-RU" sz="2100"/>
              <a:t>ФГБУ «Российское энергетическое агентство» Минэнерго России</a:t>
            </a:r>
          </a:p>
          <a:p>
            <a:endParaRPr lang="ru-RU" sz="2100"/>
          </a:p>
          <a:p>
            <a:r>
              <a:rPr lang="ru-RU" sz="2100" i="1"/>
              <a:t>Полещук Алексей Викторович</a:t>
            </a:r>
          </a:p>
        </p:txBody>
      </p:sp>
    </p:spTree>
    <p:extLst>
      <p:ext uri="{BB962C8B-B14F-4D97-AF65-F5344CB8AC3E}">
        <p14:creationId xmlns:p14="http://schemas.microsoft.com/office/powerpoint/2010/main" val="28488602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857892"/>
            <a:ext cx="1714512" cy="701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://win.mail.ru/cgi-bin/getattach?file=Logo_Minenergo.jpg&amp;id=12683772120000000668;0;1&amp;mode=attachment&amp;channel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9466"/>
            <a:ext cx="1214446" cy="91449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966032" y="357166"/>
            <a:ext cx="6892248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ФГУ «Российское энергетическое агентство»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10567" y="6421329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Москва, 2011г.</a:t>
            </a:r>
            <a:endParaRPr lang="ru-RU" sz="1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7442" y="1063501"/>
            <a:ext cx="82809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Утверждено 100% региональных программ энергосбережения и повышения </a:t>
            </a:r>
            <a:r>
              <a:rPr lang="ru-RU" sz="1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энергоэффективности</a:t>
            </a:r>
            <a:endParaRPr lang="ru-RU" sz="10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08776" y="3747730"/>
            <a:ext cx="7122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Муниципальных программ </a:t>
            </a: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утверждено</a:t>
            </a: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более 60%.</a:t>
            </a:r>
            <a:endParaRPr lang="ru-RU" sz="1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0613655"/>
              </p:ext>
            </p:extLst>
          </p:nvPr>
        </p:nvGraphicFramePr>
        <p:xfrm>
          <a:off x="291418" y="1322322"/>
          <a:ext cx="8712968" cy="2376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7877770"/>
              </p:ext>
            </p:extLst>
          </p:nvPr>
        </p:nvGraphicFramePr>
        <p:xfrm>
          <a:off x="507442" y="4028810"/>
          <a:ext cx="5129099" cy="2179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9882204"/>
              </p:ext>
            </p:extLst>
          </p:nvPr>
        </p:nvGraphicFramePr>
        <p:xfrm>
          <a:off x="5412156" y="3993951"/>
          <a:ext cx="3552332" cy="2025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35344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857892"/>
            <a:ext cx="1714512" cy="701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://win.mail.ru/cgi-bin/getattach?file=Logo_Minenergo.jpg&amp;id=12683772120000000668;0;1&amp;mode=attachment&amp;channel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9466"/>
            <a:ext cx="1214446" cy="91449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966032" y="357166"/>
            <a:ext cx="6892248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ФГУ «Российское энергетическое агентство»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10567" y="6421329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Москва, 2011г.</a:t>
            </a:r>
            <a:endParaRPr lang="ru-RU" sz="1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83604" y="1163420"/>
            <a:ext cx="76984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Анализ региональных программ энергосбережения и повышения </a:t>
            </a:r>
            <a:r>
              <a:rPr lang="ru-RU" sz="1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энергоэффективности</a:t>
            </a:r>
            <a:endParaRPr lang="ru-RU" sz="1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070038"/>
              </p:ext>
            </p:extLst>
          </p:nvPr>
        </p:nvGraphicFramePr>
        <p:xfrm>
          <a:off x="539552" y="1700808"/>
          <a:ext cx="8458569" cy="46672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8458569"/>
              </a:tblGrid>
              <a:tr h="190500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Фактические данные региональных органов исполнительной власти</a:t>
                      </a:r>
                      <a:endParaRPr lang="ru-RU" sz="1000" b="1" i="0" u="none" strike="noStrike" dirty="0" smtClean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 fontAlgn="ctr"/>
                      <a:r>
                        <a:rPr lang="ru-RU" sz="1000" b="1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А1 - Динамика </a:t>
                      </a:r>
                      <a:r>
                        <a:rPr lang="ru-RU" sz="1000" b="1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энергоемкости валового регионального </a:t>
                      </a:r>
                      <a:r>
                        <a:rPr lang="ru-RU" sz="1000" b="1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продукта,</a:t>
                      </a:r>
                      <a:r>
                        <a:rPr lang="ru-RU" sz="1000" b="1" u="none" strike="noStrike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1" u="none" strike="noStrike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кг.у.т</a:t>
                      </a:r>
                      <a:r>
                        <a:rPr lang="ru-RU" sz="1000" b="1" u="none" strike="noStrike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./тыс. руб.</a:t>
                      </a:r>
                      <a:r>
                        <a:rPr lang="ru-RU" sz="1000" b="1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1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000" b="1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000" b="1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региональных </a:t>
                      </a:r>
                      <a:r>
                        <a:rPr lang="ru-RU" sz="1000" b="1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программах </a:t>
                      </a:r>
                      <a:r>
                        <a:rPr lang="ru-RU" sz="1000" b="1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энергосбережения и повышения энергетической </a:t>
                      </a:r>
                      <a:r>
                        <a:rPr lang="ru-RU" sz="1000" b="1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эффективности</a:t>
                      </a:r>
                      <a:endParaRPr lang="ru-RU" sz="10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1303944"/>
              </p:ext>
            </p:extLst>
          </p:nvPr>
        </p:nvGraphicFramePr>
        <p:xfrm>
          <a:off x="755576" y="2204864"/>
          <a:ext cx="7488832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5071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857892"/>
            <a:ext cx="1714512" cy="701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://win.mail.ru/cgi-bin/getattach?file=Logo_Minenergo.jpg&amp;id=12683772120000000668;0;1&amp;mode=attachment&amp;channel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9466"/>
            <a:ext cx="1214446" cy="91449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966032" y="357166"/>
            <a:ext cx="6892248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ФГУ «Российское энергетическое агентство»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10567" y="6421329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Москва, 2011г.</a:t>
            </a:r>
            <a:endParaRPr lang="ru-RU" sz="1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83604" y="1163420"/>
            <a:ext cx="76984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Анализ региональных программ энергосбережения и повышения </a:t>
            </a:r>
            <a:r>
              <a:rPr lang="ru-RU" sz="1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энергоэффективности</a:t>
            </a:r>
            <a:endParaRPr lang="ru-RU" sz="1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758990"/>
              </p:ext>
            </p:extLst>
          </p:nvPr>
        </p:nvGraphicFramePr>
        <p:xfrm>
          <a:off x="539552" y="1409641"/>
          <a:ext cx="7992888" cy="1905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7992888"/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Финансирование региональных программ энергосбережения и повышения </a:t>
                      </a:r>
                      <a:r>
                        <a:rPr lang="ru-RU" sz="1000" b="1" u="none" strike="noStrike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энергоэффективности</a:t>
                      </a:r>
                      <a:endParaRPr lang="ru-RU" sz="10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0801" y="1628848"/>
            <a:ext cx="71287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финансирования региональных программ, млрд. руб.</a:t>
            </a:r>
            <a:endParaRPr lang="ru-RU" sz="9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4138427"/>
            <a:ext cx="72728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Удельный вес. Соотношение среднегодовых затрат (руб.) на мероприятия региональных программ к объему ВРП ( руб.), у.е.</a:t>
            </a:r>
            <a:endParaRPr lang="ru-RU" sz="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2768446"/>
              </p:ext>
            </p:extLst>
          </p:nvPr>
        </p:nvGraphicFramePr>
        <p:xfrm>
          <a:off x="1403648" y="1932377"/>
          <a:ext cx="6768752" cy="2421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7505344"/>
              </p:ext>
            </p:extLst>
          </p:nvPr>
        </p:nvGraphicFramePr>
        <p:xfrm>
          <a:off x="683568" y="4307377"/>
          <a:ext cx="7704856" cy="1735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00596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857892"/>
            <a:ext cx="1714512" cy="701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://win.mail.ru/cgi-bin/getattach?file=Logo_Minenergo.jpg&amp;id=12683772120000000668;0;1&amp;mode=attachment&amp;channel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9466"/>
            <a:ext cx="1214446" cy="91449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966032" y="357166"/>
            <a:ext cx="6892248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ФГУ «Российское энергетическое агентство»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10567" y="6421329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Москва, 2011г.</a:t>
            </a:r>
            <a:endParaRPr lang="ru-RU" sz="1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016959"/>
            <a:ext cx="81369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Социологический опрос населения </a:t>
            </a:r>
            <a:r>
              <a:rPr lang="en-US" sz="1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Сибирского региона по состоянию на 01.05.11</a:t>
            </a:r>
            <a:endParaRPr lang="ru-RU" sz="1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414" y="3501008"/>
            <a:ext cx="2527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статус опрошенных респондентов</a:t>
            </a:r>
            <a:endParaRPr lang="ru-RU" sz="9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400169"/>
              </p:ext>
            </p:extLst>
          </p:nvPr>
        </p:nvGraphicFramePr>
        <p:xfrm>
          <a:off x="251520" y="1300721"/>
          <a:ext cx="8892480" cy="24384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8892480"/>
              </a:tblGrid>
              <a:tr h="517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Знаете </a:t>
                      </a:r>
                      <a:r>
                        <a:rPr lang="ru-RU" sz="80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 Вы о принятии Федеральном законе Российской Федерации N 261-ФЗ "Об энергосбережении и о повышении энергетической эффективности и о внесении изменений в отдельные законодательные акты Российской Федерации </a:t>
                      </a:r>
                      <a:r>
                        <a:rPr lang="ru-RU" sz="800" b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  <a:endParaRPr lang="ru-RU" sz="8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203504"/>
              </p:ext>
            </p:extLst>
          </p:nvPr>
        </p:nvGraphicFramePr>
        <p:xfrm>
          <a:off x="3931376" y="3645024"/>
          <a:ext cx="1803400" cy="3657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803400"/>
              </a:tblGrid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</a:t>
                      </a:r>
                      <a:r>
                        <a:rPr lang="ru-RU" sz="8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 думаете, какова конечная цель энергосберегающей политики в жилом секторе?</a:t>
                      </a:r>
                      <a:endParaRPr lang="ru-RU" sz="8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909193"/>
              </p:ext>
            </p:extLst>
          </p:nvPr>
        </p:nvGraphicFramePr>
        <p:xfrm>
          <a:off x="6948264" y="3501008"/>
          <a:ext cx="1800200" cy="3657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800200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</a:t>
                      </a:r>
                      <a:r>
                        <a:rPr lang="ru-RU" sz="8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 считаете, что мешает реализации политики энергосбережения и </a:t>
                      </a:r>
                      <a:r>
                        <a:rPr lang="ru-RU" sz="800" u="none" strike="noStrike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энергоэффективности</a:t>
                      </a:r>
                      <a:r>
                        <a:rPr lang="ru-RU" sz="8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ru-RU" sz="8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1374079"/>
              </p:ext>
            </p:extLst>
          </p:nvPr>
        </p:nvGraphicFramePr>
        <p:xfrm>
          <a:off x="467544" y="1484784"/>
          <a:ext cx="2808312" cy="1872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0207837"/>
              </p:ext>
            </p:extLst>
          </p:nvPr>
        </p:nvGraphicFramePr>
        <p:xfrm>
          <a:off x="3491881" y="1655857"/>
          <a:ext cx="5112568" cy="18451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0643050"/>
              </p:ext>
            </p:extLst>
          </p:nvPr>
        </p:nvGraphicFramePr>
        <p:xfrm>
          <a:off x="107504" y="3751264"/>
          <a:ext cx="2964858" cy="1980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1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0664355"/>
              </p:ext>
            </p:extLst>
          </p:nvPr>
        </p:nvGraphicFramePr>
        <p:xfrm>
          <a:off x="2627784" y="4044956"/>
          <a:ext cx="3240360" cy="2163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2" name="Диаграмма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4917435"/>
              </p:ext>
            </p:extLst>
          </p:nvPr>
        </p:nvGraphicFramePr>
        <p:xfrm>
          <a:off x="5720983" y="3933056"/>
          <a:ext cx="3320424" cy="23442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181232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857892"/>
            <a:ext cx="1714512" cy="701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://win.mail.ru/cgi-bin/getattach?file=Logo_Minenergo.jpg&amp;id=12683772120000000668;0;1&amp;mode=attachment&amp;channel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9466"/>
            <a:ext cx="1214446" cy="91449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966032" y="357166"/>
            <a:ext cx="6892248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ФГУ «Российское энергетическое агентство»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10567" y="6421329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Москва, 2011г.</a:t>
            </a:r>
            <a:endParaRPr lang="ru-RU" sz="1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26942" y="1063970"/>
            <a:ext cx="223133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Назначено 100% ответственных за энергосбережение и повышение </a:t>
            </a:r>
            <a:r>
              <a:rPr lang="ru-RU" sz="9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энергоэффективности</a:t>
            </a:r>
            <a:r>
              <a:rPr lang="ru-RU" sz="9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9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265" y="3356992"/>
            <a:ext cx="244827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Пропаганда в области энергосбережения и повышения энергетической эффективности в субъектах </a:t>
            </a:r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СФО </a:t>
            </a:r>
            <a:r>
              <a:rPr lang="ru-RU" sz="9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активно ведется в </a:t>
            </a:r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Иркутской, Новосибирской областях </a:t>
            </a:r>
            <a:r>
              <a:rPr lang="ru-RU" sz="9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Красноярском крае</a:t>
            </a:r>
            <a:endParaRPr lang="ru-RU" sz="9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73042" y="1695295"/>
            <a:ext cx="31075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Всего на </a:t>
            </a:r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01.05 </a:t>
            </a:r>
            <a:r>
              <a:rPr lang="ru-RU" sz="9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2011г. подготовлено специалистов в области энергосбережения и повышения энергетической эффективности </a:t>
            </a:r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- 5587 </a:t>
            </a:r>
            <a:r>
              <a:rPr lang="ru-RU" sz="9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чел., в </a:t>
            </a:r>
            <a:r>
              <a:rPr lang="ru-RU" sz="9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т.ч</a:t>
            </a:r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9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/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региональный </a:t>
            </a:r>
            <a:r>
              <a:rPr lang="ru-RU" sz="9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уровень     </a:t>
            </a:r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1930 </a:t>
            </a:r>
            <a:r>
              <a:rPr lang="ru-RU" sz="9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</a:t>
            </a:r>
          </a:p>
          <a:p>
            <a:pPr lvl="0"/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муниципальный </a:t>
            </a:r>
            <a:r>
              <a:rPr lang="ru-RU" sz="9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уровень  </a:t>
            </a:r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2955 </a:t>
            </a:r>
            <a:r>
              <a:rPr lang="ru-RU" sz="9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</a:t>
            </a:r>
          </a:p>
          <a:p>
            <a:endParaRPr lang="ru-RU" sz="9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91680" y="1052736"/>
            <a:ext cx="49685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Проведено мероприятий на 01.05.11</a:t>
            </a:r>
            <a:endParaRPr lang="ru-RU" sz="1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5826581"/>
              </p:ext>
            </p:extLst>
          </p:nvPr>
        </p:nvGraphicFramePr>
        <p:xfrm>
          <a:off x="565084" y="1329837"/>
          <a:ext cx="4465564" cy="2027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9764774"/>
              </p:ext>
            </p:extLst>
          </p:nvPr>
        </p:nvGraphicFramePr>
        <p:xfrm>
          <a:off x="5412156" y="2384884"/>
          <a:ext cx="3566200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4300765"/>
              </p:ext>
            </p:extLst>
          </p:nvPr>
        </p:nvGraphicFramePr>
        <p:xfrm>
          <a:off x="-45680" y="4150556"/>
          <a:ext cx="3388928" cy="1879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642362" y="3501008"/>
            <a:ext cx="315009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900" b="0" i="0" u="none" strike="noStrike" kern="1200" baseline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dirty="0"/>
              <a:t>Объем финансирования мероприятий по обучению в области энергосбережения и повышения </a:t>
            </a:r>
            <a:r>
              <a:rPr lang="ru-RU" dirty="0" err="1"/>
              <a:t>энергоэффективности</a:t>
            </a:r>
            <a:r>
              <a:rPr lang="ru-RU" dirty="0"/>
              <a:t> в общем объеме финансирования программ </a:t>
            </a:r>
            <a:r>
              <a:rPr lang="ru-RU" dirty="0" smtClean="0"/>
              <a:t> энергосбережения  Сибирского </a:t>
            </a:r>
            <a:r>
              <a:rPr lang="ru-RU" dirty="0"/>
              <a:t>ФО до 2015 года (млн. руб.)</a:t>
            </a:r>
          </a:p>
        </p:txBody>
      </p:sp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1775093"/>
              </p:ext>
            </p:extLst>
          </p:nvPr>
        </p:nvGraphicFramePr>
        <p:xfrm>
          <a:off x="2438359" y="4349041"/>
          <a:ext cx="3744416" cy="207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1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1494500"/>
              </p:ext>
            </p:extLst>
          </p:nvPr>
        </p:nvGraphicFramePr>
        <p:xfrm>
          <a:off x="4932040" y="4759393"/>
          <a:ext cx="4032448" cy="1659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356694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857892"/>
            <a:ext cx="1714512" cy="701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://win.mail.ru/cgi-bin/getattach?file=Logo_Minenergo.jpg&amp;id=12683772120000000668;0;1&amp;mode=attachment&amp;channel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9466"/>
            <a:ext cx="1214446" cy="91449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966032" y="357166"/>
            <a:ext cx="6892248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ФГУ «Российское энергетическое агентство»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10567" y="6421329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Москва, 2011г.</a:t>
            </a:r>
            <a:endParaRPr lang="ru-RU" sz="1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1196752"/>
            <a:ext cx="38164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состоянии на  </a:t>
            </a:r>
            <a:r>
              <a:rPr lang="ru-RU" sz="9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19.04.2011 </a:t>
            </a:r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в </a:t>
            </a:r>
            <a:r>
              <a:rPr lang="ru-RU" sz="9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СФО созданы 8 саморегулируемых  организаций </a:t>
            </a:r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области энергетических обследований, что составляет </a:t>
            </a:r>
            <a:r>
              <a:rPr lang="ru-RU" sz="9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11,3</a:t>
            </a:r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% от общего числа СРО, созданных в Российской Федерации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4581128"/>
            <a:ext cx="316835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регионе </a:t>
            </a:r>
            <a:r>
              <a:rPr lang="ru-RU" sz="9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01.05.11 </a:t>
            </a:r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их зафиксировано </a:t>
            </a:r>
            <a:r>
              <a:rPr lang="ru-RU" sz="9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50, </a:t>
            </a:r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т. ч. </a:t>
            </a:r>
            <a:r>
              <a:rPr lang="ru-RU" sz="9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предприятий, </a:t>
            </a:r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производящих приборы отопления, </a:t>
            </a:r>
            <a:r>
              <a:rPr lang="ru-RU" sz="9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предприятия занятых производством светодиодных ламп </a:t>
            </a:r>
            <a:r>
              <a:rPr lang="ru-RU" sz="9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Производства энергосберегающей продукции </a:t>
            </a:r>
            <a:r>
              <a:rPr lang="ru-RU" sz="9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СФО</a:t>
            </a:r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составляют </a:t>
            </a:r>
            <a:r>
              <a:rPr lang="ru-RU" sz="9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10,9% </a:t>
            </a:r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общего числа в целом по России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9572" y="1299890"/>
            <a:ext cx="26642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Наличие ТЭБ</a:t>
            </a:r>
            <a:endParaRPr lang="ru-RU" sz="9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0605228"/>
              </p:ext>
            </p:extLst>
          </p:nvPr>
        </p:nvGraphicFramePr>
        <p:xfrm>
          <a:off x="4310568" y="1863667"/>
          <a:ext cx="4329922" cy="2141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0788880"/>
              </p:ext>
            </p:extLst>
          </p:nvPr>
        </p:nvGraphicFramePr>
        <p:xfrm>
          <a:off x="3635896" y="3887890"/>
          <a:ext cx="5217784" cy="2286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9084496"/>
              </p:ext>
            </p:extLst>
          </p:nvPr>
        </p:nvGraphicFramePr>
        <p:xfrm>
          <a:off x="251520" y="1580240"/>
          <a:ext cx="4536504" cy="2712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82402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857892"/>
            <a:ext cx="1714512" cy="701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://win.mail.ru/cgi-bin/getattach?file=Logo_Minenergo.jpg&amp;id=12683772120000000668;0;1&amp;mode=attachment&amp;channel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9466"/>
            <a:ext cx="1214446" cy="91449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966032" y="357166"/>
            <a:ext cx="6892248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ФГУ «Российское энергетическое агентство»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10567" y="6421329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Москва, 2011г.</a:t>
            </a:r>
            <a:endParaRPr lang="ru-RU" sz="1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1412776"/>
            <a:ext cx="6768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916832"/>
            <a:ext cx="7920880" cy="37548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регионы 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сохраняют 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относительно  высокий  уровень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активности исполнения ФЗ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261.</a:t>
            </a: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Вместе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тем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сих пор не разработана и не утверждена  значительная часть муниципальных программ ;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программах отсутствуют требуемые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целевые показатели  и индикаторы их расчета, по состоянию на  0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.0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.11  региональные и муниципальные программы  в этом направлении не  доработаны;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организован сбор достоверных сведений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 объемах  потребления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ТЭР в бюджетной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сфере; 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во всех регионах СФО собираются в полном объеме данные о количестве необходимых, установленных и введенных в эксплуатацию  приборов учета; </a:t>
            </a:r>
          </a:p>
          <a:p>
            <a:pPr algn="just"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немалая  часть установленных ПУ не принята к коммерческой эксплуатации;</a:t>
            </a:r>
          </a:p>
          <a:p>
            <a:pPr algn="just"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ряде регионов  СФО отсутствует информационная система сбора и верификации  сведений о потреблении ТЭР  и приборах  его учета в бюджетной сфере;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ввод  в действие  в 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квартале 2011г.  разработанной  РЭА автоматизированной информационной  системы сбора, агрегации и обработки данных, вводимых непосредственно учреждениями </a:t>
            </a:r>
            <a:r>
              <a:rPr lang="ru-RU" sz="140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бюджетной сферы,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140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них центрами ввода,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позволит повысить уровень сбора и верификации данных.</a:t>
            </a:r>
          </a:p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39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4" y="-49192"/>
            <a:ext cx="9134496" cy="685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984934" y="2641922"/>
            <a:ext cx="4927034" cy="404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21" tIns="40160" rIns="0" bIns="40160">
            <a:spAutoFit/>
          </a:bodyPr>
          <a:lstStyle/>
          <a:p>
            <a:pPr algn="ctr">
              <a:defRPr/>
            </a:pPr>
            <a:endParaRPr lang="ru-RU" sz="2100" b="1" dirty="0">
              <a:solidFill>
                <a:srgbClr val="800000"/>
              </a:solidFill>
              <a:latin typeface="+mj-lt"/>
              <a:cs typeface="Rod" pitchFamily="49" charset="-79"/>
            </a:endParaRPr>
          </a:p>
        </p:txBody>
      </p:sp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384225" y="1898248"/>
            <a:ext cx="8128452" cy="1261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321" tIns="40160" rIns="80321" bIns="40160">
            <a:spAutoFit/>
          </a:bodyPr>
          <a:lstStyle/>
          <a:p>
            <a:pPr algn="ctr"/>
            <a:r>
              <a:rPr lang="ru-RU" sz="2500" b="1"/>
              <a:t>Система мониторинга государственной программы.</a:t>
            </a:r>
          </a:p>
          <a:p>
            <a:pPr algn="ctr"/>
            <a:r>
              <a:rPr lang="ru-RU" sz="2500" b="1"/>
              <a:t>Государственная информационная система.</a:t>
            </a:r>
          </a:p>
          <a:p>
            <a:pPr algn="ctr"/>
            <a:r>
              <a:rPr lang="ru-RU" sz="2500" b="1"/>
              <a:t>Интеллектуальные системы учета.</a:t>
            </a:r>
          </a:p>
        </p:txBody>
      </p:sp>
    </p:spTree>
    <p:extLst>
      <p:ext uri="{BB962C8B-B14F-4D97-AF65-F5344CB8AC3E}">
        <p14:creationId xmlns:p14="http://schemas.microsoft.com/office/powerpoint/2010/main" val="2569033794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5" y="0"/>
            <a:ext cx="9134496" cy="685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1507" name="Text Box 22"/>
          <p:cNvSpPr txBox="1">
            <a:spLocks noChangeArrowheads="1"/>
          </p:cNvSpPr>
          <p:nvPr/>
        </p:nvSpPr>
        <p:spPr bwMode="auto">
          <a:xfrm>
            <a:off x="8514035" y="6480377"/>
            <a:ext cx="404590" cy="29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268" tIns="43634" rIns="87268" bIns="43634" anchor="ctr"/>
          <a:lstStyle>
            <a:lvl1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9B66E5B1-897F-4232-B9F7-DCDBFB1FC1B4}" type="slidenum">
              <a:rPr lang="ru-RU" sz="110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buClr>
                  <a:srgbClr val="000000"/>
                </a:buClr>
                <a:buSzPct val="100000"/>
              </a:pPr>
              <a:t>18</a:t>
            </a:fld>
            <a:endParaRPr lang="ru-RU" sz="11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21508" name="Прямоугольник 25"/>
          <p:cNvSpPr>
            <a:spLocks noChangeArrowheads="1"/>
          </p:cNvSpPr>
          <p:nvPr/>
        </p:nvSpPr>
        <p:spPr bwMode="auto">
          <a:xfrm>
            <a:off x="384225" y="279240"/>
            <a:ext cx="5912712" cy="66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321" tIns="40160" rIns="80321" bIns="40160">
            <a:spAutoFit/>
          </a:bodyPr>
          <a:lstStyle/>
          <a:p>
            <a:pPr marL="301203" indent="-301203" algn="ctr"/>
            <a:r>
              <a:rPr lang="ru-RU" sz="1900" b="1">
                <a:solidFill>
                  <a:srgbClr val="C00000"/>
                </a:solidFill>
                <a:latin typeface="Myriad Pro"/>
              </a:rPr>
              <a:t>Актуальность и предпосылки создания </a:t>
            </a:r>
          </a:p>
          <a:p>
            <a:pPr marL="301203" indent="-301203" algn="ctr"/>
            <a:r>
              <a:rPr lang="ru-RU" sz="1900" b="1">
                <a:solidFill>
                  <a:srgbClr val="C00000"/>
                </a:solidFill>
                <a:latin typeface="Myriad Pro"/>
              </a:rPr>
              <a:t>ГИС «Энергоэффективность»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84225" y="4418636"/>
            <a:ext cx="8560195" cy="404270"/>
          </a:xfrm>
          <a:prstGeom prst="rect">
            <a:avLst/>
          </a:prstGeom>
        </p:spPr>
        <p:txBody>
          <a:bodyPr lIns="80321" tIns="40160" rIns="80321" bIns="40160">
            <a:spAutoFit/>
          </a:bodyPr>
          <a:lstStyle/>
          <a:p>
            <a:pPr marL="301203" indent="-301203" algn="just">
              <a:spcAft>
                <a:spcPts val="527"/>
              </a:spcAft>
              <a:buClr>
                <a:srgbClr val="000000"/>
              </a:buClr>
              <a:buSzPct val="100000"/>
              <a:defRPr/>
            </a:pPr>
            <a:r>
              <a:rPr lang="ru-RU" sz="2100" kern="0" dirty="0">
                <a:latin typeface="Arial" charset="0"/>
              </a:rPr>
              <a:t>Отсутствие оперативной и статистической информации</a:t>
            </a:r>
            <a:endParaRPr lang="ru-RU" sz="2100" kern="0" dirty="0">
              <a:latin typeface="Arial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84225" y="2630347"/>
            <a:ext cx="8560195" cy="419582"/>
          </a:xfrm>
          <a:prstGeom prst="rect">
            <a:avLst/>
          </a:prstGeom>
        </p:spPr>
        <p:txBody>
          <a:bodyPr lIns="80321" tIns="40160" rIns="80321" bIns="40160">
            <a:spAutoFit/>
          </a:bodyPr>
          <a:lstStyle/>
          <a:p>
            <a:pPr marL="301203" indent="-301203" algn="just">
              <a:spcAft>
                <a:spcPts val="527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100" kern="0" dirty="0">
                <a:latin typeface="Arial" charset="0"/>
              </a:rPr>
              <a:t>Миллионы объектов наблюдения (потребители ТЭР) </a:t>
            </a:r>
            <a:endParaRPr lang="ru-RU" sz="2100" kern="0" dirty="0">
              <a:latin typeface="Arial" charset="0"/>
            </a:endParaRPr>
          </a:p>
        </p:txBody>
      </p:sp>
      <p:sp>
        <p:nvSpPr>
          <p:cNvPr id="21511" name="Прямоугольник 28"/>
          <p:cNvSpPr>
            <a:spLocks noChangeArrowheads="1"/>
          </p:cNvSpPr>
          <p:nvPr/>
        </p:nvSpPr>
        <p:spPr bwMode="auto">
          <a:xfrm>
            <a:off x="384225" y="5075499"/>
            <a:ext cx="8560195" cy="419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321" tIns="40160" rIns="80321" bIns="40160">
            <a:spAutoFit/>
          </a:bodyPr>
          <a:lstStyle/>
          <a:p>
            <a:pPr algn="ctr"/>
            <a:r>
              <a:rPr lang="ru-RU" sz="2100" b="1">
                <a:solidFill>
                  <a:srgbClr val="FF0000"/>
                </a:solidFill>
              </a:rPr>
              <a:t>Сложно улучшить, то что нельзя измерить!</a:t>
            </a:r>
            <a:endParaRPr lang="ru-RU" sz="2100">
              <a:solidFill>
                <a:srgbClr val="FF00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84225" y="3070185"/>
            <a:ext cx="8560195" cy="404270"/>
          </a:xfrm>
          <a:prstGeom prst="rect">
            <a:avLst/>
          </a:prstGeom>
        </p:spPr>
        <p:txBody>
          <a:bodyPr lIns="80321" tIns="40160" rIns="80321" bIns="40160">
            <a:spAutoFit/>
          </a:bodyPr>
          <a:lstStyle/>
          <a:p>
            <a:pPr marL="301203" indent="-301203" algn="just">
              <a:spcAft>
                <a:spcPts val="527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100" kern="0" dirty="0">
                <a:latin typeface="Arial" charset="0"/>
              </a:rPr>
              <a:t>Отсутствует методология измерений</a:t>
            </a:r>
            <a:endParaRPr lang="ru-RU" sz="2100" kern="0" dirty="0">
              <a:latin typeface="Arial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84225" y="3518704"/>
            <a:ext cx="8560195" cy="727435"/>
          </a:xfrm>
          <a:prstGeom prst="rect">
            <a:avLst/>
          </a:prstGeom>
        </p:spPr>
        <p:txBody>
          <a:bodyPr lIns="80321" tIns="40160" rIns="80321" bIns="40160">
            <a:spAutoFit/>
          </a:bodyPr>
          <a:lstStyle/>
          <a:p>
            <a:pPr marL="301203" indent="-301203" algn="just">
              <a:spcAft>
                <a:spcPts val="527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100" kern="0" dirty="0">
                <a:latin typeface="Arial" charset="0"/>
              </a:rPr>
              <a:t>Невозможность прямого переноса международного опыта по энергоэффективности</a:t>
            </a:r>
            <a:endParaRPr lang="ru-RU" sz="2100" kern="0" dirty="0">
              <a:latin typeface="Arial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84225" y="2184722"/>
            <a:ext cx="8560195" cy="404270"/>
          </a:xfrm>
          <a:prstGeom prst="rect">
            <a:avLst/>
          </a:prstGeom>
        </p:spPr>
        <p:txBody>
          <a:bodyPr lIns="80321" tIns="40160" rIns="80321" bIns="40160">
            <a:spAutoFit/>
          </a:bodyPr>
          <a:lstStyle/>
          <a:p>
            <a:pPr marL="301203" indent="-301203" algn="just">
              <a:spcAft>
                <a:spcPts val="527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100" kern="0" dirty="0">
                <a:latin typeface="Arial" charset="0"/>
              </a:rPr>
              <a:t>Большое количество специальных индикаторов и показателей</a:t>
            </a:r>
            <a:endParaRPr lang="ru-RU" sz="2100" kern="0" dirty="0">
              <a:latin typeface="Arial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84225" y="1723182"/>
            <a:ext cx="8560195" cy="419582"/>
          </a:xfrm>
          <a:prstGeom prst="rect">
            <a:avLst/>
          </a:prstGeom>
        </p:spPr>
        <p:txBody>
          <a:bodyPr lIns="80321" tIns="40160" rIns="80321" bIns="40160">
            <a:spAutoFit/>
          </a:bodyPr>
          <a:lstStyle/>
          <a:p>
            <a:pPr marL="301203" indent="-301203" algn="just">
              <a:spcAft>
                <a:spcPts val="527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100" kern="0" dirty="0">
                <a:latin typeface="Arial" charset="0"/>
              </a:rPr>
              <a:t>Новизна темы энергоэффективности для России </a:t>
            </a:r>
            <a:endParaRPr lang="ru-RU" sz="2100" kern="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82310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4" y="1447"/>
            <a:ext cx="9134496" cy="685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2531" name="Text Box 22"/>
          <p:cNvSpPr txBox="1">
            <a:spLocks noChangeArrowheads="1"/>
          </p:cNvSpPr>
          <p:nvPr/>
        </p:nvSpPr>
        <p:spPr bwMode="auto">
          <a:xfrm>
            <a:off x="8514035" y="6448546"/>
            <a:ext cx="404590" cy="29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268" tIns="43634" rIns="87268" bIns="43634" anchor="ctr"/>
          <a:lstStyle>
            <a:lvl1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F89DAA97-B818-45F0-816C-15AAEA0E2AEA}" type="slidenum">
              <a:rPr lang="ru-RU" sz="120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buClr>
                  <a:srgbClr val="000000"/>
                </a:buClr>
                <a:buSzPct val="100000"/>
              </a:pPr>
              <a:t>19</a:t>
            </a:fld>
            <a:endParaRPr lang="ru-RU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22532" name="Прямоугольник 25"/>
          <p:cNvSpPr>
            <a:spLocks noChangeArrowheads="1"/>
          </p:cNvSpPr>
          <p:nvPr/>
        </p:nvSpPr>
        <p:spPr bwMode="auto">
          <a:xfrm>
            <a:off x="384225" y="439838"/>
            <a:ext cx="5912712" cy="66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321" tIns="40160" rIns="80321" bIns="40160">
            <a:spAutoFit/>
          </a:bodyPr>
          <a:lstStyle/>
          <a:p>
            <a:pPr marL="301203" indent="-301203" algn="just"/>
            <a:r>
              <a:rPr lang="ru-RU" sz="1900" b="1">
                <a:solidFill>
                  <a:srgbClr val="C00000"/>
                </a:solidFill>
                <a:latin typeface="Myriad Pro"/>
              </a:rPr>
              <a:t>Цели и задачи ГИС «Энергоэффективность»</a:t>
            </a:r>
          </a:p>
          <a:p>
            <a:pPr marL="301203" indent="-301203" algn="just"/>
            <a:endParaRPr lang="ru-RU" sz="1900" b="1">
              <a:solidFill>
                <a:srgbClr val="C00000"/>
              </a:solidFill>
              <a:latin typeface="Myriad Pro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260350" y="1370330"/>
          <a:ext cx="8614137" cy="48780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025585983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2"/>
          <p:cNvSpPr txBox="1">
            <a:spLocks noChangeArrowheads="1"/>
          </p:cNvSpPr>
          <p:nvPr/>
        </p:nvSpPr>
        <p:spPr bwMode="auto">
          <a:xfrm>
            <a:off x="8514035" y="6480377"/>
            <a:ext cx="404590" cy="29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268" tIns="43634" rIns="87268" bIns="43634" anchor="ctr"/>
          <a:lstStyle>
            <a:lvl1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14CE78A7-54E1-4B48-BD0F-4D5A995D8FF0}" type="slidenum">
              <a:rPr lang="ru-RU" sz="110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buClr>
                  <a:srgbClr val="000000"/>
                </a:buClr>
                <a:buSzPct val="100000"/>
              </a:pPr>
              <a:t>2</a:t>
            </a:fld>
            <a:endParaRPr lang="ru-RU" sz="110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5" y="-49192"/>
            <a:ext cx="9123634" cy="6849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20037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4" y="1447"/>
            <a:ext cx="9134496" cy="685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8675" name="Text Box 22"/>
          <p:cNvSpPr txBox="1">
            <a:spLocks noChangeArrowheads="1"/>
          </p:cNvSpPr>
          <p:nvPr/>
        </p:nvSpPr>
        <p:spPr bwMode="auto">
          <a:xfrm>
            <a:off x="8414924" y="6383438"/>
            <a:ext cx="404590" cy="29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268" tIns="43634" rIns="87268" bIns="43634" anchor="ctr"/>
          <a:lstStyle>
            <a:lvl1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5F95E11E-DCE5-42D4-810C-513FDBDA5471}" type="slidenum">
              <a:rPr lang="ru-RU" sz="110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buClr>
                  <a:srgbClr val="000000"/>
                </a:buClr>
                <a:buSzPct val="100000"/>
              </a:pPr>
              <a:t>20</a:t>
            </a:fld>
            <a:endParaRPr lang="ru-RU" sz="11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28676" name="Прямоугольник 25"/>
          <p:cNvSpPr>
            <a:spLocks noChangeArrowheads="1"/>
          </p:cNvSpPr>
          <p:nvPr/>
        </p:nvSpPr>
        <p:spPr bwMode="auto">
          <a:xfrm>
            <a:off x="384225" y="344347"/>
            <a:ext cx="5912712" cy="645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321" tIns="40160" rIns="80321" bIns="40160">
            <a:spAutoFit/>
          </a:bodyPr>
          <a:lstStyle/>
          <a:p>
            <a:pPr algn="ctr">
              <a:buClr>
                <a:srgbClr val="000000"/>
              </a:buClr>
              <a:buSzPct val="100000"/>
              <a:tabLst>
                <a:tab pos="0" algn="l"/>
                <a:tab pos="393238" algn="l"/>
                <a:tab pos="787870" algn="l"/>
                <a:tab pos="1182502" algn="l"/>
                <a:tab pos="1577135" algn="l"/>
                <a:tab pos="1971766" algn="l"/>
                <a:tab pos="2366399" algn="l"/>
                <a:tab pos="2761031" algn="l"/>
                <a:tab pos="3155663" algn="l"/>
                <a:tab pos="3550295" algn="l"/>
                <a:tab pos="3944928" algn="l"/>
                <a:tab pos="4339560" algn="l"/>
                <a:tab pos="4734192" algn="l"/>
                <a:tab pos="5128824" algn="l"/>
                <a:tab pos="5523456" algn="l"/>
                <a:tab pos="5918088" algn="l"/>
                <a:tab pos="6312721" algn="l"/>
                <a:tab pos="6707353" algn="l"/>
                <a:tab pos="7101985" algn="l"/>
                <a:tab pos="7496617" algn="l"/>
                <a:tab pos="7891250" algn="l"/>
              </a:tabLst>
            </a:pPr>
            <a:r>
              <a:rPr lang="ru-RU" b="1">
                <a:solidFill>
                  <a:srgbClr val="C00000"/>
                </a:solidFill>
                <a:latin typeface="Myriad Pro"/>
              </a:rPr>
              <a:t>Региональный сегмент ГИС ЭЭ - инструмент </a:t>
            </a:r>
          </a:p>
          <a:p>
            <a:pPr algn="ctr">
              <a:buClr>
                <a:srgbClr val="000000"/>
              </a:buClr>
              <a:buSzPct val="100000"/>
              <a:tabLst>
                <a:tab pos="0" algn="l"/>
                <a:tab pos="393238" algn="l"/>
                <a:tab pos="787870" algn="l"/>
                <a:tab pos="1182502" algn="l"/>
                <a:tab pos="1577135" algn="l"/>
                <a:tab pos="1971766" algn="l"/>
                <a:tab pos="2366399" algn="l"/>
                <a:tab pos="2761031" algn="l"/>
                <a:tab pos="3155663" algn="l"/>
                <a:tab pos="3550295" algn="l"/>
                <a:tab pos="3944928" algn="l"/>
                <a:tab pos="4339560" algn="l"/>
                <a:tab pos="4734192" algn="l"/>
                <a:tab pos="5128824" algn="l"/>
                <a:tab pos="5523456" algn="l"/>
                <a:tab pos="5918088" algn="l"/>
                <a:tab pos="6312721" algn="l"/>
                <a:tab pos="6707353" algn="l"/>
                <a:tab pos="7101985" algn="l"/>
                <a:tab pos="7496617" algn="l"/>
                <a:tab pos="7891250" algn="l"/>
              </a:tabLst>
            </a:pPr>
            <a:r>
              <a:rPr lang="ru-RU" b="1">
                <a:solidFill>
                  <a:srgbClr val="C00000"/>
                </a:solidFill>
                <a:latin typeface="Myriad Pro"/>
              </a:rPr>
              <a:t>привлечения внешнего финансирования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8849" y="1173384"/>
            <a:ext cx="8807294" cy="1598753"/>
          </a:xfrm>
          <a:prstGeom prst="rect">
            <a:avLst/>
          </a:prstGeom>
        </p:spPr>
        <p:txBody>
          <a:bodyPr lIns="80321" tIns="40160" rIns="80321" bIns="40160">
            <a:spAutoFit/>
          </a:bodyPr>
          <a:lstStyle/>
          <a:p>
            <a:pPr algn="just">
              <a:defRPr/>
            </a:pPr>
            <a:r>
              <a:rPr lang="ru-RU" sz="1600" b="1" dirty="0">
                <a:cs typeface="Arial" charset="0"/>
              </a:rPr>
              <a:t>ГИС позволяет </a:t>
            </a:r>
            <a:r>
              <a:rPr lang="ru-RU" sz="1600" b="1" dirty="0">
                <a:cs typeface="Arial" charset="0"/>
              </a:rPr>
              <a:t>разработать </a:t>
            </a:r>
            <a:r>
              <a:rPr lang="ru-RU" sz="1600" b="1" dirty="0">
                <a:cs typeface="Arial" charset="0"/>
              </a:rPr>
              <a:t>ТЭО энергосберегающих </a:t>
            </a:r>
            <a:r>
              <a:rPr lang="ru-RU" sz="1600" b="1" dirty="0">
                <a:cs typeface="Arial" charset="0"/>
              </a:rPr>
              <a:t>мероприятий, заложенных в региональную программу энергосбережения и повышения энергетической эффективности, тем самым позволяя привлекать внешнее финансирование:</a:t>
            </a:r>
          </a:p>
          <a:p>
            <a:pPr algn="just">
              <a:defRPr/>
            </a:pPr>
            <a:endParaRPr lang="ru-RU" sz="1600" b="1" dirty="0">
              <a:cs typeface="Arial" charset="0"/>
            </a:endParaRPr>
          </a:p>
          <a:p>
            <a:pPr algn="just">
              <a:defRPr/>
            </a:pPr>
            <a:endParaRPr lang="ru-RU" sz="1600" b="1" dirty="0">
              <a:cs typeface="Arial" charset="0"/>
            </a:endParaRPr>
          </a:p>
          <a:p>
            <a:pPr algn="just">
              <a:defRPr/>
            </a:pPr>
            <a:endParaRPr lang="ru-RU" sz="1600" b="1" dirty="0">
              <a:cs typeface="Arial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384310" y="2050821"/>
          <a:ext cx="8380227" cy="9187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384310" y="2969607"/>
          <a:ext cx="8380227" cy="8531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402997" y="3822765"/>
          <a:ext cx="8380227" cy="9187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9" name="Схема 8"/>
          <p:cNvGraphicFramePr/>
          <p:nvPr/>
        </p:nvGraphicFramePr>
        <p:xfrm>
          <a:off x="398638" y="5529081"/>
          <a:ext cx="8380227" cy="9187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10" name="Схема 9"/>
          <p:cNvGraphicFramePr/>
          <p:nvPr/>
        </p:nvGraphicFramePr>
        <p:xfrm>
          <a:off x="398638" y="4741551"/>
          <a:ext cx="8380227" cy="7875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4" r:lo="rId25" r:qs="rId26" r:cs="rId27"/>
          </a:graphicData>
        </a:graphic>
      </p:graphicFrame>
    </p:spTree>
    <p:extLst>
      <p:ext uri="{BB962C8B-B14F-4D97-AF65-F5344CB8AC3E}">
        <p14:creationId xmlns:p14="http://schemas.microsoft.com/office/powerpoint/2010/main" val="2696306691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4" y="1447"/>
            <a:ext cx="9134496" cy="685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9699" name="Text Box 22"/>
          <p:cNvSpPr txBox="1">
            <a:spLocks noChangeArrowheads="1"/>
          </p:cNvSpPr>
          <p:nvPr/>
        </p:nvSpPr>
        <p:spPr bwMode="auto">
          <a:xfrm>
            <a:off x="8514035" y="6448546"/>
            <a:ext cx="404590" cy="29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268" tIns="43634" rIns="87268" bIns="43634" anchor="ctr"/>
          <a:lstStyle>
            <a:lvl1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48E496FB-503C-4259-890B-97817146742B}" type="slidenum">
              <a:rPr lang="ru-RU" sz="110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buClr>
                  <a:srgbClr val="000000"/>
                </a:buClr>
                <a:buSzPct val="100000"/>
              </a:pPr>
              <a:t>21</a:t>
            </a:fld>
            <a:endParaRPr lang="ru-RU" sz="11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29700" name="Прямоугольник 25"/>
          <p:cNvSpPr>
            <a:spLocks noChangeArrowheads="1"/>
          </p:cNvSpPr>
          <p:nvPr/>
        </p:nvSpPr>
        <p:spPr bwMode="auto">
          <a:xfrm>
            <a:off x="199580" y="279240"/>
            <a:ext cx="6527743" cy="645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321" tIns="40160" rIns="80321" bIns="40160">
            <a:spAutoFit/>
          </a:bodyPr>
          <a:lstStyle/>
          <a:p>
            <a:pPr marL="301203" indent="-301203" algn="just"/>
            <a:r>
              <a:rPr lang="ru-RU" b="1">
                <a:solidFill>
                  <a:srgbClr val="C00000"/>
                </a:solidFill>
                <a:latin typeface="Myriad Pro"/>
              </a:rPr>
              <a:t>Региональный сегмент ГИС - инструмент повышения эффективности управления энергосбережением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91903" y="1394750"/>
          <a:ext cx="8591422" cy="4980788"/>
        </p:xfrm>
        <a:graphic>
          <a:graphicData uri="http://schemas.openxmlformats.org/drawingml/2006/table">
            <a:tbl>
              <a:tblPr/>
              <a:tblGrid>
                <a:gridCol w="1816750"/>
                <a:gridCol w="4187690"/>
                <a:gridCol w="2586982"/>
              </a:tblGrid>
              <a:tr h="7769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Этапы процесса управления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8207" marR="78207" marT="41657" marB="41657" horzOverflow="overflow">
                    <a:lnL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Результат от внедрения региональных сегментов ГИС «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Энергоэффективность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»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8207" marR="78207" marT="41657" marB="41657" horzOverflow="overflow">
                    <a:lnL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Эффект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8207" marR="78207" marT="41657" marB="41657" horzOverflow="overflow">
                    <a:lnL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</a:tr>
              <a:tr h="8637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Сбор и обработка информации</a:t>
                      </a: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8207" marR="78207" marT="41657" marB="41657" horzOverflow="overflow">
                    <a:lnL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система позволяет осуществлять сбор данных автоматизировано либо вручную и предоставлять её в формализованном виде (графики, диаграммы)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8207" marR="78207" marT="41657" marB="41657" horzOverflow="overflow">
                    <a:lnL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Существенно снижается трудоемкость сбора и обработки данных (экономия времени до 30%)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8207" marR="78207" marT="41657" marB="41657" horzOverflow="overflow">
                    <a:lnL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8611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Анализ, систематизация</a:t>
                      </a: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8207" marR="78207" marT="41657" marB="41657" horzOverflow="overflow">
                    <a:lnL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 системе присутствует аналитический блок, позволяющий предоставлять заданную отчетность, прогнозировать потребление ТЭР, систематизировать данные по разным параметрам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8207" marR="78207" marT="41657" marB="41657" horzOverflow="overflow">
                    <a:lnL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Наличие аналитического модуля позволяет снизить расходы на трудозатраты (снижение на 40% и более)</a:t>
                      </a:r>
                    </a:p>
                  </a:txBody>
                  <a:tcPr marL="78207" marR="78207" marT="41657" marB="41657" horzOverflow="overflow">
                    <a:lnL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6669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Постановка задач</a:t>
                      </a: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8207" marR="78207" marT="41657" marB="41657" horzOverflow="overflow">
                    <a:lnL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 системе присутствует модуль, позволяющий ставить и делегировать задачи на нижний уровень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8207" marR="78207" marT="41657" marB="41657" horzOverflow="overflow">
                    <a:lnL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Экономия времени на делегирование задач (экономия времени до 15%)</a:t>
                      </a:r>
                    </a:p>
                  </a:txBody>
                  <a:tcPr marL="78207" marR="78207" marT="41657" marB="41657" horzOverflow="overflow">
                    <a:lnL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7769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Оценка эффективности, контроль выполнения</a:t>
                      </a: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8207" marR="78207" marT="41657" marB="41657" horzOverflow="overflow">
                    <a:lnL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оценка эффективности и контроль осуществляется посредством обратной связи, в системе реализован модуль формирования и передачи отчетности на верхний уровень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8207" marR="78207" marT="41657" marB="41657" horzOverflow="overflow">
                    <a:lnL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Лимитирование энергопотребления (снижение потребление на 15%)</a:t>
                      </a:r>
                    </a:p>
                  </a:txBody>
                  <a:tcPr marL="78207" marR="78207" marT="41657" marB="41657" horzOverflow="overflow">
                    <a:lnL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7769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Обучение</a:t>
                      </a:r>
                      <a:endParaRPr kumimoji="0" 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8207" marR="78207" marT="41657" marB="41657" horzOverflow="overflow">
                    <a:lnL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Система позволяет проводить дистанционное обучение на местах ответственных за энергосбережение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8207" marR="78207" marT="41657" marB="41657" horzOverflow="overflow">
                    <a:lnL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Экономия транспортных и организационных издержек</a:t>
                      </a:r>
                    </a:p>
                  </a:txBody>
                  <a:tcPr marL="78207" marR="78207" marT="41657" marB="41657" horzOverflow="overflow">
                    <a:lnL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1447830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4" y="-49192"/>
            <a:ext cx="9134496" cy="685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984934" y="2641922"/>
            <a:ext cx="4927034" cy="404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21" tIns="40160" rIns="0" bIns="40160">
            <a:spAutoFit/>
          </a:bodyPr>
          <a:lstStyle/>
          <a:p>
            <a:pPr algn="ctr">
              <a:defRPr/>
            </a:pPr>
            <a:endParaRPr lang="ru-RU" sz="2100" b="1" dirty="0">
              <a:solidFill>
                <a:srgbClr val="800000"/>
              </a:solidFill>
              <a:latin typeface="+mj-lt"/>
              <a:cs typeface="Rod" pitchFamily="49" charset="-79"/>
            </a:endParaRPr>
          </a:p>
        </p:txBody>
      </p:sp>
      <p:sp>
        <p:nvSpPr>
          <p:cNvPr id="38916" name="TextBox 3"/>
          <p:cNvSpPr txBox="1">
            <a:spLocks noChangeArrowheads="1"/>
          </p:cNvSpPr>
          <p:nvPr/>
        </p:nvSpPr>
        <p:spPr bwMode="auto">
          <a:xfrm>
            <a:off x="568870" y="1898248"/>
            <a:ext cx="8314455" cy="1261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321" tIns="40160" rIns="80321" bIns="40160">
            <a:spAutoFit/>
          </a:bodyPr>
          <a:lstStyle/>
          <a:p>
            <a:pPr algn="ctr"/>
            <a:r>
              <a:rPr lang="ru-RU" sz="2500" b="1"/>
              <a:t>Программа по развитию коммерческого учета электроэнергии на основе технологий интеллектуального учета на период до 2020 года</a:t>
            </a:r>
            <a:endParaRPr lang="ru-RU" sz="2500"/>
          </a:p>
        </p:txBody>
      </p:sp>
    </p:spTree>
    <p:extLst>
      <p:ext uri="{BB962C8B-B14F-4D97-AF65-F5344CB8AC3E}">
        <p14:creationId xmlns:p14="http://schemas.microsoft.com/office/powerpoint/2010/main" val="438293543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4" y="1447"/>
            <a:ext cx="9134496" cy="685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9939" name="Text Box 22"/>
          <p:cNvSpPr txBox="1">
            <a:spLocks noChangeArrowheads="1"/>
          </p:cNvSpPr>
          <p:nvPr/>
        </p:nvSpPr>
        <p:spPr bwMode="auto">
          <a:xfrm>
            <a:off x="8514035" y="6448546"/>
            <a:ext cx="404590" cy="29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268" tIns="43634" rIns="87268" bIns="43634" anchor="ctr"/>
          <a:lstStyle>
            <a:lvl1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432E4574-1165-4A58-B8C6-372FE80BB199}" type="slidenum">
              <a:rPr lang="ru-RU" sz="110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buClr>
                  <a:srgbClr val="000000"/>
                </a:buClr>
                <a:buSzPct val="100000"/>
              </a:pPr>
              <a:t>23</a:t>
            </a:fld>
            <a:endParaRPr lang="ru-RU" sz="11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39940" name="Прямоугольник 25"/>
          <p:cNvSpPr>
            <a:spLocks noChangeArrowheads="1"/>
          </p:cNvSpPr>
          <p:nvPr/>
        </p:nvSpPr>
        <p:spPr bwMode="auto">
          <a:xfrm>
            <a:off x="384225" y="439838"/>
            <a:ext cx="5912712" cy="364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321" tIns="40160" rIns="80321" bIns="40160">
            <a:spAutoFit/>
          </a:bodyPr>
          <a:lstStyle/>
          <a:p>
            <a:pPr marL="301203" indent="-301203" algn="just"/>
            <a:r>
              <a:rPr lang="ru-RU" b="1">
                <a:solidFill>
                  <a:srgbClr val="C00000"/>
                </a:solidFill>
                <a:latin typeface="Myriad Pro"/>
              </a:rPr>
              <a:t>Эволюция систем учета электроэнергии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861121" y="1174831"/>
            <a:ext cx="1828799" cy="4991582"/>
          </a:xfrm>
          <a:prstGeom prst="rect">
            <a:avLst/>
          </a:prstGeom>
          <a:solidFill>
            <a:srgbClr val="E1EBFF"/>
          </a:solidFill>
          <a:ln w="9525">
            <a:noFill/>
            <a:miter lim="800000"/>
            <a:headEnd/>
            <a:tailEnd/>
          </a:ln>
        </p:spPr>
        <p:txBody>
          <a:bodyPr lIns="91429" tIns="45715" rIns="91429" bIns="45715"/>
          <a:lstStyle/>
          <a:p>
            <a:pPr>
              <a:defRPr/>
            </a:pPr>
            <a:endParaRPr lang="ru-RU" b="1">
              <a:latin typeface="Arial Narrow" pitchFamily="34" charset="0"/>
              <a:cs typeface="+mn-cs"/>
            </a:endParaRPr>
          </a:p>
        </p:txBody>
      </p:sp>
      <p:pic>
        <p:nvPicPr>
          <p:cNvPr id="6" name="Picture 68" descr="Картинка 1 из 7">
            <a:hlinkClick r:id="rId34"/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5"/>
          <a:srcRect/>
          <a:stretch>
            <a:fillRect/>
          </a:stretch>
        </p:blipFill>
        <p:spPr bwMode="auto">
          <a:xfrm>
            <a:off x="6587481" y="5518230"/>
            <a:ext cx="551220" cy="366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>
            <a:off x="5536634" y="5843769"/>
            <a:ext cx="571585" cy="335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0" descr="Картинка 3 из 847">
            <a:hlinkClick r:id="rId37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8"/>
          <a:srcRect/>
          <a:stretch>
            <a:fillRect/>
          </a:stretch>
        </p:blipFill>
        <p:spPr bwMode="auto">
          <a:xfrm>
            <a:off x="5531204" y="5444443"/>
            <a:ext cx="552578" cy="367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543423" y="1226916"/>
            <a:ext cx="2477772" cy="167833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/>
          <a:lstStyle/>
          <a:p>
            <a:pPr algn="ctr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charset="0"/>
              </a:rPr>
              <a:t>Современный учет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+mn-lt"/>
              <a:cs typeface="Arial" charset="0"/>
            </a:endParaRPr>
          </a:p>
        </p:txBody>
      </p:sp>
      <p:grpSp>
        <p:nvGrpSpPr>
          <p:cNvPr id="2" name="Group 7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277814" y="1465156"/>
            <a:ext cx="1580542" cy="690562"/>
            <a:chOff x="194" y="1790"/>
            <a:chExt cx="943" cy="704"/>
          </a:xfrm>
          <a:solidFill>
            <a:srgbClr val="FFCC66"/>
          </a:solidFill>
        </p:grpSpPr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194" y="1790"/>
              <a:ext cx="943" cy="704"/>
            </a:xfrm>
            <a:custGeom>
              <a:avLst/>
              <a:gdLst>
                <a:gd name="T0" fmla="*/ 708 w 943"/>
                <a:gd name="T1" fmla="*/ 0 h 704"/>
                <a:gd name="T2" fmla="*/ 0 w 943"/>
                <a:gd name="T3" fmla="*/ 0 h 704"/>
                <a:gd name="T4" fmla="*/ 0 w 943"/>
                <a:gd name="T5" fmla="*/ 704 h 704"/>
                <a:gd name="T6" fmla="*/ 708 w 943"/>
                <a:gd name="T7" fmla="*/ 704 h 704"/>
                <a:gd name="T8" fmla="*/ 943 w 943"/>
                <a:gd name="T9" fmla="*/ 352 h 704"/>
                <a:gd name="T10" fmla="*/ 708 w 943"/>
                <a:gd name="T11" fmla="*/ 0 h 7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43"/>
                <a:gd name="T19" fmla="*/ 0 h 704"/>
                <a:gd name="T20" fmla="*/ 943 w 943"/>
                <a:gd name="T21" fmla="*/ 704 h 7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43" h="704">
                  <a:moveTo>
                    <a:pt x="708" y="0"/>
                  </a:moveTo>
                  <a:lnTo>
                    <a:pt x="0" y="0"/>
                  </a:lnTo>
                  <a:lnTo>
                    <a:pt x="0" y="704"/>
                  </a:lnTo>
                  <a:lnTo>
                    <a:pt x="708" y="704"/>
                  </a:lnTo>
                  <a:lnTo>
                    <a:pt x="943" y="352"/>
                  </a:lnTo>
                  <a:lnTo>
                    <a:pt x="708" y="0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194" y="1790"/>
              <a:ext cx="943" cy="704"/>
            </a:xfrm>
            <a:custGeom>
              <a:avLst/>
              <a:gdLst>
                <a:gd name="T0" fmla="*/ 708 w 943"/>
                <a:gd name="T1" fmla="*/ 0 h 704"/>
                <a:gd name="T2" fmla="*/ 0 w 943"/>
                <a:gd name="T3" fmla="*/ 0 h 704"/>
                <a:gd name="T4" fmla="*/ 0 w 943"/>
                <a:gd name="T5" fmla="*/ 704 h 704"/>
                <a:gd name="T6" fmla="*/ 708 w 943"/>
                <a:gd name="T7" fmla="*/ 704 h 704"/>
                <a:gd name="T8" fmla="*/ 943 w 943"/>
                <a:gd name="T9" fmla="*/ 352 h 704"/>
                <a:gd name="T10" fmla="*/ 708 w 943"/>
                <a:gd name="T11" fmla="*/ 0 h 7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43"/>
                <a:gd name="T19" fmla="*/ 0 h 704"/>
                <a:gd name="T20" fmla="*/ 943 w 943"/>
                <a:gd name="T21" fmla="*/ 704 h 7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43" h="704">
                  <a:moveTo>
                    <a:pt x="708" y="0"/>
                  </a:moveTo>
                  <a:lnTo>
                    <a:pt x="0" y="0"/>
                  </a:lnTo>
                  <a:lnTo>
                    <a:pt x="0" y="704"/>
                  </a:lnTo>
                  <a:lnTo>
                    <a:pt x="708" y="704"/>
                  </a:lnTo>
                  <a:lnTo>
                    <a:pt x="943" y="352"/>
                  </a:lnTo>
                  <a:lnTo>
                    <a:pt x="708" y="0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39947" name="Rectangle 1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19525" y="1493135"/>
            <a:ext cx="1098366" cy="633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ru-RU" sz="1100" b="1">
                <a:latin typeface="Arial Narrow" pitchFamily="34" charset="0"/>
              </a:rPr>
              <a:t>Ручной сбор данных со счетчиков</a:t>
            </a:r>
          </a:p>
        </p:txBody>
      </p:sp>
      <p:grpSp>
        <p:nvGrpSpPr>
          <p:cNvPr id="3" name="Group 11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5854093" y="1465156"/>
            <a:ext cx="1892300" cy="690562"/>
            <a:chOff x="3654" y="1790"/>
            <a:chExt cx="1192" cy="704"/>
          </a:xfrm>
          <a:solidFill>
            <a:srgbClr val="FFCC66"/>
          </a:solidFill>
        </p:grpSpPr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3654" y="1790"/>
              <a:ext cx="1192" cy="704"/>
            </a:xfrm>
            <a:custGeom>
              <a:avLst/>
              <a:gdLst>
                <a:gd name="T0" fmla="*/ 1032 w 1192"/>
                <a:gd name="T1" fmla="*/ 0 h 704"/>
                <a:gd name="T2" fmla="*/ 0 w 1192"/>
                <a:gd name="T3" fmla="*/ 0 h 704"/>
                <a:gd name="T4" fmla="*/ 161 w 1192"/>
                <a:gd name="T5" fmla="*/ 352 h 704"/>
                <a:gd name="T6" fmla="*/ 0 w 1192"/>
                <a:gd name="T7" fmla="*/ 704 h 704"/>
                <a:gd name="T8" fmla="*/ 1032 w 1192"/>
                <a:gd name="T9" fmla="*/ 704 h 704"/>
                <a:gd name="T10" fmla="*/ 1192 w 1192"/>
                <a:gd name="T11" fmla="*/ 352 h 704"/>
                <a:gd name="T12" fmla="*/ 1032 w 1192"/>
                <a:gd name="T13" fmla="*/ 0 h 7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92"/>
                <a:gd name="T22" fmla="*/ 0 h 704"/>
                <a:gd name="T23" fmla="*/ 1192 w 1192"/>
                <a:gd name="T24" fmla="*/ 704 h 70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92" h="704">
                  <a:moveTo>
                    <a:pt x="1032" y="0"/>
                  </a:moveTo>
                  <a:lnTo>
                    <a:pt x="0" y="0"/>
                  </a:lnTo>
                  <a:lnTo>
                    <a:pt x="161" y="352"/>
                  </a:lnTo>
                  <a:lnTo>
                    <a:pt x="0" y="704"/>
                  </a:lnTo>
                  <a:lnTo>
                    <a:pt x="1032" y="704"/>
                  </a:lnTo>
                  <a:lnTo>
                    <a:pt x="1192" y="352"/>
                  </a:lnTo>
                  <a:lnTo>
                    <a:pt x="1032" y="0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3654" y="1790"/>
              <a:ext cx="1192" cy="704"/>
            </a:xfrm>
            <a:custGeom>
              <a:avLst/>
              <a:gdLst>
                <a:gd name="T0" fmla="*/ 1032 w 1192"/>
                <a:gd name="T1" fmla="*/ 0 h 704"/>
                <a:gd name="T2" fmla="*/ 0 w 1192"/>
                <a:gd name="T3" fmla="*/ 0 h 704"/>
                <a:gd name="T4" fmla="*/ 161 w 1192"/>
                <a:gd name="T5" fmla="*/ 352 h 704"/>
                <a:gd name="T6" fmla="*/ 0 w 1192"/>
                <a:gd name="T7" fmla="*/ 704 h 704"/>
                <a:gd name="T8" fmla="*/ 1032 w 1192"/>
                <a:gd name="T9" fmla="*/ 704 h 704"/>
                <a:gd name="T10" fmla="*/ 1192 w 1192"/>
                <a:gd name="T11" fmla="*/ 352 h 704"/>
                <a:gd name="T12" fmla="*/ 1032 w 1192"/>
                <a:gd name="T13" fmla="*/ 0 h 7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92"/>
                <a:gd name="T22" fmla="*/ 0 h 704"/>
                <a:gd name="T23" fmla="*/ 1192 w 1192"/>
                <a:gd name="T24" fmla="*/ 704 h 70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92" h="704">
                  <a:moveTo>
                    <a:pt x="1032" y="0"/>
                  </a:moveTo>
                  <a:lnTo>
                    <a:pt x="0" y="0"/>
                  </a:lnTo>
                  <a:lnTo>
                    <a:pt x="161" y="352"/>
                  </a:lnTo>
                  <a:lnTo>
                    <a:pt x="0" y="704"/>
                  </a:lnTo>
                  <a:lnTo>
                    <a:pt x="1032" y="704"/>
                  </a:lnTo>
                  <a:lnTo>
                    <a:pt x="1192" y="352"/>
                  </a:lnTo>
                  <a:lnTo>
                    <a:pt x="1032" y="0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39949" name="Rectangle 1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14119" y="1484453"/>
            <a:ext cx="1266718" cy="642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ru-RU" sz="1100" b="1">
                <a:latin typeface="Arial Narrow" pitchFamily="34" charset="0"/>
              </a:rPr>
              <a:t>Автоматизированная инфраструктура учета </a:t>
            </a:r>
          </a:p>
        </p:txBody>
      </p:sp>
      <p:grpSp>
        <p:nvGrpSpPr>
          <p:cNvPr id="4" name="Group 15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4164992" y="1465156"/>
            <a:ext cx="1955800" cy="690562"/>
            <a:chOff x="2590" y="1790"/>
            <a:chExt cx="1232" cy="704"/>
          </a:xfrm>
          <a:solidFill>
            <a:srgbClr val="FFCC66"/>
          </a:solidFill>
        </p:grpSpPr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2590" y="1790"/>
              <a:ext cx="1232" cy="704"/>
            </a:xfrm>
            <a:custGeom>
              <a:avLst/>
              <a:gdLst>
                <a:gd name="T0" fmla="*/ 1072 w 1232"/>
                <a:gd name="T1" fmla="*/ 0 h 704"/>
                <a:gd name="T2" fmla="*/ 0 w 1232"/>
                <a:gd name="T3" fmla="*/ 0 h 704"/>
                <a:gd name="T4" fmla="*/ 161 w 1232"/>
                <a:gd name="T5" fmla="*/ 352 h 704"/>
                <a:gd name="T6" fmla="*/ 0 w 1232"/>
                <a:gd name="T7" fmla="*/ 704 h 704"/>
                <a:gd name="T8" fmla="*/ 1072 w 1232"/>
                <a:gd name="T9" fmla="*/ 704 h 704"/>
                <a:gd name="T10" fmla="*/ 1232 w 1232"/>
                <a:gd name="T11" fmla="*/ 352 h 704"/>
                <a:gd name="T12" fmla="*/ 1072 w 1232"/>
                <a:gd name="T13" fmla="*/ 0 h 7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32"/>
                <a:gd name="T22" fmla="*/ 0 h 704"/>
                <a:gd name="T23" fmla="*/ 1232 w 1232"/>
                <a:gd name="T24" fmla="*/ 704 h 70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32" h="704">
                  <a:moveTo>
                    <a:pt x="1072" y="0"/>
                  </a:moveTo>
                  <a:lnTo>
                    <a:pt x="0" y="0"/>
                  </a:lnTo>
                  <a:lnTo>
                    <a:pt x="161" y="352"/>
                  </a:lnTo>
                  <a:lnTo>
                    <a:pt x="0" y="704"/>
                  </a:lnTo>
                  <a:lnTo>
                    <a:pt x="1072" y="704"/>
                  </a:lnTo>
                  <a:lnTo>
                    <a:pt x="1232" y="352"/>
                  </a:lnTo>
                  <a:lnTo>
                    <a:pt x="1072" y="0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2590" y="1790"/>
              <a:ext cx="1232" cy="704"/>
            </a:xfrm>
            <a:custGeom>
              <a:avLst/>
              <a:gdLst>
                <a:gd name="T0" fmla="*/ 1072 w 1232"/>
                <a:gd name="T1" fmla="*/ 0 h 704"/>
                <a:gd name="T2" fmla="*/ 0 w 1232"/>
                <a:gd name="T3" fmla="*/ 0 h 704"/>
                <a:gd name="T4" fmla="*/ 161 w 1232"/>
                <a:gd name="T5" fmla="*/ 352 h 704"/>
                <a:gd name="T6" fmla="*/ 0 w 1232"/>
                <a:gd name="T7" fmla="*/ 704 h 704"/>
                <a:gd name="T8" fmla="*/ 1072 w 1232"/>
                <a:gd name="T9" fmla="*/ 704 h 704"/>
                <a:gd name="T10" fmla="*/ 1232 w 1232"/>
                <a:gd name="T11" fmla="*/ 352 h 704"/>
                <a:gd name="T12" fmla="*/ 1072 w 1232"/>
                <a:gd name="T13" fmla="*/ 0 h 7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32"/>
                <a:gd name="T22" fmla="*/ 0 h 704"/>
                <a:gd name="T23" fmla="*/ 1232 w 1232"/>
                <a:gd name="T24" fmla="*/ 704 h 70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32" h="704">
                  <a:moveTo>
                    <a:pt x="1072" y="0"/>
                  </a:moveTo>
                  <a:lnTo>
                    <a:pt x="0" y="0"/>
                  </a:lnTo>
                  <a:lnTo>
                    <a:pt x="161" y="352"/>
                  </a:lnTo>
                  <a:lnTo>
                    <a:pt x="0" y="704"/>
                  </a:lnTo>
                  <a:lnTo>
                    <a:pt x="1072" y="704"/>
                  </a:lnTo>
                  <a:lnTo>
                    <a:pt x="1232" y="352"/>
                  </a:lnTo>
                  <a:lnTo>
                    <a:pt x="1072" y="0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39951" name="Rectangle 1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39206" y="1464198"/>
            <a:ext cx="1299303" cy="66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ru-RU" sz="1100" b="1">
                <a:latin typeface="Arial Narrow" pitchFamily="34" charset="0"/>
              </a:rPr>
              <a:t>Автоматизированный сбор данных</a:t>
            </a:r>
          </a:p>
        </p:txBody>
      </p:sp>
      <p:grpSp>
        <p:nvGrpSpPr>
          <p:cNvPr id="10" name="Group 19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2947381" y="1465156"/>
            <a:ext cx="1717675" cy="690562"/>
            <a:chOff x="1823" y="1790"/>
            <a:chExt cx="1082" cy="704"/>
          </a:xfrm>
          <a:solidFill>
            <a:srgbClr val="FFCC66"/>
          </a:solidFill>
        </p:grpSpPr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1823" y="1790"/>
              <a:ext cx="1082" cy="704"/>
            </a:xfrm>
            <a:custGeom>
              <a:avLst/>
              <a:gdLst>
                <a:gd name="T0" fmla="*/ 922 w 1082"/>
                <a:gd name="T1" fmla="*/ 0 h 704"/>
                <a:gd name="T2" fmla="*/ 0 w 1082"/>
                <a:gd name="T3" fmla="*/ 0 h 704"/>
                <a:gd name="T4" fmla="*/ 161 w 1082"/>
                <a:gd name="T5" fmla="*/ 352 h 704"/>
                <a:gd name="T6" fmla="*/ 0 w 1082"/>
                <a:gd name="T7" fmla="*/ 704 h 704"/>
                <a:gd name="T8" fmla="*/ 922 w 1082"/>
                <a:gd name="T9" fmla="*/ 704 h 704"/>
                <a:gd name="T10" fmla="*/ 1082 w 1082"/>
                <a:gd name="T11" fmla="*/ 352 h 704"/>
                <a:gd name="T12" fmla="*/ 922 w 1082"/>
                <a:gd name="T13" fmla="*/ 0 h 7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82"/>
                <a:gd name="T22" fmla="*/ 0 h 704"/>
                <a:gd name="T23" fmla="*/ 1082 w 1082"/>
                <a:gd name="T24" fmla="*/ 704 h 70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82" h="704">
                  <a:moveTo>
                    <a:pt x="922" y="0"/>
                  </a:moveTo>
                  <a:lnTo>
                    <a:pt x="0" y="0"/>
                  </a:lnTo>
                  <a:lnTo>
                    <a:pt x="161" y="352"/>
                  </a:lnTo>
                  <a:lnTo>
                    <a:pt x="0" y="704"/>
                  </a:lnTo>
                  <a:lnTo>
                    <a:pt x="922" y="704"/>
                  </a:lnTo>
                  <a:lnTo>
                    <a:pt x="1082" y="352"/>
                  </a:lnTo>
                  <a:lnTo>
                    <a:pt x="922" y="0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en-US" sz="1100" dirty="0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1823" y="1790"/>
              <a:ext cx="1082" cy="704"/>
            </a:xfrm>
            <a:custGeom>
              <a:avLst/>
              <a:gdLst>
                <a:gd name="T0" fmla="*/ 922 w 1082"/>
                <a:gd name="T1" fmla="*/ 0 h 704"/>
                <a:gd name="T2" fmla="*/ 0 w 1082"/>
                <a:gd name="T3" fmla="*/ 0 h 704"/>
                <a:gd name="T4" fmla="*/ 161 w 1082"/>
                <a:gd name="T5" fmla="*/ 352 h 704"/>
                <a:gd name="T6" fmla="*/ 0 w 1082"/>
                <a:gd name="T7" fmla="*/ 704 h 704"/>
                <a:gd name="T8" fmla="*/ 922 w 1082"/>
                <a:gd name="T9" fmla="*/ 704 h 704"/>
                <a:gd name="T10" fmla="*/ 1082 w 1082"/>
                <a:gd name="T11" fmla="*/ 352 h 704"/>
                <a:gd name="T12" fmla="*/ 922 w 1082"/>
                <a:gd name="T13" fmla="*/ 0 h 7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82"/>
                <a:gd name="T22" fmla="*/ 0 h 704"/>
                <a:gd name="T23" fmla="*/ 1082 w 1082"/>
                <a:gd name="T24" fmla="*/ 704 h 70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82" h="704">
                  <a:moveTo>
                    <a:pt x="922" y="0"/>
                  </a:moveTo>
                  <a:lnTo>
                    <a:pt x="0" y="0"/>
                  </a:lnTo>
                  <a:lnTo>
                    <a:pt x="161" y="352"/>
                  </a:lnTo>
                  <a:lnTo>
                    <a:pt x="0" y="704"/>
                  </a:lnTo>
                  <a:lnTo>
                    <a:pt x="922" y="704"/>
                  </a:lnTo>
                  <a:lnTo>
                    <a:pt x="1082" y="352"/>
                  </a:lnTo>
                  <a:lnTo>
                    <a:pt x="922" y="0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en-US" sz="1100" dirty="0"/>
            </a:p>
          </p:txBody>
        </p:sp>
      </p:grpSp>
      <p:sp>
        <p:nvSpPr>
          <p:cNvPr id="39953" name="Rectangle 2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369771" y="1468538"/>
            <a:ext cx="1057636" cy="658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ru-RU" sz="1200" b="1">
                <a:latin typeface="Arial Narrow" pitchFamily="34" charset="0"/>
              </a:rPr>
              <a:t>Дистанционный сбор данных</a:t>
            </a:r>
          </a:p>
        </p:txBody>
      </p:sp>
      <p:grpSp>
        <p:nvGrpSpPr>
          <p:cNvPr id="14" name="Group 23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1478942" y="1465156"/>
            <a:ext cx="1716088" cy="690562"/>
            <a:chOff x="904" y="1790"/>
            <a:chExt cx="1081" cy="704"/>
          </a:xfrm>
          <a:solidFill>
            <a:srgbClr val="FFCC66"/>
          </a:solidFill>
        </p:grpSpPr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904" y="1790"/>
              <a:ext cx="1081" cy="704"/>
            </a:xfrm>
            <a:custGeom>
              <a:avLst/>
              <a:gdLst>
                <a:gd name="T0" fmla="*/ 921 w 1081"/>
                <a:gd name="T1" fmla="*/ 0 h 704"/>
                <a:gd name="T2" fmla="*/ 0 w 1081"/>
                <a:gd name="T3" fmla="*/ 0 h 704"/>
                <a:gd name="T4" fmla="*/ 161 w 1081"/>
                <a:gd name="T5" fmla="*/ 352 h 704"/>
                <a:gd name="T6" fmla="*/ 0 w 1081"/>
                <a:gd name="T7" fmla="*/ 704 h 704"/>
                <a:gd name="T8" fmla="*/ 921 w 1081"/>
                <a:gd name="T9" fmla="*/ 704 h 704"/>
                <a:gd name="T10" fmla="*/ 1081 w 1081"/>
                <a:gd name="T11" fmla="*/ 352 h 704"/>
                <a:gd name="T12" fmla="*/ 921 w 1081"/>
                <a:gd name="T13" fmla="*/ 0 h 7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81"/>
                <a:gd name="T22" fmla="*/ 0 h 704"/>
                <a:gd name="T23" fmla="*/ 1081 w 1081"/>
                <a:gd name="T24" fmla="*/ 704 h 70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81" h="704">
                  <a:moveTo>
                    <a:pt x="921" y="0"/>
                  </a:moveTo>
                  <a:lnTo>
                    <a:pt x="0" y="0"/>
                  </a:lnTo>
                  <a:lnTo>
                    <a:pt x="161" y="352"/>
                  </a:lnTo>
                  <a:lnTo>
                    <a:pt x="0" y="704"/>
                  </a:lnTo>
                  <a:lnTo>
                    <a:pt x="921" y="704"/>
                  </a:lnTo>
                  <a:lnTo>
                    <a:pt x="1081" y="352"/>
                  </a:lnTo>
                  <a:lnTo>
                    <a:pt x="921" y="0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904" y="1790"/>
              <a:ext cx="1081" cy="704"/>
            </a:xfrm>
            <a:custGeom>
              <a:avLst/>
              <a:gdLst>
                <a:gd name="T0" fmla="*/ 921 w 1081"/>
                <a:gd name="T1" fmla="*/ 0 h 704"/>
                <a:gd name="T2" fmla="*/ 0 w 1081"/>
                <a:gd name="T3" fmla="*/ 0 h 704"/>
                <a:gd name="T4" fmla="*/ 161 w 1081"/>
                <a:gd name="T5" fmla="*/ 352 h 704"/>
                <a:gd name="T6" fmla="*/ 0 w 1081"/>
                <a:gd name="T7" fmla="*/ 704 h 704"/>
                <a:gd name="T8" fmla="*/ 921 w 1081"/>
                <a:gd name="T9" fmla="*/ 704 h 704"/>
                <a:gd name="T10" fmla="*/ 1081 w 1081"/>
                <a:gd name="T11" fmla="*/ 352 h 704"/>
                <a:gd name="T12" fmla="*/ 921 w 1081"/>
                <a:gd name="T13" fmla="*/ 0 h 7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81"/>
                <a:gd name="T22" fmla="*/ 0 h 704"/>
                <a:gd name="T23" fmla="*/ 1081 w 1081"/>
                <a:gd name="T24" fmla="*/ 704 h 70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81" h="704">
                  <a:moveTo>
                    <a:pt x="921" y="0"/>
                  </a:moveTo>
                  <a:lnTo>
                    <a:pt x="0" y="0"/>
                  </a:lnTo>
                  <a:lnTo>
                    <a:pt x="161" y="352"/>
                  </a:lnTo>
                  <a:lnTo>
                    <a:pt x="0" y="704"/>
                  </a:lnTo>
                  <a:lnTo>
                    <a:pt x="921" y="704"/>
                  </a:lnTo>
                  <a:lnTo>
                    <a:pt x="1081" y="352"/>
                  </a:lnTo>
                  <a:lnTo>
                    <a:pt x="921" y="0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39955" name="Rectangle 26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648229" y="1491688"/>
            <a:ext cx="1443218" cy="63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ru-RU" sz="1100" b="1">
                <a:latin typeface="Arial Narrow" pitchFamily="34" charset="0"/>
              </a:rPr>
              <a:t> Сбор данных с помощью дополнительных устройств </a:t>
            </a:r>
          </a:p>
        </p:txBody>
      </p:sp>
      <p:grpSp>
        <p:nvGrpSpPr>
          <p:cNvPr id="18" name="Group 27"/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7735281" y="1463568"/>
            <a:ext cx="1325562" cy="692150"/>
            <a:chOff x="4839" y="1652"/>
            <a:chExt cx="835" cy="444"/>
          </a:xfrm>
          <a:solidFill>
            <a:srgbClr val="FFCC66"/>
          </a:solidFill>
        </p:grpSpPr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4839" y="1652"/>
              <a:ext cx="835" cy="444"/>
            </a:xfrm>
            <a:custGeom>
              <a:avLst/>
              <a:gdLst>
                <a:gd name="T0" fmla="*/ 703 w 835"/>
                <a:gd name="T1" fmla="*/ 0 h 444"/>
                <a:gd name="T2" fmla="*/ 0 w 835"/>
                <a:gd name="T3" fmla="*/ 0 h 444"/>
                <a:gd name="T4" fmla="*/ 133 w 835"/>
                <a:gd name="T5" fmla="*/ 222 h 444"/>
                <a:gd name="T6" fmla="*/ 0 w 835"/>
                <a:gd name="T7" fmla="*/ 444 h 444"/>
                <a:gd name="T8" fmla="*/ 703 w 835"/>
                <a:gd name="T9" fmla="*/ 444 h 444"/>
                <a:gd name="T10" fmla="*/ 835 w 835"/>
                <a:gd name="T11" fmla="*/ 222 h 444"/>
                <a:gd name="T12" fmla="*/ 703 w 835"/>
                <a:gd name="T13" fmla="*/ 0 h 4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5"/>
                <a:gd name="T22" fmla="*/ 0 h 444"/>
                <a:gd name="T23" fmla="*/ 835 w 835"/>
                <a:gd name="T24" fmla="*/ 444 h 4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5" h="444">
                  <a:moveTo>
                    <a:pt x="703" y="0"/>
                  </a:moveTo>
                  <a:lnTo>
                    <a:pt x="0" y="0"/>
                  </a:lnTo>
                  <a:lnTo>
                    <a:pt x="133" y="222"/>
                  </a:lnTo>
                  <a:lnTo>
                    <a:pt x="0" y="444"/>
                  </a:lnTo>
                  <a:lnTo>
                    <a:pt x="703" y="444"/>
                  </a:lnTo>
                  <a:lnTo>
                    <a:pt x="835" y="222"/>
                  </a:lnTo>
                  <a:lnTo>
                    <a:pt x="703" y="0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4839" y="1652"/>
              <a:ext cx="835" cy="444"/>
            </a:xfrm>
            <a:custGeom>
              <a:avLst/>
              <a:gdLst>
                <a:gd name="T0" fmla="*/ 703 w 835"/>
                <a:gd name="T1" fmla="*/ 0 h 444"/>
                <a:gd name="T2" fmla="*/ 0 w 835"/>
                <a:gd name="T3" fmla="*/ 0 h 444"/>
                <a:gd name="T4" fmla="*/ 133 w 835"/>
                <a:gd name="T5" fmla="*/ 222 h 444"/>
                <a:gd name="T6" fmla="*/ 0 w 835"/>
                <a:gd name="T7" fmla="*/ 444 h 444"/>
                <a:gd name="T8" fmla="*/ 703 w 835"/>
                <a:gd name="T9" fmla="*/ 444 h 444"/>
                <a:gd name="T10" fmla="*/ 835 w 835"/>
                <a:gd name="T11" fmla="*/ 222 h 444"/>
                <a:gd name="T12" fmla="*/ 703 w 835"/>
                <a:gd name="T13" fmla="*/ 0 h 4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5"/>
                <a:gd name="T22" fmla="*/ 0 h 444"/>
                <a:gd name="T23" fmla="*/ 835 w 835"/>
                <a:gd name="T24" fmla="*/ 444 h 4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5" h="444">
                  <a:moveTo>
                    <a:pt x="703" y="0"/>
                  </a:moveTo>
                  <a:lnTo>
                    <a:pt x="0" y="0"/>
                  </a:lnTo>
                  <a:lnTo>
                    <a:pt x="133" y="222"/>
                  </a:lnTo>
                  <a:lnTo>
                    <a:pt x="0" y="444"/>
                  </a:lnTo>
                  <a:lnTo>
                    <a:pt x="703" y="444"/>
                  </a:lnTo>
                  <a:lnTo>
                    <a:pt x="835" y="222"/>
                  </a:lnTo>
                  <a:lnTo>
                    <a:pt x="703" y="0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39957" name="Rectangle 3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958742" y="1614669"/>
            <a:ext cx="978890" cy="39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ru-RU" sz="1100" b="1">
                <a:latin typeface="Arial Narrow" pitchFamily="34" charset="0"/>
              </a:rPr>
              <a:t>Эффективный потребитель</a:t>
            </a:r>
          </a:p>
        </p:txBody>
      </p:sp>
      <p:sp>
        <p:nvSpPr>
          <p:cNvPr id="35" name="Rectangle 4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85582" y="2323618"/>
            <a:ext cx="1163535" cy="164939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/>
          <a:lstStyle/>
          <a:p>
            <a:pPr marL="117461" indent="-117461">
              <a:lnSpc>
                <a:spcPts val="1300"/>
              </a:lnSpc>
              <a:buFont typeface="Wingdings" pitchFamily="2" charset="2"/>
              <a:buChar char="§"/>
              <a:defRPr/>
            </a:pPr>
            <a:r>
              <a:rPr lang="ru-RU" sz="1200" dirty="0">
                <a:solidFill>
                  <a:srgbClr val="000000"/>
                </a:solidFill>
                <a:cs typeface="Arial" charset="0"/>
              </a:rPr>
              <a:t>Ручной сбор данных со счетчиков и ручной процесс их фиксации</a:t>
            </a:r>
          </a:p>
        </p:txBody>
      </p:sp>
      <p:sp>
        <p:nvSpPr>
          <p:cNvPr id="36" name="Rectangle 44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648228" y="2323618"/>
            <a:ext cx="1204266" cy="164939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/>
          <a:lstStyle/>
          <a:p>
            <a:pPr marL="117461" indent="-117461">
              <a:lnSpc>
                <a:spcPts val="1300"/>
              </a:lnSpc>
              <a:buFont typeface="Wingdings" pitchFamily="2" charset="2"/>
              <a:buChar char="§"/>
              <a:defRPr/>
            </a:pPr>
            <a:r>
              <a:rPr lang="ru-RU" sz="1200" dirty="0">
                <a:solidFill>
                  <a:srgbClr val="000000"/>
                </a:solidFill>
                <a:cs typeface="Arial" charset="0"/>
              </a:rPr>
              <a:t>Использование наладонных компьютеров для фиксации и хранения данных</a:t>
            </a:r>
          </a:p>
        </p:txBody>
      </p:sp>
      <p:sp>
        <p:nvSpPr>
          <p:cNvPr id="37" name="Rectangle 45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069723" y="2323618"/>
            <a:ext cx="1335961" cy="164939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/>
          <a:lstStyle/>
          <a:p>
            <a:pPr marL="117461" indent="-117461">
              <a:lnSpc>
                <a:spcPts val="1300"/>
              </a:lnSpc>
              <a:buFont typeface="Wingdings" pitchFamily="2" charset="2"/>
              <a:buChar char="§"/>
              <a:defRPr/>
            </a:pPr>
            <a:r>
              <a:rPr lang="ru-RU" sz="1200" dirty="0">
                <a:solidFill>
                  <a:srgbClr val="000000"/>
                </a:solidFill>
                <a:cs typeface="Arial" charset="0"/>
              </a:rPr>
              <a:t>Использование КПК для получения данных со специально оборудованных счетчиков по радиоволнам </a:t>
            </a:r>
          </a:p>
        </p:txBody>
      </p:sp>
      <p:sp>
        <p:nvSpPr>
          <p:cNvPr id="38" name="Rectangle 46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4484430" y="2323618"/>
            <a:ext cx="1311522" cy="164939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/>
          <a:lstStyle/>
          <a:p>
            <a:pPr marL="117461" indent="-117461">
              <a:lnSpc>
                <a:spcPts val="1300"/>
              </a:lnSpc>
              <a:buFont typeface="Wingdings" pitchFamily="2" charset="2"/>
              <a:buChar char="§"/>
              <a:defRPr/>
            </a:pPr>
            <a:r>
              <a:rPr lang="ru-RU" sz="1200" dirty="0">
                <a:solidFill>
                  <a:srgbClr val="000000"/>
                </a:solidFill>
                <a:cs typeface="Arial" charset="0"/>
              </a:rPr>
              <a:t>Автоматический сбор данных с приборов учета и направление их в центральную БД для формирования объемов оказанных услуг</a:t>
            </a:r>
          </a:p>
        </p:txBody>
      </p:sp>
      <p:sp>
        <p:nvSpPr>
          <p:cNvPr id="39" name="Rectangle 47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881486" y="2333747"/>
            <a:ext cx="1792142" cy="1656626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/>
          <a:lstStyle/>
          <a:p>
            <a:pPr marL="117461" indent="-117461">
              <a:lnSpc>
                <a:spcPts val="1300"/>
              </a:lnSpc>
              <a:buFont typeface="Wingdings" pitchFamily="2" charset="2"/>
              <a:buChar char="§"/>
              <a:defRPr/>
            </a:pPr>
            <a:r>
              <a:rPr lang="ru-RU" sz="1200" dirty="0">
                <a:solidFill>
                  <a:srgbClr val="000000"/>
                </a:solidFill>
                <a:cs typeface="Arial" charset="0"/>
              </a:rPr>
              <a:t>Автоматический сбор и анализ данных  о потреблении энергии, управление приборами учета в удаленном режиме</a:t>
            </a:r>
          </a:p>
        </p:txBody>
      </p:sp>
      <p:sp>
        <p:nvSpPr>
          <p:cNvPr id="40" name="Rectangle 48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746943" y="2323618"/>
            <a:ext cx="1314238" cy="933209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/>
          <a:lstStyle/>
          <a:p>
            <a:pPr marL="117461" indent="-117461">
              <a:lnSpc>
                <a:spcPts val="1300"/>
              </a:lnSpc>
              <a:buFont typeface="Wingdings" pitchFamily="2" charset="2"/>
              <a:buChar char="§"/>
              <a:defRPr/>
            </a:pPr>
            <a:r>
              <a:rPr lang="ru-RU" sz="1200" dirty="0">
                <a:solidFill>
                  <a:srgbClr val="000000"/>
                </a:solidFill>
                <a:cs typeface="Arial" charset="0"/>
              </a:rPr>
              <a:t>Данные с приборов учета позволяют анализировать и контролировать потребление</a:t>
            </a:r>
            <a:endParaRPr lang="ru-RU" sz="1200" dirty="0">
              <a:cs typeface="Arial" charset="0"/>
            </a:endParaRPr>
          </a:p>
        </p:txBody>
      </p:sp>
      <p:sp>
        <p:nvSpPr>
          <p:cNvPr id="39964" name="Line 60"/>
          <p:cNvSpPr>
            <a:spLocks noChangeShapeType="1"/>
          </p:cNvSpPr>
          <p:nvPr>
            <p:custDataLst>
              <p:tags r:id="rId22"/>
            </p:custDataLst>
          </p:nvPr>
        </p:nvSpPr>
        <p:spPr bwMode="gray">
          <a:xfrm>
            <a:off x="298690" y="2222340"/>
            <a:ext cx="0" cy="381675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71992" tIns="71992" rIns="71992" bIns="71992" anchor="ctr"/>
          <a:lstStyle/>
          <a:p>
            <a:endParaRPr lang="ru-RU"/>
          </a:p>
        </p:txBody>
      </p:sp>
      <p:sp>
        <p:nvSpPr>
          <p:cNvPr id="39965" name="Line 61"/>
          <p:cNvSpPr>
            <a:spLocks noChangeShapeType="1"/>
          </p:cNvSpPr>
          <p:nvPr>
            <p:custDataLst>
              <p:tags r:id="rId23"/>
            </p:custDataLst>
          </p:nvPr>
        </p:nvSpPr>
        <p:spPr bwMode="gray">
          <a:xfrm>
            <a:off x="1483949" y="2206425"/>
            <a:ext cx="0" cy="384713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71992" tIns="71992" rIns="71992" bIns="71992" anchor="ctr"/>
          <a:lstStyle/>
          <a:p>
            <a:endParaRPr lang="ru-RU"/>
          </a:p>
        </p:txBody>
      </p:sp>
      <p:sp>
        <p:nvSpPr>
          <p:cNvPr id="39966" name="Line 62"/>
          <p:cNvSpPr>
            <a:spLocks noChangeShapeType="1"/>
          </p:cNvSpPr>
          <p:nvPr>
            <p:custDataLst>
              <p:tags r:id="rId24"/>
            </p:custDataLst>
          </p:nvPr>
        </p:nvSpPr>
        <p:spPr bwMode="gray">
          <a:xfrm>
            <a:off x="2993693" y="2222340"/>
            <a:ext cx="0" cy="3847136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71992" tIns="71992" rIns="71992" bIns="71992" anchor="ctr"/>
          <a:lstStyle/>
          <a:p>
            <a:endParaRPr lang="ru-RU"/>
          </a:p>
        </p:txBody>
      </p:sp>
      <p:sp>
        <p:nvSpPr>
          <p:cNvPr id="39967" name="Line 63"/>
          <p:cNvSpPr>
            <a:spLocks noChangeShapeType="1"/>
          </p:cNvSpPr>
          <p:nvPr>
            <p:custDataLst>
              <p:tags r:id="rId25"/>
            </p:custDataLst>
          </p:nvPr>
        </p:nvSpPr>
        <p:spPr bwMode="gray">
          <a:xfrm>
            <a:off x="4435553" y="2222340"/>
            <a:ext cx="0" cy="3847136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71992" tIns="71992" rIns="71992" bIns="71992" anchor="ctr"/>
          <a:lstStyle/>
          <a:p>
            <a:endParaRPr lang="ru-RU"/>
          </a:p>
        </p:txBody>
      </p:sp>
      <p:sp>
        <p:nvSpPr>
          <p:cNvPr id="39968" name="Line 63"/>
          <p:cNvSpPr>
            <a:spLocks noChangeShapeType="1"/>
          </p:cNvSpPr>
          <p:nvPr>
            <p:custDataLst>
              <p:tags r:id="rId26"/>
            </p:custDataLst>
          </p:nvPr>
        </p:nvSpPr>
        <p:spPr bwMode="gray">
          <a:xfrm>
            <a:off x="5844829" y="2222340"/>
            <a:ext cx="0" cy="3847136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71992" tIns="71992" rIns="71992" bIns="71992" anchor="ctr"/>
          <a:lstStyle/>
          <a:p>
            <a:endParaRPr lang="ru-RU"/>
          </a:p>
        </p:txBody>
      </p:sp>
      <p:sp>
        <p:nvSpPr>
          <p:cNvPr id="39969" name="Line 63"/>
          <p:cNvSpPr>
            <a:spLocks noChangeShapeType="1"/>
          </p:cNvSpPr>
          <p:nvPr>
            <p:custDataLst>
              <p:tags r:id="rId27"/>
            </p:custDataLst>
          </p:nvPr>
        </p:nvSpPr>
        <p:spPr bwMode="gray">
          <a:xfrm>
            <a:off x="7673628" y="2222340"/>
            <a:ext cx="0" cy="3847136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71992" tIns="71992" rIns="71992" bIns="71992" anchor="ctr"/>
          <a:lstStyle/>
          <a:p>
            <a:endParaRPr lang="ru-RU"/>
          </a:p>
        </p:txBody>
      </p:sp>
      <p:pic>
        <p:nvPicPr>
          <p:cNvPr id="48" name="Picture 58" descr="http://i005.radikal.ru/0804/4d/604ceabab1c2.jpg"/>
          <p:cNvPicPr>
            <a:picLocks noChangeAspect="1" noChangeArrowheads="1"/>
          </p:cNvPicPr>
          <p:nvPr>
            <p:custDataLst>
              <p:tags r:id="rId28"/>
            </p:custDataLst>
          </p:nvPr>
        </p:nvPicPr>
        <p:blipFill>
          <a:blip r:embed="rId39"/>
          <a:srcRect/>
          <a:stretch>
            <a:fillRect/>
          </a:stretch>
        </p:blipFill>
        <p:spPr bwMode="auto">
          <a:xfrm>
            <a:off x="1068497" y="5444442"/>
            <a:ext cx="677484" cy="438391"/>
          </a:xfrm>
          <a:prstGeom prst="rect">
            <a:avLst/>
          </a:prstGeom>
          <a:ln>
            <a:solidFill>
              <a:schemeClr val="accent4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" name="Picture 60" descr="Картинка 1 из 11622">
            <a:hlinkClick r:id="rId40"/>
          </p:cNvPr>
          <p:cNvPicPr>
            <a:picLocks noChangeAspect="1" noChangeArrowheads="1"/>
          </p:cNvPicPr>
          <p:nvPr>
            <p:custDataLst>
              <p:tags r:id="rId29"/>
            </p:custDataLst>
          </p:nvPr>
        </p:nvPicPr>
        <p:blipFill>
          <a:blip r:embed="rId41"/>
          <a:srcRect/>
          <a:stretch>
            <a:fillRect/>
          </a:stretch>
        </p:blipFill>
        <p:spPr bwMode="auto">
          <a:xfrm>
            <a:off x="5536634" y="5043669"/>
            <a:ext cx="549862" cy="367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" name="Picture 64" descr="Картинка 1 из 3145">
            <a:hlinkClick r:id="rId42"/>
          </p:cNvPr>
          <p:cNvPicPr>
            <a:picLocks noChangeAspect="1" noChangeArrowheads="1"/>
          </p:cNvPicPr>
          <p:nvPr>
            <p:custDataLst>
              <p:tags r:id="rId30"/>
            </p:custDataLst>
          </p:nvPr>
        </p:nvPicPr>
        <p:blipFill>
          <a:blip r:embed="rId43"/>
          <a:srcRect/>
          <a:stretch>
            <a:fillRect/>
          </a:stretch>
        </p:blipFill>
        <p:spPr bwMode="auto">
          <a:xfrm>
            <a:off x="4639206" y="5518231"/>
            <a:ext cx="549861" cy="380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" name="Picture 73" descr="Картинка 4 из 2623">
            <a:hlinkClick r:id="rId44"/>
          </p:cNvPr>
          <p:cNvPicPr>
            <a:picLocks noChangeAspect="1" noChangeArrowheads="1"/>
          </p:cNvPicPr>
          <p:nvPr/>
        </p:nvPicPr>
        <p:blipFill>
          <a:blip r:embed="rId45"/>
          <a:srcRect/>
          <a:stretch>
            <a:fillRect/>
          </a:stretch>
        </p:blipFill>
        <p:spPr bwMode="auto">
          <a:xfrm>
            <a:off x="5523058" y="4650129"/>
            <a:ext cx="547147" cy="366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974" name="Picture 51"/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228" y="3941180"/>
            <a:ext cx="577016" cy="792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75" name="Picture 53" descr="http://t1.gstatic.com/images?q=tbn:ANd9GcR3UIthHY4DUnK3bhhNlIxHPJcDNLP6Z5h5tTEJqMKNu18q6_c&amp;t=1&amp;usg=__Zh0d9_z9vSRMEH4ZBRZlnYEXUNE="/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997" y="4077182"/>
            <a:ext cx="544431" cy="46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76" name="Picture 55" descr="http://t1.gstatic.com/images?q=tbn:ANd9GcQ918YI15stW2SnEaa12GbtVEMid89SLh18kOHB8Bqf9GF4dAE&amp;t=1&amp;usg=__lJS_NGdN1m_aXs2TsQO3fJ5vWtA="/>
          <p:cNvPicPr>
            <a:picLocks noChangeAspect="1"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77" y="3941180"/>
            <a:ext cx="719572" cy="721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77" name="Picture 57" descr="http://t1.gstatic.com/images?q=tbn:ANd9GcTGu__PM25Ihck-VpnoRIPzxgV-zSqEiMaQI5npHPgQVs3KHkw&amp;t=1&amp;h=185&amp;w=151&amp;usg=__yEFeg4PWTvP9DgKlhUXtyBQihI8="/>
          <p:cNvPicPr>
            <a:picLocks noChangeAspect="1" noChangeArrowheads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212" y="3860157"/>
            <a:ext cx="720930" cy="88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78" name="Picture 51"/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25" y="3923818"/>
            <a:ext cx="578373" cy="792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79" name="Picture 49"/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187" y="3789263"/>
            <a:ext cx="590592" cy="75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80" name="Рисунок 1" descr="Описание: Франция">
            <a:hlinkClick r:id="rId51" tooltip="Франция"/>
          </p:cNvPr>
          <p:cNvPicPr>
            <a:picLocks noChangeAspect="1"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166" y="4149525"/>
            <a:ext cx="681557" cy="38051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5815235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4" y="1447"/>
            <a:ext cx="9134496" cy="685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0963" name="Text Box 22"/>
          <p:cNvSpPr txBox="1">
            <a:spLocks noChangeArrowheads="1"/>
          </p:cNvSpPr>
          <p:nvPr/>
        </p:nvSpPr>
        <p:spPr bwMode="auto">
          <a:xfrm>
            <a:off x="8514035" y="6448546"/>
            <a:ext cx="404590" cy="29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268" tIns="43634" rIns="87268" bIns="43634" anchor="ctr"/>
          <a:lstStyle>
            <a:lvl1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E7E8D00E-28A5-4F94-888D-D2584C4C571E}" type="slidenum">
              <a:rPr lang="ru-RU" sz="110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buClr>
                  <a:srgbClr val="000000"/>
                </a:buClr>
                <a:buSzPct val="100000"/>
              </a:pPr>
              <a:t>24</a:t>
            </a:fld>
            <a:endParaRPr lang="ru-RU" sz="11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40964" name="Прямоугольник 25"/>
          <p:cNvSpPr>
            <a:spLocks noChangeArrowheads="1"/>
          </p:cNvSpPr>
          <p:nvPr/>
        </p:nvSpPr>
        <p:spPr bwMode="auto">
          <a:xfrm>
            <a:off x="384225" y="439838"/>
            <a:ext cx="5912712" cy="643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321" tIns="40160" rIns="80321" bIns="40160">
            <a:spAutoFit/>
          </a:bodyPr>
          <a:lstStyle/>
          <a:p>
            <a:pPr marL="301203" indent="-301203" algn="just"/>
            <a:r>
              <a:rPr lang="ru-RU" b="1">
                <a:solidFill>
                  <a:srgbClr val="C00000"/>
                </a:solidFill>
                <a:latin typeface="Myriad Pro"/>
              </a:rPr>
              <a:t>Мировой опыт внедрения  интеллектуальных приборов учета</a:t>
            </a:r>
          </a:p>
        </p:txBody>
      </p:sp>
      <p:pic>
        <p:nvPicPr>
          <p:cNvPr id="4096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44" y="1341217"/>
            <a:ext cx="8127094" cy="481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9590036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4" y="1447"/>
            <a:ext cx="9134496" cy="685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1987" name="Text Box 22"/>
          <p:cNvSpPr txBox="1">
            <a:spLocks noChangeArrowheads="1"/>
          </p:cNvSpPr>
          <p:nvPr/>
        </p:nvSpPr>
        <p:spPr bwMode="auto">
          <a:xfrm>
            <a:off x="8514035" y="6448546"/>
            <a:ext cx="404590" cy="29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268" tIns="43634" rIns="87268" bIns="43634" anchor="ctr"/>
          <a:lstStyle>
            <a:lvl1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1864CC51-E077-4B80-9465-68AFAE9A4154}" type="slidenum">
              <a:rPr lang="ru-RU" sz="110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buClr>
                  <a:srgbClr val="000000"/>
                </a:buClr>
                <a:buSzPct val="100000"/>
              </a:pPr>
              <a:t>25</a:t>
            </a:fld>
            <a:endParaRPr lang="ru-RU" sz="11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41988" name="Прямоугольник 25"/>
          <p:cNvSpPr>
            <a:spLocks noChangeArrowheads="1"/>
          </p:cNvSpPr>
          <p:nvPr/>
        </p:nvSpPr>
        <p:spPr bwMode="auto">
          <a:xfrm>
            <a:off x="384225" y="439838"/>
            <a:ext cx="5912712" cy="364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321" tIns="40160" rIns="80321" bIns="40160">
            <a:spAutoFit/>
          </a:bodyPr>
          <a:lstStyle/>
          <a:p>
            <a:pPr marL="301203" indent="-301203" algn="just"/>
            <a:r>
              <a:rPr lang="ru-RU" b="1">
                <a:solidFill>
                  <a:srgbClr val="C00000"/>
                </a:solidFill>
                <a:latin typeface="Myriad Pro"/>
              </a:rPr>
              <a:t>Цели программы</a:t>
            </a:r>
          </a:p>
        </p:txBody>
      </p:sp>
      <p:sp>
        <p:nvSpPr>
          <p:cNvPr id="5" name="Содержимое 1"/>
          <p:cNvSpPr txBox="1">
            <a:spLocks/>
          </p:cNvSpPr>
          <p:nvPr/>
        </p:nvSpPr>
        <p:spPr bwMode="auto">
          <a:xfrm>
            <a:off x="457540" y="1341217"/>
            <a:ext cx="8291374" cy="4966986"/>
          </a:xfrm>
          <a:prstGeom prst="rect">
            <a:avLst/>
          </a:prstGeom>
          <a:noFill/>
          <a:extLst/>
        </p:spPr>
        <p:txBody>
          <a:bodyPr lIns="91429" tIns="45715" rIns="91429" bIns="45715"/>
          <a:lstStyle>
            <a:lvl1pPr marL="342900" indent="-342900" eaLnBrk="0" hangingPunct="0"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ts val="769"/>
              </a:spcBef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rPr>
              <a:t>Снижение удельного уровня энергопотребления за счет стимулирования бережливого поведения потребителей энергоресурсов</a:t>
            </a:r>
          </a:p>
          <a:p>
            <a:pPr>
              <a:spcBef>
                <a:spcPts val="769"/>
              </a:spcBef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rPr>
              <a:t>Снижение уровня коммерческих и технических потерь энергии за счет их оперативного выявления и локализации</a:t>
            </a:r>
          </a:p>
          <a:p>
            <a:pPr>
              <a:spcBef>
                <a:spcPts val="769"/>
              </a:spcBef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rPr>
              <a:t>Повышение информационной прозрачности розничного рынка электроэнергии за счет формирования полных и достоверных энергетических балансов</a:t>
            </a:r>
          </a:p>
          <a:p>
            <a:pPr>
              <a:spcBef>
                <a:spcPts val="769"/>
              </a:spcBef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rPr>
              <a:t>Повышение надежности энергоснабжения в Российской Федерации за счет организации мониторинга параметров энергосистемы</a:t>
            </a:r>
          </a:p>
        </p:txBody>
      </p:sp>
    </p:spTree>
    <p:extLst>
      <p:ext uri="{BB962C8B-B14F-4D97-AF65-F5344CB8AC3E}">
        <p14:creationId xmlns:p14="http://schemas.microsoft.com/office/powerpoint/2010/main" val="2203969635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4" y="1447"/>
            <a:ext cx="9134496" cy="685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3011" name="Text Box 22"/>
          <p:cNvSpPr txBox="1">
            <a:spLocks noChangeArrowheads="1"/>
          </p:cNvSpPr>
          <p:nvPr/>
        </p:nvSpPr>
        <p:spPr bwMode="auto">
          <a:xfrm>
            <a:off x="8514035" y="6448546"/>
            <a:ext cx="404590" cy="29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268" tIns="43634" rIns="87268" bIns="43634" anchor="ctr"/>
          <a:lstStyle>
            <a:lvl1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D549012A-4539-43B4-8373-13DFF3A1C5BE}" type="slidenum">
              <a:rPr lang="ru-RU" sz="110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buClr>
                  <a:srgbClr val="000000"/>
                </a:buClr>
                <a:buSzPct val="100000"/>
              </a:pPr>
              <a:t>26</a:t>
            </a:fld>
            <a:endParaRPr lang="ru-RU" sz="11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43012" name="Прямоугольник 25"/>
          <p:cNvSpPr>
            <a:spLocks noChangeArrowheads="1"/>
          </p:cNvSpPr>
          <p:nvPr/>
        </p:nvSpPr>
        <p:spPr bwMode="auto">
          <a:xfrm>
            <a:off x="384225" y="439838"/>
            <a:ext cx="5912712" cy="364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321" tIns="40160" rIns="80321" bIns="40160">
            <a:spAutoFit/>
          </a:bodyPr>
          <a:lstStyle/>
          <a:p>
            <a:pPr marL="301203" indent="-301203" algn="just"/>
            <a:r>
              <a:rPr lang="ru-RU" b="1">
                <a:solidFill>
                  <a:srgbClr val="C00000"/>
                </a:solidFill>
                <a:latin typeface="Myriad Pro"/>
              </a:rPr>
              <a:t>Задачи программы</a:t>
            </a:r>
          </a:p>
        </p:txBody>
      </p:sp>
      <p:sp>
        <p:nvSpPr>
          <p:cNvPr id="5" name="Содержимое 4"/>
          <p:cNvSpPr txBox="1">
            <a:spLocks/>
          </p:cNvSpPr>
          <p:nvPr/>
        </p:nvSpPr>
        <p:spPr bwMode="auto">
          <a:xfrm>
            <a:off x="457540" y="1341217"/>
            <a:ext cx="8291374" cy="4966986"/>
          </a:xfrm>
          <a:prstGeom prst="rect">
            <a:avLst/>
          </a:prstGeom>
          <a:noFill/>
          <a:extLst/>
        </p:spPr>
        <p:txBody>
          <a:bodyPr lIns="91429" tIns="45715" rIns="91429" bIns="45715"/>
          <a:lstStyle>
            <a:lvl1pPr marL="342900" indent="-342900" eaLnBrk="0" hangingPunct="0"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ts val="769"/>
              </a:spcBef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rPr>
              <a:t>Формирование целостной и эффективной системы управления коммерческим и техническим учетом электроэнергии</a:t>
            </a:r>
          </a:p>
          <a:p>
            <a:pPr>
              <a:spcBef>
                <a:spcPts val="769"/>
              </a:spcBef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rPr>
              <a:t>Повышение оперативности выявления и реагирования энергоснабжающих организаций на неисправности и технологические нарушения</a:t>
            </a:r>
          </a:p>
          <a:p>
            <a:pPr>
              <a:spcBef>
                <a:spcPts val="769"/>
              </a:spcBef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rPr>
              <a:t>Прогнозирование и сглаживание пиков энергопотребления</a:t>
            </a:r>
          </a:p>
          <a:p>
            <a:pPr>
              <a:spcBef>
                <a:spcPts val="769"/>
              </a:spcBef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rPr>
              <a:t>Повышение операционной эффективности энергетических компаний за счет снижения постоянных расходов (съем показаний, локализация потерь)</a:t>
            </a:r>
          </a:p>
          <a:p>
            <a:pPr>
              <a:spcBef>
                <a:spcPts val="769"/>
              </a:spcBef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rPr>
              <a:t>Повышение эффективности и качества планирования развития энергетических сетей за счет формирования энергетического профиля и прогнозирования его развития в разрезе сегментов сети</a:t>
            </a:r>
          </a:p>
          <a:p>
            <a:pPr>
              <a:spcBef>
                <a:spcPts val="769"/>
              </a:spcBef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rPr>
              <a:t>Повышение прозрачности и своевременности расчетов за энергоресурсы</a:t>
            </a:r>
          </a:p>
          <a:p>
            <a:pPr>
              <a:spcBef>
                <a:spcPts val="769"/>
              </a:spcBef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rPr>
              <a:t>Стимулирование развития производства инновационной продукции и программного обеспечения на территории России</a:t>
            </a:r>
          </a:p>
        </p:txBody>
      </p:sp>
    </p:spTree>
    <p:extLst>
      <p:ext uri="{BB962C8B-B14F-4D97-AF65-F5344CB8AC3E}">
        <p14:creationId xmlns:p14="http://schemas.microsoft.com/office/powerpoint/2010/main" val="1815602449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4" y="1447"/>
            <a:ext cx="9134496" cy="685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4035" name="Text Box 22"/>
          <p:cNvSpPr txBox="1">
            <a:spLocks noChangeArrowheads="1"/>
          </p:cNvSpPr>
          <p:nvPr/>
        </p:nvSpPr>
        <p:spPr bwMode="auto">
          <a:xfrm>
            <a:off x="8514035" y="6480377"/>
            <a:ext cx="404590" cy="29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268" tIns="43634" rIns="87268" bIns="43634" anchor="ctr"/>
          <a:lstStyle>
            <a:lvl1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571EBBE5-0FDA-4226-8742-49B7ED64289B}" type="slidenum">
              <a:rPr lang="ru-RU" sz="110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buClr>
                  <a:srgbClr val="000000"/>
                </a:buClr>
                <a:buSzPct val="100000"/>
              </a:pPr>
              <a:t>27</a:t>
            </a:fld>
            <a:endParaRPr lang="ru-RU" sz="11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44036" name="Прямоугольник 25"/>
          <p:cNvSpPr>
            <a:spLocks noChangeArrowheads="1"/>
          </p:cNvSpPr>
          <p:nvPr/>
        </p:nvSpPr>
        <p:spPr bwMode="auto">
          <a:xfrm>
            <a:off x="384225" y="439838"/>
            <a:ext cx="5912712" cy="364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321" tIns="40160" rIns="80321" bIns="40160">
            <a:spAutoFit/>
          </a:bodyPr>
          <a:lstStyle/>
          <a:p>
            <a:pPr marL="301203" indent="-301203" algn="just"/>
            <a:r>
              <a:rPr lang="ru-RU" b="1">
                <a:solidFill>
                  <a:srgbClr val="C00000"/>
                </a:solidFill>
                <a:latin typeface="Myriad Pro"/>
              </a:rPr>
              <a:t>Этапы реализации программы</a:t>
            </a:r>
          </a:p>
        </p:txBody>
      </p:sp>
      <p:sp>
        <p:nvSpPr>
          <p:cNvPr id="5" name="Содержимое 5"/>
          <p:cNvSpPr txBox="1">
            <a:spLocks/>
          </p:cNvSpPr>
          <p:nvPr/>
        </p:nvSpPr>
        <p:spPr bwMode="auto">
          <a:xfrm>
            <a:off x="457540" y="1197980"/>
            <a:ext cx="8291374" cy="4966987"/>
          </a:xfrm>
          <a:prstGeom prst="rect">
            <a:avLst/>
          </a:prstGeom>
          <a:noFill/>
          <a:extLst/>
        </p:spPr>
        <p:txBody>
          <a:bodyPr lIns="91429" tIns="45715" rIns="91429" bIns="45715"/>
          <a:lstStyle>
            <a:lvl1pPr marL="342900" indent="-342900" eaLnBrk="0" hangingPunct="0"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ts val="769"/>
              </a:spcBef>
              <a:buClr>
                <a:srgbClr val="000000"/>
              </a:buClr>
            </a:pPr>
            <a:r>
              <a:rPr lang="ru-RU" b="1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rPr>
              <a:t>Общая длительность реализации мероприятий Программы составляет 10 лет: с 2011 по 2020 гг. Реализация Программы будет осуществляться поэтапно: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161511" y="1907047"/>
          <a:ext cx="8775974" cy="4455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25030806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4" y="1447"/>
            <a:ext cx="9134496" cy="685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5059" name="Text Box 22"/>
          <p:cNvSpPr txBox="1">
            <a:spLocks noChangeArrowheads="1"/>
          </p:cNvSpPr>
          <p:nvPr/>
        </p:nvSpPr>
        <p:spPr bwMode="auto">
          <a:xfrm>
            <a:off x="8514035" y="6448546"/>
            <a:ext cx="404590" cy="29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268" tIns="43634" rIns="87268" bIns="43634" anchor="ctr"/>
          <a:lstStyle>
            <a:lvl1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0663D001-ABA5-4B4E-9A81-191652BD08CC}" type="slidenum">
              <a:rPr lang="ru-RU" sz="110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buClr>
                  <a:srgbClr val="000000"/>
                </a:buClr>
                <a:buSzPct val="100000"/>
              </a:pPr>
              <a:t>28</a:t>
            </a:fld>
            <a:endParaRPr lang="ru-RU" sz="11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45060" name="Прямоугольник 25"/>
          <p:cNvSpPr>
            <a:spLocks noChangeArrowheads="1"/>
          </p:cNvSpPr>
          <p:nvPr/>
        </p:nvSpPr>
        <p:spPr bwMode="auto">
          <a:xfrm>
            <a:off x="445321" y="279240"/>
            <a:ext cx="5912713" cy="645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321" tIns="40160" rIns="80321" bIns="40160">
            <a:spAutoFit/>
          </a:bodyPr>
          <a:lstStyle/>
          <a:p>
            <a:pPr marL="301203" indent="-301203" algn="ctr"/>
            <a:r>
              <a:rPr lang="ru-RU" b="1">
                <a:solidFill>
                  <a:srgbClr val="C00000"/>
                </a:solidFill>
                <a:latin typeface="Myriad Pro"/>
              </a:rPr>
              <a:t>Деятельность РЭА в области развития интеллектуального учета</a:t>
            </a:r>
          </a:p>
        </p:txBody>
      </p:sp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384310" y="1263291"/>
          <a:ext cx="8375380" cy="5200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923811401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3" descr="O:\WORK\Российское энергетическое агентство\Информационные материалы\Background_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235"/>
            <a:ext cx="9144000" cy="6865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Rectangle 2"/>
          <p:cNvSpPr>
            <a:spLocks noChangeArrowheads="1"/>
          </p:cNvSpPr>
          <p:nvPr/>
        </p:nvSpPr>
        <p:spPr bwMode="auto">
          <a:xfrm>
            <a:off x="1923839" y="2446599"/>
            <a:ext cx="5726710" cy="58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321" tIns="40160" rIns="80321" bIns="40160"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tabLst>
                <a:tab pos="0" algn="l"/>
                <a:tab pos="393238" algn="l"/>
                <a:tab pos="787870" algn="l"/>
                <a:tab pos="1182502" algn="l"/>
                <a:tab pos="1577135" algn="l"/>
                <a:tab pos="1971766" algn="l"/>
                <a:tab pos="2366399" algn="l"/>
                <a:tab pos="2761031" algn="l"/>
                <a:tab pos="3155663" algn="l"/>
                <a:tab pos="3550295" algn="l"/>
                <a:tab pos="3944928" algn="l"/>
                <a:tab pos="4339560" algn="l"/>
                <a:tab pos="4734192" algn="l"/>
                <a:tab pos="5128824" algn="l"/>
                <a:tab pos="5523456" algn="l"/>
                <a:tab pos="5918088" algn="l"/>
                <a:tab pos="6312721" algn="l"/>
                <a:tab pos="6707353" algn="l"/>
                <a:tab pos="7101985" algn="l"/>
                <a:tab pos="7496617" algn="l"/>
                <a:tab pos="7891250" algn="l"/>
              </a:tabLst>
            </a:pPr>
            <a:r>
              <a:rPr lang="ru-RU" sz="3200" b="1">
                <a:solidFill>
                  <a:srgbClr val="C00000"/>
                </a:solidFill>
                <a:latin typeface="Myriad Pro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901189450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2"/>
          <p:cNvSpPr txBox="1">
            <a:spLocks noChangeArrowheads="1"/>
          </p:cNvSpPr>
          <p:nvPr/>
        </p:nvSpPr>
        <p:spPr bwMode="auto">
          <a:xfrm>
            <a:off x="8514035" y="6480377"/>
            <a:ext cx="404590" cy="29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268" tIns="43634" rIns="87268" bIns="43634" anchor="ctr"/>
          <a:lstStyle>
            <a:lvl1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0E2DF037-EC66-49C3-8F94-C812AA9F898B}" type="slidenum">
              <a:rPr lang="ru-RU" sz="110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buClr>
                  <a:srgbClr val="000000"/>
                </a:buClr>
                <a:buSzPct val="100000"/>
              </a:pPr>
              <a:t>3</a:t>
            </a:fld>
            <a:endParaRPr lang="ru-RU" sz="110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15488" cy="6831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66618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2"/>
          <p:cNvSpPr txBox="1">
            <a:spLocks noChangeArrowheads="1"/>
          </p:cNvSpPr>
          <p:nvPr/>
        </p:nvSpPr>
        <p:spPr bwMode="auto">
          <a:xfrm>
            <a:off x="8514035" y="6480377"/>
            <a:ext cx="404590" cy="29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268" tIns="43634" rIns="87268" bIns="43634" anchor="ctr"/>
          <a:lstStyle>
            <a:lvl1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E1CA2C3F-1F04-4ACB-BD7F-6F3D7AEAEAE5}" type="slidenum">
              <a:rPr lang="ru-RU" sz="110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buClr>
                  <a:srgbClr val="000000"/>
                </a:buClr>
                <a:buSzPct val="100000"/>
              </a:pPr>
              <a:t>4</a:t>
            </a:fld>
            <a:endParaRPr lang="ru-RU" sz="110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15488" cy="684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97407" y="2953002"/>
            <a:ext cx="369502" cy="322581"/>
          </a:xfrm>
          <a:prstGeom prst="rect">
            <a:avLst/>
          </a:prstGeom>
          <a:solidFill>
            <a:schemeClr val="bg1"/>
          </a:solidFill>
        </p:spPr>
        <p:txBody>
          <a:bodyPr wrap="square" lIns="80321" tIns="40160" rIns="80321" bIns="40160" rtlCol="0">
            <a:spAutoFit/>
          </a:bodyPr>
          <a:lstStyle/>
          <a:p>
            <a:r>
              <a:rPr lang="ru-RU" sz="1500" b="1" dirty="0"/>
              <a:t>85</a:t>
            </a:r>
          </a:p>
        </p:txBody>
      </p:sp>
    </p:spTree>
    <p:extLst>
      <p:ext uri="{BB962C8B-B14F-4D97-AF65-F5344CB8AC3E}">
        <p14:creationId xmlns:p14="http://schemas.microsoft.com/office/powerpoint/2010/main" val="18268287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2"/>
          <p:cNvSpPr txBox="1">
            <a:spLocks noChangeArrowheads="1"/>
          </p:cNvSpPr>
          <p:nvPr/>
        </p:nvSpPr>
        <p:spPr bwMode="auto">
          <a:xfrm>
            <a:off x="8514035" y="6480377"/>
            <a:ext cx="404590" cy="29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268" tIns="43634" rIns="87268" bIns="43634" anchor="ctr"/>
          <a:lstStyle>
            <a:lvl1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AAAE6BC2-5047-48CD-B473-A17852B82A69}" type="slidenum">
              <a:rPr lang="ru-RU" sz="110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buClr>
                  <a:srgbClr val="000000"/>
                </a:buClr>
                <a:buSzPct val="100000"/>
              </a:pPr>
              <a:t>5</a:t>
            </a:fld>
            <a:endParaRPr lang="ru-RU" sz="110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3634" cy="684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6158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2"/>
          <p:cNvSpPr txBox="1">
            <a:spLocks noChangeArrowheads="1"/>
          </p:cNvSpPr>
          <p:nvPr/>
        </p:nvSpPr>
        <p:spPr bwMode="auto">
          <a:xfrm>
            <a:off x="8514035" y="6480377"/>
            <a:ext cx="404590" cy="29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268" tIns="43634" rIns="87268" bIns="43634" anchor="ctr"/>
          <a:lstStyle>
            <a:lvl1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93AD9CAA-A230-4E50-A6AD-D2E89F8B8CC1}" type="slidenum">
              <a:rPr lang="ru-RU" sz="110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buClr>
                  <a:srgbClr val="000000"/>
                </a:buClr>
                <a:buSzPct val="100000"/>
              </a:pPr>
              <a:t>6</a:t>
            </a:fld>
            <a:endParaRPr lang="ru-RU" sz="110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15488" cy="682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34100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2"/>
          <p:cNvSpPr txBox="1">
            <a:spLocks noChangeArrowheads="1"/>
          </p:cNvSpPr>
          <p:nvPr/>
        </p:nvSpPr>
        <p:spPr bwMode="auto">
          <a:xfrm>
            <a:off x="8514035" y="6480377"/>
            <a:ext cx="404590" cy="29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268" tIns="43634" rIns="87268" bIns="43634" anchor="ctr"/>
          <a:lstStyle>
            <a:lvl1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9AF6C2DD-2FAF-4A1B-8BB5-37427BAB8BD9}" type="slidenum">
              <a:rPr lang="ru-RU" sz="110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buClr>
                  <a:srgbClr val="000000"/>
                </a:buClr>
                <a:buSzPct val="100000"/>
              </a:pPr>
              <a:t>7</a:t>
            </a:fld>
            <a:endParaRPr lang="ru-RU" sz="110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15488" cy="6831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7014081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857892"/>
            <a:ext cx="1714512" cy="701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://win.mail.ru/cgi-bin/getattach?file=Logo_Minenergo.jpg&amp;id=12683772120000000668;0;1&amp;mode=attachment&amp;channel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9466"/>
            <a:ext cx="1214446" cy="91449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966032" y="357166"/>
            <a:ext cx="6892248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ФГУ «Российское энергетическое агентство»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10567" y="6421329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Москва, 2011г.</a:t>
            </a:r>
            <a:endParaRPr lang="ru-RU" sz="1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772816"/>
            <a:ext cx="82809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Доклад</a:t>
            </a:r>
          </a:p>
          <a:p>
            <a:pPr algn="just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Анализ 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выполнения  положений Федерального Закона № 261 от 23.11.2009 г. «Об энергосбережении и  повышении энергетической эффективности, внесении изменений в отдельные законодательные акты Российской Федерации» в бюджетной сфере  в разрезе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субъектов Сибирского федерального округа Российской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Федерации по состоянию на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01.0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4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.11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723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857892"/>
            <a:ext cx="1714512" cy="701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://win.mail.ru/cgi-bin/getattach?file=Logo_Minenergo.jpg&amp;id=12683772120000000668;0;1&amp;mode=attachment&amp;channel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9466"/>
            <a:ext cx="1214446" cy="91449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966032" y="357166"/>
            <a:ext cx="6892248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ФГУ «Российское энергетическое агентство»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10567" y="6421329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Москва, 2011г.</a:t>
            </a:r>
            <a:endParaRPr lang="ru-RU" sz="1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688" y="1052736"/>
            <a:ext cx="65527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Индекс активности в разрезе федеральных округов и субъектов  Сибирского федерального округа</a:t>
            </a:r>
            <a:endParaRPr lang="ru-RU" sz="1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0759296"/>
              </p:ext>
            </p:extLst>
          </p:nvPr>
        </p:nvGraphicFramePr>
        <p:xfrm>
          <a:off x="1511718" y="1412776"/>
          <a:ext cx="6588674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2497035"/>
              </p:ext>
            </p:extLst>
          </p:nvPr>
        </p:nvGraphicFramePr>
        <p:xfrm>
          <a:off x="395536" y="3573016"/>
          <a:ext cx="8568952" cy="2443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69394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wisYdWMIEGA3mCWp.bnK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7nnhfM8VEq1FhYxeAOGL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H.PumlJMEysu.aOXmAUP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vdolxmWdkifbNoQg7W2R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wNS68.idUyb9VibF024v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1vtjKNPh02MWLDNGLEBl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8rWNj0GYECU9Rl55.zak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CzImNp_Hk.P_pmeoptmD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A8vqFXvPEeJZCxSVkZNW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zbBwdg6iUC7DuVaoYpjm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5jL_mNRwkO2R77AryErG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OsktRYWtkiNTdMrjy_Gk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5OhJ1yfUiUYmYvsD5B1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c8M2HR7KEaAo9Tvt82BT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clBYpCS0OgNTEn8CRX6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CY67ZoRtEWog7W7nU4sx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wo60qDLqk6C2_sU6DFpj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1kXHIirDkCjATDOV1DRy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AQAh9poXEOJ.TgyB2C5f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BRZF58xFki0Eck0mMEfS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TdYgJUwjU.8wB2y8JZ8vQ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9V1D4KT6k6t3wBvjrGCt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XjULJzPnESjOt6.Byz0e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fhRREvSKE6rMuseZXpio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NABK9A.mE6Z89UcuTJIE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iUPZ1QUKE.BlFp1PeChW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btQb5jks0WDW8z8LunYa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AV.JeLO_EGo09BQRomlj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t3VBZeryka3mLsfKF1Xs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Fvd6Fz1.EKoC6BAtRlg5Q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7818</TotalTime>
  <Words>1674</Words>
  <Application>Microsoft Office PowerPoint</Application>
  <PresentationFormat>Экран (4:3)</PresentationFormat>
  <Paragraphs>209</Paragraphs>
  <Slides>29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MultiDVD Team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Shevtsova</dc:creator>
  <cp:lastModifiedBy>Полещук Алексей Викторович</cp:lastModifiedBy>
  <cp:revision>1090</cp:revision>
  <dcterms:created xsi:type="dcterms:W3CDTF">2010-07-20T11:05:58Z</dcterms:created>
  <dcterms:modified xsi:type="dcterms:W3CDTF">2011-05-17T02:34:37Z</dcterms:modified>
</cp:coreProperties>
</file>