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5"/>
  </p:notesMasterIdLst>
  <p:sldIdLst>
    <p:sldId id="256" r:id="rId2"/>
    <p:sldId id="257" r:id="rId3"/>
    <p:sldId id="262" r:id="rId4"/>
    <p:sldId id="259" r:id="rId5"/>
    <p:sldId id="260" r:id="rId6"/>
    <p:sldId id="267" r:id="rId7"/>
    <p:sldId id="273" r:id="rId8"/>
    <p:sldId id="269" r:id="rId9"/>
    <p:sldId id="264" r:id="rId10"/>
    <p:sldId id="265" r:id="rId11"/>
    <p:sldId id="266" r:id="rId12"/>
    <p:sldId id="270" r:id="rId13"/>
    <p:sldId id="274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1" autoAdjust="0"/>
    <p:restoredTop sz="94598" autoAdjust="0"/>
  </p:normalViewPr>
  <p:slideViewPr>
    <p:cSldViewPr>
      <p:cViewPr varScale="1">
        <p:scale>
          <a:sx n="76" d="100"/>
          <a:sy n="76" d="100"/>
        </p:scale>
        <p:origin x="-994" y="-8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51B1CC5F-2A5C-41F9-9936-9AC91B61D261}" type="datetimeFigureOut">
              <a:rPr lang="ru-RU"/>
              <a:pPr>
                <a:defRPr/>
              </a:pPr>
              <a:t>17.05.2011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C6F4C887-0772-4F95-B909-10158167FF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Овал 8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39084A8-A7FC-41D7-BBA5-622E1B4D851C}" type="datetimeFigureOut">
              <a:rPr lang="ru-RU"/>
              <a:pPr>
                <a:defRPr/>
              </a:pPr>
              <a:t>17.05.2011</a:t>
            </a:fld>
            <a:endParaRPr lang="ru-RU"/>
          </a:p>
        </p:txBody>
      </p:sp>
      <p:sp>
        <p:nvSpPr>
          <p:cNvPr id="7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9C3DF79-E9AE-4FCF-93EF-E3944D93ED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8D9F06-5C32-4766-B215-75B67A14E5AC}" type="datetimeFigureOut">
              <a:rPr lang="ru-RU"/>
              <a:pPr>
                <a:defRPr/>
              </a:pPr>
              <a:t>17.05.2011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0C6115-6B66-45E5-82CA-A493B1E3EF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C25EDC-B013-45C0-AEA0-92A79FB34CF4}" type="datetimeFigureOut">
              <a:rPr lang="ru-RU"/>
              <a:pPr>
                <a:defRPr/>
              </a:pPr>
              <a:t>17.05.2011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D53F11-2E0F-410A-A368-C594B9CB3E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A72106-97FA-4CD2-94D0-E5535D74D039}" type="datetimeFigureOut">
              <a:rPr lang="ru-RU"/>
              <a:pPr>
                <a:defRPr/>
              </a:pPr>
              <a:t>17.05.2011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755DD1-9705-491D-92E3-ADB5C6EEA5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6"/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9"/>
          <p:cNvSpPr/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Овал 8"/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CD68A72-000F-4CF1-9B48-3AA5B26F16F1}" type="datetimeFigureOut">
              <a:rPr lang="ru-RU"/>
              <a:pPr>
                <a:defRPr/>
              </a:pPr>
              <a:t>17.05.2011</a:t>
            </a:fld>
            <a:endParaRPr lang="ru-RU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8E78AC7-92A1-4E6C-892A-F57FEED691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8DED28-5187-4AB9-9D5B-79236353B79A}" type="datetimeFigureOut">
              <a:rPr lang="ru-RU"/>
              <a:pPr>
                <a:defRPr/>
              </a:pPr>
              <a:t>17.05.2011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B8DBD8-38F5-4AC8-810A-2C064B5A27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C118420-3885-41C9-ACF1-05F4B3E250E7}" type="datetimeFigureOut">
              <a:rPr lang="ru-RU"/>
              <a:pPr>
                <a:defRPr/>
              </a:pPr>
              <a:t>17.05.2011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93E743C-D4F3-4868-A6CE-CD72DA86BE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2A6C8-6A68-4B47-8B71-B9A3FADB0E55}" type="datetimeFigureOut">
              <a:rPr lang="ru-RU"/>
              <a:pPr>
                <a:defRPr/>
              </a:pPr>
              <a:t>17.05.2011</a:t>
            </a:fld>
            <a:endParaRPr lang="ru-RU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EE19DF-FA1B-46D7-BA5F-74DF0B07A7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4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Прямоугольник 5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BB4FFD3-6293-471F-A88E-C3197892D703}" type="datetimeFigureOut">
              <a:rPr lang="ru-RU"/>
              <a:pPr>
                <a:defRPr/>
              </a:pPr>
              <a:t>17.05.2011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8526F23-FDC8-42B5-B305-7DD72BE9DB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7A3A486-DAA1-4DEF-B39A-45FB0CBF6E7D}" type="datetimeFigureOut">
              <a:rPr lang="ru-RU"/>
              <a:pPr>
                <a:defRPr/>
              </a:pPr>
              <a:t>17.05.2011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7207BF9-DDE7-4647-943C-9A29111FDA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>
            <a:extLst/>
          </a:lstStyle>
          <a:p>
            <a:pPr indent="-283464" fontAlgn="auto">
              <a:lnSpc>
                <a:spcPts val="3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defRPr/>
            </a:pPr>
            <a:endParaRPr lang="en-US" sz="3200">
              <a:latin typeface="+mn-lt"/>
            </a:endParaRPr>
          </a:p>
        </p:txBody>
      </p:sp>
      <p:sp>
        <p:nvSpPr>
          <p:cNvPr id="6" name="Блок-схема: процесс 8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Блок-схема: процесс 9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D26B3A0-DE08-4CEC-930D-62BD76F3AB3B}" type="datetimeFigureOut">
              <a:rPr lang="ru-RU"/>
              <a:pPr>
                <a:defRPr/>
              </a:pPr>
              <a:t>17.05.2011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CFBCF67-7E8A-4F0D-93A4-8350241971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Овал 7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357E1588-EBB3-4181-81FD-7B05C98EF5F5}" type="datetimeFigureOut">
              <a:rPr lang="ru-RU"/>
              <a:pPr>
                <a:defRPr/>
              </a:pPr>
              <a:t>17.05.2011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+mn-lt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+mn-lt"/>
              </a:defRPr>
            </a:lvl1pPr>
            <a:extLst/>
          </a:lstStyle>
          <a:p>
            <a:pPr>
              <a:defRPr/>
            </a:pPr>
            <a:fld id="{28029927-AB2F-42DD-BD4D-C5F543C878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79" r:id="rId2"/>
    <p:sldLayoutId id="2147483685" r:id="rId3"/>
    <p:sldLayoutId id="2147483680" r:id="rId4"/>
    <p:sldLayoutId id="2147483686" r:id="rId5"/>
    <p:sldLayoutId id="2147483681" r:id="rId6"/>
    <p:sldLayoutId id="2147483687" r:id="rId7"/>
    <p:sldLayoutId id="2147483688" r:id="rId8"/>
    <p:sldLayoutId id="2147483689" r:id="rId9"/>
    <p:sldLayoutId id="2147483682" r:id="rId10"/>
    <p:sldLayoutId id="214748368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300" kern="1200">
          <a:solidFill>
            <a:srgbClr val="495A74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495A74"/>
          </a:solidFill>
          <a:latin typeface="Corbe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495A74"/>
          </a:solidFill>
          <a:latin typeface="Corbe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495A74"/>
          </a:solidFill>
          <a:latin typeface="Corbe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495A74"/>
          </a:solidFill>
          <a:latin typeface="Corbe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495A74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495A74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495A74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495A74"/>
          </a:solidFill>
          <a:latin typeface="Corbel" pitchFamily="34" charset="0"/>
        </a:defRPr>
      </a:lvl9pPr>
      <a:extLst/>
    </p:titleStyle>
    <p:bodyStyle>
      <a:lvl1pPr marL="365125" indent="-282575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eaLnBrk="0" fontAlgn="base" hangingPunct="0">
        <a:spcBef>
          <a:spcPct val="20000"/>
        </a:spcBef>
        <a:spcAft>
          <a:spcPct val="0"/>
        </a:spcAft>
        <a:buClr>
          <a:srgbClr val="FEB80A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eaLnBrk="0" fontAlgn="base" hangingPunct="0">
        <a:spcBef>
          <a:spcPct val="20000"/>
        </a:spcBef>
        <a:spcAft>
          <a:spcPct val="0"/>
        </a:spcAft>
        <a:buClr>
          <a:srgbClr val="00ADDC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sibea.ru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sibea.ru/" TargetMode="Externa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sibea.ru/" TargetMode="Externa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sibea.ru/" TargetMode="Externa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sibea.ru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ibea.ru/" TargetMode="External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sibea.ru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ibea.ru/" TargetMode="External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sibea.ru/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sibea.ru/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ibea.ru/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sibea.ru/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sibea.ru/" TargetMode="Externa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6013" y="2492375"/>
            <a:ext cx="7772400" cy="1798638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Проблемы кадрового обеспечения в электроэнергетике Сибирского Федерального округа".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endParaRPr lang="ru-RU" sz="4000" b="1" dirty="0">
              <a:solidFill>
                <a:schemeClr val="tx2">
                  <a:satMod val="13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Рисунок 3" descr="http://www.sibea.ru/images/new_logo_png.pn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771775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Прямоугольник 1"/>
          <p:cNvSpPr>
            <a:spLocks noChangeArrowheads="1"/>
          </p:cNvSpPr>
          <p:nvPr/>
        </p:nvSpPr>
        <p:spPr bwMode="auto">
          <a:xfrm>
            <a:off x="1187450" y="857232"/>
            <a:ext cx="7527954" cy="5570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buFont typeface="Gill Sans MT" pitchFamily="34" charset="0"/>
              <a:buAutoNum type="arabicPeriod"/>
            </a:pPr>
            <a:r>
              <a:rPr lang="ru-RU" sz="22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Проектирование, создание и реализация  скоординированной, интегрированной с научной  и научно-производственной сферой, системы взаимодействия между </a:t>
            </a:r>
            <a:r>
              <a:rPr lang="ru-RU" sz="2200" b="1" dirty="0" err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энергокомпаниями</a:t>
            </a:r>
            <a:r>
              <a:rPr lang="ru-RU" sz="22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образовательными учреждениями </a:t>
            </a:r>
            <a:r>
              <a:rPr lang="ru-RU" sz="2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профессионального </a:t>
            </a:r>
            <a:r>
              <a:rPr lang="ru-RU" sz="22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образования </a:t>
            </a:r>
            <a:r>
              <a:rPr lang="ru-RU" sz="2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</a:t>
            </a:r>
            <a:r>
              <a:rPr lang="ru-RU" sz="22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дополнительного профессионального образования (ДПО) для разработки  и реализации кадровой стратегии с целью обеспечения надежности энергоснабжения и организации опережающей подготовки и повышения квалификации  специалистов для модернизации энергетического производства; </a:t>
            </a:r>
            <a:endParaRPr lang="en-US" sz="2200" b="1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342900" indent="-342900">
              <a:buFont typeface="Gill Sans MT" pitchFamily="34" charset="0"/>
              <a:buAutoNum type="arabicPeriod"/>
            </a:pPr>
            <a:r>
              <a:rPr lang="ru-RU" sz="2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Проектирование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совместно с образовательными учреждениями</a:t>
            </a:r>
            <a:r>
              <a:rPr lang="ru-RU" sz="2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2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внедрение технологий адаптации бакалавров до необходимого </a:t>
            </a:r>
            <a:r>
              <a:rPr lang="ru-RU" sz="2200" b="1" dirty="0" err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энергокомпаниям</a:t>
            </a:r>
            <a:r>
              <a:rPr lang="ru-RU" sz="22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квалификационного уровня;</a:t>
            </a:r>
            <a:endParaRPr lang="ru-RU" sz="2200" b="1" dirty="0">
              <a:latin typeface="Times New Roman" pitchFamily="18" charset="0"/>
              <a:ea typeface="Calibri" pitchFamily="34" charset="0"/>
              <a:cs typeface="Arial" charset="0"/>
            </a:endParaRPr>
          </a:p>
        </p:txBody>
      </p:sp>
      <p:pic>
        <p:nvPicPr>
          <p:cNvPr id="24578" name="Рисунок 3" descr="http://www.sibea.ru/images/new_logo_png.pn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771775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Прямоугольник 1"/>
          <p:cNvSpPr>
            <a:spLocks noChangeArrowheads="1"/>
          </p:cNvSpPr>
          <p:nvPr/>
        </p:nvSpPr>
        <p:spPr bwMode="auto">
          <a:xfrm>
            <a:off x="928662" y="1125538"/>
            <a:ext cx="8215337" cy="517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sz="2200" b="1" dirty="0" smtClean="0">
                <a:latin typeface="Times New Roman" pitchFamily="18" charset="0"/>
                <a:ea typeface="Times New Roman" pitchFamily="18" charset="0"/>
                <a:cs typeface="Arial" charset="0"/>
              </a:rPr>
              <a:t>3. Мониторинг требований работодателей по номенклатуре специальностей, содержанию программ и квалификационному уровню молодых специалистов-выпускников; </a:t>
            </a:r>
          </a:p>
          <a:p>
            <a:pPr marL="457200" indent="-457200" eaLnBrk="0" hangingPunct="0"/>
            <a:r>
              <a:rPr lang="ru-RU" sz="2200" b="1" dirty="0" smtClean="0">
                <a:latin typeface="Times New Roman" pitchFamily="18" charset="0"/>
                <a:ea typeface="Times New Roman" pitchFamily="18" charset="0"/>
                <a:cs typeface="Arial" charset="0"/>
              </a:rPr>
              <a:t>4. Мониторинг, координация и корректировка рынка образовательных </a:t>
            </a:r>
            <a:r>
              <a:rPr lang="ru-RU" sz="2200" b="1" dirty="0">
                <a:latin typeface="Times New Roman" pitchFamily="18" charset="0"/>
                <a:ea typeface="Times New Roman" pitchFamily="18" charset="0"/>
                <a:cs typeface="Arial" charset="0"/>
              </a:rPr>
              <a:t>услуг в     СФО по номенклатуре специальностей, содержанию  образовательных программ,  качеству образования;</a:t>
            </a:r>
          </a:p>
          <a:p>
            <a:pPr marL="457200" indent="-457200" eaLnBrk="0" hangingPunct="0"/>
            <a:r>
              <a:rPr lang="ru-RU" sz="2200" b="1" dirty="0" smtClean="0">
                <a:latin typeface="Times New Roman" pitchFamily="18" charset="0"/>
                <a:ea typeface="Times New Roman" pitchFamily="18" charset="0"/>
                <a:cs typeface="Arial" charset="0"/>
              </a:rPr>
              <a:t>5.  </a:t>
            </a:r>
            <a:r>
              <a:rPr lang="ru-RU" sz="2200" b="1" dirty="0">
                <a:latin typeface="Times New Roman" pitchFamily="18" charset="0"/>
                <a:ea typeface="Times New Roman" pitchFamily="18" charset="0"/>
                <a:cs typeface="Arial" charset="0"/>
              </a:rPr>
              <a:t>Анализ состояния рынка труда в регионах СФО;</a:t>
            </a:r>
          </a:p>
          <a:p>
            <a:pPr eaLnBrk="0" hangingPunct="0"/>
            <a:r>
              <a:rPr lang="ru-RU" sz="2200" b="1" dirty="0">
                <a:latin typeface="Times New Roman" pitchFamily="18" charset="0"/>
                <a:ea typeface="Times New Roman" pitchFamily="18" charset="0"/>
                <a:cs typeface="Arial" charset="0"/>
              </a:rPr>
              <a:t>6. Анализ современных технологий  работы с персоналом (отечественных и зарубежных) в </a:t>
            </a:r>
            <a:r>
              <a:rPr lang="ru-RU" sz="2200" b="1" dirty="0" err="1">
                <a:latin typeface="Times New Roman" pitchFamily="18" charset="0"/>
                <a:ea typeface="Times New Roman" pitchFamily="18" charset="0"/>
                <a:cs typeface="Arial" charset="0"/>
              </a:rPr>
              <a:t>энергокомпаниях</a:t>
            </a:r>
            <a:r>
              <a:rPr lang="ru-RU" sz="2200" b="1" dirty="0">
                <a:latin typeface="Times New Roman" pitchFamily="18" charset="0"/>
                <a:ea typeface="Times New Roman" pitchFamily="18" charset="0"/>
                <a:cs typeface="Arial" charset="0"/>
              </a:rPr>
              <a:t>, разработка рекомендаций по внедрению;</a:t>
            </a:r>
          </a:p>
          <a:p>
            <a:pPr eaLnBrk="0" hangingPunct="0"/>
            <a:r>
              <a:rPr lang="ru-RU" sz="2200" b="1" dirty="0">
                <a:latin typeface="Times New Roman" pitchFamily="18" charset="0"/>
                <a:ea typeface="Times New Roman" pitchFamily="18" charset="0"/>
                <a:cs typeface="Arial" charset="0"/>
              </a:rPr>
              <a:t>7. Организация постоянно действующих семинаров и координационных совещаний с участием представителей органов исполнительной власти, сообщества образовательных учреждений и работодателей.</a:t>
            </a:r>
          </a:p>
        </p:txBody>
      </p:sp>
      <p:pic>
        <p:nvPicPr>
          <p:cNvPr id="25602" name="Рисунок 3" descr="http://www.sibea.ru/images/new_logo_png.pn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771775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57" name="Rectangle 33"/>
          <p:cNvSpPr>
            <a:spLocks noChangeArrowheads="1"/>
          </p:cNvSpPr>
          <p:nvPr/>
        </p:nvSpPr>
        <p:spPr bwMode="auto">
          <a:xfrm>
            <a:off x="6572264" y="5643578"/>
            <a:ext cx="2571736" cy="98585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26655" name="Rectangle 31"/>
          <p:cNvSpPr>
            <a:spLocks noChangeArrowheads="1"/>
          </p:cNvSpPr>
          <p:nvPr/>
        </p:nvSpPr>
        <p:spPr bwMode="auto">
          <a:xfrm>
            <a:off x="1428728" y="5857892"/>
            <a:ext cx="2095493" cy="700105"/>
          </a:xfrm>
          <a:prstGeom prst="rect">
            <a:avLst/>
          </a:prstGeom>
          <a:solidFill>
            <a:srgbClr val="C00000"/>
          </a:solidFill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26641" name="Rectangle 17"/>
          <p:cNvSpPr>
            <a:spLocks noChangeArrowheads="1"/>
          </p:cNvSpPr>
          <p:nvPr/>
        </p:nvSpPr>
        <p:spPr bwMode="auto">
          <a:xfrm>
            <a:off x="1142976" y="4714884"/>
            <a:ext cx="3714776" cy="64294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26635" name="Rectangle 14"/>
          <p:cNvSpPr>
            <a:spLocks noChangeArrowheads="1"/>
          </p:cNvSpPr>
          <p:nvPr/>
        </p:nvSpPr>
        <p:spPr bwMode="auto">
          <a:xfrm>
            <a:off x="1428728" y="857232"/>
            <a:ext cx="6600847" cy="157163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/>
          </a:p>
        </p:txBody>
      </p:sp>
      <p:pic>
        <p:nvPicPr>
          <p:cNvPr id="26625" name="Рисунок 3" descr="http://www.sibea.ru/images/new_logo_png.pn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771775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Rectangle 5"/>
          <p:cNvSpPr>
            <a:spLocks noChangeArrowheads="1"/>
          </p:cNvSpPr>
          <p:nvPr/>
        </p:nvSpPr>
        <p:spPr bwMode="auto">
          <a:xfrm>
            <a:off x="1547813" y="1484313"/>
            <a:ext cx="1809741" cy="5762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627" name="Text Box 6"/>
          <p:cNvSpPr txBox="1">
            <a:spLocks noChangeArrowheads="1"/>
          </p:cNvSpPr>
          <p:nvPr/>
        </p:nvSpPr>
        <p:spPr bwMode="auto">
          <a:xfrm>
            <a:off x="1547813" y="1484313"/>
            <a:ext cx="180974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 err="1" smtClean="0"/>
              <a:t>Эффективноеуправление</a:t>
            </a:r>
            <a:endParaRPr lang="ru-RU" b="1" dirty="0"/>
          </a:p>
        </p:txBody>
      </p:sp>
      <p:sp>
        <p:nvSpPr>
          <p:cNvPr id="26628" name="Rectangle 7"/>
          <p:cNvSpPr>
            <a:spLocks noChangeArrowheads="1"/>
          </p:cNvSpPr>
          <p:nvPr/>
        </p:nvSpPr>
        <p:spPr bwMode="auto">
          <a:xfrm>
            <a:off x="3500430" y="1268413"/>
            <a:ext cx="2000264" cy="9366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629" name="Text Box 8"/>
          <p:cNvSpPr txBox="1">
            <a:spLocks noChangeArrowheads="1"/>
          </p:cNvSpPr>
          <p:nvPr/>
        </p:nvSpPr>
        <p:spPr bwMode="auto">
          <a:xfrm>
            <a:off x="3428992" y="1357298"/>
            <a:ext cx="214314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</a:pPr>
            <a:r>
              <a:rPr lang="ru-RU" b="1" dirty="0" smtClean="0"/>
              <a:t>НАДЕЖНОСТЬ</a:t>
            </a:r>
          </a:p>
          <a:p>
            <a:pPr algn="ctr">
              <a:spcBef>
                <a:spcPts val="0"/>
              </a:spcBef>
            </a:pPr>
            <a:r>
              <a:rPr lang="ru-RU" b="1" dirty="0" err="1" smtClean="0"/>
              <a:t>эксплуатанции</a:t>
            </a:r>
            <a:r>
              <a:rPr lang="ru-RU" b="1" dirty="0" smtClean="0"/>
              <a:t> и </a:t>
            </a:r>
          </a:p>
          <a:p>
            <a:pPr algn="ctr">
              <a:spcBef>
                <a:spcPts val="0"/>
              </a:spcBef>
            </a:pPr>
            <a:r>
              <a:rPr lang="ru-RU" b="1" dirty="0" smtClean="0"/>
              <a:t>обслуживания</a:t>
            </a:r>
            <a:endParaRPr lang="ru-RU" b="1" dirty="0"/>
          </a:p>
        </p:txBody>
      </p:sp>
      <p:sp>
        <p:nvSpPr>
          <p:cNvPr id="26630" name="Rectangle 9"/>
          <p:cNvSpPr>
            <a:spLocks noChangeArrowheads="1"/>
          </p:cNvSpPr>
          <p:nvPr/>
        </p:nvSpPr>
        <p:spPr bwMode="auto">
          <a:xfrm>
            <a:off x="5715008" y="1142984"/>
            <a:ext cx="2214578" cy="114300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631" name="Text Box 10"/>
          <p:cNvSpPr txBox="1">
            <a:spLocks noChangeArrowheads="1"/>
          </p:cNvSpPr>
          <p:nvPr/>
        </p:nvSpPr>
        <p:spPr bwMode="auto">
          <a:xfrm>
            <a:off x="5572132" y="1071546"/>
            <a:ext cx="2428892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</a:pPr>
            <a:r>
              <a:rPr lang="ru-RU" b="1" dirty="0" smtClean="0"/>
              <a:t>Модернизация,</a:t>
            </a:r>
          </a:p>
          <a:p>
            <a:pPr algn="ctr">
              <a:spcBef>
                <a:spcPts val="0"/>
              </a:spcBef>
            </a:pPr>
            <a:r>
              <a:rPr lang="ru-RU" b="1" dirty="0" err="1" smtClean="0"/>
              <a:t>Инвестпрограммы</a:t>
            </a:r>
            <a:r>
              <a:rPr lang="ru-RU" b="1" dirty="0" smtClean="0"/>
              <a:t>,</a:t>
            </a:r>
          </a:p>
          <a:p>
            <a:pPr algn="ctr">
              <a:spcBef>
                <a:spcPts val="0"/>
              </a:spcBef>
            </a:pPr>
            <a:r>
              <a:rPr lang="ru-RU" b="1" dirty="0" smtClean="0"/>
              <a:t>Инновационное</a:t>
            </a:r>
          </a:p>
          <a:p>
            <a:pPr algn="ctr">
              <a:spcBef>
                <a:spcPts val="0"/>
              </a:spcBef>
            </a:pPr>
            <a:r>
              <a:rPr lang="ru-RU" b="1" dirty="0" smtClean="0"/>
              <a:t>развитие</a:t>
            </a:r>
          </a:p>
          <a:p>
            <a:pPr>
              <a:spcBef>
                <a:spcPts val="0"/>
              </a:spcBef>
            </a:pPr>
            <a:endParaRPr lang="ru-RU" dirty="0"/>
          </a:p>
        </p:txBody>
      </p:sp>
      <p:sp>
        <p:nvSpPr>
          <p:cNvPr id="26633" name="Text Box 12"/>
          <p:cNvSpPr txBox="1">
            <a:spLocks noChangeArrowheads="1"/>
          </p:cNvSpPr>
          <p:nvPr/>
        </p:nvSpPr>
        <p:spPr bwMode="auto">
          <a:xfrm>
            <a:off x="1071538" y="4714884"/>
            <a:ext cx="421484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</a:pPr>
            <a:r>
              <a:rPr lang="ru-RU" b="1" dirty="0" smtClean="0"/>
              <a:t>ОТРАСЛЕВАЯ и </a:t>
            </a:r>
            <a:r>
              <a:rPr lang="ru-RU" b="1" dirty="0" err="1" smtClean="0"/>
              <a:t>ВУЗовская</a:t>
            </a:r>
            <a:r>
              <a:rPr lang="ru-RU" b="1" dirty="0" smtClean="0"/>
              <a:t> </a:t>
            </a:r>
          </a:p>
          <a:p>
            <a:pPr algn="ctr">
              <a:spcBef>
                <a:spcPts val="0"/>
              </a:spcBef>
            </a:pPr>
            <a:r>
              <a:rPr lang="ru-RU" b="1" dirty="0" smtClean="0"/>
              <a:t>система ДПО</a:t>
            </a:r>
            <a:endParaRPr lang="ru-RU" b="1" dirty="0"/>
          </a:p>
        </p:txBody>
      </p:sp>
      <p:sp>
        <p:nvSpPr>
          <p:cNvPr id="26636" name="Text Box 15"/>
          <p:cNvSpPr txBox="1">
            <a:spLocks noChangeArrowheads="1"/>
          </p:cNvSpPr>
          <p:nvPr/>
        </p:nvSpPr>
        <p:spPr bwMode="auto">
          <a:xfrm>
            <a:off x="1928795" y="908050"/>
            <a:ext cx="221457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i="1" u="sng" dirty="0" err="1">
                <a:solidFill>
                  <a:srgbClr val="C00000"/>
                </a:solidFill>
              </a:rPr>
              <a:t>Энергокомпания</a:t>
            </a:r>
            <a:endParaRPr lang="ru-RU" b="1" i="1" u="sng" dirty="0">
              <a:solidFill>
                <a:srgbClr val="C00000"/>
              </a:solidFill>
            </a:endParaRPr>
          </a:p>
        </p:txBody>
      </p:sp>
      <p:sp>
        <p:nvSpPr>
          <p:cNvPr id="26637" name="Text Box 16"/>
          <p:cNvSpPr txBox="1">
            <a:spLocks noChangeArrowheads="1"/>
          </p:cNvSpPr>
          <p:nvPr/>
        </p:nvSpPr>
        <p:spPr bwMode="auto">
          <a:xfrm>
            <a:off x="1428728" y="5929330"/>
            <a:ext cx="208756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</a:rPr>
              <a:t>Другие компании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26639" name="Text Box 18"/>
          <p:cNvSpPr txBox="1">
            <a:spLocks noChangeArrowheads="1"/>
          </p:cNvSpPr>
          <p:nvPr/>
        </p:nvSpPr>
        <p:spPr bwMode="auto">
          <a:xfrm>
            <a:off x="6572264" y="5715016"/>
            <a:ext cx="257173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Система </a:t>
            </a:r>
            <a:r>
              <a:rPr lang="ru-RU" b="1" dirty="0" smtClean="0"/>
              <a:t>профессионального </a:t>
            </a:r>
            <a:r>
              <a:rPr lang="ru-RU" b="1" dirty="0"/>
              <a:t>образования </a:t>
            </a:r>
          </a:p>
        </p:txBody>
      </p:sp>
      <p:sp>
        <p:nvSpPr>
          <p:cNvPr id="26656" name="Rectangle 32"/>
          <p:cNvSpPr>
            <a:spLocks noChangeArrowheads="1"/>
          </p:cNvSpPr>
          <p:nvPr/>
        </p:nvSpPr>
        <p:spPr bwMode="auto">
          <a:xfrm>
            <a:off x="4071934" y="5857892"/>
            <a:ext cx="2089150" cy="6477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4357686" y="6000768"/>
            <a:ext cx="16442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Рынок труда</a:t>
            </a:r>
            <a:endParaRPr lang="ru-RU" b="1" dirty="0"/>
          </a:p>
        </p:txBody>
      </p:sp>
      <p:sp>
        <p:nvSpPr>
          <p:cNvPr id="32" name="Овал 31"/>
          <p:cNvSpPr/>
          <p:nvPr/>
        </p:nvSpPr>
        <p:spPr>
          <a:xfrm>
            <a:off x="3143240" y="3286124"/>
            <a:ext cx="3357586" cy="121444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ЦЕНТР</a:t>
            </a:r>
          </a:p>
          <a:p>
            <a:pPr algn="ctr"/>
            <a:r>
              <a:rPr lang="ru-RU" i="1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МОНИТОРИНГА</a:t>
            </a:r>
            <a:endParaRPr lang="ru-RU" i="1" u="sng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3071802" y="2643182"/>
            <a:ext cx="3571900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КОРПОРАТИВНЫЕ ЦЕНТРЫ ОБУЧЕНИЯ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51" name="Двойная стрелка влево/вверх 50"/>
          <p:cNvSpPr/>
          <p:nvPr/>
        </p:nvSpPr>
        <p:spPr>
          <a:xfrm rot="5400000">
            <a:off x="1571604" y="2428868"/>
            <a:ext cx="1357322" cy="1785950"/>
          </a:xfrm>
          <a:prstGeom prst="left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Двойная стрелка влево/вверх 51"/>
          <p:cNvSpPr/>
          <p:nvPr/>
        </p:nvSpPr>
        <p:spPr>
          <a:xfrm rot="16200000" flipH="1">
            <a:off x="6572264" y="2357430"/>
            <a:ext cx="1357322" cy="1785950"/>
          </a:xfrm>
          <a:prstGeom prst="left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Двойная стрелка влево/вверх 53"/>
          <p:cNvSpPr/>
          <p:nvPr/>
        </p:nvSpPr>
        <p:spPr>
          <a:xfrm rot="16200000">
            <a:off x="6393669" y="3607595"/>
            <a:ext cx="2071702" cy="2000264"/>
          </a:xfrm>
          <a:prstGeom prst="leftUpArrow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Стрелка вверх 54"/>
          <p:cNvSpPr/>
          <p:nvPr/>
        </p:nvSpPr>
        <p:spPr>
          <a:xfrm>
            <a:off x="5143504" y="4500570"/>
            <a:ext cx="428628" cy="1285884"/>
          </a:xfrm>
          <a:prstGeom prst="upArrow">
            <a:avLst/>
          </a:prstGeom>
          <a:solidFill>
            <a:srgbClr val="FF00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Двойная стрелка влево/вверх 55"/>
          <p:cNvSpPr/>
          <p:nvPr/>
        </p:nvSpPr>
        <p:spPr>
          <a:xfrm rot="5400000" flipH="1">
            <a:off x="2464579" y="3964785"/>
            <a:ext cx="714380" cy="785818"/>
          </a:xfrm>
          <a:prstGeom prst="left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14414" y="2714620"/>
            <a:ext cx="7406640" cy="147218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Batang" pitchFamily="18" charset="-127"/>
                <a:ea typeface="Batang" pitchFamily="18" charset="-127"/>
              </a:rPr>
              <a:t>СПАСИБО </a:t>
            </a:r>
            <a:br>
              <a:rPr lang="ru-RU" b="1" dirty="0" smtClean="0">
                <a:latin typeface="Batang" pitchFamily="18" charset="-127"/>
                <a:ea typeface="Batang" pitchFamily="18" charset="-127"/>
              </a:rPr>
            </a:br>
            <a:r>
              <a:rPr lang="ru-RU" b="1" dirty="0" smtClean="0">
                <a:latin typeface="Batang" pitchFamily="18" charset="-127"/>
                <a:ea typeface="Batang" pitchFamily="18" charset="-127"/>
              </a:rPr>
              <a:t>ЗА</a:t>
            </a:r>
            <a:br>
              <a:rPr lang="ru-RU" b="1" dirty="0" smtClean="0">
                <a:latin typeface="Batang" pitchFamily="18" charset="-127"/>
                <a:ea typeface="Batang" pitchFamily="18" charset="-127"/>
              </a:rPr>
            </a:br>
            <a:r>
              <a:rPr lang="ru-RU" b="1" dirty="0" smtClean="0">
                <a:latin typeface="Batang" pitchFamily="18" charset="-127"/>
                <a:ea typeface="Batang" pitchFamily="18" charset="-127"/>
              </a:rPr>
              <a:t>ВНИМАНИЕ</a:t>
            </a:r>
            <a:endParaRPr lang="ru-RU" b="1" dirty="0">
              <a:latin typeface="Batang" pitchFamily="18" charset="-127"/>
              <a:ea typeface="Batang" pitchFamily="18" charset="-127"/>
            </a:endParaRPr>
          </a:p>
        </p:txBody>
      </p:sp>
      <p:pic>
        <p:nvPicPr>
          <p:cNvPr id="3" name="Рисунок 3" descr="http://www.sibea.ru/images/new_logo_png.pn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771775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1550" y="1412875"/>
            <a:ext cx="7921625" cy="4643438"/>
          </a:xfrm>
        </p:spPr>
        <p:txBody>
          <a:bodyPr/>
          <a:lstStyle/>
          <a:p>
            <a:pPr marL="457200" indent="-457200" eaLnBrk="1" hangingPunct="1"/>
            <a:r>
              <a:rPr lang="ru-RU" b="1" i="1" u="sng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1.1. ИСТОЧНИКИ ФОМИРОВАНИЯ ПЕРСОНАЛА ЭНЕРГОКОМПАНИЙ:</a:t>
            </a:r>
          </a:p>
          <a:p>
            <a:pPr marL="457200" indent="-457200" eaLnBrk="1" hangingPunct="1">
              <a:buFont typeface="Gill Sans MT" pitchFamily="34" charset="0"/>
              <a:buAutoNum type="arabicPeriod"/>
            </a:pPr>
            <a:endParaRPr lang="ru-RU" b="1" i="1" u="sng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eaLnBrk="1" hangingPunct="1">
              <a:buFont typeface="Wingdings 2" pitchFamily="18" charset="2"/>
              <a:buBlip>
                <a:blip r:embed="rId2"/>
              </a:buBlip>
            </a:pPr>
            <a:r>
              <a:rPr lang="ru-RU" b="1" i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РЫНОК ТРУДА.</a:t>
            </a:r>
          </a:p>
          <a:p>
            <a:pPr marL="457200" indent="-457200" eaLnBrk="1" hangingPunct="1">
              <a:buFont typeface="Wingdings 2" pitchFamily="18" charset="2"/>
              <a:buBlip>
                <a:blip r:embed="rId2"/>
              </a:buBlip>
            </a:pPr>
            <a:r>
              <a:rPr lang="ru-RU" b="1" i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ПЕРЕМАНИВАНИЕ (ИЗЬЯТИЕ </a:t>
            </a:r>
          </a:p>
          <a:p>
            <a:pPr marL="457200" indent="-457200" eaLnBrk="1" hangingPunct="1"/>
            <a:r>
              <a:rPr lang="ru-RU" b="1" i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СПЕЦИАЛИСТОВ)     ИЗ </a:t>
            </a:r>
            <a:r>
              <a:rPr lang="ru-RU" b="1" i="1" u="sng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СМЕЖНЫХ</a:t>
            </a:r>
          </a:p>
          <a:p>
            <a:pPr marL="457200" indent="-457200" eaLnBrk="1" hangingPunct="1"/>
            <a:r>
              <a:rPr lang="ru-RU" b="1" i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И ДР. КОМПАНИЙ.</a:t>
            </a:r>
          </a:p>
          <a:p>
            <a:pPr marL="457200" indent="-457200" eaLnBrk="1" hangingPunct="1">
              <a:buFont typeface="Wingdings 2" pitchFamily="18" charset="2"/>
              <a:buBlip>
                <a:blip r:embed="rId2"/>
              </a:buBlip>
            </a:pPr>
            <a:endParaRPr lang="ru-RU" b="1" i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eaLnBrk="1" hangingPunct="1">
              <a:buFont typeface="Wingdings 2" pitchFamily="18" charset="2"/>
              <a:buBlip>
                <a:blip r:embed="rId2"/>
              </a:buBlip>
            </a:pPr>
            <a:r>
              <a:rPr lang="ru-RU" b="1" i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МОЛОДЫЕ СПЕЦИАЛИСТЫ.</a:t>
            </a:r>
          </a:p>
          <a:p>
            <a:pPr marL="457200" indent="-457200" eaLnBrk="1" hangingPunct="1">
              <a:buFont typeface="Arial" charset="0"/>
              <a:buChar char="•"/>
            </a:pPr>
            <a:endParaRPr lang="ru-RU" sz="2400" b="1" i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авая фигурная скобка 4"/>
          <p:cNvSpPr/>
          <p:nvPr/>
        </p:nvSpPr>
        <p:spPr>
          <a:xfrm>
            <a:off x="7164388" y="2924175"/>
            <a:ext cx="285750" cy="1643063"/>
          </a:xfrm>
          <a:prstGeom prst="rightBrac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7572375" y="3214688"/>
            <a:ext cx="1214438" cy="85725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C00000"/>
                </a:solidFill>
              </a:rPr>
              <a:t>94%</a:t>
            </a:r>
          </a:p>
        </p:txBody>
      </p:sp>
      <p:sp>
        <p:nvSpPr>
          <p:cNvPr id="7" name="Овал 6"/>
          <p:cNvSpPr/>
          <p:nvPr/>
        </p:nvSpPr>
        <p:spPr>
          <a:xfrm>
            <a:off x="6858000" y="5143500"/>
            <a:ext cx="1357313" cy="714375"/>
          </a:xfrm>
          <a:prstGeom prst="ellipse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/>
              <a:t>6%</a:t>
            </a:r>
          </a:p>
        </p:txBody>
      </p:sp>
      <p:pic>
        <p:nvPicPr>
          <p:cNvPr id="17413" name="Рисунок 3" descr="http://www.sibea.ru/images/new_logo_png.png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2771775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288" y="1196975"/>
            <a:ext cx="9144000" cy="838200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 algn="ctr" eaLnBrk="1" hangingPunct="1">
              <a:defRPr/>
            </a:pPr>
            <a:r>
              <a:rPr lang="ru-RU" sz="3200" b="1" u="sng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Основные причины перехода квалифицированных специалистов в </a:t>
            </a:r>
            <a:r>
              <a:rPr lang="en-US" sz="3200" b="1" u="sng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200" b="1" u="sng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u="sng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другие компании  </a:t>
            </a:r>
          </a:p>
        </p:txBody>
      </p:sp>
      <p:sp>
        <p:nvSpPr>
          <p:cNvPr id="18434" name="Содержимое 2"/>
          <p:cNvSpPr>
            <a:spLocks noGrp="1"/>
          </p:cNvSpPr>
          <p:nvPr>
            <p:ph idx="1"/>
          </p:nvPr>
        </p:nvSpPr>
        <p:spPr>
          <a:xfrm>
            <a:off x="1116013" y="2636838"/>
            <a:ext cx="7777162" cy="4071937"/>
          </a:xfrm>
        </p:spPr>
        <p:txBody>
          <a:bodyPr/>
          <a:lstStyle/>
          <a:p>
            <a:pPr eaLnBrk="1" hangingPunct="1">
              <a:buClr>
                <a:srgbClr val="C00000"/>
              </a:buClr>
              <a:buFont typeface="Wingdings" pitchFamily="2" charset="2"/>
              <a:buChar char="v"/>
            </a:pPr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Низкий уровень зарплаты.</a:t>
            </a:r>
          </a:p>
          <a:p>
            <a:pPr eaLnBrk="1" hangingPunct="1">
              <a:buClr>
                <a:srgbClr val="C00000"/>
              </a:buClr>
              <a:buFont typeface="Wingdings" pitchFamily="2" charset="2"/>
              <a:buChar char="v"/>
            </a:pPr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Практически полное отсутствие социального  пакета, особенно в возможностях решения жилищных вопросов.</a:t>
            </a:r>
          </a:p>
          <a:p>
            <a:pPr eaLnBrk="1" hangingPunct="1">
              <a:buClr>
                <a:srgbClr val="C00000"/>
              </a:buClr>
              <a:buFont typeface="Wingdings" pitchFamily="2" charset="2"/>
              <a:buChar char="v"/>
            </a:pPr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Отсутствие возможностей карьерного роста.</a:t>
            </a:r>
          </a:p>
          <a:p>
            <a:pPr eaLnBrk="1" hangingPunct="1">
              <a:buClr>
                <a:srgbClr val="C00000"/>
              </a:buClr>
              <a:buFont typeface="Wingdings" pitchFamily="2" charset="2"/>
              <a:buChar char="v"/>
            </a:pPr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Неудовлетворительные условия труда.</a:t>
            </a:r>
          </a:p>
        </p:txBody>
      </p:sp>
      <p:pic>
        <p:nvPicPr>
          <p:cNvPr id="18435" name="Рисунок 3" descr="http://www.sibea.ru/images/new_logo_png.pn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771775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6013" y="836613"/>
            <a:ext cx="7019925" cy="838200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ru-RU" sz="3200" u="sng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1.2. Кадровые службы энергокомпаний</a:t>
            </a:r>
          </a:p>
        </p:txBody>
      </p:sp>
      <p:sp>
        <p:nvSpPr>
          <p:cNvPr id="19458" name="Содержимое 2"/>
          <p:cNvSpPr>
            <a:spLocks noGrp="1"/>
          </p:cNvSpPr>
          <p:nvPr>
            <p:ph idx="1"/>
          </p:nvPr>
        </p:nvSpPr>
        <p:spPr>
          <a:xfrm>
            <a:off x="971550" y="1557338"/>
            <a:ext cx="7993063" cy="50006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 2" pitchFamily="18" charset="2"/>
              <a:buBlip>
                <a:blip r:embed="rId2"/>
              </a:buBlip>
            </a:pPr>
            <a:r>
              <a:rPr lang="ru-RU" sz="1800" b="1" smtClean="0">
                <a:latin typeface="Times New Roman" pitchFamily="18" charset="0"/>
                <a:cs typeface="Times New Roman" pitchFamily="18" charset="0"/>
              </a:rPr>
              <a:t>Уровень организации работы служб управления персоналом ряда компаний не в полной мере соответствует современным требованиям, связанными как с выполнением руководящих документов, так и с реализацией современных технологий работы с персоналом;</a:t>
            </a:r>
          </a:p>
          <a:p>
            <a:pPr eaLnBrk="1" hangingPunct="1">
              <a:lnSpc>
                <a:spcPct val="90000"/>
              </a:lnSpc>
              <a:buFont typeface="Wingdings 2" pitchFamily="18" charset="2"/>
              <a:buBlip>
                <a:blip r:embed="rId2"/>
              </a:buBlip>
            </a:pPr>
            <a:r>
              <a:rPr lang="ru-RU" sz="1800" b="1" smtClean="0">
                <a:latin typeface="Times New Roman" pitchFamily="18" charset="0"/>
                <a:cs typeface="Times New Roman" pitchFamily="18" charset="0"/>
              </a:rPr>
              <a:t>Во многих энергокомпаниях практически не работают технологии закрепления специалистов в компании, особенно для молодых специалистов. По данным социологических исследований более 50% молодых специалистов, принятых на работу в энергокомпании   увольняются в течении первого года работы.</a:t>
            </a:r>
          </a:p>
          <a:p>
            <a:pPr eaLnBrk="1" hangingPunct="1">
              <a:lnSpc>
                <a:spcPct val="90000"/>
              </a:lnSpc>
              <a:buFont typeface="Wingdings 2" pitchFamily="18" charset="2"/>
              <a:buBlip>
                <a:blip r:embed="rId2"/>
              </a:buBlip>
            </a:pPr>
            <a:r>
              <a:rPr lang="ru-RU" sz="1800" b="1" i="1" smtClean="0">
                <a:latin typeface="Times New Roman" pitchFamily="18" charset="0"/>
                <a:cs typeface="Times New Roman" pitchFamily="18" charset="0"/>
              </a:rPr>
              <a:t>Не работает система эффективного взаимодействия учреждений профессионального образования и работодателей. Руководители энергокомпаний и кадровые службы, за редким исключением, не участвуют в координации номенклатуры специальностей, корректировке стандартов, образовательных и учебных программ, номенклатуры направлений подготовки и повышения квалификации специалистов.</a:t>
            </a:r>
            <a:r>
              <a:rPr lang="ru-RU" sz="1800" b="1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(Аналитическая записка СП РФ)</a:t>
            </a:r>
            <a:endParaRPr lang="ru-RU" sz="1800" b="1" i="1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Wingdings 2" pitchFamily="18" charset="2"/>
              <a:buBlip>
                <a:blip r:embed="rId2"/>
              </a:buBlip>
            </a:pPr>
            <a:endParaRPr lang="ru-RU" sz="1800" b="1" i="1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Char char="v"/>
            </a:pPr>
            <a:endParaRPr lang="ru-RU" sz="1800" b="1" i="1" smtClean="0"/>
          </a:p>
        </p:txBody>
      </p:sp>
      <p:pic>
        <p:nvPicPr>
          <p:cNvPr id="19459" name="Рисунок 3" descr="http://www.sibea.ru/images/new_logo_png.png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2771775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2988" y="765175"/>
            <a:ext cx="6913562" cy="8382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u="sng" dirty="0" smtClean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cs typeface="Times New Roman" pitchFamily="18" charset="0"/>
              </a:rPr>
              <a:t>1.3.Система подготовки персонала</a:t>
            </a:r>
            <a:endParaRPr lang="ru-RU" sz="3200" u="sng" dirty="0">
              <a:solidFill>
                <a:schemeClr val="tx2">
                  <a:satMod val="13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2" name="Содержимое 2"/>
          <p:cNvSpPr>
            <a:spLocks noGrp="1"/>
          </p:cNvSpPr>
          <p:nvPr>
            <p:ph idx="1"/>
          </p:nvPr>
        </p:nvSpPr>
        <p:spPr>
          <a:xfrm>
            <a:off x="827088" y="1412875"/>
            <a:ext cx="8208962" cy="5214938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Clr>
                <a:srgbClr val="C00000"/>
              </a:buClr>
              <a:buFont typeface="Wingdings" pitchFamily="2" charset="2"/>
              <a:buChar char="v"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Разнонаправленность структуры персонала </a:t>
            </a:r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энергокомпаний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и структуры выпуска молодых специалистов образовательных учреждений разного уровня. Структура </a:t>
            </a:r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энергокомпаний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60-80% рабочий персонал, 20-40 % руководители и специалисты. Структура выпусков: 24-27% выпускники рабочих специальностей, 73- 76% выпускники ВУЗов и </a:t>
            </a:r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ССУЗов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eaLnBrk="1" hangingPunct="1">
              <a:lnSpc>
                <a:spcPct val="90000"/>
              </a:lnSpc>
              <a:buClr>
                <a:srgbClr val="C00000"/>
              </a:buClr>
              <a:buFont typeface="Wingdings" pitchFamily="2" charset="2"/>
              <a:buChar char="v"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Утрачена </a:t>
            </a:r>
            <a:r>
              <a:rPr lang="ru-RU" sz="1800" b="1" u="sng" dirty="0" smtClean="0">
                <a:latin typeface="Times New Roman" pitchFamily="18" charset="0"/>
                <a:cs typeface="Times New Roman" pitchFamily="18" charset="0"/>
              </a:rPr>
              <a:t>отраслевая направленность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систем подготовки специалистов. Номенклатура выпуска, качество подготовки специалистов, содержание образовательных программ, стандартов, а также материальная база учреждений ВПО, ССО, НПО и  ДПО не вполне соответствует потребностям </a:t>
            </a:r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энергокомпаний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, особенно в части опережающей подготовки и повышения квалификации  специалистов для модернизации энергетического производства и выполнения </a:t>
            </a:r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инвестпрограмм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Clr>
                <a:srgbClr val="C00000"/>
              </a:buClr>
              <a:buFont typeface="Wingdings" pitchFamily="2" charset="2"/>
              <a:buChar char="v"/>
            </a:pPr>
            <a:r>
              <a:rPr lang="ru-RU" sz="1800" b="1" i="1" dirty="0" smtClean="0">
                <a:latin typeface="Times New Roman" pitchFamily="18" charset="0"/>
                <a:cs typeface="Times New Roman" pitchFamily="18" charset="0"/>
              </a:rPr>
              <a:t>В условиях минимального влияния государства на соответствие подготовки специалистов потребностям экономики страны,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800" b="1" i="1" dirty="0" smtClean="0">
                <a:latin typeface="Times New Roman" pitchFamily="18" charset="0"/>
                <a:cs typeface="Times New Roman" pitchFamily="18" charset="0"/>
              </a:rPr>
              <a:t>излишней коммерциализации сферы образования многие учебные заведения </a:t>
            </a:r>
            <a:r>
              <a:rPr lang="ru-RU" sz="18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ориентируются не на потребности рынка труда, а на потребности населения. </a:t>
            </a:r>
            <a:r>
              <a:rPr lang="ru-RU" sz="1800" b="1" i="1" dirty="0" smtClean="0">
                <a:latin typeface="Times New Roman" pitchFamily="18" charset="0"/>
                <a:cs typeface="Times New Roman" pitchFamily="18" charset="0"/>
              </a:rPr>
              <a:t>При этом целью многих государственных ВУЗов становится не повышение качества образования, а получения как можно большей прибыли. </a:t>
            </a:r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(Аналитическая записка СП РФ)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</a:pPr>
            <a:endParaRPr lang="ru-RU" sz="1800" b="1" dirty="0" smtClean="0">
              <a:solidFill>
                <a:srgbClr val="FF0000"/>
              </a:solidFill>
            </a:endParaRPr>
          </a:p>
          <a:p>
            <a:pPr eaLnBrk="1" hangingPunct="1">
              <a:lnSpc>
                <a:spcPct val="90000"/>
              </a:lnSpc>
            </a:pPr>
            <a:endParaRPr lang="ru-RU" sz="1800" dirty="0" smtClean="0"/>
          </a:p>
        </p:txBody>
      </p:sp>
      <p:pic>
        <p:nvPicPr>
          <p:cNvPr id="20483" name="Рисунок 3" descr="http://www.sibea.ru/images/new_logo_png.pn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771775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50" y="1143000"/>
            <a:ext cx="8686800" cy="8382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u="sng" dirty="0" smtClean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ОСОБАЯ ПРОБЛЕМА</a:t>
            </a:r>
            <a:endParaRPr lang="ru-RU" u="sng" dirty="0">
              <a:solidFill>
                <a:schemeClr val="tx2">
                  <a:satMod val="13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06" name="Содержимое 2"/>
          <p:cNvSpPr>
            <a:spLocks noGrp="1"/>
          </p:cNvSpPr>
          <p:nvPr>
            <p:ph idx="1"/>
          </p:nvPr>
        </p:nvSpPr>
        <p:spPr>
          <a:xfrm>
            <a:off x="827088" y="2205038"/>
            <a:ext cx="8034337" cy="4500562"/>
          </a:xfrm>
        </p:spPr>
        <p:txBody>
          <a:bodyPr/>
          <a:lstStyle/>
          <a:p>
            <a:pPr algn="ctr" eaLnBrk="1" hangingPunct="1">
              <a:buFont typeface="Wingdings 2" pitchFamily="18" charset="2"/>
              <a:buNone/>
            </a:pP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ПЕРЕХОД на двухуровневую систему ВУЗовского образования:</a:t>
            </a:r>
          </a:p>
          <a:p>
            <a:pPr eaLnBrk="1" hangingPunct="1">
              <a:buClr>
                <a:srgbClr val="C00000"/>
              </a:buClr>
              <a:buFont typeface="Wingdings" pitchFamily="2" charset="2"/>
              <a:buChar char="Ø"/>
            </a:pP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Магистры;</a:t>
            </a:r>
          </a:p>
          <a:p>
            <a:pPr eaLnBrk="1" hangingPunct="1">
              <a:buClr>
                <a:srgbClr val="C00000"/>
              </a:buClr>
              <a:buFont typeface="Wingdings" pitchFamily="2" charset="2"/>
              <a:buChar char="Ø"/>
            </a:pP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Бакалавры.</a:t>
            </a:r>
          </a:p>
          <a:p>
            <a:pPr algn="ctr" eaLnBrk="1" hangingPunct="1">
              <a:buClr>
                <a:srgbClr val="C00000"/>
              </a:buClr>
              <a:buFont typeface="Wingdings 2" pitchFamily="18" charset="2"/>
              <a:buNone/>
            </a:pPr>
            <a:r>
              <a:rPr lang="ru-RU" b="1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КАК АДАПТИРОВАТЬ до </a:t>
            </a:r>
            <a:r>
              <a:rPr lang="ru-RU" b="1" i="1" u="sng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необходимого для энергокомпаний</a:t>
            </a:r>
            <a:r>
              <a:rPr lang="ru-RU" b="1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КВАЛИФИКАЦИОННОГО УРОВНЯ</a:t>
            </a:r>
            <a:r>
              <a:rPr lang="en-US" b="1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????</a:t>
            </a:r>
            <a:endParaRPr lang="ru-RU" b="1" i="1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7" name="Рисунок 3" descr="http://www.sibea.ru/images/new_logo_png.pn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771775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rusrand.ru/netcat_files/Image/Trends/TrudNaselenie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928670"/>
            <a:ext cx="8143900" cy="592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3" descr="http://www.sibea.ru/images/new_logo_png.png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2771775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0575" y="1628775"/>
            <a:ext cx="8353425" cy="695325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 КАДРОВОЙ ПОЛИТИКИ ЭНЕРГЕТИЧЕСКОЙ ОТРАСЛИ В УСЛОВИЯХ ЕЕ МОДЕРНИЗАЦИИ –</a:t>
            </a:r>
            <a:endParaRPr lang="ru-RU" sz="2400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50" y="2857500"/>
            <a:ext cx="8286750" cy="3222625"/>
          </a:xfrm>
        </p:spPr>
        <p:txBody>
          <a:bodyPr>
            <a:normAutofit/>
          </a:bodyPr>
          <a:lstStyle/>
          <a:p>
            <a:pPr marL="365760" indent="-283464" eaLnBrk="1" fontAlgn="auto" hangingPunct="1">
              <a:spcAft>
                <a:spcPts val="0"/>
              </a:spcAft>
              <a:buClr>
                <a:srgbClr val="C00000"/>
              </a:buClr>
              <a:buFont typeface="Wingdings" pitchFamily="2" charset="2"/>
              <a:buChar char="Ø"/>
              <a:defRPr/>
            </a:pPr>
            <a:r>
              <a:rPr lang="ru-RU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Кадровое обеспечение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эффективного функционирования компаний,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надежного энергоснабжения, 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модернизации и инновационного развития  электроэнергетики.</a:t>
            </a:r>
            <a:endParaRPr lang="ru-RU" dirty="0"/>
          </a:p>
        </p:txBody>
      </p:sp>
      <p:pic>
        <p:nvPicPr>
          <p:cNvPr id="22531" name="Рисунок 3" descr="http://www.sibea.ru/images/new_logo_png.pn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771775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50" y="1714500"/>
            <a:ext cx="8686800" cy="3000375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ЗАДАЧИ</a:t>
            </a:r>
            <a:br>
              <a:rPr lang="ru-RU" dirty="0" smtClean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err="1" smtClean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информаионно</a:t>
            </a:r>
            <a:r>
              <a:rPr lang="ru-RU" dirty="0" err="1" smtClean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cs typeface="Times New Roman" pitchFamily="18" charset="0"/>
              </a:rPr>
              <a:t>-аналитического</a:t>
            </a:r>
            <a:r>
              <a:rPr lang="ru-RU" dirty="0" smtClean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ЦЕНТРА МОНИТОРИНГА</a:t>
            </a:r>
            <a:br>
              <a:rPr lang="ru-RU" dirty="0" smtClean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tx2">
                  <a:satMod val="13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4" name="Рисунок 3" descr="http://www.sibea.ru/images/new_logo_png.pn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771775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552</TotalTime>
  <Words>601</Words>
  <Application>Microsoft Office PowerPoint</Application>
  <PresentationFormat>Экран (4:3)</PresentationFormat>
  <Paragraphs>59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Солнцестояние</vt:lpstr>
      <vt:lpstr>Проблемы кадрового обеспечения в электроэнергетике Сибирского Федерального округа". </vt:lpstr>
      <vt:lpstr>Слайд 2</vt:lpstr>
      <vt:lpstr>Основные причины перехода квалифицированных специалистов в  другие компании  </vt:lpstr>
      <vt:lpstr>1.2. Кадровые службы энергокомпаний</vt:lpstr>
      <vt:lpstr>1.3.Система подготовки персонала</vt:lpstr>
      <vt:lpstr>ОСОБАЯ ПРОБЛЕМА</vt:lpstr>
      <vt:lpstr>Слайд 7</vt:lpstr>
      <vt:lpstr>ЦЕЛЬ КАДРОВОЙ ПОЛИТИКИ ЭНЕРГЕТИЧЕСКОЙ ОТРАСЛИ В УСЛОВИЯХ ЕЕ МОДЕРНИЗАЦИИ –</vt:lpstr>
      <vt:lpstr>ЗАДАЧИ информаионно-аналитического ЦЕНТРА МОНИТОРИНГА </vt:lpstr>
      <vt:lpstr>Слайд 10</vt:lpstr>
      <vt:lpstr>Слайд 11</vt:lpstr>
      <vt:lpstr>Слайд 12</vt:lpstr>
      <vt:lpstr>СПАСИБО  ЗА ВНИМАНИЕ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HP</dc:creator>
  <cp:lastModifiedBy>HP</cp:lastModifiedBy>
  <cp:revision>64</cp:revision>
  <dcterms:created xsi:type="dcterms:W3CDTF">2011-04-12T03:18:36Z</dcterms:created>
  <dcterms:modified xsi:type="dcterms:W3CDTF">2011-05-17T01:13:21Z</dcterms:modified>
</cp:coreProperties>
</file>