
<file path=[Content_Types].xml><?xml version="1.0" encoding="utf-8"?>
<Types xmlns="http://schemas.openxmlformats.org/package/2006/content-types">
  <Override PartName="/ppt/theme/themeOverride12.xml" ContentType="application/vnd.openxmlformats-officedocument.themeOverride+xml"/>
  <Override PartName="/ppt/theme/themeOverride30.xml" ContentType="application/vnd.openxmlformats-officedocument.themeOverride+xml"/>
  <Override PartName="/ppt/charts/chart39.xml" ContentType="application/vnd.openxmlformats-officedocument.drawingml.char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iagrams/quickStyle2.xml" ContentType="application/vnd.openxmlformats-officedocument.drawingml.diagramStyle+xml"/>
  <Override PartName="/ppt/charts/chart46.xml" ContentType="application/vnd.openxmlformats-officedocument.drawingml.chart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42.xml" ContentType="application/vnd.openxmlformats-officedocument.drawingml.char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theme/themeOverride39.xml" ContentType="application/vnd.openxmlformats-officedocument.themeOverrid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46.xml" ContentType="application/vnd.openxmlformats-officedocument.themeOverride+xml"/>
  <Override PartName="/ppt/charts/chart3.xml" ContentType="application/vnd.openxmlformats-officedocument.drawingml.chart+xml"/>
  <Override PartName="/ppt/theme/themeOverride24.xml" ContentType="application/vnd.openxmlformats-officedocument.themeOverr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theme/themeOverride35.xml" ContentType="application/vnd.openxmlformats-officedocument.themeOverr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theme/themeOverride42.xml" ContentType="application/vnd.openxmlformats-officedocument.themeOverride+xml"/>
  <Override PartName="/ppt/slides/slide5.xml" ContentType="application/vnd.openxmlformats-officedocument.presentationml.slide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charts/chart29.xml" ContentType="application/vnd.openxmlformats-officedocument.drawingml.chart+xml"/>
  <Override PartName="/ppt/theme/themeOverride31.xml" ContentType="application/vnd.openxmlformats-officedocument.themeOverride+xml"/>
  <Override PartName="/ppt/diagrams/colors2.xml" ContentType="application/vnd.openxmlformats-officedocument.drawingml.diagramColors+xml"/>
  <Override PartName="/ppt/theme/themeOverride40.xml" ContentType="application/vnd.openxmlformats-officedocument.themeOverride+xml"/>
  <Override PartName="/ppt/charts/chart49.xml" ContentType="application/vnd.openxmlformats-officedocument.drawingml.chart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charts/chart36.xml" ContentType="application/vnd.openxmlformats-officedocument.drawingml.chart+xml"/>
  <Override PartName="/ppt/charts/chart38.xml" ContentType="application/vnd.openxmlformats-officedocument.drawingml.chart+xml"/>
  <Override PartName="/ppt/charts/chart47.xml" ContentType="application/vnd.openxmlformats-officedocument.drawingml.char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diagrams/quickStyle1.xml" ContentType="application/vnd.openxmlformats-officedocument.drawingml.diagramStyle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5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theme/themeOverride29.xml" ContentType="application/vnd.openxmlformats-officedocument.themeOverride+xml"/>
  <Override PartName="/ppt/charts/chart41.xml" ContentType="application/vnd.openxmlformats-officedocument.drawingml.chart+xml"/>
  <Override PartName="/ppt/theme/themeOverride38.xml" ContentType="application/vnd.openxmlformats-officedocument.themeOverride+xml"/>
  <Override PartName="/ppt/charts/chart50.xml" ContentType="application/vnd.openxmlformats-officedocument.drawingml.chart+xml"/>
  <Override PartName="/ppt/theme/themeOverride47.xml" ContentType="application/vnd.openxmlformats-officedocument.themeOverr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theme/themeOverride18.xml" ContentType="application/vnd.openxmlformats-officedocument.themeOverride+xml"/>
  <Override PartName="/ppt/theme/themeOverride27.xml" ContentType="application/vnd.openxmlformats-officedocument.themeOverride+xml"/>
  <Override PartName="/ppt/diagrams/layout2.xml" ContentType="application/vnd.openxmlformats-officedocument.drawingml.diagramLayout+xml"/>
  <Override PartName="/ppt/theme/themeOverride36.xml" ContentType="application/vnd.openxmlformats-officedocument.themeOverride+xml"/>
  <Override PartName="/ppt/theme/themeOverride45.xml" ContentType="application/vnd.openxmlformats-officedocument.themeOverride+xml"/>
  <Override PartName="/ppt/charts/chart4.xml" ContentType="application/vnd.openxmlformats-officedocument.drawingml.chart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theme/themeOverride34.xml" ContentType="application/vnd.openxmlformats-officedocument.themeOverride+xml"/>
  <Override PartName="/ppt/theme/themeOverride43.xml" ContentType="application/vnd.openxmlformats-officedocument.themeOverr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ppt/diagrams/data1.xml" ContentType="application/vnd.openxmlformats-officedocument.drawingml.diagramData+xml"/>
  <Override PartName="/ppt/theme/themeOverride32.xml" ContentType="application/vnd.openxmlformats-officedocument.themeOverride+xml"/>
  <Override PartName="/ppt/theme/themeOverride41.xml" ContentType="application/vnd.openxmlformats-officedocument.themeOverr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diagrams/colors1.xml" ContentType="application/vnd.openxmlformats-officedocument.drawingml.diagramColors+xml"/>
  <Override PartName="/ppt/charts/chart48.xml" ContentType="application/vnd.openxmlformats-officedocument.drawingml.char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theme/themeOverride3.xml" ContentType="application/vnd.openxmlformats-officedocument.themeOverride+xml"/>
  <Override PartName="/ppt/charts/chart26.xml" ContentType="application/vnd.openxmlformats-officedocument.drawingml.chart+xml"/>
  <Override PartName="/ppt/charts/chart44.xml" ContentType="application/vnd.openxmlformats-officedocument.drawingml.chart+xml"/>
  <Default Extension="rels" ContentType="application/vnd.openxmlformats-package.relationships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theme/themeOverride19.xml" ContentType="application/vnd.openxmlformats-officedocument.themeOverride+xml"/>
  <Override PartName="/ppt/charts/chart40.xml" ContentType="application/vnd.openxmlformats-officedocument.drawingml.chart+xml"/>
  <Override PartName="/ppt/theme/themeOverride48.xml" ContentType="application/vnd.openxmlformats-officedocument.themeOverride+xml"/>
  <Override PartName="/ppt/theme/themeOverride37.xml" ContentType="application/vnd.openxmlformats-officedocument.themeOverride+xml"/>
  <Override PartName="/ppt/diagrams/layout3.xml" ContentType="application/vnd.openxmlformats-officedocument.drawingml.diagramLayout+xml"/>
  <Override PartName="/ppt/charts/chart5.xml" ContentType="application/vnd.openxmlformats-officedocument.drawingml.chart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theme/themeOverride44.xml" ContentType="application/vnd.openxmlformats-officedocument.themeOverride+xml"/>
  <Override PartName="/ppt/slides/slide7.xml" ContentType="application/vnd.openxmlformats-officedocument.presentationml.slide+xml"/>
  <Override PartName="/ppt/charts/chart1.xml" ContentType="application/vnd.openxmlformats-officedocument.drawingml.chart+xml"/>
  <Override PartName="/ppt/theme/themeOverride22.xml" ContentType="application/vnd.openxmlformats-officedocument.themeOverride+xml"/>
  <Override PartName="/ppt/theme/themeOverride33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7F"/>
    <a:srgbClr val="E6E7E8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794" autoAdjust="0"/>
    <p:restoredTop sz="95093" autoAdjust="0"/>
  </p:normalViewPr>
  <p:slideViewPr>
    <p:cSldViewPr>
      <p:cViewPr varScale="1">
        <p:scale>
          <a:sx n="89" d="100"/>
          <a:sy n="8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6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7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8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19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0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1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2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3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4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5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6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7.xm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8.xml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0.xm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2.xm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3.xml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4.xml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5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.xml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6.xml"/></Relationships>
</file>

<file path=ppt/charts/_rels/chart4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7.xml"/></Relationships>
</file>

<file path=ppt/charts/_rels/chart4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8.xml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39.xml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0.xml"/></Relationships>
</file>

<file path=ppt/charts/_rels/chart4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1.xml"/></Relationships>
</file>

<file path=ppt/charts/_rels/chart4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2.xml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3.xml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4.xml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5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5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6.xml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7.xml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48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rulikovskij\&#1056;&#1072;&#1073;&#1086;&#1095;&#1080;&#1081;%20&#1089;&#1090;&#1086;&#1083;\&#1050;&#1086;&#1086;&#1088;&#1076;%20&#1089;&#1086;&#1074;&#1077;&#1090;%2017.05.11\&#1044;&#1084;&#1072;&#1075;&#1088;&#1072;&#1084;&#1084;&#1099;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perspective val="0"/>
    </c:view3D>
    <c:plotArea>
      <c:layout>
        <c:manualLayout>
          <c:layoutTarget val="inner"/>
          <c:xMode val="edge"/>
          <c:yMode val="edge"/>
          <c:x val="3.7225994100021025E-2"/>
          <c:y val="3.5746745254306642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-1.0971279608848862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9.874151647963977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1.6456919413273249E-2"/>
                  <c:y val="-5.9027089729870534E-17"/>
                </c:manualLayout>
              </c:layout>
              <c:showVal val="1"/>
            </c:dLbl>
            <c:dLbl>
              <c:idx val="3"/>
              <c:layout>
                <c:manualLayout>
                  <c:x val="-1.535979145238836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26266349150348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9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Диаграмма1!$C$2:$C$7</c:f>
              <c:numCache>
                <c:formatCode>General</c:formatCode>
                <c:ptCount val="6"/>
                <c:pt idx="0">
                  <c:v>19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2.413681513946745E-2"/>
                  <c:y val="6.4393932671833881E-3"/>
                </c:manualLayout>
              </c:layout>
              <c:showVal val="1"/>
            </c:dLbl>
            <c:dLbl>
              <c:idx val="1"/>
              <c:layout>
                <c:manualLayout>
                  <c:x val="2.5233943100352416E-2"/>
                  <c:y val="3.2196966335917392E-3"/>
                </c:manualLayout>
              </c:layout>
              <c:showVal val="1"/>
            </c:dLbl>
            <c:dLbl>
              <c:idx val="2"/>
              <c:layout>
                <c:manualLayout>
                  <c:x val="2.0845431256812791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4136815139467388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5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5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Диаграмма1!$D$2:$D$7</c:f>
              <c:numCache>
                <c:formatCode>General</c:formatCode>
                <c:ptCount val="6"/>
                <c:pt idx="0">
                  <c:v>9</c:v>
                </c:pt>
                <c:pt idx="1">
                  <c:v>4</c:v>
                </c:pt>
                <c:pt idx="2">
                  <c:v>2</c:v>
                </c:pt>
                <c:pt idx="3">
                  <c:v>7</c:v>
                </c:pt>
                <c:pt idx="4">
                  <c:v>4</c:v>
                </c:pt>
                <c:pt idx="5">
                  <c:v>8</c:v>
                </c:pt>
              </c:numCache>
            </c:numRef>
          </c:val>
        </c:ser>
        <c:shape val="cylinder"/>
        <c:axId val="80323712"/>
        <c:axId val="80618624"/>
        <c:axId val="80207872"/>
      </c:bar3DChart>
      <c:catAx>
        <c:axId val="80323712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="0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0618624"/>
        <c:crosses val="autoZero"/>
        <c:auto val="1"/>
        <c:lblAlgn val="ctr"/>
        <c:lblOffset val="100"/>
      </c:catAx>
      <c:valAx>
        <c:axId val="80618624"/>
        <c:scaling>
          <c:orientation val="minMax"/>
        </c:scaling>
        <c:axPos val="l"/>
        <c:majorGridlines/>
        <c:numFmt formatCode="General" sourceLinked="1"/>
        <c:tickLblPos val="nextTo"/>
        <c:crossAx val="80323712"/>
        <c:crosses val="autoZero"/>
        <c:crossBetween val="between"/>
      </c:valAx>
      <c:serAx>
        <c:axId val="80207872"/>
        <c:scaling>
          <c:orientation val="minMax"/>
        </c:scaling>
        <c:delete val="1"/>
        <c:axPos val="b"/>
        <c:tickLblPos val="none"/>
        <c:crossAx val="80618624"/>
        <c:crosses val="autoZero"/>
      </c:serAx>
    </c:plotArea>
    <c:plotVisOnly val="1"/>
  </c:chart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277888"/>
        <c:axId val="82279424"/>
        <c:axId val="81938624"/>
      </c:line3DChart>
      <c:catAx>
        <c:axId val="82277888"/>
        <c:scaling>
          <c:orientation val="minMax"/>
        </c:scaling>
        <c:axPos val="b"/>
        <c:tickLblPos val="nextTo"/>
        <c:crossAx val="82279424"/>
        <c:crosses val="autoZero"/>
        <c:auto val="1"/>
        <c:lblAlgn val="ctr"/>
        <c:lblOffset val="100"/>
      </c:catAx>
      <c:valAx>
        <c:axId val="82279424"/>
        <c:scaling>
          <c:orientation val="minMax"/>
        </c:scaling>
        <c:axPos val="l"/>
        <c:majorGridlines/>
        <c:numFmt formatCode="0" sourceLinked="1"/>
        <c:tickLblPos val="nextTo"/>
        <c:crossAx val="82277888"/>
        <c:crosses val="autoZero"/>
        <c:crossBetween val="between"/>
      </c:valAx>
      <c:serAx>
        <c:axId val="81938624"/>
        <c:scaling>
          <c:orientation val="minMax"/>
        </c:scaling>
        <c:delete val="1"/>
        <c:axPos val="b"/>
        <c:tickLblPos val="none"/>
        <c:crossAx val="8227942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2395520"/>
        <c:axId val="82397056"/>
        <c:axId val="82255872"/>
      </c:line3DChart>
      <c:catAx>
        <c:axId val="82395520"/>
        <c:scaling>
          <c:orientation val="minMax"/>
        </c:scaling>
        <c:axPos val="b"/>
        <c:tickLblPos val="nextTo"/>
        <c:crossAx val="82397056"/>
        <c:crosses val="autoZero"/>
        <c:auto val="1"/>
        <c:lblAlgn val="ctr"/>
        <c:lblOffset val="100"/>
      </c:catAx>
      <c:valAx>
        <c:axId val="82397056"/>
        <c:scaling>
          <c:orientation val="minMax"/>
        </c:scaling>
        <c:axPos val="l"/>
        <c:majorGridlines/>
        <c:numFmt formatCode="0" sourceLinked="1"/>
        <c:tickLblPos val="nextTo"/>
        <c:crossAx val="82395520"/>
        <c:crosses val="autoZero"/>
        <c:crossBetween val="between"/>
      </c:valAx>
      <c:serAx>
        <c:axId val="82255872"/>
        <c:scaling>
          <c:orientation val="minMax"/>
        </c:scaling>
        <c:delete val="1"/>
        <c:axPos val="b"/>
        <c:tickLblPos val="none"/>
        <c:crossAx val="8239705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406400"/>
        <c:axId val="82436864"/>
        <c:axId val="82257664"/>
      </c:line3DChart>
      <c:catAx>
        <c:axId val="82406400"/>
        <c:scaling>
          <c:orientation val="minMax"/>
        </c:scaling>
        <c:axPos val="b"/>
        <c:tickLblPos val="nextTo"/>
        <c:crossAx val="82436864"/>
        <c:crosses val="autoZero"/>
        <c:auto val="1"/>
        <c:lblAlgn val="ctr"/>
        <c:lblOffset val="100"/>
      </c:catAx>
      <c:valAx>
        <c:axId val="82436864"/>
        <c:scaling>
          <c:orientation val="minMax"/>
        </c:scaling>
        <c:axPos val="l"/>
        <c:majorGridlines/>
        <c:numFmt formatCode="0" sourceLinked="1"/>
        <c:tickLblPos val="nextTo"/>
        <c:crossAx val="82406400"/>
        <c:crosses val="autoZero"/>
        <c:crossBetween val="between"/>
      </c:valAx>
      <c:serAx>
        <c:axId val="82257664"/>
        <c:scaling>
          <c:orientation val="minMax"/>
        </c:scaling>
        <c:delete val="1"/>
        <c:axPos val="b"/>
        <c:tickLblPos val="none"/>
        <c:crossAx val="8243686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2347904"/>
        <c:axId val="82349440"/>
        <c:axId val="82259456"/>
      </c:line3DChart>
      <c:catAx>
        <c:axId val="82347904"/>
        <c:scaling>
          <c:orientation val="minMax"/>
        </c:scaling>
        <c:axPos val="b"/>
        <c:tickLblPos val="nextTo"/>
        <c:crossAx val="82349440"/>
        <c:crosses val="autoZero"/>
        <c:auto val="1"/>
        <c:lblAlgn val="ctr"/>
        <c:lblOffset val="100"/>
      </c:catAx>
      <c:valAx>
        <c:axId val="82349440"/>
        <c:scaling>
          <c:orientation val="minMax"/>
        </c:scaling>
        <c:axPos val="l"/>
        <c:majorGridlines/>
        <c:numFmt formatCode="0" sourceLinked="1"/>
        <c:tickLblPos val="nextTo"/>
        <c:crossAx val="82347904"/>
        <c:crosses val="autoZero"/>
        <c:crossBetween val="between"/>
      </c:valAx>
      <c:serAx>
        <c:axId val="82259456"/>
        <c:scaling>
          <c:orientation val="minMax"/>
        </c:scaling>
        <c:delete val="1"/>
        <c:axPos val="b"/>
        <c:tickLblPos val="none"/>
        <c:crossAx val="82349440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449152"/>
        <c:axId val="82450688"/>
        <c:axId val="82412864"/>
      </c:line3DChart>
      <c:catAx>
        <c:axId val="82449152"/>
        <c:scaling>
          <c:orientation val="minMax"/>
        </c:scaling>
        <c:axPos val="b"/>
        <c:tickLblPos val="nextTo"/>
        <c:crossAx val="82450688"/>
        <c:crosses val="autoZero"/>
        <c:auto val="1"/>
        <c:lblAlgn val="ctr"/>
        <c:lblOffset val="100"/>
      </c:catAx>
      <c:valAx>
        <c:axId val="82450688"/>
        <c:scaling>
          <c:orientation val="minMax"/>
        </c:scaling>
        <c:axPos val="l"/>
        <c:majorGridlines/>
        <c:numFmt formatCode="0" sourceLinked="1"/>
        <c:tickLblPos val="nextTo"/>
        <c:crossAx val="82449152"/>
        <c:crosses val="autoZero"/>
        <c:crossBetween val="between"/>
      </c:valAx>
      <c:serAx>
        <c:axId val="82412864"/>
        <c:scaling>
          <c:orientation val="minMax"/>
        </c:scaling>
        <c:delete val="1"/>
        <c:axPos val="b"/>
        <c:tickLblPos val="none"/>
        <c:crossAx val="8245068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89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2468224"/>
        <c:axId val="82470016"/>
        <c:axId val="82414656"/>
      </c:line3DChart>
      <c:catAx>
        <c:axId val="82468224"/>
        <c:scaling>
          <c:orientation val="minMax"/>
        </c:scaling>
        <c:axPos val="b"/>
        <c:numFmt formatCode="General" sourceLinked="1"/>
        <c:tickLblPos val="nextTo"/>
        <c:crossAx val="82470016"/>
        <c:crosses val="autoZero"/>
        <c:auto val="1"/>
        <c:lblAlgn val="ctr"/>
        <c:lblOffset val="100"/>
      </c:catAx>
      <c:valAx>
        <c:axId val="82470016"/>
        <c:scaling>
          <c:orientation val="minMax"/>
        </c:scaling>
        <c:axPos val="l"/>
        <c:majorGridlines/>
        <c:numFmt formatCode="0" sourceLinked="1"/>
        <c:tickLblPos val="nextTo"/>
        <c:crossAx val="82468224"/>
        <c:crosses val="autoZero"/>
        <c:crossBetween val="between"/>
      </c:valAx>
      <c:serAx>
        <c:axId val="82414656"/>
        <c:scaling>
          <c:orientation val="minMax"/>
        </c:scaling>
        <c:delete val="1"/>
        <c:axPos val="b"/>
        <c:tickLblPos val="none"/>
        <c:crossAx val="82470016"/>
        <c:crosses val="autoZero"/>
      </c:ser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495744"/>
        <c:axId val="82513920"/>
        <c:axId val="82506624"/>
      </c:line3DChart>
      <c:catAx>
        <c:axId val="82495744"/>
        <c:scaling>
          <c:orientation val="minMax"/>
        </c:scaling>
        <c:axPos val="b"/>
        <c:numFmt formatCode="General" sourceLinked="1"/>
        <c:tickLblPos val="nextTo"/>
        <c:crossAx val="82513920"/>
        <c:crosses val="autoZero"/>
        <c:auto val="1"/>
        <c:lblAlgn val="ctr"/>
        <c:lblOffset val="100"/>
      </c:catAx>
      <c:valAx>
        <c:axId val="82513920"/>
        <c:scaling>
          <c:orientation val="minMax"/>
        </c:scaling>
        <c:axPos val="l"/>
        <c:majorGridlines/>
        <c:numFmt formatCode="0" sourceLinked="1"/>
        <c:tickLblPos val="nextTo"/>
        <c:crossAx val="82495744"/>
        <c:crosses val="autoZero"/>
        <c:crossBetween val="between"/>
      </c:valAx>
      <c:serAx>
        <c:axId val="82506624"/>
        <c:scaling>
          <c:orientation val="minMax"/>
        </c:scaling>
        <c:delete val="1"/>
        <c:axPos val="b"/>
        <c:tickLblPos val="none"/>
        <c:crossAx val="82513920"/>
        <c:crosses val="autoZero"/>
      </c:ser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2547840"/>
        <c:axId val="82549376"/>
        <c:axId val="82508416"/>
      </c:line3DChart>
      <c:catAx>
        <c:axId val="82547840"/>
        <c:scaling>
          <c:orientation val="minMax"/>
        </c:scaling>
        <c:axPos val="b"/>
        <c:numFmt formatCode="General" sourceLinked="1"/>
        <c:tickLblPos val="nextTo"/>
        <c:crossAx val="82549376"/>
        <c:crosses val="autoZero"/>
        <c:auto val="1"/>
        <c:lblAlgn val="ctr"/>
        <c:lblOffset val="100"/>
      </c:catAx>
      <c:valAx>
        <c:axId val="82549376"/>
        <c:scaling>
          <c:orientation val="minMax"/>
        </c:scaling>
        <c:axPos val="l"/>
        <c:majorGridlines/>
        <c:numFmt formatCode="0" sourceLinked="1"/>
        <c:tickLblPos val="nextTo"/>
        <c:crossAx val="82547840"/>
        <c:crosses val="autoZero"/>
        <c:crossBetween val="between"/>
      </c:valAx>
      <c:serAx>
        <c:axId val="82508416"/>
        <c:scaling>
          <c:orientation val="minMax"/>
        </c:scaling>
        <c:delete val="1"/>
        <c:axPos val="b"/>
        <c:tickLblPos val="none"/>
        <c:crossAx val="82549376"/>
        <c:crosses val="autoZero"/>
      </c:ser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35651584"/>
        <c:axId val="35653120"/>
        <c:axId val="35660224"/>
      </c:line3DChart>
      <c:catAx>
        <c:axId val="35651584"/>
        <c:scaling>
          <c:orientation val="minMax"/>
        </c:scaling>
        <c:axPos val="b"/>
        <c:numFmt formatCode="General" sourceLinked="1"/>
        <c:tickLblPos val="nextTo"/>
        <c:crossAx val="35653120"/>
        <c:crosses val="autoZero"/>
        <c:auto val="1"/>
        <c:lblAlgn val="ctr"/>
        <c:lblOffset val="100"/>
      </c:catAx>
      <c:valAx>
        <c:axId val="35653120"/>
        <c:scaling>
          <c:orientation val="minMax"/>
        </c:scaling>
        <c:axPos val="l"/>
        <c:majorGridlines/>
        <c:numFmt formatCode="0" sourceLinked="1"/>
        <c:tickLblPos val="nextTo"/>
        <c:crossAx val="35651584"/>
        <c:crosses val="autoZero"/>
        <c:crossBetween val="between"/>
      </c:valAx>
      <c:serAx>
        <c:axId val="35660224"/>
        <c:scaling>
          <c:orientation val="minMax"/>
        </c:scaling>
        <c:delete val="1"/>
        <c:axPos val="b"/>
        <c:tickLblPos val="none"/>
        <c:crossAx val="35653120"/>
        <c:crosses val="autoZero"/>
      </c:ser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35683712"/>
        <c:axId val="35705984"/>
        <c:axId val="82508864"/>
      </c:line3DChart>
      <c:catAx>
        <c:axId val="35683712"/>
        <c:scaling>
          <c:orientation val="minMax"/>
        </c:scaling>
        <c:axPos val="b"/>
        <c:tickLblPos val="nextTo"/>
        <c:crossAx val="35705984"/>
        <c:crosses val="autoZero"/>
        <c:auto val="1"/>
        <c:lblAlgn val="ctr"/>
        <c:lblOffset val="100"/>
      </c:catAx>
      <c:valAx>
        <c:axId val="35705984"/>
        <c:scaling>
          <c:orientation val="minMax"/>
        </c:scaling>
        <c:axPos val="l"/>
        <c:majorGridlines/>
        <c:numFmt formatCode="0" sourceLinked="1"/>
        <c:tickLblPos val="nextTo"/>
        <c:crossAx val="35683712"/>
        <c:crosses val="autoZero"/>
        <c:crossBetween val="between"/>
      </c:valAx>
      <c:serAx>
        <c:axId val="82508864"/>
        <c:scaling>
          <c:orientation val="minMax"/>
        </c:scaling>
        <c:delete val="1"/>
        <c:axPos val="b"/>
        <c:tickLblPos val="none"/>
        <c:crossAx val="3570598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perspective val="0"/>
    </c:view3D>
    <c:plotArea>
      <c:layout>
        <c:manualLayout>
          <c:layoutTarget val="inner"/>
          <c:xMode val="edge"/>
          <c:yMode val="edge"/>
          <c:x val="3.7225994100021011E-2"/>
          <c:y val="3.57467452543066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3.284437937929745E-3"/>
                  <c:y val="-6.666670166231058E-3"/>
                </c:manualLayout>
              </c:layout>
              <c:showVal val="1"/>
            </c:dLbl>
            <c:dLbl>
              <c:idx val="1"/>
              <c:layout>
                <c:manualLayout>
                  <c:x val="2.955994144136768E-3"/>
                  <c:y val="6.666670166231058E-3"/>
                </c:manualLayout>
              </c:layout>
              <c:showVal val="1"/>
            </c:dLbl>
            <c:dLbl>
              <c:idx val="2"/>
              <c:layout>
                <c:manualLayout>
                  <c:x val="-5.0522647692508478E-3"/>
                  <c:y val="6.666670166231058E-3"/>
                </c:manualLayout>
              </c:layout>
              <c:showVal val="1"/>
            </c:dLbl>
            <c:dLbl>
              <c:idx val="3"/>
              <c:layout>
                <c:manualLayout>
                  <c:x val="-5.3807085630438204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26266349150347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Диаграмма1!$C$8:$C$11</c:f>
              <c:numCache>
                <c:formatCode>General</c:formatCode>
                <c:ptCount val="4"/>
                <c:pt idx="0">
                  <c:v>112</c:v>
                </c:pt>
                <c:pt idx="1">
                  <c:v>324</c:v>
                </c:pt>
                <c:pt idx="2">
                  <c:v>136</c:v>
                </c:pt>
                <c:pt idx="3">
                  <c:v>869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1.8434497239657826E-2"/>
                  <c:y val="6.4393734589887159E-3"/>
                </c:manualLayout>
              </c:layout>
              <c:showVal val="1"/>
            </c:dLbl>
            <c:dLbl>
              <c:idx val="1"/>
              <c:layout>
                <c:manualLayout>
                  <c:x val="1.9531629721042821E-2"/>
                  <c:y val="3.2199491968237237E-3"/>
                </c:manualLayout>
              </c:layout>
              <c:showVal val="1"/>
            </c:dLbl>
            <c:dLbl>
              <c:idx val="2"/>
              <c:layout>
                <c:manualLayout>
                  <c:x val="2.08454312568127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173588494274908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Диаграмма1!$D$8:$D$11</c:f>
              <c:numCache>
                <c:formatCode>General</c:formatCode>
                <c:ptCount val="4"/>
                <c:pt idx="0">
                  <c:v>104</c:v>
                </c:pt>
                <c:pt idx="1">
                  <c:v>288</c:v>
                </c:pt>
                <c:pt idx="2">
                  <c:v>141</c:v>
                </c:pt>
                <c:pt idx="3">
                  <c:v>706</c:v>
                </c:pt>
              </c:numCache>
            </c:numRef>
          </c:val>
        </c:ser>
        <c:gapWidth val="264"/>
        <c:gapDepth val="218"/>
        <c:shape val="cylinder"/>
        <c:axId val="80731136"/>
        <c:axId val="80876288"/>
        <c:axId val="80209664"/>
      </c:bar3DChart>
      <c:catAx>
        <c:axId val="80731136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="1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0876288"/>
        <c:crosses val="autoZero"/>
        <c:auto val="1"/>
        <c:lblAlgn val="ctr"/>
        <c:lblOffset val="100"/>
      </c:catAx>
      <c:valAx>
        <c:axId val="80876288"/>
        <c:scaling>
          <c:orientation val="minMax"/>
        </c:scaling>
        <c:axPos val="l"/>
        <c:majorGridlines/>
        <c:numFmt formatCode="General" sourceLinked="1"/>
        <c:tickLblPos val="nextTo"/>
        <c:crossAx val="80731136"/>
        <c:crosses val="autoZero"/>
        <c:crossBetween val="between"/>
      </c:valAx>
      <c:serAx>
        <c:axId val="80209664"/>
        <c:scaling>
          <c:orientation val="minMax"/>
        </c:scaling>
        <c:delete val="1"/>
        <c:axPos val="b"/>
        <c:tickLblPos val="none"/>
        <c:crossAx val="80876288"/>
        <c:crosses val="autoZero"/>
      </c:serAx>
    </c:plotArea>
    <c:plotVisOnly val="1"/>
  </c:chart>
  <c:externalData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667776"/>
        <c:axId val="82681856"/>
        <c:axId val="35713472"/>
      </c:line3DChart>
      <c:catAx>
        <c:axId val="82667776"/>
        <c:scaling>
          <c:orientation val="minMax"/>
        </c:scaling>
        <c:axPos val="b"/>
        <c:tickLblPos val="nextTo"/>
        <c:crossAx val="82681856"/>
        <c:crosses val="autoZero"/>
        <c:auto val="1"/>
        <c:lblAlgn val="ctr"/>
        <c:lblOffset val="100"/>
      </c:catAx>
      <c:valAx>
        <c:axId val="82681856"/>
        <c:scaling>
          <c:orientation val="minMax"/>
        </c:scaling>
        <c:axPos val="l"/>
        <c:majorGridlines/>
        <c:numFmt formatCode="0" sourceLinked="1"/>
        <c:tickLblPos val="nextTo"/>
        <c:crossAx val="82667776"/>
        <c:crosses val="autoZero"/>
        <c:crossBetween val="between"/>
      </c:valAx>
      <c:serAx>
        <c:axId val="35713472"/>
        <c:scaling>
          <c:orientation val="minMax"/>
        </c:scaling>
        <c:delete val="1"/>
        <c:axPos val="b"/>
        <c:tickLblPos val="none"/>
        <c:crossAx val="8268185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2711680"/>
        <c:axId val="82713216"/>
        <c:axId val="35715264"/>
      </c:line3DChart>
      <c:catAx>
        <c:axId val="82711680"/>
        <c:scaling>
          <c:orientation val="minMax"/>
        </c:scaling>
        <c:axPos val="b"/>
        <c:tickLblPos val="nextTo"/>
        <c:crossAx val="82713216"/>
        <c:crosses val="autoZero"/>
        <c:auto val="1"/>
        <c:lblAlgn val="ctr"/>
        <c:lblOffset val="100"/>
      </c:catAx>
      <c:valAx>
        <c:axId val="82713216"/>
        <c:scaling>
          <c:orientation val="minMax"/>
        </c:scaling>
        <c:axPos val="l"/>
        <c:majorGridlines/>
        <c:numFmt formatCode="0" sourceLinked="1"/>
        <c:tickLblPos val="nextTo"/>
        <c:crossAx val="82711680"/>
        <c:crosses val="autoZero"/>
        <c:crossBetween val="between"/>
      </c:valAx>
      <c:serAx>
        <c:axId val="35715264"/>
        <c:scaling>
          <c:orientation val="minMax"/>
        </c:scaling>
        <c:delete val="1"/>
        <c:axPos val="b"/>
        <c:tickLblPos val="none"/>
        <c:crossAx val="8271321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747392"/>
        <c:axId val="82748928"/>
        <c:axId val="82726912"/>
      </c:line3DChart>
      <c:catAx>
        <c:axId val="82747392"/>
        <c:scaling>
          <c:orientation val="minMax"/>
        </c:scaling>
        <c:axPos val="b"/>
        <c:tickLblPos val="nextTo"/>
        <c:crossAx val="82748928"/>
        <c:crosses val="autoZero"/>
        <c:auto val="1"/>
        <c:lblAlgn val="ctr"/>
        <c:lblOffset val="100"/>
      </c:catAx>
      <c:valAx>
        <c:axId val="82748928"/>
        <c:scaling>
          <c:orientation val="minMax"/>
        </c:scaling>
        <c:axPos val="l"/>
        <c:majorGridlines/>
        <c:numFmt formatCode="0" sourceLinked="1"/>
        <c:tickLblPos val="nextTo"/>
        <c:crossAx val="82747392"/>
        <c:crosses val="autoZero"/>
        <c:crossBetween val="between"/>
      </c:valAx>
      <c:serAx>
        <c:axId val="82726912"/>
        <c:scaling>
          <c:orientation val="minMax"/>
        </c:scaling>
        <c:delete val="1"/>
        <c:axPos val="b"/>
        <c:tickLblPos val="none"/>
        <c:crossAx val="8274892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'3'!$B$1</c:f>
              <c:strCache>
                <c:ptCount val="1"/>
                <c:pt idx="0">
                  <c:v>2008г. (факт)</c:v>
                </c:pt>
              </c:strCache>
            </c:strRef>
          </c:tx>
          <c:cat>
            <c:strRef>
              <c:f>('3'!$A$2,'3'!$A$5,'3'!$A$8)</c:f>
              <c:strCache>
                <c:ptCount val="3"/>
                <c:pt idx="0">
                  <c:v>Забайкальский край</c:v>
                </c:pt>
                <c:pt idx="1">
                  <c:v>Республика Бурятия</c:v>
                </c:pt>
                <c:pt idx="2">
                  <c:v>Всего ОАО "ТГК-14"</c:v>
                </c:pt>
              </c:strCache>
            </c:strRef>
          </c:cat>
          <c:val>
            <c:numRef>
              <c:f>('3'!$B$2,'3'!$B$5,'3'!$B$8)</c:f>
              <c:numCache>
                <c:formatCode>#,##0</c:formatCode>
                <c:ptCount val="3"/>
                <c:pt idx="0">
                  <c:v>340599</c:v>
                </c:pt>
                <c:pt idx="1">
                  <c:v>202377</c:v>
                </c:pt>
                <c:pt idx="2">
                  <c:v>542976</c:v>
                </c:pt>
              </c:numCache>
            </c:numRef>
          </c:val>
        </c:ser>
        <c:ser>
          <c:idx val="1"/>
          <c:order val="1"/>
          <c:tx>
            <c:strRef>
              <c:f>'3'!$C$1</c:f>
              <c:strCache>
                <c:ptCount val="1"/>
                <c:pt idx="0">
                  <c:v>2009г. (факт)</c:v>
                </c:pt>
              </c:strCache>
            </c:strRef>
          </c:tx>
          <c:cat>
            <c:strRef>
              <c:f>('3'!$A$2,'3'!$A$5,'3'!$A$8)</c:f>
              <c:strCache>
                <c:ptCount val="3"/>
                <c:pt idx="0">
                  <c:v>Забайкальский край</c:v>
                </c:pt>
                <c:pt idx="1">
                  <c:v>Республика Бурятия</c:v>
                </c:pt>
                <c:pt idx="2">
                  <c:v>Всего ОАО "ТГК-14"</c:v>
                </c:pt>
              </c:strCache>
            </c:strRef>
          </c:cat>
          <c:val>
            <c:numRef>
              <c:f>('3'!$C$2,'3'!$C$5,'3'!$C$8)</c:f>
              <c:numCache>
                <c:formatCode>#,##0</c:formatCode>
                <c:ptCount val="3"/>
                <c:pt idx="0">
                  <c:v>508460</c:v>
                </c:pt>
                <c:pt idx="1">
                  <c:v>273899</c:v>
                </c:pt>
                <c:pt idx="2">
                  <c:v>782359</c:v>
                </c:pt>
              </c:numCache>
            </c:numRef>
          </c:val>
        </c:ser>
        <c:ser>
          <c:idx val="2"/>
          <c:order val="2"/>
          <c:tx>
            <c:strRef>
              <c:f>'3'!$D$1</c:f>
              <c:strCache>
                <c:ptCount val="1"/>
                <c:pt idx="0">
                  <c:v>2010г. (факт)</c:v>
                </c:pt>
              </c:strCache>
            </c:strRef>
          </c:tx>
          <c:cat>
            <c:strRef>
              <c:f>('3'!$A$2,'3'!$A$5,'3'!$A$8)</c:f>
              <c:strCache>
                <c:ptCount val="3"/>
                <c:pt idx="0">
                  <c:v>Забайкальский край</c:v>
                </c:pt>
                <c:pt idx="1">
                  <c:v>Республика Бурятия</c:v>
                </c:pt>
                <c:pt idx="2">
                  <c:v>Всего ОАО "ТГК-14"</c:v>
                </c:pt>
              </c:strCache>
            </c:strRef>
          </c:cat>
          <c:val>
            <c:numRef>
              <c:f>('3'!$D$2,'3'!$D$5,'3'!$D$8)</c:f>
              <c:numCache>
                <c:formatCode>#,##0</c:formatCode>
                <c:ptCount val="3"/>
                <c:pt idx="0">
                  <c:v>534086</c:v>
                </c:pt>
                <c:pt idx="1">
                  <c:v>287700</c:v>
                </c:pt>
                <c:pt idx="2">
                  <c:v>821786</c:v>
                </c:pt>
              </c:numCache>
            </c:numRef>
          </c:val>
        </c:ser>
        <c:ser>
          <c:idx val="3"/>
          <c:order val="3"/>
          <c:tx>
            <c:strRef>
              <c:f>'3'!$E$1</c:f>
              <c:strCache>
                <c:ptCount val="1"/>
                <c:pt idx="0">
                  <c:v>2011г. (план)</c:v>
                </c:pt>
              </c:strCache>
            </c:strRef>
          </c:tx>
          <c:cat>
            <c:strRef>
              <c:f>('3'!$A$2,'3'!$A$5,'3'!$A$8)</c:f>
              <c:strCache>
                <c:ptCount val="3"/>
                <c:pt idx="0">
                  <c:v>Забайкальский край</c:v>
                </c:pt>
                <c:pt idx="1">
                  <c:v>Республика Бурятия</c:v>
                </c:pt>
                <c:pt idx="2">
                  <c:v>Всего ОАО "ТГК-14"</c:v>
                </c:pt>
              </c:strCache>
            </c:strRef>
          </c:cat>
          <c:val>
            <c:numRef>
              <c:f>('3'!$E$2,'3'!$E$5,'3'!$E$8)</c:f>
              <c:numCache>
                <c:formatCode>#,##0</c:formatCode>
                <c:ptCount val="3"/>
                <c:pt idx="0">
                  <c:v>596028</c:v>
                </c:pt>
                <c:pt idx="1">
                  <c:v>349643</c:v>
                </c:pt>
                <c:pt idx="2">
                  <c:v>945671</c:v>
                </c:pt>
              </c:numCache>
            </c:numRef>
          </c:val>
        </c:ser>
        <c:shape val="box"/>
        <c:axId val="82805120"/>
        <c:axId val="82806656"/>
        <c:axId val="0"/>
      </c:bar3DChart>
      <c:catAx>
        <c:axId val="8280512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2806656"/>
        <c:crosses val="autoZero"/>
        <c:auto val="1"/>
        <c:lblAlgn val="ctr"/>
        <c:lblOffset val="100"/>
      </c:catAx>
      <c:valAx>
        <c:axId val="82806656"/>
        <c:scaling>
          <c:orientation val="minMax"/>
          <c:min val="100000"/>
        </c:scaling>
        <c:axPos val="l"/>
        <c:majorGridlines/>
        <c:numFmt formatCode="#,##0" sourceLinked="1"/>
        <c:tickLblPos val="nextTo"/>
        <c:crossAx val="828051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2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2934784"/>
        <c:axId val="82965248"/>
        <c:axId val="82813376"/>
      </c:line3DChart>
      <c:catAx>
        <c:axId val="82934784"/>
        <c:scaling>
          <c:orientation val="minMax"/>
        </c:scaling>
        <c:axPos val="b"/>
        <c:tickLblPos val="nextTo"/>
        <c:crossAx val="82965248"/>
        <c:crosses val="autoZero"/>
        <c:auto val="1"/>
        <c:lblAlgn val="ctr"/>
        <c:lblOffset val="100"/>
      </c:catAx>
      <c:valAx>
        <c:axId val="82965248"/>
        <c:scaling>
          <c:orientation val="minMax"/>
        </c:scaling>
        <c:axPos val="l"/>
        <c:majorGridlines/>
        <c:numFmt formatCode="0" sourceLinked="1"/>
        <c:tickLblPos val="nextTo"/>
        <c:crossAx val="82934784"/>
        <c:crosses val="autoZero"/>
        <c:crossBetween val="between"/>
      </c:valAx>
      <c:serAx>
        <c:axId val="82813376"/>
        <c:scaling>
          <c:orientation val="minMax"/>
        </c:scaling>
        <c:delete val="1"/>
        <c:axPos val="b"/>
        <c:tickLblPos val="none"/>
        <c:crossAx val="8296524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999168"/>
        <c:axId val="83000704"/>
        <c:axId val="82815168"/>
      </c:line3DChart>
      <c:catAx>
        <c:axId val="82999168"/>
        <c:scaling>
          <c:orientation val="minMax"/>
        </c:scaling>
        <c:axPos val="b"/>
        <c:tickLblPos val="nextTo"/>
        <c:crossAx val="83000704"/>
        <c:crosses val="autoZero"/>
        <c:auto val="1"/>
        <c:lblAlgn val="ctr"/>
        <c:lblOffset val="100"/>
      </c:catAx>
      <c:valAx>
        <c:axId val="83000704"/>
        <c:scaling>
          <c:orientation val="minMax"/>
        </c:scaling>
        <c:axPos val="l"/>
        <c:majorGridlines/>
        <c:numFmt formatCode="0" sourceLinked="1"/>
        <c:tickLblPos val="nextTo"/>
        <c:crossAx val="82999168"/>
        <c:crosses val="autoZero"/>
        <c:crossBetween val="between"/>
      </c:valAx>
      <c:serAx>
        <c:axId val="82815168"/>
        <c:scaling>
          <c:orientation val="minMax"/>
        </c:scaling>
        <c:delete val="1"/>
        <c:axPos val="b"/>
        <c:tickLblPos val="none"/>
        <c:crossAx val="8300070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3182336"/>
        <c:axId val="83183872"/>
        <c:axId val="83005440"/>
      </c:line3DChart>
      <c:catAx>
        <c:axId val="83182336"/>
        <c:scaling>
          <c:orientation val="minMax"/>
        </c:scaling>
        <c:axPos val="b"/>
        <c:tickLblPos val="nextTo"/>
        <c:crossAx val="83183872"/>
        <c:crosses val="autoZero"/>
        <c:auto val="1"/>
        <c:lblAlgn val="ctr"/>
        <c:lblOffset val="100"/>
      </c:catAx>
      <c:valAx>
        <c:axId val="83183872"/>
        <c:scaling>
          <c:orientation val="minMax"/>
        </c:scaling>
        <c:axPos val="l"/>
        <c:majorGridlines/>
        <c:numFmt formatCode="0" sourceLinked="1"/>
        <c:tickLblPos val="nextTo"/>
        <c:crossAx val="83182336"/>
        <c:crosses val="autoZero"/>
        <c:crossBetween val="between"/>
      </c:valAx>
      <c:serAx>
        <c:axId val="83005440"/>
        <c:scaling>
          <c:orientation val="minMax"/>
        </c:scaling>
        <c:delete val="1"/>
        <c:axPos val="b"/>
        <c:tickLblPos val="none"/>
        <c:crossAx val="8318387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3193216"/>
        <c:axId val="83223680"/>
        <c:axId val="83007232"/>
      </c:line3DChart>
      <c:catAx>
        <c:axId val="83193216"/>
        <c:scaling>
          <c:orientation val="minMax"/>
        </c:scaling>
        <c:axPos val="b"/>
        <c:tickLblPos val="nextTo"/>
        <c:crossAx val="83223680"/>
        <c:crosses val="autoZero"/>
        <c:auto val="1"/>
        <c:lblAlgn val="ctr"/>
        <c:lblOffset val="100"/>
      </c:catAx>
      <c:valAx>
        <c:axId val="83223680"/>
        <c:scaling>
          <c:orientation val="minMax"/>
        </c:scaling>
        <c:axPos val="l"/>
        <c:majorGridlines/>
        <c:numFmt formatCode="0" sourceLinked="1"/>
        <c:tickLblPos val="nextTo"/>
        <c:crossAx val="83193216"/>
        <c:crosses val="autoZero"/>
        <c:crossBetween val="between"/>
      </c:valAx>
      <c:serAx>
        <c:axId val="83007232"/>
        <c:scaling>
          <c:orientation val="minMax"/>
        </c:scaling>
        <c:delete val="1"/>
        <c:axPos val="b"/>
        <c:tickLblPos val="none"/>
        <c:crossAx val="83223680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3384960"/>
        <c:axId val="83415424"/>
        <c:axId val="83009024"/>
      </c:line3DChart>
      <c:catAx>
        <c:axId val="83384960"/>
        <c:scaling>
          <c:orientation val="minMax"/>
        </c:scaling>
        <c:axPos val="b"/>
        <c:tickLblPos val="nextTo"/>
        <c:crossAx val="83415424"/>
        <c:crosses val="autoZero"/>
        <c:auto val="1"/>
        <c:lblAlgn val="ctr"/>
        <c:lblOffset val="100"/>
      </c:catAx>
      <c:valAx>
        <c:axId val="83415424"/>
        <c:scaling>
          <c:orientation val="minMax"/>
        </c:scaling>
        <c:axPos val="l"/>
        <c:majorGridlines/>
        <c:numFmt formatCode="0" sourceLinked="1"/>
        <c:tickLblPos val="nextTo"/>
        <c:crossAx val="83384960"/>
        <c:crosses val="autoZero"/>
        <c:crossBetween val="between"/>
      </c:valAx>
      <c:serAx>
        <c:axId val="83009024"/>
        <c:scaling>
          <c:orientation val="minMax"/>
        </c:scaling>
        <c:delete val="1"/>
        <c:axPos val="b"/>
        <c:tickLblPos val="none"/>
        <c:crossAx val="8341542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3305984"/>
        <c:axId val="83307520"/>
        <c:axId val="83211584"/>
      </c:line3DChart>
      <c:catAx>
        <c:axId val="83305984"/>
        <c:scaling>
          <c:orientation val="minMax"/>
        </c:scaling>
        <c:axPos val="b"/>
        <c:tickLblPos val="nextTo"/>
        <c:crossAx val="83307520"/>
        <c:crosses val="autoZero"/>
        <c:auto val="1"/>
        <c:lblAlgn val="ctr"/>
        <c:lblOffset val="100"/>
      </c:catAx>
      <c:valAx>
        <c:axId val="83307520"/>
        <c:scaling>
          <c:orientation val="minMax"/>
        </c:scaling>
        <c:axPos val="l"/>
        <c:majorGridlines/>
        <c:numFmt formatCode="0" sourceLinked="1"/>
        <c:tickLblPos val="nextTo"/>
        <c:crossAx val="83305984"/>
        <c:crosses val="autoZero"/>
        <c:crossBetween val="between"/>
      </c:valAx>
      <c:serAx>
        <c:axId val="83211584"/>
        <c:scaling>
          <c:orientation val="minMax"/>
        </c:scaling>
        <c:delete val="1"/>
        <c:axPos val="b"/>
        <c:tickLblPos val="none"/>
        <c:crossAx val="83307520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perspective val="0"/>
    </c:view3D>
    <c:plotArea>
      <c:layout>
        <c:manualLayout>
          <c:layoutTarget val="inner"/>
          <c:xMode val="edge"/>
          <c:yMode val="edge"/>
          <c:x val="3.7225994100021011E-2"/>
          <c:y val="3.57467452543066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-1.0971279608848843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9.8741516479639736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1.6456919413273242E-2"/>
                  <c:y val="-5.9027089729870423E-17"/>
                </c:manualLayout>
              </c:layout>
              <c:showVal val="1"/>
            </c:dLbl>
            <c:dLbl>
              <c:idx val="3"/>
              <c:layout>
                <c:manualLayout>
                  <c:x val="-1.535979145238836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26266349150347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Диаграмма1!$C$2:$C$7</c:f>
              <c:numCache>
                <c:formatCode>General</c:formatCode>
                <c:ptCount val="6"/>
                <c:pt idx="0">
                  <c:v>19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2.4136815139467444E-2"/>
                  <c:y val="6.4393932671833812E-3"/>
                </c:manualLayout>
              </c:layout>
              <c:showVal val="1"/>
            </c:dLbl>
            <c:dLbl>
              <c:idx val="1"/>
              <c:layout>
                <c:manualLayout>
                  <c:x val="2.5233943100352398E-2"/>
                  <c:y val="3.2196966335917392E-3"/>
                </c:manualLayout>
              </c:layout>
              <c:showVal val="1"/>
            </c:dLbl>
            <c:dLbl>
              <c:idx val="2"/>
              <c:layout>
                <c:manualLayout>
                  <c:x val="2.08454312568127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4136815139467346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Диаграмма1!$D$2:$D$7</c:f>
              <c:numCache>
                <c:formatCode>General</c:formatCode>
                <c:ptCount val="6"/>
                <c:pt idx="0">
                  <c:v>9</c:v>
                </c:pt>
                <c:pt idx="1">
                  <c:v>4</c:v>
                </c:pt>
                <c:pt idx="2">
                  <c:v>2</c:v>
                </c:pt>
                <c:pt idx="3">
                  <c:v>7</c:v>
                </c:pt>
                <c:pt idx="4">
                  <c:v>4</c:v>
                </c:pt>
                <c:pt idx="5">
                  <c:v>8</c:v>
                </c:pt>
              </c:numCache>
            </c:numRef>
          </c:val>
        </c:ser>
        <c:shape val="cylinder"/>
        <c:axId val="81808000"/>
        <c:axId val="81826176"/>
        <c:axId val="80211456"/>
      </c:bar3DChart>
      <c:catAx>
        <c:axId val="81808000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="0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1826176"/>
        <c:crosses val="autoZero"/>
        <c:auto val="1"/>
        <c:lblAlgn val="ctr"/>
        <c:lblOffset val="100"/>
      </c:catAx>
      <c:valAx>
        <c:axId val="81826176"/>
        <c:scaling>
          <c:orientation val="minMax"/>
        </c:scaling>
        <c:axPos val="l"/>
        <c:majorGridlines/>
        <c:numFmt formatCode="General" sourceLinked="1"/>
        <c:tickLblPos val="nextTo"/>
        <c:crossAx val="81808000"/>
        <c:crosses val="autoZero"/>
        <c:crossBetween val="between"/>
      </c:valAx>
      <c:serAx>
        <c:axId val="80211456"/>
        <c:scaling>
          <c:orientation val="minMax"/>
        </c:scaling>
        <c:delete val="1"/>
        <c:axPos val="b"/>
        <c:tickLblPos val="none"/>
        <c:crossAx val="81826176"/>
        <c:crosses val="autoZero"/>
      </c:serAx>
    </c:plotArea>
    <c:plotVisOnly val="1"/>
  </c:chart>
  <c:externalData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3349888"/>
        <c:axId val="83351424"/>
        <c:axId val="83213376"/>
      </c:line3DChart>
      <c:catAx>
        <c:axId val="83349888"/>
        <c:scaling>
          <c:orientation val="minMax"/>
        </c:scaling>
        <c:axPos val="b"/>
        <c:tickLblPos val="nextTo"/>
        <c:crossAx val="83351424"/>
        <c:crosses val="autoZero"/>
        <c:auto val="1"/>
        <c:lblAlgn val="ctr"/>
        <c:lblOffset val="100"/>
      </c:catAx>
      <c:valAx>
        <c:axId val="83351424"/>
        <c:scaling>
          <c:orientation val="minMax"/>
        </c:scaling>
        <c:axPos val="l"/>
        <c:majorGridlines/>
        <c:numFmt formatCode="0" sourceLinked="1"/>
        <c:tickLblPos val="nextTo"/>
        <c:crossAx val="83349888"/>
        <c:crosses val="autoZero"/>
        <c:crossBetween val="between"/>
      </c:valAx>
      <c:serAx>
        <c:axId val="83213376"/>
        <c:scaling>
          <c:orientation val="minMax"/>
        </c:scaling>
        <c:delete val="1"/>
        <c:axPos val="b"/>
        <c:tickLblPos val="none"/>
        <c:crossAx val="8335142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3434496"/>
        <c:axId val="83456768"/>
        <c:axId val="83313536"/>
      </c:line3DChart>
      <c:catAx>
        <c:axId val="83434496"/>
        <c:scaling>
          <c:orientation val="minMax"/>
        </c:scaling>
        <c:axPos val="b"/>
        <c:tickLblPos val="nextTo"/>
        <c:crossAx val="83456768"/>
        <c:crosses val="autoZero"/>
        <c:auto val="1"/>
        <c:lblAlgn val="ctr"/>
        <c:lblOffset val="100"/>
      </c:catAx>
      <c:valAx>
        <c:axId val="83456768"/>
        <c:scaling>
          <c:orientation val="minMax"/>
        </c:scaling>
        <c:axPos val="l"/>
        <c:majorGridlines/>
        <c:numFmt formatCode="0" sourceLinked="1"/>
        <c:tickLblPos val="nextTo"/>
        <c:crossAx val="83434496"/>
        <c:crosses val="autoZero"/>
        <c:crossBetween val="between"/>
      </c:valAx>
      <c:serAx>
        <c:axId val="83313536"/>
        <c:scaling>
          <c:orientation val="minMax"/>
        </c:scaling>
        <c:delete val="1"/>
        <c:axPos val="b"/>
        <c:tickLblPos val="none"/>
        <c:crossAx val="8345676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8906368"/>
        <c:axId val="88920448"/>
        <c:axId val="88624192"/>
      </c:line3DChart>
      <c:catAx>
        <c:axId val="88906368"/>
        <c:scaling>
          <c:orientation val="minMax"/>
        </c:scaling>
        <c:axPos val="b"/>
        <c:tickLblPos val="nextTo"/>
        <c:crossAx val="88920448"/>
        <c:crosses val="autoZero"/>
        <c:auto val="1"/>
        <c:lblAlgn val="ctr"/>
        <c:lblOffset val="100"/>
      </c:catAx>
      <c:valAx>
        <c:axId val="88920448"/>
        <c:scaling>
          <c:orientation val="minMax"/>
        </c:scaling>
        <c:axPos val="l"/>
        <c:majorGridlines/>
        <c:numFmt formatCode="0" sourceLinked="1"/>
        <c:tickLblPos val="nextTo"/>
        <c:crossAx val="88906368"/>
        <c:crosses val="autoZero"/>
        <c:crossBetween val="between"/>
      </c:valAx>
      <c:serAx>
        <c:axId val="88624192"/>
        <c:scaling>
          <c:orientation val="minMax"/>
        </c:scaling>
        <c:delete val="1"/>
        <c:axPos val="b"/>
        <c:tickLblPos val="none"/>
        <c:crossAx val="8892044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8929792"/>
        <c:axId val="88931328"/>
        <c:axId val="88867712"/>
      </c:line3DChart>
      <c:catAx>
        <c:axId val="88929792"/>
        <c:scaling>
          <c:orientation val="minMax"/>
        </c:scaling>
        <c:axPos val="b"/>
        <c:tickLblPos val="nextTo"/>
        <c:crossAx val="88931328"/>
        <c:crosses val="autoZero"/>
        <c:auto val="1"/>
        <c:lblAlgn val="ctr"/>
        <c:lblOffset val="100"/>
      </c:catAx>
      <c:valAx>
        <c:axId val="88931328"/>
        <c:scaling>
          <c:orientation val="minMax"/>
        </c:scaling>
        <c:axPos val="l"/>
        <c:majorGridlines/>
        <c:numFmt formatCode="0" sourceLinked="1"/>
        <c:tickLblPos val="nextTo"/>
        <c:crossAx val="88929792"/>
        <c:crosses val="autoZero"/>
        <c:crossBetween val="between"/>
      </c:valAx>
      <c:serAx>
        <c:axId val="88867712"/>
        <c:scaling>
          <c:orientation val="minMax"/>
        </c:scaling>
        <c:delete val="1"/>
        <c:axPos val="b"/>
        <c:tickLblPos val="none"/>
        <c:crossAx val="8893132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9117056"/>
        <c:axId val="89118592"/>
        <c:axId val="88869504"/>
      </c:line3DChart>
      <c:catAx>
        <c:axId val="89117056"/>
        <c:scaling>
          <c:orientation val="minMax"/>
        </c:scaling>
        <c:axPos val="b"/>
        <c:tickLblPos val="nextTo"/>
        <c:crossAx val="89118592"/>
        <c:crosses val="autoZero"/>
        <c:auto val="1"/>
        <c:lblAlgn val="ctr"/>
        <c:lblOffset val="100"/>
      </c:catAx>
      <c:valAx>
        <c:axId val="89118592"/>
        <c:scaling>
          <c:orientation val="minMax"/>
        </c:scaling>
        <c:axPos val="l"/>
        <c:majorGridlines/>
        <c:numFmt formatCode="0" sourceLinked="1"/>
        <c:tickLblPos val="nextTo"/>
        <c:crossAx val="89117056"/>
        <c:crosses val="autoZero"/>
        <c:crossBetween val="between"/>
      </c:valAx>
      <c:serAx>
        <c:axId val="88869504"/>
        <c:scaling>
          <c:orientation val="minMax"/>
        </c:scaling>
        <c:delete val="1"/>
        <c:axPos val="b"/>
        <c:tickLblPos val="none"/>
        <c:crossAx val="8911859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8980480"/>
        <c:axId val="88982272"/>
        <c:axId val="89104832"/>
      </c:line3DChart>
      <c:catAx>
        <c:axId val="88980480"/>
        <c:scaling>
          <c:orientation val="minMax"/>
        </c:scaling>
        <c:axPos val="b"/>
        <c:tickLblPos val="nextTo"/>
        <c:crossAx val="88982272"/>
        <c:crosses val="autoZero"/>
        <c:auto val="1"/>
        <c:lblAlgn val="ctr"/>
        <c:lblOffset val="100"/>
      </c:catAx>
      <c:valAx>
        <c:axId val="88982272"/>
        <c:scaling>
          <c:orientation val="minMax"/>
        </c:scaling>
        <c:axPos val="l"/>
        <c:majorGridlines/>
        <c:numFmt formatCode="0" sourceLinked="1"/>
        <c:tickLblPos val="nextTo"/>
        <c:crossAx val="88980480"/>
        <c:crosses val="autoZero"/>
        <c:crossBetween val="between"/>
      </c:valAx>
      <c:serAx>
        <c:axId val="89104832"/>
        <c:scaling>
          <c:orientation val="minMax"/>
        </c:scaling>
        <c:delete val="1"/>
        <c:axPos val="b"/>
        <c:tickLblPos val="none"/>
        <c:crossAx val="8898227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9461888"/>
        <c:axId val="89463424"/>
        <c:axId val="89277312"/>
      </c:line3DChart>
      <c:catAx>
        <c:axId val="89461888"/>
        <c:scaling>
          <c:orientation val="minMax"/>
        </c:scaling>
        <c:axPos val="b"/>
        <c:tickLblPos val="nextTo"/>
        <c:crossAx val="89463424"/>
        <c:crosses val="autoZero"/>
        <c:auto val="1"/>
        <c:lblAlgn val="ctr"/>
        <c:lblOffset val="100"/>
      </c:catAx>
      <c:valAx>
        <c:axId val="89463424"/>
        <c:scaling>
          <c:orientation val="minMax"/>
        </c:scaling>
        <c:axPos val="l"/>
        <c:majorGridlines/>
        <c:numFmt formatCode="0" sourceLinked="1"/>
        <c:tickLblPos val="nextTo"/>
        <c:crossAx val="89461888"/>
        <c:crosses val="autoZero"/>
        <c:crossBetween val="between"/>
      </c:valAx>
      <c:serAx>
        <c:axId val="89277312"/>
        <c:scaling>
          <c:orientation val="minMax"/>
        </c:scaling>
        <c:delete val="1"/>
        <c:axPos val="b"/>
        <c:tickLblPos val="none"/>
        <c:crossAx val="8946342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9513984"/>
        <c:axId val="89515520"/>
        <c:axId val="89279104"/>
      </c:line3DChart>
      <c:catAx>
        <c:axId val="89513984"/>
        <c:scaling>
          <c:orientation val="minMax"/>
        </c:scaling>
        <c:axPos val="b"/>
        <c:tickLblPos val="nextTo"/>
        <c:crossAx val="89515520"/>
        <c:crosses val="autoZero"/>
        <c:auto val="1"/>
        <c:lblAlgn val="ctr"/>
        <c:lblOffset val="100"/>
      </c:catAx>
      <c:valAx>
        <c:axId val="89515520"/>
        <c:scaling>
          <c:orientation val="minMax"/>
        </c:scaling>
        <c:axPos val="l"/>
        <c:majorGridlines/>
        <c:numFmt formatCode="0" sourceLinked="1"/>
        <c:tickLblPos val="nextTo"/>
        <c:crossAx val="89513984"/>
        <c:crosses val="autoZero"/>
        <c:crossBetween val="between"/>
      </c:valAx>
      <c:serAx>
        <c:axId val="89279104"/>
        <c:scaling>
          <c:orientation val="minMax"/>
        </c:scaling>
        <c:delete val="1"/>
        <c:axPos val="b"/>
        <c:tickLblPos val="none"/>
        <c:crossAx val="89515520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9332352"/>
        <c:axId val="89362816"/>
        <c:axId val="89334208"/>
      </c:line3DChart>
      <c:catAx>
        <c:axId val="89332352"/>
        <c:scaling>
          <c:orientation val="minMax"/>
        </c:scaling>
        <c:axPos val="b"/>
        <c:tickLblPos val="nextTo"/>
        <c:crossAx val="89362816"/>
        <c:crosses val="autoZero"/>
        <c:auto val="1"/>
        <c:lblAlgn val="ctr"/>
        <c:lblOffset val="100"/>
      </c:catAx>
      <c:valAx>
        <c:axId val="89362816"/>
        <c:scaling>
          <c:orientation val="minMax"/>
        </c:scaling>
        <c:axPos val="l"/>
        <c:majorGridlines/>
        <c:numFmt formatCode="0" sourceLinked="1"/>
        <c:tickLblPos val="nextTo"/>
        <c:crossAx val="89332352"/>
        <c:crosses val="autoZero"/>
        <c:crossBetween val="between"/>
      </c:valAx>
      <c:serAx>
        <c:axId val="89334208"/>
        <c:scaling>
          <c:orientation val="minMax"/>
        </c:scaling>
        <c:delete val="1"/>
        <c:axPos val="b"/>
        <c:tickLblPos val="none"/>
        <c:crossAx val="8936281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9400832"/>
        <c:axId val="89402368"/>
        <c:axId val="89336000"/>
      </c:line3DChart>
      <c:catAx>
        <c:axId val="89400832"/>
        <c:scaling>
          <c:orientation val="minMax"/>
        </c:scaling>
        <c:axPos val="b"/>
        <c:tickLblPos val="nextTo"/>
        <c:crossAx val="89402368"/>
        <c:crosses val="autoZero"/>
        <c:auto val="1"/>
        <c:lblAlgn val="ctr"/>
        <c:lblOffset val="100"/>
      </c:catAx>
      <c:valAx>
        <c:axId val="89402368"/>
        <c:scaling>
          <c:orientation val="minMax"/>
        </c:scaling>
        <c:axPos val="l"/>
        <c:majorGridlines/>
        <c:numFmt formatCode="0" sourceLinked="1"/>
        <c:tickLblPos val="nextTo"/>
        <c:crossAx val="89400832"/>
        <c:crosses val="autoZero"/>
        <c:crossBetween val="between"/>
      </c:valAx>
      <c:serAx>
        <c:axId val="89336000"/>
        <c:scaling>
          <c:orientation val="minMax"/>
        </c:scaling>
        <c:delete val="1"/>
        <c:axPos val="b"/>
        <c:tickLblPos val="none"/>
        <c:crossAx val="8940236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perspective val="0"/>
    </c:view3D>
    <c:plotArea>
      <c:layout>
        <c:manualLayout>
          <c:layoutTarget val="inner"/>
          <c:xMode val="edge"/>
          <c:yMode val="edge"/>
          <c:x val="3.7225994100021011E-2"/>
          <c:y val="3.57467452543066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3.2844379379297437E-3"/>
                  <c:y val="-6.666670166231058E-3"/>
                </c:manualLayout>
              </c:layout>
              <c:showVal val="1"/>
            </c:dLbl>
            <c:dLbl>
              <c:idx val="1"/>
              <c:layout>
                <c:manualLayout>
                  <c:x val="2.9559941441367672E-3"/>
                  <c:y val="6.666670166231058E-3"/>
                </c:manualLayout>
              </c:layout>
              <c:showVal val="1"/>
            </c:dLbl>
            <c:dLbl>
              <c:idx val="2"/>
              <c:layout>
                <c:manualLayout>
                  <c:x val="-5.0522647692508461E-3"/>
                  <c:y val="6.666670166231058E-3"/>
                </c:manualLayout>
              </c:layout>
              <c:showVal val="1"/>
            </c:dLbl>
            <c:dLbl>
              <c:idx val="3"/>
              <c:layout>
                <c:manualLayout>
                  <c:x val="-5.3807085630438187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26266349150347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Диаграмма1!$C$8:$C$11</c:f>
              <c:numCache>
                <c:formatCode>General</c:formatCode>
                <c:ptCount val="4"/>
                <c:pt idx="0">
                  <c:v>112</c:v>
                </c:pt>
                <c:pt idx="1">
                  <c:v>324</c:v>
                </c:pt>
                <c:pt idx="2">
                  <c:v>136</c:v>
                </c:pt>
                <c:pt idx="3">
                  <c:v>869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1.8434497239657816E-2"/>
                  <c:y val="6.4393734589887133E-3"/>
                </c:manualLayout>
              </c:layout>
              <c:showVal val="1"/>
            </c:dLbl>
            <c:dLbl>
              <c:idx val="1"/>
              <c:layout>
                <c:manualLayout>
                  <c:x val="1.9531629721042821E-2"/>
                  <c:y val="3.2199491968237237E-3"/>
                </c:manualLayout>
              </c:layout>
              <c:showVal val="1"/>
            </c:dLbl>
            <c:dLbl>
              <c:idx val="2"/>
              <c:layout>
                <c:manualLayout>
                  <c:x val="2.08454312568127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173588494274908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Диаграмма1!$D$8:$D$11</c:f>
              <c:numCache>
                <c:formatCode>General</c:formatCode>
                <c:ptCount val="4"/>
                <c:pt idx="0">
                  <c:v>104</c:v>
                </c:pt>
                <c:pt idx="1">
                  <c:v>288</c:v>
                </c:pt>
                <c:pt idx="2">
                  <c:v>141</c:v>
                </c:pt>
                <c:pt idx="3">
                  <c:v>706</c:v>
                </c:pt>
              </c:numCache>
            </c:numRef>
          </c:val>
        </c:ser>
        <c:gapWidth val="264"/>
        <c:gapDepth val="218"/>
        <c:shape val="cylinder"/>
        <c:axId val="81529088"/>
        <c:axId val="81555456"/>
        <c:axId val="80926016"/>
      </c:bar3DChart>
      <c:catAx>
        <c:axId val="81529088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="0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1555456"/>
        <c:crosses val="autoZero"/>
        <c:auto val="1"/>
        <c:lblAlgn val="ctr"/>
        <c:lblOffset val="100"/>
      </c:catAx>
      <c:valAx>
        <c:axId val="81555456"/>
        <c:scaling>
          <c:orientation val="minMax"/>
        </c:scaling>
        <c:axPos val="l"/>
        <c:majorGridlines/>
        <c:numFmt formatCode="General" sourceLinked="1"/>
        <c:tickLblPos val="nextTo"/>
        <c:crossAx val="81529088"/>
        <c:crosses val="autoZero"/>
        <c:crossBetween val="between"/>
      </c:valAx>
      <c:serAx>
        <c:axId val="80926016"/>
        <c:scaling>
          <c:orientation val="minMax"/>
        </c:scaling>
        <c:delete val="1"/>
        <c:axPos val="b"/>
        <c:tickLblPos val="none"/>
        <c:crossAx val="81555456"/>
        <c:crosses val="autoZero"/>
      </c:serAx>
    </c:plotArea>
    <c:plotVisOnly val="1"/>
  </c:chart>
  <c:externalData r:id="rId2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9592576"/>
        <c:axId val="89594112"/>
        <c:axId val="89354240"/>
      </c:line3DChart>
      <c:catAx>
        <c:axId val="89592576"/>
        <c:scaling>
          <c:orientation val="minMax"/>
        </c:scaling>
        <c:axPos val="b"/>
        <c:tickLblPos val="nextTo"/>
        <c:crossAx val="89594112"/>
        <c:crosses val="autoZero"/>
        <c:auto val="1"/>
        <c:lblAlgn val="ctr"/>
        <c:lblOffset val="100"/>
      </c:catAx>
      <c:valAx>
        <c:axId val="89594112"/>
        <c:scaling>
          <c:orientation val="minMax"/>
        </c:scaling>
        <c:axPos val="l"/>
        <c:majorGridlines/>
        <c:numFmt formatCode="0" sourceLinked="1"/>
        <c:tickLblPos val="nextTo"/>
        <c:crossAx val="89592576"/>
        <c:crosses val="autoZero"/>
        <c:crossBetween val="between"/>
      </c:valAx>
      <c:serAx>
        <c:axId val="89354240"/>
        <c:scaling>
          <c:orientation val="minMax"/>
        </c:scaling>
        <c:delete val="1"/>
        <c:axPos val="b"/>
        <c:tickLblPos val="none"/>
        <c:crossAx val="8959411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9611648"/>
        <c:axId val="89650304"/>
        <c:axId val="89356032"/>
      </c:line3DChart>
      <c:catAx>
        <c:axId val="89611648"/>
        <c:scaling>
          <c:orientation val="minMax"/>
        </c:scaling>
        <c:axPos val="b"/>
        <c:tickLblPos val="nextTo"/>
        <c:crossAx val="89650304"/>
        <c:crosses val="autoZero"/>
        <c:auto val="1"/>
        <c:lblAlgn val="ctr"/>
        <c:lblOffset val="100"/>
      </c:catAx>
      <c:valAx>
        <c:axId val="89650304"/>
        <c:scaling>
          <c:orientation val="minMax"/>
        </c:scaling>
        <c:axPos val="l"/>
        <c:majorGridlines/>
        <c:numFmt formatCode="0" sourceLinked="1"/>
        <c:tickLblPos val="nextTo"/>
        <c:crossAx val="89611648"/>
        <c:crosses val="autoZero"/>
        <c:crossBetween val="between"/>
      </c:valAx>
      <c:serAx>
        <c:axId val="89356032"/>
        <c:scaling>
          <c:orientation val="minMax"/>
        </c:scaling>
        <c:delete val="1"/>
        <c:axPos val="b"/>
        <c:tickLblPos val="none"/>
        <c:crossAx val="8965030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9700608"/>
        <c:axId val="89706496"/>
        <c:axId val="89357824"/>
      </c:line3DChart>
      <c:catAx>
        <c:axId val="89700608"/>
        <c:scaling>
          <c:orientation val="minMax"/>
        </c:scaling>
        <c:axPos val="b"/>
        <c:tickLblPos val="nextTo"/>
        <c:crossAx val="89706496"/>
        <c:crosses val="autoZero"/>
        <c:auto val="1"/>
        <c:lblAlgn val="ctr"/>
        <c:lblOffset val="100"/>
      </c:catAx>
      <c:valAx>
        <c:axId val="89706496"/>
        <c:scaling>
          <c:orientation val="minMax"/>
        </c:scaling>
        <c:axPos val="l"/>
        <c:majorGridlines/>
        <c:numFmt formatCode="0" sourceLinked="1"/>
        <c:tickLblPos val="nextTo"/>
        <c:crossAx val="89700608"/>
        <c:crosses val="autoZero"/>
        <c:crossBetween val="between"/>
      </c:valAx>
      <c:serAx>
        <c:axId val="89357824"/>
        <c:scaling>
          <c:orientation val="minMax"/>
        </c:scaling>
        <c:delete val="1"/>
        <c:axPos val="b"/>
        <c:tickLblPos val="none"/>
        <c:crossAx val="8970649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9941120"/>
        <c:axId val="89942656"/>
        <c:axId val="89625920"/>
      </c:line3DChart>
      <c:catAx>
        <c:axId val="89941120"/>
        <c:scaling>
          <c:orientation val="minMax"/>
        </c:scaling>
        <c:axPos val="b"/>
        <c:tickLblPos val="nextTo"/>
        <c:crossAx val="89942656"/>
        <c:crosses val="autoZero"/>
        <c:auto val="1"/>
        <c:lblAlgn val="ctr"/>
        <c:lblOffset val="100"/>
      </c:catAx>
      <c:valAx>
        <c:axId val="89942656"/>
        <c:scaling>
          <c:orientation val="minMax"/>
        </c:scaling>
        <c:axPos val="l"/>
        <c:majorGridlines/>
        <c:numFmt formatCode="0" sourceLinked="1"/>
        <c:tickLblPos val="nextTo"/>
        <c:crossAx val="89941120"/>
        <c:crosses val="autoZero"/>
        <c:crossBetween val="between"/>
      </c:valAx>
      <c:serAx>
        <c:axId val="89625920"/>
        <c:scaling>
          <c:orientation val="minMax"/>
        </c:scaling>
        <c:delete val="1"/>
        <c:axPos val="b"/>
        <c:tickLblPos val="none"/>
        <c:crossAx val="8994265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9837952"/>
        <c:axId val="89839488"/>
        <c:axId val="89627712"/>
      </c:line3DChart>
      <c:catAx>
        <c:axId val="89837952"/>
        <c:scaling>
          <c:orientation val="minMax"/>
        </c:scaling>
        <c:axPos val="b"/>
        <c:tickLblPos val="nextTo"/>
        <c:crossAx val="89839488"/>
        <c:crosses val="autoZero"/>
        <c:auto val="1"/>
        <c:lblAlgn val="ctr"/>
        <c:lblOffset val="100"/>
      </c:catAx>
      <c:valAx>
        <c:axId val="89839488"/>
        <c:scaling>
          <c:orientation val="minMax"/>
        </c:scaling>
        <c:axPos val="l"/>
        <c:majorGridlines/>
        <c:numFmt formatCode="0" sourceLinked="1"/>
        <c:tickLblPos val="nextTo"/>
        <c:crossAx val="89837952"/>
        <c:crosses val="autoZero"/>
        <c:crossBetween val="between"/>
      </c:valAx>
      <c:serAx>
        <c:axId val="89627712"/>
        <c:scaling>
          <c:orientation val="minMax"/>
        </c:scaling>
        <c:delete val="1"/>
        <c:axPos val="b"/>
        <c:tickLblPos val="none"/>
        <c:crossAx val="8983948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9844736"/>
        <c:axId val="90034944"/>
        <c:axId val="89813888"/>
      </c:line3DChart>
      <c:catAx>
        <c:axId val="89844736"/>
        <c:scaling>
          <c:orientation val="minMax"/>
        </c:scaling>
        <c:axPos val="b"/>
        <c:tickLblPos val="nextTo"/>
        <c:crossAx val="90034944"/>
        <c:crosses val="autoZero"/>
        <c:auto val="1"/>
        <c:lblAlgn val="ctr"/>
        <c:lblOffset val="100"/>
      </c:catAx>
      <c:valAx>
        <c:axId val="90034944"/>
        <c:scaling>
          <c:orientation val="minMax"/>
        </c:scaling>
        <c:axPos val="l"/>
        <c:majorGridlines/>
        <c:numFmt formatCode="0" sourceLinked="1"/>
        <c:tickLblPos val="nextTo"/>
        <c:crossAx val="89844736"/>
        <c:crosses val="autoZero"/>
        <c:crossBetween val="between"/>
      </c:valAx>
      <c:serAx>
        <c:axId val="89813888"/>
        <c:scaling>
          <c:orientation val="minMax"/>
        </c:scaling>
        <c:delete val="1"/>
        <c:axPos val="b"/>
        <c:tickLblPos val="none"/>
        <c:crossAx val="9003494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90204032"/>
        <c:axId val="90205568"/>
        <c:axId val="89815680"/>
      </c:line3DChart>
      <c:catAx>
        <c:axId val="90204032"/>
        <c:scaling>
          <c:orientation val="minMax"/>
        </c:scaling>
        <c:axPos val="b"/>
        <c:tickLblPos val="nextTo"/>
        <c:crossAx val="90205568"/>
        <c:crosses val="autoZero"/>
        <c:auto val="1"/>
        <c:lblAlgn val="ctr"/>
        <c:lblOffset val="100"/>
      </c:catAx>
      <c:valAx>
        <c:axId val="90205568"/>
        <c:scaling>
          <c:orientation val="minMax"/>
        </c:scaling>
        <c:axPos val="l"/>
        <c:majorGridlines/>
        <c:numFmt formatCode="0" sourceLinked="1"/>
        <c:tickLblPos val="nextTo"/>
        <c:crossAx val="90204032"/>
        <c:crosses val="autoZero"/>
        <c:crossBetween val="between"/>
      </c:valAx>
      <c:serAx>
        <c:axId val="89815680"/>
        <c:scaling>
          <c:orientation val="minMax"/>
        </c:scaling>
        <c:delete val="1"/>
        <c:axPos val="b"/>
        <c:tickLblPos val="none"/>
        <c:crossAx val="9020556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90252032"/>
        <c:axId val="90253568"/>
        <c:axId val="89919936"/>
      </c:line3DChart>
      <c:catAx>
        <c:axId val="90252032"/>
        <c:scaling>
          <c:orientation val="minMax"/>
        </c:scaling>
        <c:axPos val="b"/>
        <c:tickLblPos val="nextTo"/>
        <c:crossAx val="90253568"/>
        <c:crosses val="autoZero"/>
        <c:auto val="1"/>
        <c:lblAlgn val="ctr"/>
        <c:lblOffset val="100"/>
      </c:catAx>
      <c:valAx>
        <c:axId val="90253568"/>
        <c:scaling>
          <c:orientation val="minMax"/>
        </c:scaling>
        <c:axPos val="l"/>
        <c:majorGridlines/>
        <c:numFmt formatCode="0" sourceLinked="1"/>
        <c:tickLblPos val="nextTo"/>
        <c:crossAx val="90252032"/>
        <c:crosses val="autoZero"/>
        <c:crossBetween val="between"/>
      </c:valAx>
      <c:serAx>
        <c:axId val="89919936"/>
        <c:scaling>
          <c:orientation val="minMax"/>
        </c:scaling>
        <c:delete val="1"/>
        <c:axPos val="b"/>
        <c:tickLblPos val="none"/>
        <c:crossAx val="9025356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300"/>
            </a:pPr>
            <a:r>
              <a:rPr lang="ru-RU" sz="1300"/>
              <a:t>Выполнение программы энергосбережения в 2010</a:t>
            </a:r>
            <a:r>
              <a:rPr lang="ru-RU" sz="1300" baseline="0"/>
              <a:t> г.</a:t>
            </a:r>
            <a:endParaRPr lang="ru-RU" sz="1300"/>
          </a:p>
        </c:rich>
      </c:tx>
      <c:layout>
        <c:manualLayout>
          <c:xMode val="edge"/>
          <c:yMode val="edge"/>
          <c:x val="0.1733084791397792"/>
          <c:y val="6.4444433168078224E-3"/>
        </c:manualLayout>
      </c:layout>
    </c:title>
    <c:view3D>
      <c:rotX val="10"/>
      <c:rotY val="10"/>
      <c:perspective val="30"/>
    </c:view3D>
    <c:plotArea>
      <c:layout>
        <c:manualLayout>
          <c:layoutTarget val="inner"/>
          <c:xMode val="edge"/>
          <c:yMode val="edge"/>
          <c:x val="8.2807372985387359E-2"/>
          <c:y val="0.19461706996942271"/>
          <c:w val="0.77281096766004831"/>
          <c:h val="0.55209951844277938"/>
        </c:manualLayout>
      </c:layout>
      <c:bar3DChart>
        <c:barDir val="col"/>
        <c:grouping val="standard"/>
        <c:ser>
          <c:idx val="0"/>
          <c:order val="0"/>
          <c:tx>
            <c:strRef>
              <c:f>'4'!$C$1:$C$2</c:f>
              <c:strCache>
                <c:ptCount val="1"/>
                <c:pt idx="0">
                  <c:v>2010 г. План</c:v>
                </c:pt>
              </c:strCache>
            </c:strRef>
          </c:tx>
          <c:dLbls>
            <c:dLbl>
              <c:idx val="0"/>
              <c:layout>
                <c:manualLayout>
                  <c:x val="8.4572745813349479E-3"/>
                  <c:y val="0.13533330965296428"/>
                </c:manualLayout>
              </c:layout>
              <c:showVal val="1"/>
            </c:dLbl>
            <c:dLbl>
              <c:idx val="1"/>
              <c:layout>
                <c:manualLayout>
                  <c:x val="-8.4572745813349098E-3"/>
                  <c:y val="0.12888886633615637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'4'!$A$4:$A$7</c:f>
              <c:strCache>
                <c:ptCount val="4"/>
                <c:pt idx="0">
                  <c:v>Инвестиции</c:v>
                </c:pt>
                <c:pt idx="1">
                  <c:v>Ремонтный фонд</c:v>
                </c:pt>
                <c:pt idx="2">
                  <c:v>Эксплуатация</c:v>
                </c:pt>
                <c:pt idx="3">
                  <c:v>Дефицит</c:v>
                </c:pt>
              </c:strCache>
            </c:strRef>
          </c:cat>
          <c:val>
            <c:numRef>
              <c:f>'4'!$C$4:$C$7</c:f>
              <c:numCache>
                <c:formatCode>#,##0</c:formatCode>
                <c:ptCount val="4"/>
                <c:pt idx="0">
                  <c:v>80523</c:v>
                </c:pt>
                <c:pt idx="1">
                  <c:v>63664.5</c:v>
                </c:pt>
                <c:pt idx="2">
                  <c:v>3278.2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'4'!$D$1:$D$2</c:f>
              <c:strCache>
                <c:ptCount val="1"/>
                <c:pt idx="0">
                  <c:v>2010 г. Факт</c:v>
                </c:pt>
              </c:strCache>
            </c:strRef>
          </c:tx>
          <c:dLbls>
            <c:dLbl>
              <c:idx val="0"/>
              <c:layout>
                <c:manualLayout>
                  <c:x val="3.3829098325339771E-2"/>
                  <c:y val="-1.9333329950423455E-2"/>
                </c:manualLayout>
              </c:layout>
              <c:showVal val="1"/>
            </c:dLbl>
            <c:dLbl>
              <c:idx val="1"/>
              <c:layout>
                <c:manualLayout>
                  <c:x val="1.860600407893688E-2"/>
                  <c:y val="-1.933383738690510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5.1555546534462503E-2"/>
                </c:manualLayout>
              </c:layout>
              <c:showVal val="1"/>
            </c:dLbl>
            <c:dLbl>
              <c:idx val="3"/>
              <c:layout>
                <c:manualLayout>
                  <c:x val="-5.0743647488009679E-3"/>
                  <c:y val="-5.7999989851270417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'4'!$A$4:$A$7</c:f>
              <c:strCache>
                <c:ptCount val="4"/>
                <c:pt idx="0">
                  <c:v>Инвестиции</c:v>
                </c:pt>
                <c:pt idx="1">
                  <c:v>Ремонтный фонд</c:v>
                </c:pt>
                <c:pt idx="2">
                  <c:v>Эксплуатация</c:v>
                </c:pt>
                <c:pt idx="3">
                  <c:v>Дефицит</c:v>
                </c:pt>
              </c:strCache>
            </c:strRef>
          </c:cat>
          <c:val>
            <c:numRef>
              <c:f>'4'!$D$4:$D$7</c:f>
              <c:numCache>
                <c:formatCode>#,##0</c:formatCode>
                <c:ptCount val="4"/>
                <c:pt idx="0">
                  <c:v>82454</c:v>
                </c:pt>
                <c:pt idx="1">
                  <c:v>62145</c:v>
                </c:pt>
                <c:pt idx="2">
                  <c:v>3068</c:v>
                </c:pt>
                <c:pt idx="3">
                  <c:v>0</c:v>
                </c:pt>
              </c:numCache>
            </c:numRef>
          </c:val>
        </c:ser>
        <c:gapWidth val="0"/>
        <c:gapDepth val="0"/>
        <c:shape val="box"/>
        <c:axId val="90133248"/>
        <c:axId val="90134784"/>
        <c:axId val="89921728"/>
      </c:bar3DChart>
      <c:catAx>
        <c:axId val="901332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0134784"/>
        <c:crosses val="autoZero"/>
        <c:auto val="1"/>
        <c:lblAlgn val="ctr"/>
        <c:lblOffset val="100"/>
      </c:catAx>
      <c:valAx>
        <c:axId val="90134784"/>
        <c:scaling>
          <c:orientation val="minMax"/>
        </c:scaling>
        <c:axPos val="l"/>
        <c:numFmt formatCode="#,##0" sourceLinked="1"/>
        <c:tickLblPos val="nextTo"/>
        <c:crossAx val="90133248"/>
        <c:crosses val="autoZero"/>
        <c:crossBetween val="between"/>
      </c:valAx>
      <c:serAx>
        <c:axId val="89921728"/>
        <c:scaling>
          <c:orientation val="minMax"/>
        </c:scaling>
        <c:axPos val="b"/>
        <c:majorTickMark val="none"/>
        <c:tickLblPos val="nextTo"/>
        <c:crossAx val="90134784"/>
        <c:crosses val="autoZero"/>
      </c:serAx>
    </c:plotArea>
    <c:plotVisOnly val="1"/>
  </c:chart>
  <c:txPr>
    <a:bodyPr/>
    <a:lstStyle/>
    <a:p>
      <a:pPr>
        <a:defRPr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90448256"/>
        <c:axId val="90449792"/>
        <c:axId val="90091520"/>
      </c:line3DChart>
      <c:catAx>
        <c:axId val="90448256"/>
        <c:scaling>
          <c:orientation val="minMax"/>
        </c:scaling>
        <c:axPos val="b"/>
        <c:tickLblPos val="nextTo"/>
        <c:crossAx val="90449792"/>
        <c:crosses val="autoZero"/>
        <c:auto val="1"/>
        <c:lblAlgn val="ctr"/>
        <c:lblOffset val="100"/>
      </c:catAx>
      <c:valAx>
        <c:axId val="90449792"/>
        <c:scaling>
          <c:orientation val="minMax"/>
        </c:scaling>
        <c:axPos val="l"/>
        <c:majorGridlines/>
        <c:numFmt formatCode="0" sourceLinked="1"/>
        <c:tickLblPos val="nextTo"/>
        <c:crossAx val="90448256"/>
        <c:crosses val="autoZero"/>
        <c:crossBetween val="between"/>
      </c:valAx>
      <c:serAx>
        <c:axId val="90091520"/>
        <c:scaling>
          <c:orientation val="minMax"/>
        </c:scaling>
        <c:delete val="1"/>
        <c:axPos val="b"/>
        <c:tickLblPos val="none"/>
        <c:crossAx val="9044979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depthPercent val="100"/>
      <c:perspective val="0"/>
    </c:view3D>
    <c:plotArea>
      <c:layout>
        <c:manualLayout>
          <c:layoutTarget val="inner"/>
          <c:xMode val="edge"/>
          <c:yMode val="edge"/>
          <c:x val="3.7225994100020983E-2"/>
          <c:y val="3.57467452543066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-1.0971279608848843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9.8741516479639614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1.6456919413273242E-2"/>
                  <c:y val="-5.9027089729870201E-17"/>
                </c:manualLayout>
              </c:layout>
              <c:showVal val="1"/>
            </c:dLbl>
            <c:dLbl>
              <c:idx val="3"/>
              <c:layout>
                <c:manualLayout>
                  <c:x val="-1.535979145238836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26266349150347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Диаграмма1!$C$2:$C$7</c:f>
              <c:numCache>
                <c:formatCode>General</c:formatCode>
                <c:ptCount val="6"/>
                <c:pt idx="0">
                  <c:v>19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2.4136815139467444E-2"/>
                  <c:y val="6.4393932671833716E-3"/>
                </c:manualLayout>
              </c:layout>
              <c:showVal val="1"/>
            </c:dLbl>
            <c:dLbl>
              <c:idx val="1"/>
              <c:layout>
                <c:manualLayout>
                  <c:x val="2.523394310035236E-2"/>
                  <c:y val="3.2196966335917392E-3"/>
                </c:manualLayout>
              </c:layout>
              <c:showVal val="1"/>
            </c:dLbl>
            <c:dLbl>
              <c:idx val="2"/>
              <c:layout>
                <c:manualLayout>
                  <c:x val="2.08454312568127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4136815139467346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Диаграмма1!$A$2:$B$7</c:f>
              <c:multiLvlStrCache>
                <c:ptCount val="6"/>
                <c:lvl>
                  <c:pt idx="0">
                    <c:v>Котельное 
оборудование </c:v>
                  </c:pt>
                  <c:pt idx="1">
                    <c:v>Электротехническое 
оборудование </c:v>
                  </c:pt>
                  <c:pt idx="2">
                    <c:v>Турбогенераторы </c:v>
                  </c:pt>
                  <c:pt idx="3">
                    <c:v>Котельное 
оборудование </c:v>
                  </c:pt>
                  <c:pt idx="4">
                    <c:v>Электротехническое 
оборудование </c:v>
                  </c:pt>
                  <c:pt idx="5">
                    <c:v>Турбогенераторы </c:v>
                  </c:pt>
                </c:lvl>
                <c:lvl>
                  <c:pt idx="0">
                    <c:v>Генерация бурятии</c:v>
                  </c:pt>
                  <c:pt idx="3">
                    <c:v>Читинская Генерация</c:v>
                  </c:pt>
                </c:lvl>
              </c:multiLvlStrCache>
            </c:multiLvlStrRef>
          </c:cat>
          <c:val>
            <c:numRef>
              <c:f>Диаграмма1!$D$2:$D$7</c:f>
              <c:numCache>
                <c:formatCode>General</c:formatCode>
                <c:ptCount val="6"/>
                <c:pt idx="0">
                  <c:v>9</c:v>
                </c:pt>
                <c:pt idx="1">
                  <c:v>4</c:v>
                </c:pt>
                <c:pt idx="2">
                  <c:v>2</c:v>
                </c:pt>
                <c:pt idx="3">
                  <c:v>7</c:v>
                </c:pt>
                <c:pt idx="4">
                  <c:v>4</c:v>
                </c:pt>
                <c:pt idx="5">
                  <c:v>8</c:v>
                </c:pt>
              </c:numCache>
            </c:numRef>
          </c:val>
        </c:ser>
        <c:shape val="cylinder"/>
        <c:axId val="81590144"/>
        <c:axId val="81591680"/>
        <c:axId val="80927808"/>
      </c:bar3DChart>
      <c:catAx>
        <c:axId val="815901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0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1591680"/>
        <c:crosses val="autoZero"/>
        <c:auto val="1"/>
        <c:lblAlgn val="ctr"/>
        <c:lblOffset val="100"/>
      </c:catAx>
      <c:valAx>
        <c:axId val="81591680"/>
        <c:scaling>
          <c:orientation val="minMax"/>
        </c:scaling>
        <c:axPos val="l"/>
        <c:majorGridlines/>
        <c:numFmt formatCode="General" sourceLinked="1"/>
        <c:tickLblPos val="nextTo"/>
        <c:crossAx val="81590144"/>
        <c:crosses val="autoZero"/>
        <c:crossBetween val="between"/>
      </c:valAx>
      <c:serAx>
        <c:axId val="80927808"/>
        <c:scaling>
          <c:orientation val="minMax"/>
        </c:scaling>
        <c:delete val="1"/>
        <c:axPos val="b"/>
        <c:tickLblPos val="none"/>
        <c:crossAx val="81591680"/>
        <c:crosses val="autoZero"/>
      </c:serAx>
      <c:spPr>
        <a:noFill/>
        <a:ln w="25400">
          <a:noFill/>
        </a:ln>
      </c:spPr>
    </c:plotArea>
    <c:plotVisOnly val="1"/>
    <c:dispBlanksAs val="gap"/>
  </c:chart>
  <c:externalData r:id="rId2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90491904"/>
        <c:axId val="90317568"/>
        <c:axId val="90093312"/>
      </c:line3DChart>
      <c:catAx>
        <c:axId val="90491904"/>
        <c:scaling>
          <c:orientation val="minMax"/>
        </c:scaling>
        <c:axPos val="b"/>
        <c:tickLblPos val="nextTo"/>
        <c:crossAx val="90317568"/>
        <c:crosses val="autoZero"/>
        <c:auto val="1"/>
        <c:lblAlgn val="ctr"/>
        <c:lblOffset val="100"/>
      </c:catAx>
      <c:valAx>
        <c:axId val="90317568"/>
        <c:scaling>
          <c:orientation val="minMax"/>
        </c:scaling>
        <c:axPos val="l"/>
        <c:majorGridlines/>
        <c:numFmt formatCode="0" sourceLinked="1"/>
        <c:tickLblPos val="nextTo"/>
        <c:crossAx val="90491904"/>
        <c:crosses val="autoZero"/>
        <c:crossBetween val="between"/>
      </c:valAx>
      <c:serAx>
        <c:axId val="90093312"/>
        <c:scaling>
          <c:orientation val="minMax"/>
        </c:scaling>
        <c:delete val="1"/>
        <c:axPos val="b"/>
        <c:tickLblPos val="none"/>
        <c:crossAx val="90317568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90466176"/>
        <c:axId val="90467712"/>
        <c:axId val="90095104"/>
      </c:line3DChart>
      <c:catAx>
        <c:axId val="90466176"/>
        <c:scaling>
          <c:orientation val="minMax"/>
        </c:scaling>
        <c:axPos val="b"/>
        <c:tickLblPos val="nextTo"/>
        <c:crossAx val="90467712"/>
        <c:crosses val="autoZero"/>
        <c:auto val="1"/>
        <c:lblAlgn val="ctr"/>
        <c:lblOffset val="100"/>
      </c:catAx>
      <c:valAx>
        <c:axId val="90467712"/>
        <c:scaling>
          <c:orientation val="minMax"/>
        </c:scaling>
        <c:axPos val="l"/>
        <c:majorGridlines/>
        <c:numFmt formatCode="0" sourceLinked="1"/>
        <c:tickLblPos val="nextTo"/>
        <c:crossAx val="90466176"/>
        <c:crosses val="autoZero"/>
        <c:crossBetween val="between"/>
      </c:valAx>
      <c:serAx>
        <c:axId val="90095104"/>
        <c:scaling>
          <c:orientation val="minMax"/>
        </c:scaling>
        <c:delete val="1"/>
        <c:axPos val="b"/>
        <c:tickLblPos val="none"/>
        <c:crossAx val="90467712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'2'!$H$14:$H$20</c:f>
              <c:numCache>
                <c:formatCode>0</c:formatCode>
                <c:ptCount val="7"/>
                <c:pt idx="0">
                  <c:v>4.8</c:v>
                </c:pt>
                <c:pt idx="1">
                  <c:v>4.4000000000000004</c:v>
                </c:pt>
                <c:pt idx="2">
                  <c:v>4.2</c:v>
                </c:pt>
                <c:pt idx="3">
                  <c:v>4</c:v>
                </c:pt>
                <c:pt idx="4">
                  <c:v>3.9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'2'!$I$14:$I$20</c:f>
              <c:numCache>
                <c:formatCode>0</c:formatCode>
                <c:ptCount val="7"/>
                <c:pt idx="0">
                  <c:v>19.600000000000001</c:v>
                </c:pt>
                <c:pt idx="1">
                  <c:v>13.4</c:v>
                </c:pt>
                <c:pt idx="2">
                  <c:v>11.6</c:v>
                </c:pt>
                <c:pt idx="3">
                  <c:v>9.7000000000000011</c:v>
                </c:pt>
                <c:pt idx="4">
                  <c:v>5.85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90407680"/>
        <c:axId val="90409216"/>
        <c:axId val="90461504"/>
      </c:line3DChart>
      <c:catAx>
        <c:axId val="90407680"/>
        <c:scaling>
          <c:orientation val="minMax"/>
        </c:scaling>
        <c:axPos val="b"/>
        <c:tickLblPos val="nextTo"/>
        <c:crossAx val="90409216"/>
        <c:crosses val="autoZero"/>
        <c:auto val="1"/>
        <c:lblAlgn val="ctr"/>
        <c:lblOffset val="100"/>
      </c:catAx>
      <c:valAx>
        <c:axId val="90409216"/>
        <c:scaling>
          <c:orientation val="minMax"/>
        </c:scaling>
        <c:axPos val="l"/>
        <c:majorGridlines/>
        <c:numFmt formatCode="0" sourceLinked="1"/>
        <c:tickLblPos val="nextTo"/>
        <c:crossAx val="90407680"/>
        <c:crosses val="autoZero"/>
        <c:crossBetween val="between"/>
      </c:valAx>
      <c:serAx>
        <c:axId val="90461504"/>
        <c:scaling>
          <c:orientation val="minMax"/>
        </c:scaling>
        <c:delete val="1"/>
        <c:axPos val="b"/>
        <c:tickLblPos val="none"/>
        <c:crossAx val="9040921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view3D>
      <c:rotX val="0"/>
      <c:rotY val="10"/>
      <c:depthPercent val="100"/>
      <c:perspective val="0"/>
    </c:view3D>
    <c:plotArea>
      <c:layout>
        <c:manualLayout>
          <c:layoutTarget val="inner"/>
          <c:xMode val="edge"/>
          <c:yMode val="edge"/>
          <c:x val="3.7225994100020997E-2"/>
          <c:y val="3.57467452543066E-2"/>
          <c:w val="0.94931108285749721"/>
          <c:h val="0.71553295739783607"/>
        </c:manualLayout>
      </c:layout>
      <c:bar3DChart>
        <c:barDir val="col"/>
        <c:grouping val="standard"/>
        <c:ser>
          <c:idx val="0"/>
          <c:order val="0"/>
          <c:tx>
            <c:strRef>
              <c:f>Диаграмма1!$C$1</c:f>
              <c:strCache>
                <c:ptCount val="1"/>
                <c:pt idx="0">
                  <c:v>2009г. </c:v>
                </c:pt>
              </c:strCache>
            </c:strRef>
          </c:tx>
          <c:dLbls>
            <c:dLbl>
              <c:idx val="0"/>
              <c:layout>
                <c:manualLayout>
                  <c:x val="3.2844379379297407E-3"/>
                  <c:y val="-6.666670166231058E-3"/>
                </c:manualLayout>
              </c:layout>
              <c:showVal val="1"/>
            </c:dLbl>
            <c:dLbl>
              <c:idx val="1"/>
              <c:layout>
                <c:manualLayout>
                  <c:x val="2.955994144136765E-3"/>
                  <c:y val="6.666670166231058E-3"/>
                </c:manualLayout>
              </c:layout>
              <c:showVal val="1"/>
            </c:dLbl>
            <c:dLbl>
              <c:idx val="2"/>
              <c:layout>
                <c:manualLayout>
                  <c:x val="-5.0522647692508426E-3"/>
                  <c:y val="6.666670166231058E-3"/>
                </c:manualLayout>
              </c:layout>
              <c:showVal val="1"/>
            </c:dLbl>
            <c:dLbl>
              <c:idx val="3"/>
              <c:layout>
                <c:manualLayout>
                  <c:x val="-5.3806830752661048E-3"/>
                  <c:y val="1.6047179550249365E-2"/>
                </c:manualLayout>
              </c:layout>
              <c:showVal val="1"/>
            </c:dLbl>
            <c:dLbl>
              <c:idx val="4"/>
              <c:layout>
                <c:manualLayout>
                  <c:x val="-1.426266349150347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4569194132732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Диаграмма1!$C$8:$C$11</c:f>
              <c:numCache>
                <c:formatCode>General</c:formatCode>
                <c:ptCount val="4"/>
                <c:pt idx="0">
                  <c:v>112</c:v>
                </c:pt>
                <c:pt idx="1">
                  <c:v>324</c:v>
                </c:pt>
                <c:pt idx="2">
                  <c:v>136</c:v>
                </c:pt>
                <c:pt idx="3">
                  <c:v>869</c:v>
                </c:pt>
              </c:numCache>
            </c:numRef>
          </c:val>
        </c:ser>
        <c:ser>
          <c:idx val="1"/>
          <c:order val="1"/>
          <c:tx>
            <c:strRef>
              <c:f>Диаграмма1!$D$1</c:f>
              <c:strCache>
                <c:ptCount val="1"/>
                <c:pt idx="0">
                  <c:v>2010г. </c:v>
                </c:pt>
              </c:strCache>
            </c:strRef>
          </c:tx>
          <c:dLbls>
            <c:dLbl>
              <c:idx val="0"/>
              <c:layout>
                <c:manualLayout>
                  <c:x val="1.8434497239657802E-2"/>
                  <c:y val="6.4393734589887055E-3"/>
                </c:manualLayout>
              </c:layout>
              <c:showVal val="1"/>
            </c:dLbl>
            <c:dLbl>
              <c:idx val="1"/>
              <c:layout>
                <c:manualLayout>
                  <c:x val="1.9531629721042807E-2"/>
                  <c:y val="3.2199491968237237E-3"/>
                </c:manualLayout>
              </c:layout>
              <c:showVal val="1"/>
            </c:dLbl>
            <c:dLbl>
              <c:idx val="2"/>
              <c:layout>
                <c:manualLayout>
                  <c:x val="2.08454312568127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173588494274908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2.41368151394674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multiLvlStrRef>
              <c:f>Диаграмма1!$A$8:$B$11</c:f>
              <c:multiLvlStrCache>
                <c:ptCount val="4"/>
                <c:lvl>
                  <c:pt idx="0">
                    <c:v>Котельные
 Улан-Удэ</c:v>
                  </c:pt>
                  <c:pt idx="1">
                    <c:v>Тепловые сети
 Улан-Удэ</c:v>
                  </c:pt>
                  <c:pt idx="2">
                    <c:v>Котельные
 Читы</c:v>
                  </c:pt>
                  <c:pt idx="3">
                    <c:v>Тепловые сети
 Читы</c:v>
                  </c:pt>
                </c:lvl>
                <c:lvl>
                  <c:pt idx="0">
                    <c:v>Улан-Удэнский энергетический комплекс</c:v>
                  </c:pt>
                  <c:pt idx="2">
                    <c:v>Читинский энергетический комплекс</c:v>
                  </c:pt>
                </c:lvl>
              </c:multiLvlStrCache>
            </c:multiLvlStrRef>
          </c:cat>
          <c:val>
            <c:numRef>
              <c:f>Диаграмма1!$D$8:$D$11</c:f>
              <c:numCache>
                <c:formatCode>General</c:formatCode>
                <c:ptCount val="4"/>
                <c:pt idx="0">
                  <c:v>104</c:v>
                </c:pt>
                <c:pt idx="1">
                  <c:v>288</c:v>
                </c:pt>
                <c:pt idx="2">
                  <c:v>141</c:v>
                </c:pt>
                <c:pt idx="3">
                  <c:v>706</c:v>
                </c:pt>
              </c:numCache>
            </c:numRef>
          </c:val>
        </c:ser>
        <c:gapWidth val="264"/>
        <c:gapDepth val="218"/>
        <c:shape val="cylinder"/>
        <c:axId val="81909248"/>
        <c:axId val="81910784"/>
        <c:axId val="81564544"/>
      </c:bar3DChart>
      <c:catAx>
        <c:axId val="81909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0">
                <a:solidFill>
                  <a:srgbClr val="002060"/>
                </a:solidFill>
                <a:latin typeface="+mj-lt"/>
              </a:defRPr>
            </a:pPr>
            <a:endParaRPr lang="ru-RU"/>
          </a:p>
        </c:txPr>
        <c:crossAx val="81910784"/>
        <c:crosses val="autoZero"/>
        <c:auto val="1"/>
        <c:lblAlgn val="ctr"/>
        <c:lblOffset val="100"/>
      </c:catAx>
      <c:valAx>
        <c:axId val="81910784"/>
        <c:scaling>
          <c:orientation val="minMax"/>
        </c:scaling>
        <c:axPos val="l"/>
        <c:majorGridlines/>
        <c:numFmt formatCode="General" sourceLinked="1"/>
        <c:tickLblPos val="nextTo"/>
        <c:crossAx val="81909248"/>
        <c:crosses val="autoZero"/>
        <c:crossBetween val="between"/>
      </c:valAx>
      <c:serAx>
        <c:axId val="81564544"/>
        <c:scaling>
          <c:orientation val="minMax"/>
        </c:scaling>
        <c:delete val="1"/>
        <c:axPos val="b"/>
        <c:tickLblPos val="none"/>
        <c:crossAx val="81910784"/>
        <c:crosses val="autoZero"/>
      </c:serAx>
      <c:spPr>
        <a:noFill/>
        <a:ln w="25400">
          <a:noFill/>
        </a:ln>
      </c:spPr>
    </c:plotArea>
    <c:plotVisOnly val="1"/>
    <c:dispBlanksAs val="gap"/>
  </c:chart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'2'!$B$14:$B$20</c:f>
              <c:numCache>
                <c:formatCode>0</c:formatCode>
                <c:ptCount val="7"/>
                <c:pt idx="0">
                  <c:v>83.2</c:v>
                </c:pt>
                <c:pt idx="1">
                  <c:v>76.099999999999994</c:v>
                </c:pt>
                <c:pt idx="2">
                  <c:v>69.099999999999994</c:v>
                </c:pt>
                <c:pt idx="3">
                  <c:v>67.099999999999994</c:v>
                </c:pt>
                <c:pt idx="4">
                  <c:v>60</c:v>
                </c:pt>
                <c:pt idx="5">
                  <c:v>45.8</c:v>
                </c:pt>
                <c:pt idx="6">
                  <c:v>35.700000000000003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'2'!$C$14:$C$20</c:f>
              <c:numCache>
                <c:formatCode>0</c:formatCode>
                <c:ptCount val="7"/>
                <c:pt idx="0">
                  <c:v>135.1</c:v>
                </c:pt>
                <c:pt idx="1">
                  <c:v>137.09999999999997</c:v>
                </c:pt>
                <c:pt idx="2">
                  <c:v>143.5</c:v>
                </c:pt>
                <c:pt idx="3">
                  <c:v>95.000000000000014</c:v>
                </c:pt>
                <c:pt idx="4">
                  <c:v>80.61</c:v>
                </c:pt>
                <c:pt idx="5">
                  <c:v>68.400000000000006</c:v>
                </c:pt>
                <c:pt idx="6">
                  <c:v>53.550000000000004</c:v>
                </c:pt>
              </c:numCache>
            </c:numRef>
          </c:val>
        </c:ser>
        <c:axId val="81970304"/>
        <c:axId val="81971840"/>
        <c:axId val="81566784"/>
      </c:line3DChart>
      <c:catAx>
        <c:axId val="81970304"/>
        <c:scaling>
          <c:orientation val="minMax"/>
        </c:scaling>
        <c:axPos val="b"/>
        <c:tickLblPos val="nextTo"/>
        <c:crossAx val="81971840"/>
        <c:crosses val="autoZero"/>
        <c:auto val="1"/>
        <c:lblAlgn val="ctr"/>
        <c:lblOffset val="100"/>
      </c:catAx>
      <c:valAx>
        <c:axId val="81971840"/>
        <c:scaling>
          <c:orientation val="minMax"/>
        </c:scaling>
        <c:axPos val="l"/>
        <c:majorGridlines/>
        <c:numFmt formatCode="0" sourceLinked="1"/>
        <c:tickLblPos val="nextTo"/>
        <c:crossAx val="81970304"/>
        <c:crosses val="autoZero"/>
        <c:crossBetween val="between"/>
      </c:valAx>
      <c:serAx>
        <c:axId val="81566784"/>
        <c:scaling>
          <c:orientation val="minMax"/>
        </c:scaling>
        <c:delete val="1"/>
        <c:axPos val="b"/>
        <c:tickLblPos val="none"/>
        <c:crossAx val="81971840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'2'!$F$14:$F$20</c:f>
              <c:numCache>
                <c:formatCode>0</c:formatCode>
                <c:ptCount val="7"/>
                <c:pt idx="0">
                  <c:v>163</c:v>
                </c:pt>
                <c:pt idx="1">
                  <c:v>149</c:v>
                </c:pt>
                <c:pt idx="2">
                  <c:v>135</c:v>
                </c:pt>
                <c:pt idx="3">
                  <c:v>117.5</c:v>
                </c:pt>
                <c:pt idx="4">
                  <c:v>101.7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'2'!$G$14:$G$20</c:f>
              <c:numCache>
                <c:formatCode>0</c:formatCode>
                <c:ptCount val="7"/>
                <c:pt idx="0">
                  <c:v>381.40000000000003</c:v>
                </c:pt>
                <c:pt idx="1">
                  <c:v>306.10000000000002</c:v>
                </c:pt>
                <c:pt idx="2">
                  <c:v>234.7</c:v>
                </c:pt>
                <c:pt idx="3">
                  <c:v>204.60000000000002</c:v>
                </c:pt>
                <c:pt idx="4">
                  <c:v>152.55000000000001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axId val="82022400"/>
        <c:axId val="82023936"/>
        <c:axId val="81937280"/>
      </c:line3DChart>
      <c:catAx>
        <c:axId val="82022400"/>
        <c:scaling>
          <c:orientation val="minMax"/>
        </c:scaling>
        <c:axPos val="b"/>
        <c:tickLblPos val="nextTo"/>
        <c:crossAx val="82023936"/>
        <c:crosses val="autoZero"/>
        <c:auto val="1"/>
        <c:lblAlgn val="ctr"/>
        <c:lblOffset val="100"/>
      </c:catAx>
      <c:valAx>
        <c:axId val="82023936"/>
        <c:scaling>
          <c:orientation val="minMax"/>
        </c:scaling>
        <c:axPos val="l"/>
        <c:majorGridlines/>
        <c:numFmt formatCode="0" sourceLinked="1"/>
        <c:tickLblPos val="nextTo"/>
        <c:crossAx val="82022400"/>
        <c:crosses val="autoZero"/>
        <c:crossBetween val="between"/>
      </c:valAx>
      <c:serAx>
        <c:axId val="81937280"/>
        <c:scaling>
          <c:orientation val="minMax"/>
        </c:scaling>
        <c:delete val="1"/>
        <c:axPos val="b"/>
        <c:tickLblPos val="none"/>
        <c:crossAx val="82023936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Y val="0"/>
      <c:perspective val="30"/>
    </c:view3D>
    <c:plotArea>
      <c:layout>
        <c:manualLayout>
          <c:layoutTarget val="inner"/>
          <c:xMode val="edge"/>
          <c:yMode val="edge"/>
          <c:x val="8.989123414333873E-2"/>
          <c:y val="3.6867982552207496E-2"/>
          <c:w val="0.90135455849499324"/>
          <c:h val="0.78560524094177575"/>
        </c:manualLayout>
      </c:layout>
      <c:line3DChart>
        <c:grouping val="standard"/>
        <c:ser>
          <c:idx val="0"/>
          <c:order val="0"/>
          <c:spPr>
            <a:solidFill>
              <a:srgbClr val="C00000"/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'2'!$D$14:$D$20</c:f>
              <c:numCache>
                <c:formatCode>0</c:formatCode>
                <c:ptCount val="7"/>
                <c:pt idx="0">
                  <c:v>7.8</c:v>
                </c:pt>
                <c:pt idx="1">
                  <c:v>7.4</c:v>
                </c:pt>
                <c:pt idx="2">
                  <c:v>7</c:v>
                </c:pt>
                <c:pt idx="3">
                  <c:v>6.9</c:v>
                </c:pt>
                <c:pt idx="4">
                  <c:v>6</c:v>
                </c:pt>
                <c:pt idx="5">
                  <c:v>5.7</c:v>
                </c:pt>
                <c:pt idx="6">
                  <c:v>5.4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50000"/>
              </a:schemeClr>
            </a:solidFill>
          </c:spPr>
          <c:cat>
            <c:strRef>
              <c:f>'2'!$A$14:$A$20</c:f>
              <c:strCache>
                <c:ptCount val="7"/>
                <c:pt idx="0">
                  <c:v>Октябрь</c:v>
                </c:pt>
                <c:pt idx="1">
                  <c:v>Ноябрь</c:v>
                </c:pt>
                <c:pt idx="2">
                  <c:v>Декабрь</c:v>
                </c:pt>
                <c:pt idx="3">
                  <c:v>Январь</c:v>
                </c:pt>
                <c:pt idx="4">
                  <c:v>Февраль</c:v>
                </c:pt>
                <c:pt idx="5">
                  <c:v>Март</c:v>
                </c:pt>
                <c:pt idx="6">
                  <c:v>Апрель</c:v>
                </c:pt>
              </c:strCache>
            </c:strRef>
          </c:cat>
          <c:val>
            <c:numRef>
              <c:f>'2'!$E$14:$E$20</c:f>
              <c:numCache>
                <c:formatCode>0</c:formatCode>
                <c:ptCount val="7"/>
                <c:pt idx="0">
                  <c:v>13.6</c:v>
                </c:pt>
                <c:pt idx="1">
                  <c:v>21.3</c:v>
                </c:pt>
                <c:pt idx="2">
                  <c:v>21.4</c:v>
                </c:pt>
                <c:pt idx="3">
                  <c:v>20.7</c:v>
                </c:pt>
                <c:pt idx="4">
                  <c:v>18.2</c:v>
                </c:pt>
                <c:pt idx="5">
                  <c:v>12.9</c:v>
                </c:pt>
                <c:pt idx="6">
                  <c:v>8.1000000000000014</c:v>
                </c:pt>
              </c:numCache>
            </c:numRef>
          </c:val>
        </c:ser>
        <c:axId val="82037376"/>
        <c:axId val="82248064"/>
        <c:axId val="35983808"/>
      </c:line3DChart>
      <c:catAx>
        <c:axId val="82037376"/>
        <c:scaling>
          <c:orientation val="minMax"/>
        </c:scaling>
        <c:axPos val="b"/>
        <c:tickLblPos val="nextTo"/>
        <c:crossAx val="82248064"/>
        <c:crosses val="autoZero"/>
        <c:auto val="1"/>
        <c:lblAlgn val="ctr"/>
        <c:lblOffset val="100"/>
      </c:catAx>
      <c:valAx>
        <c:axId val="82248064"/>
        <c:scaling>
          <c:orientation val="minMax"/>
        </c:scaling>
        <c:axPos val="l"/>
        <c:majorGridlines/>
        <c:numFmt formatCode="0" sourceLinked="1"/>
        <c:tickLblPos val="nextTo"/>
        <c:crossAx val="82037376"/>
        <c:crosses val="autoZero"/>
        <c:crossBetween val="between"/>
      </c:valAx>
      <c:serAx>
        <c:axId val="35983808"/>
        <c:scaling>
          <c:orientation val="minMax"/>
        </c:scaling>
        <c:delete val="1"/>
        <c:axPos val="b"/>
        <c:tickLblPos val="none"/>
        <c:crossAx val="82248064"/>
        <c:crosses val="autoZero"/>
      </c:serAx>
    </c:plotArea>
    <c:plotVisOnly val="1"/>
  </c:chart>
  <c:txPr>
    <a:bodyPr/>
    <a:lstStyle/>
    <a:p>
      <a:pPr>
        <a:defRPr sz="900">
          <a:solidFill>
            <a:srgbClr val="002060"/>
          </a:solidFill>
          <a:latin typeface="+mj-lt"/>
        </a:defRPr>
      </a:pPr>
      <a:endParaRPr lang="ru-RU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F41F6C-08B6-4A12-90CA-01DBE0C686DB}" type="doc">
      <dgm:prSet loTypeId="urn:microsoft.com/office/officeart/2005/8/layout/vList2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BBB7512-AB2F-402C-9CA0-5CCF2AF87BDE}">
      <dgm:prSet phldrT="[Текст]"/>
      <dgm:spPr/>
      <dgm:t>
        <a:bodyPr/>
        <a:lstStyle/>
        <a:p>
          <a:pPr algn="just"/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Читинская ТЭЦ-1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8B623EB3-66A6-4EFB-A14A-23A099C98EB9}" type="parTrans" cxnId="{114BF73D-D451-4AFD-969F-CB47460C7225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031231BF-2C23-47A8-9240-8EB9B31562D8}" type="sibTrans" cxnId="{114BF73D-D451-4AFD-969F-CB47460C7225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418CF11-B0A5-42D3-A44E-F44C39E2E1AA}">
      <dgm:prSet phldrT="[Текст]"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44 ремонта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 из них 2 капитальных (К/а ст. №№ 3,11) и 4 текущих ремонта к/а ст.№№4,9,12,13 с проведением ВО и ГИ.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D94C2BA5-EE9B-4B45-AE37-09E6E0D83747}" type="parTrans" cxnId="{E424CAA7-E7D2-4FFF-BAB6-1FC979CD81E7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A421EC7F-F8BB-451C-B10A-50174EBBFC9D}" type="sibTrans" cxnId="{E424CAA7-E7D2-4FFF-BAB6-1FC979CD81E7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49E671C7-3D74-409A-9330-657982DE2059}">
      <dgm:prSet phldrT="[Текст]"/>
      <dgm:spPr/>
      <dgm:t>
        <a:bodyPr/>
        <a:lstStyle/>
        <a:p>
          <a:pPr algn="just"/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Читинская ТЭЦ-2</a:t>
          </a:r>
          <a:endParaRPr lang="ru-RU" dirty="0">
            <a:solidFill>
              <a:srgbClr val="002060"/>
            </a:solidFill>
            <a:latin typeface="Cambria" pitchFamily="18" charset="0"/>
          </a:endParaRPr>
        </a:p>
      </dgm:t>
    </dgm:pt>
    <dgm:pt modelId="{DB218826-F846-4B88-A2DB-0625A78F92BB}" type="parTrans" cxnId="{663C5DCF-C556-46C5-B15E-0F792BFD1D4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AB38AB0D-F79F-4124-A33D-6D1819AAE095}" type="sibTrans" cxnId="{663C5DCF-C556-46C5-B15E-0F792BFD1D4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3DCCD439-2A68-4E65-90F5-DC5BC7C0DC96}">
      <dgm:prSet phldrT="[Текст]"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14 ремонтов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 из них 1 капитальный К/а ст.№5(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техдиагностика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) </a:t>
          </a:r>
        </a:p>
      </dgm:t>
    </dgm:pt>
    <dgm:pt modelId="{07D63FBB-C9F7-484D-BADA-153B387CA9C6}" type="parTrans" cxnId="{0BB407EA-BA48-4313-AE0C-E97BB9686D2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DBE726A6-7845-4E99-B39C-C2674BDAE8FE}" type="sibTrans" cxnId="{0BB407EA-BA48-4313-AE0C-E97BB9686D2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7D1C321C-AB87-40E6-8FB0-BF5B51833E77}">
      <dgm:prSet/>
      <dgm:spPr/>
      <dgm:t>
        <a:bodyPr/>
        <a:lstStyle/>
        <a:p>
          <a:pPr algn="just"/>
          <a:r>
            <a:rPr lang="ru-RU" b="1" dirty="0" err="1" smtClean="0">
              <a:solidFill>
                <a:srgbClr val="002060"/>
              </a:solidFill>
              <a:latin typeface="Cambria" pitchFamily="18" charset="0"/>
            </a:rPr>
            <a:t>Шерловогорская</a:t>
          </a:r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gm:t>
    </dgm:pt>
    <dgm:pt modelId="{AB4A181C-727F-47D7-A2AB-4FAEDACBFAB0}" type="parTrans" cxnId="{E96017E1-DF47-4219-8F19-7C808E89205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7A52B801-F711-4604-A20D-D03B5F7820C6}" type="sibTrans" cxnId="{E96017E1-DF47-4219-8F19-7C808E89205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207F730-7F18-4517-869E-91BD920338FD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11 текущих ремонтов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, </a:t>
          </a:r>
        </a:p>
      </dgm:t>
    </dgm:pt>
    <dgm:pt modelId="{79A4E09D-CE57-4AFC-9CDF-71F128281789}" type="parTrans" cxnId="{601CEED6-EE4A-4233-BA03-DA3AC8B4129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E15B32A8-895B-4183-83A7-127EFF2156D9}" type="sibTrans" cxnId="{601CEED6-EE4A-4233-BA03-DA3AC8B4129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F8596C47-873D-4C2B-8EE9-FD8DE3B212C6}">
      <dgm:prSet/>
      <dgm:spPr/>
      <dgm:t>
        <a:bodyPr/>
        <a:lstStyle/>
        <a:p>
          <a:pPr algn="just"/>
          <a:r>
            <a:rPr lang="ru-RU" b="1" dirty="0" err="1" smtClean="0">
              <a:solidFill>
                <a:srgbClr val="002060"/>
              </a:solidFill>
              <a:latin typeface="Cambria" pitchFamily="18" charset="0"/>
            </a:rPr>
            <a:t>Приаргунская</a:t>
          </a:r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gm:t>
    </dgm:pt>
    <dgm:pt modelId="{DD5BF236-0C92-4DF5-83B9-E2DCC748E70F}" type="parTrans" cxnId="{9409837B-0DAB-496B-96A5-4B01D066070B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9E8EC61A-3CA6-404D-8DCC-CF2AA20C3C84}" type="sibTrans" cxnId="{9409837B-0DAB-496B-96A5-4B01D066070B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B0D69406-EE49-403D-BAAF-2571EBFE4D63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9 текущих ремонтов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, 3 текущих ремонта турбоагрегатов. </a:t>
          </a:r>
        </a:p>
      </dgm:t>
    </dgm:pt>
    <dgm:pt modelId="{458B81A8-9997-4214-A058-E04BB891959C}" type="parTrans" cxnId="{2950076D-B4AF-4BEF-89FC-127B379BEF62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D4A3E2E-C576-492C-ADDA-58CE03471A8A}" type="sibTrans" cxnId="{2950076D-B4AF-4BEF-89FC-127B379BEF62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109C4713-5FA7-4549-B64F-53E6A811196A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11 ремонтов турбоагрегатов из них 1 капитальный ремонт с выполнением сверхтиповых объемов работ т/а ст.№3 (продление паркового ресурса ГПП и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п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/перепускных труб)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F8877327-6B19-4EB7-B98C-6BB87E99698C}" type="parTrans" cxnId="{20BF51AD-15A9-450C-BAA7-1201AAADBF39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F75F5575-BA17-4414-BD01-25AD3DEA3E89}" type="sibTrans" cxnId="{20BF51AD-15A9-450C-BAA7-1201AAADBF39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7C6D824-B24D-4C07-97B0-03423B527E80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 капитальный ремонт секции Главного паропровода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ст.№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 1.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9AA02C6F-63EC-4FEC-B146-24E8077954A2}" type="parTrans" cxnId="{4D7C8042-F763-495D-8778-CD3C862146F0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5FF0337C-22BE-4E7E-B96E-6EDD293200CF}" type="sibTrans" cxnId="{4D7C8042-F763-495D-8778-CD3C862146F0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E9071E40-F87B-47C3-898C-74E7CB0C0390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 капитальный ремонт секции Питательного трубопровода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ст.№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 2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93B33585-6BC5-4323-830E-05DADBD787F5}" type="parTrans" cxnId="{2400FDDC-64F8-4E17-81D6-5F4578F091FA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3E32D5EA-D476-4D52-876A-3AA3B574CF84}" type="sibTrans" cxnId="{2400FDDC-64F8-4E17-81D6-5F4578F091FA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03BF6511-9119-4D99-A8AA-A2CC561ACEB7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 капитальный </a:t>
          </a:r>
          <a:r>
            <a:rPr lang="ru-RU" dirty="0" smtClean="0">
              <a:solidFill>
                <a:srgbClr val="002060"/>
              </a:solidFill>
              <a:latin typeface="Cambria" pitchFamily="18" charset="0"/>
            </a:rPr>
            <a:t>ремонт дымовой трубы №3.</a:t>
          </a:r>
          <a:endParaRPr lang="ru-RU" dirty="0">
            <a:solidFill>
              <a:srgbClr val="002060"/>
            </a:solidFill>
            <a:latin typeface="Cambria" pitchFamily="18" charset="0"/>
          </a:endParaRPr>
        </a:p>
      </dgm:t>
    </dgm:pt>
    <dgm:pt modelId="{5739EFFE-ECB9-46C2-A2D2-744A7523F938}" type="parTrans" cxnId="{3BD74AEC-78DD-4D14-A692-8DB72703DF52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2B22A660-D122-4BF1-B961-D8D0255BDA61}" type="sibTrans" cxnId="{3BD74AEC-78DD-4D14-A692-8DB72703DF52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0478D9F3-12C5-4D1A-990E-BA0DEF7F4CD1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2 текущих ремонта турбоагрегатов. </a:t>
          </a:r>
        </a:p>
      </dgm:t>
    </dgm:pt>
    <dgm:pt modelId="{DDD3F81A-3FA3-4261-812D-BE1D4F95BCC5}" type="parTrans" cxnId="{524AD21C-0F80-4246-AB65-0743AE568692}">
      <dgm:prSet/>
      <dgm:spPr/>
      <dgm:t>
        <a:bodyPr/>
        <a:lstStyle/>
        <a:p>
          <a:endParaRPr lang="ru-RU"/>
        </a:p>
      </dgm:t>
    </dgm:pt>
    <dgm:pt modelId="{7CF035A4-3111-4268-9F9B-B72DC1EBEDFC}" type="sibTrans" cxnId="{524AD21C-0F80-4246-AB65-0743AE568692}">
      <dgm:prSet/>
      <dgm:spPr/>
      <dgm:t>
        <a:bodyPr/>
        <a:lstStyle/>
        <a:p>
          <a:endParaRPr lang="ru-RU"/>
        </a:p>
      </dgm:t>
    </dgm:pt>
    <dgm:pt modelId="{62212156-0CA4-47EF-B750-57826D7DE490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 капитальный ремонт дымовой трубы.</a:t>
          </a:r>
        </a:p>
      </dgm:t>
    </dgm:pt>
    <dgm:pt modelId="{0C36940F-BE4F-4817-9A6B-AA4BFBC11C07}" type="parTrans" cxnId="{D52929AC-DB2F-4869-847F-87D03CF48389}">
      <dgm:prSet/>
      <dgm:spPr/>
      <dgm:t>
        <a:bodyPr/>
        <a:lstStyle/>
        <a:p>
          <a:endParaRPr lang="ru-RU"/>
        </a:p>
      </dgm:t>
    </dgm:pt>
    <dgm:pt modelId="{22469BE9-83FC-48FC-B0CF-1DCD243035BB}" type="sibTrans" cxnId="{D52929AC-DB2F-4869-847F-87D03CF48389}">
      <dgm:prSet/>
      <dgm:spPr/>
      <dgm:t>
        <a:bodyPr/>
        <a:lstStyle/>
        <a:p>
          <a:endParaRPr lang="ru-RU"/>
        </a:p>
      </dgm:t>
    </dgm:pt>
    <dgm:pt modelId="{73C9446E-E1FD-4FF5-AC71-6D1BEE9EB31A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1 капитальный ремонт градирни.</a:t>
          </a:r>
        </a:p>
      </dgm:t>
    </dgm:pt>
    <dgm:pt modelId="{734DD63D-DE07-46BC-A7B1-13909871BBD6}" type="parTrans" cxnId="{B6F9069F-E2F6-4BF9-80A4-9A6395F62FA1}">
      <dgm:prSet/>
      <dgm:spPr/>
      <dgm:t>
        <a:bodyPr/>
        <a:lstStyle/>
        <a:p>
          <a:endParaRPr lang="ru-RU"/>
        </a:p>
      </dgm:t>
    </dgm:pt>
    <dgm:pt modelId="{678C432C-31EB-4135-B1AF-CCCEEC3051C1}" type="sibTrans" cxnId="{B6F9069F-E2F6-4BF9-80A4-9A6395F62FA1}">
      <dgm:prSet/>
      <dgm:spPr/>
      <dgm:t>
        <a:bodyPr/>
        <a:lstStyle/>
        <a:p>
          <a:endParaRPr lang="ru-RU"/>
        </a:p>
      </dgm:t>
    </dgm:pt>
    <dgm:pt modelId="{A4757865-F868-420E-B1D2-E92EBEA3811E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Предварительный план перекладки 2,130км. тепловых сетей (в однотрубном исчислении).</a:t>
          </a:r>
        </a:p>
      </dgm:t>
    </dgm:pt>
    <dgm:pt modelId="{00899EBC-F46B-4DC9-B0FB-7D9B9C25DBA8}" type="parTrans" cxnId="{A91CC0CC-60C5-49C3-8F38-552406F6256D}">
      <dgm:prSet/>
      <dgm:spPr/>
      <dgm:t>
        <a:bodyPr/>
        <a:lstStyle/>
        <a:p>
          <a:endParaRPr lang="ru-RU"/>
        </a:p>
      </dgm:t>
    </dgm:pt>
    <dgm:pt modelId="{2E5596B1-D800-475F-B966-2B07F856CEF1}" type="sibTrans" cxnId="{A91CC0CC-60C5-49C3-8F38-552406F6256D}">
      <dgm:prSet/>
      <dgm:spPr/>
      <dgm:t>
        <a:bodyPr/>
        <a:lstStyle/>
        <a:p>
          <a:endParaRPr lang="ru-RU"/>
        </a:p>
      </dgm:t>
    </dgm:pt>
    <dgm:pt modelId="{C2F28CE2-543C-4933-B620-B48AA26A1946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Предварительный план перекладки 3,370 км. тепловых сетей (в однотрубном исчислении).</a:t>
          </a:r>
        </a:p>
      </dgm:t>
    </dgm:pt>
    <dgm:pt modelId="{748F3757-1726-4823-8B63-F4C694D15A13}" type="parTrans" cxnId="{948600E4-B313-4F18-AD33-99A5E3586245}">
      <dgm:prSet/>
      <dgm:spPr/>
      <dgm:t>
        <a:bodyPr/>
        <a:lstStyle/>
        <a:p>
          <a:endParaRPr lang="ru-RU"/>
        </a:p>
      </dgm:t>
    </dgm:pt>
    <dgm:pt modelId="{33002359-B92E-435A-899F-837A31262641}" type="sibTrans" cxnId="{948600E4-B313-4F18-AD33-99A5E3586245}">
      <dgm:prSet/>
      <dgm:spPr/>
      <dgm:t>
        <a:bodyPr/>
        <a:lstStyle/>
        <a:p>
          <a:endParaRPr lang="ru-RU"/>
        </a:p>
      </dgm:t>
    </dgm:pt>
    <dgm:pt modelId="{65100852-11B4-44FB-809A-EC3E6B164155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2 текущих ремонта турбоагрегатов,</a:t>
          </a:r>
        </a:p>
      </dgm:t>
    </dgm:pt>
    <dgm:pt modelId="{28E6F384-C167-4E04-A5F8-FD1C6C8ABACE}" type="parTrans" cxnId="{34302FE1-2D92-4E60-A68C-97AC0FBDD219}">
      <dgm:prSet/>
      <dgm:spPr/>
      <dgm:t>
        <a:bodyPr/>
        <a:lstStyle/>
        <a:p>
          <a:endParaRPr lang="ru-RU"/>
        </a:p>
      </dgm:t>
    </dgm:pt>
    <dgm:pt modelId="{5D2A1B58-E50B-4BBD-A3DD-6AEDE28D9AD3}" type="sibTrans" cxnId="{34302FE1-2D92-4E60-A68C-97AC0FBDD219}">
      <dgm:prSet/>
      <dgm:spPr/>
      <dgm:t>
        <a:bodyPr/>
        <a:lstStyle/>
        <a:p>
          <a:endParaRPr lang="ru-RU"/>
        </a:p>
      </dgm:t>
    </dgm:pt>
    <dgm:pt modelId="{023528D9-8C0A-44FA-B96B-9F13D08D4ECB}" type="pres">
      <dgm:prSet presAssocID="{F7F41F6C-08B6-4A12-90CA-01DBE0C686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39676E-BC0B-456A-8366-E1D1B3F10CF7}" type="pres">
      <dgm:prSet presAssocID="{2BBB7512-AB2F-402C-9CA0-5CCF2AF87BDE}" presName="parentText" presStyleLbl="node1" presStyleIdx="0" presStyleCnt="4" custLinFactNeighborX="6452" custLinFactNeighborY="-50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BC7F8-BC1D-47F2-BAC4-85FDF199E926}" type="pres">
      <dgm:prSet presAssocID="{2BBB7512-AB2F-402C-9CA0-5CCF2AF87BDE}" presName="childText" presStyleLbl="revTx" presStyleIdx="0" presStyleCnt="4" custLinFactNeighborY="-10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ED9F7-9FE2-49F7-8B2D-881D35AA5C93}" type="pres">
      <dgm:prSet presAssocID="{49E671C7-3D74-409A-9330-657982DE205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3F8BE-7CB4-40C6-9401-18F8B25CCA73}" type="pres">
      <dgm:prSet presAssocID="{49E671C7-3D74-409A-9330-657982DE2059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64DA3-489C-41AF-A0A8-E99CFECCC524}" type="pres">
      <dgm:prSet presAssocID="{7D1C321C-AB87-40E6-8FB0-BF5B51833E77}" presName="parentText" presStyleLbl="node1" presStyleIdx="2" presStyleCnt="4" custLinFactNeighborY="-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4DE15-82F9-41CE-960A-298256F26147}" type="pres">
      <dgm:prSet presAssocID="{7D1C321C-AB87-40E6-8FB0-BF5B51833E77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6C7B5-71AF-4660-8663-58C5A2F802E4}" type="pres">
      <dgm:prSet presAssocID="{F8596C47-873D-4C2B-8EE9-FD8DE3B212C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2BA23-6502-4474-83B6-8E1795C78FFD}" type="pres">
      <dgm:prSet presAssocID="{F8596C47-873D-4C2B-8EE9-FD8DE3B212C6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560D2-BC3F-4651-85CF-C0BB4F8BF8BB}" type="presOf" srcId="{65100852-11B4-44FB-809A-EC3E6B164155}" destId="{50F4DE15-82F9-41CE-960A-298256F26147}" srcOrd="0" destOrd="1" presId="urn:microsoft.com/office/officeart/2005/8/layout/vList2"/>
    <dgm:cxn modelId="{C620BC33-F0AE-4C3F-8094-E03D1C396F5B}" type="presOf" srcId="{73C9446E-E1FD-4FF5-AC71-6D1BEE9EB31A}" destId="{50F4DE15-82F9-41CE-960A-298256F26147}" srcOrd="0" destOrd="2" presId="urn:microsoft.com/office/officeart/2005/8/layout/vList2"/>
    <dgm:cxn modelId="{524AD21C-0F80-4246-AB65-0743AE568692}" srcId="{49E671C7-3D74-409A-9330-657982DE2059}" destId="{0478D9F3-12C5-4D1A-990E-BA0DEF7F4CD1}" srcOrd="1" destOrd="0" parTransId="{DDD3F81A-3FA3-4261-812D-BE1D4F95BCC5}" sibTransId="{7CF035A4-3111-4268-9F9B-B72DC1EBEDFC}"/>
    <dgm:cxn modelId="{34302FE1-2D92-4E60-A68C-97AC0FBDD219}" srcId="{7D1C321C-AB87-40E6-8FB0-BF5B51833E77}" destId="{65100852-11B4-44FB-809A-EC3E6B164155}" srcOrd="1" destOrd="0" parTransId="{28E6F384-C167-4E04-A5F8-FD1C6C8ABACE}" sibTransId="{5D2A1B58-E50B-4BBD-A3DD-6AEDE28D9AD3}"/>
    <dgm:cxn modelId="{601CEED6-EE4A-4233-BA03-DA3AC8B4129D}" srcId="{7D1C321C-AB87-40E6-8FB0-BF5B51833E77}" destId="{C207F730-7F18-4517-869E-91BD920338FD}" srcOrd="0" destOrd="0" parTransId="{79A4E09D-CE57-4AFC-9CDF-71F128281789}" sibTransId="{E15B32A8-895B-4183-83A7-127EFF2156D9}"/>
    <dgm:cxn modelId="{948600E4-B313-4F18-AD33-99A5E3586245}" srcId="{F8596C47-873D-4C2B-8EE9-FD8DE3B212C6}" destId="{C2F28CE2-543C-4933-B620-B48AA26A1946}" srcOrd="1" destOrd="0" parTransId="{748F3757-1726-4823-8B63-F4C694D15A13}" sibTransId="{33002359-B92E-435A-899F-837A31262641}"/>
    <dgm:cxn modelId="{D52929AC-DB2F-4869-847F-87D03CF48389}" srcId="{49E671C7-3D74-409A-9330-657982DE2059}" destId="{62212156-0CA4-47EF-B750-57826D7DE490}" srcOrd="2" destOrd="0" parTransId="{0C36940F-BE4F-4817-9A6B-AA4BFBC11C07}" sibTransId="{22469BE9-83FC-48FC-B0CF-1DCD243035BB}"/>
    <dgm:cxn modelId="{3AAC95BA-A164-4BA6-A3D8-1FABE0C527BD}" type="presOf" srcId="{F7F41F6C-08B6-4A12-90CA-01DBE0C686DB}" destId="{023528D9-8C0A-44FA-B96B-9F13D08D4ECB}" srcOrd="0" destOrd="0" presId="urn:microsoft.com/office/officeart/2005/8/layout/vList2"/>
    <dgm:cxn modelId="{ED4B7308-80FD-47BD-AE64-E2FBFD7BE128}" type="presOf" srcId="{3DCCD439-2A68-4E65-90F5-DC5BC7C0DC96}" destId="{F3A3F8BE-7CB4-40C6-9401-18F8B25CCA73}" srcOrd="0" destOrd="0" presId="urn:microsoft.com/office/officeart/2005/8/layout/vList2"/>
    <dgm:cxn modelId="{0BB407EA-BA48-4313-AE0C-E97BB9686D2D}" srcId="{49E671C7-3D74-409A-9330-657982DE2059}" destId="{3DCCD439-2A68-4E65-90F5-DC5BC7C0DC96}" srcOrd="0" destOrd="0" parTransId="{07D63FBB-C9F7-484D-BADA-153B387CA9C6}" sibTransId="{DBE726A6-7845-4E99-B39C-C2674BDAE8FE}"/>
    <dgm:cxn modelId="{9B856727-BA33-47DA-85C6-9F741F67C645}" type="presOf" srcId="{62212156-0CA4-47EF-B750-57826D7DE490}" destId="{F3A3F8BE-7CB4-40C6-9401-18F8B25CCA73}" srcOrd="0" destOrd="2" presId="urn:microsoft.com/office/officeart/2005/8/layout/vList2"/>
    <dgm:cxn modelId="{B13C265E-D262-4F7C-87C8-F7F2D2E67B7B}" type="presOf" srcId="{0478D9F3-12C5-4D1A-990E-BA0DEF7F4CD1}" destId="{F3A3F8BE-7CB4-40C6-9401-18F8B25CCA73}" srcOrd="0" destOrd="1" presId="urn:microsoft.com/office/officeart/2005/8/layout/vList2"/>
    <dgm:cxn modelId="{20BF51AD-15A9-450C-BAA7-1201AAADBF39}" srcId="{2BBB7512-AB2F-402C-9CA0-5CCF2AF87BDE}" destId="{109C4713-5FA7-4549-B64F-53E6A811196A}" srcOrd="1" destOrd="0" parTransId="{F8877327-6B19-4EB7-B98C-6BB87E99698C}" sibTransId="{F75F5575-BA17-4414-BD01-25AD3DEA3E89}"/>
    <dgm:cxn modelId="{9409837B-0DAB-496B-96A5-4B01D066070B}" srcId="{F7F41F6C-08B6-4A12-90CA-01DBE0C686DB}" destId="{F8596C47-873D-4C2B-8EE9-FD8DE3B212C6}" srcOrd="3" destOrd="0" parTransId="{DD5BF236-0C92-4DF5-83B9-E2DCC748E70F}" sibTransId="{9E8EC61A-3CA6-404D-8DCC-CF2AA20C3C84}"/>
    <dgm:cxn modelId="{4742A408-E11E-40F1-BE6B-0A93387F5A22}" type="presOf" srcId="{E9071E40-F87B-47C3-898C-74E7CB0C0390}" destId="{287BC7F8-BC1D-47F2-BAC4-85FDF199E926}" srcOrd="0" destOrd="3" presId="urn:microsoft.com/office/officeart/2005/8/layout/vList2"/>
    <dgm:cxn modelId="{114BF73D-D451-4AFD-969F-CB47460C7225}" srcId="{F7F41F6C-08B6-4A12-90CA-01DBE0C686DB}" destId="{2BBB7512-AB2F-402C-9CA0-5CCF2AF87BDE}" srcOrd="0" destOrd="0" parTransId="{8B623EB3-66A6-4EFB-A14A-23A099C98EB9}" sibTransId="{031231BF-2C23-47A8-9240-8EB9B31562D8}"/>
    <dgm:cxn modelId="{663C5DCF-C556-46C5-B15E-0F792BFD1D4C}" srcId="{F7F41F6C-08B6-4A12-90CA-01DBE0C686DB}" destId="{49E671C7-3D74-409A-9330-657982DE2059}" srcOrd="1" destOrd="0" parTransId="{DB218826-F846-4B88-A2DB-0625A78F92BB}" sibTransId="{AB38AB0D-F79F-4124-A33D-6D1819AAE095}"/>
    <dgm:cxn modelId="{17DB8E6C-EE21-4C61-A1F8-9019E79A1F08}" type="presOf" srcId="{C2F28CE2-543C-4933-B620-B48AA26A1946}" destId="{7D12BA23-6502-4474-83B6-8E1795C78FFD}" srcOrd="0" destOrd="1" presId="urn:microsoft.com/office/officeart/2005/8/layout/vList2"/>
    <dgm:cxn modelId="{CA8CC860-2CED-49CB-A9A5-6594C118A5DE}" type="presOf" srcId="{C207F730-7F18-4517-869E-91BD920338FD}" destId="{50F4DE15-82F9-41CE-960A-298256F26147}" srcOrd="0" destOrd="0" presId="urn:microsoft.com/office/officeart/2005/8/layout/vList2"/>
    <dgm:cxn modelId="{E7232CBD-F7D0-4CF0-8ED7-ACB494C8008C}" type="presOf" srcId="{49E671C7-3D74-409A-9330-657982DE2059}" destId="{C7EED9F7-9FE2-49F7-8B2D-881D35AA5C93}" srcOrd="0" destOrd="0" presId="urn:microsoft.com/office/officeart/2005/8/layout/vList2"/>
    <dgm:cxn modelId="{45F25802-4203-4F7E-AA6C-E691306B0383}" type="presOf" srcId="{A4757865-F868-420E-B1D2-E92EBEA3811E}" destId="{50F4DE15-82F9-41CE-960A-298256F26147}" srcOrd="0" destOrd="3" presId="urn:microsoft.com/office/officeart/2005/8/layout/vList2"/>
    <dgm:cxn modelId="{656C9EA7-149D-4050-9F4B-39389F646CE4}" type="presOf" srcId="{B0D69406-EE49-403D-BAAF-2571EBFE4D63}" destId="{7D12BA23-6502-4474-83B6-8E1795C78FFD}" srcOrd="0" destOrd="0" presId="urn:microsoft.com/office/officeart/2005/8/layout/vList2"/>
    <dgm:cxn modelId="{6929C0F6-60BD-4F42-9603-45B9A73EABC4}" type="presOf" srcId="{F8596C47-873D-4C2B-8EE9-FD8DE3B212C6}" destId="{F5E6C7B5-71AF-4660-8663-58C5A2F802E4}" srcOrd="0" destOrd="0" presId="urn:microsoft.com/office/officeart/2005/8/layout/vList2"/>
    <dgm:cxn modelId="{45B3F801-E96C-4D0F-AAD5-DC1C4EA9F63A}" type="presOf" srcId="{7D1C321C-AB87-40E6-8FB0-BF5B51833E77}" destId="{E0664DA3-489C-41AF-A0A8-E99CFECCC524}" srcOrd="0" destOrd="0" presId="urn:microsoft.com/office/officeart/2005/8/layout/vList2"/>
    <dgm:cxn modelId="{A91CC0CC-60C5-49C3-8F38-552406F6256D}" srcId="{7D1C321C-AB87-40E6-8FB0-BF5B51833E77}" destId="{A4757865-F868-420E-B1D2-E92EBEA3811E}" srcOrd="3" destOrd="0" parTransId="{00899EBC-F46B-4DC9-B0FB-7D9B9C25DBA8}" sibTransId="{2E5596B1-D800-475F-B966-2B07F856CEF1}"/>
    <dgm:cxn modelId="{E424CAA7-E7D2-4FFF-BAB6-1FC979CD81E7}" srcId="{2BBB7512-AB2F-402C-9CA0-5CCF2AF87BDE}" destId="{C418CF11-B0A5-42D3-A44E-F44C39E2E1AA}" srcOrd="0" destOrd="0" parTransId="{D94C2BA5-EE9B-4B45-AE37-09E6E0D83747}" sibTransId="{A421EC7F-F8BB-451C-B10A-50174EBBFC9D}"/>
    <dgm:cxn modelId="{E96017E1-DF47-4219-8F19-7C808E89205C}" srcId="{F7F41F6C-08B6-4A12-90CA-01DBE0C686DB}" destId="{7D1C321C-AB87-40E6-8FB0-BF5B51833E77}" srcOrd="2" destOrd="0" parTransId="{AB4A181C-727F-47D7-A2AB-4FAEDACBFAB0}" sibTransId="{7A52B801-F711-4604-A20D-D03B5F7820C6}"/>
    <dgm:cxn modelId="{3BD74AEC-78DD-4D14-A692-8DB72703DF52}" srcId="{2BBB7512-AB2F-402C-9CA0-5CCF2AF87BDE}" destId="{03BF6511-9119-4D99-A8AA-A2CC561ACEB7}" srcOrd="4" destOrd="0" parTransId="{5739EFFE-ECB9-46C2-A2D2-744A7523F938}" sibTransId="{2B22A660-D122-4BF1-B961-D8D0255BDA61}"/>
    <dgm:cxn modelId="{13D5B663-A62F-4BF2-903B-C87812041F93}" type="presOf" srcId="{03BF6511-9119-4D99-A8AA-A2CC561ACEB7}" destId="{287BC7F8-BC1D-47F2-BAC4-85FDF199E926}" srcOrd="0" destOrd="4" presId="urn:microsoft.com/office/officeart/2005/8/layout/vList2"/>
    <dgm:cxn modelId="{2469BD54-2EF8-40C8-873A-FC3354424A08}" type="presOf" srcId="{C418CF11-B0A5-42D3-A44E-F44C39E2E1AA}" destId="{287BC7F8-BC1D-47F2-BAC4-85FDF199E926}" srcOrd="0" destOrd="0" presId="urn:microsoft.com/office/officeart/2005/8/layout/vList2"/>
    <dgm:cxn modelId="{54CEE9FF-7AFB-4E35-BDE7-92E65D250EE0}" type="presOf" srcId="{2BBB7512-AB2F-402C-9CA0-5CCF2AF87BDE}" destId="{4839676E-BC0B-456A-8366-E1D1B3F10CF7}" srcOrd="0" destOrd="0" presId="urn:microsoft.com/office/officeart/2005/8/layout/vList2"/>
    <dgm:cxn modelId="{B6F9069F-E2F6-4BF9-80A4-9A6395F62FA1}" srcId="{7D1C321C-AB87-40E6-8FB0-BF5B51833E77}" destId="{73C9446E-E1FD-4FF5-AC71-6D1BEE9EB31A}" srcOrd="2" destOrd="0" parTransId="{734DD63D-DE07-46BC-A7B1-13909871BBD6}" sibTransId="{678C432C-31EB-4135-B1AF-CCCEEC3051C1}"/>
    <dgm:cxn modelId="{2400FDDC-64F8-4E17-81D6-5F4578F091FA}" srcId="{2BBB7512-AB2F-402C-9CA0-5CCF2AF87BDE}" destId="{E9071E40-F87B-47C3-898C-74E7CB0C0390}" srcOrd="3" destOrd="0" parTransId="{93B33585-6BC5-4323-830E-05DADBD787F5}" sibTransId="{3E32D5EA-D476-4D52-876A-3AA3B574CF84}"/>
    <dgm:cxn modelId="{4D7C8042-F763-495D-8778-CD3C862146F0}" srcId="{2BBB7512-AB2F-402C-9CA0-5CCF2AF87BDE}" destId="{C7C6D824-B24D-4C07-97B0-03423B527E80}" srcOrd="2" destOrd="0" parTransId="{9AA02C6F-63EC-4FEC-B146-24E8077954A2}" sibTransId="{5FF0337C-22BE-4E7E-B96E-6EDD293200CF}"/>
    <dgm:cxn modelId="{F2D0B531-C4C1-404F-B430-CCC469D6F3FF}" type="presOf" srcId="{C7C6D824-B24D-4C07-97B0-03423B527E80}" destId="{287BC7F8-BC1D-47F2-BAC4-85FDF199E926}" srcOrd="0" destOrd="2" presId="urn:microsoft.com/office/officeart/2005/8/layout/vList2"/>
    <dgm:cxn modelId="{2950076D-B4AF-4BEF-89FC-127B379BEF62}" srcId="{F8596C47-873D-4C2B-8EE9-FD8DE3B212C6}" destId="{B0D69406-EE49-403D-BAAF-2571EBFE4D63}" srcOrd="0" destOrd="0" parTransId="{458B81A8-9997-4214-A058-E04BB891959C}" sibTransId="{CD4A3E2E-C576-492C-ADDA-58CE03471A8A}"/>
    <dgm:cxn modelId="{D1D9B604-A8B9-44C9-BB88-78A594028B3E}" type="presOf" srcId="{109C4713-5FA7-4549-B64F-53E6A811196A}" destId="{287BC7F8-BC1D-47F2-BAC4-85FDF199E926}" srcOrd="0" destOrd="1" presId="urn:microsoft.com/office/officeart/2005/8/layout/vList2"/>
    <dgm:cxn modelId="{670E2A5B-70CD-42A8-97B8-B1C244AEE0FD}" type="presParOf" srcId="{023528D9-8C0A-44FA-B96B-9F13D08D4ECB}" destId="{4839676E-BC0B-456A-8366-E1D1B3F10CF7}" srcOrd="0" destOrd="0" presId="urn:microsoft.com/office/officeart/2005/8/layout/vList2"/>
    <dgm:cxn modelId="{5CC158A1-173D-4726-8278-ECFF0341B319}" type="presParOf" srcId="{023528D9-8C0A-44FA-B96B-9F13D08D4ECB}" destId="{287BC7F8-BC1D-47F2-BAC4-85FDF199E926}" srcOrd="1" destOrd="0" presId="urn:microsoft.com/office/officeart/2005/8/layout/vList2"/>
    <dgm:cxn modelId="{9691BD54-9A5F-4DEC-A5F4-4B55E8863595}" type="presParOf" srcId="{023528D9-8C0A-44FA-B96B-9F13D08D4ECB}" destId="{C7EED9F7-9FE2-49F7-8B2D-881D35AA5C93}" srcOrd="2" destOrd="0" presId="urn:microsoft.com/office/officeart/2005/8/layout/vList2"/>
    <dgm:cxn modelId="{6637462A-D0D4-48BD-943C-DB3826261DA7}" type="presParOf" srcId="{023528D9-8C0A-44FA-B96B-9F13D08D4ECB}" destId="{F3A3F8BE-7CB4-40C6-9401-18F8B25CCA73}" srcOrd="3" destOrd="0" presId="urn:microsoft.com/office/officeart/2005/8/layout/vList2"/>
    <dgm:cxn modelId="{8F663DC2-C97C-4B6B-9E13-5F5E36EEB3E1}" type="presParOf" srcId="{023528D9-8C0A-44FA-B96B-9F13D08D4ECB}" destId="{E0664DA3-489C-41AF-A0A8-E99CFECCC524}" srcOrd="4" destOrd="0" presId="urn:microsoft.com/office/officeart/2005/8/layout/vList2"/>
    <dgm:cxn modelId="{15CEBD5B-F6FE-47D8-A6C5-7DEEF59094C2}" type="presParOf" srcId="{023528D9-8C0A-44FA-B96B-9F13D08D4ECB}" destId="{50F4DE15-82F9-41CE-960A-298256F26147}" srcOrd="5" destOrd="0" presId="urn:microsoft.com/office/officeart/2005/8/layout/vList2"/>
    <dgm:cxn modelId="{C5F16ED0-ADCF-4E8D-8C5D-BEA36B516F60}" type="presParOf" srcId="{023528D9-8C0A-44FA-B96B-9F13D08D4ECB}" destId="{F5E6C7B5-71AF-4660-8663-58C5A2F802E4}" srcOrd="6" destOrd="0" presId="urn:microsoft.com/office/officeart/2005/8/layout/vList2"/>
    <dgm:cxn modelId="{940B7472-99BD-49A6-8544-95F309DDB201}" type="presParOf" srcId="{023528D9-8C0A-44FA-B96B-9F13D08D4ECB}" destId="{7D12BA23-6502-4474-83B6-8E1795C78FFD}" srcOrd="7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F41F6C-08B6-4A12-90CA-01DBE0C686DB}" type="doc">
      <dgm:prSet loTypeId="urn:microsoft.com/office/officeart/2005/8/layout/vList2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BBB7512-AB2F-402C-9CA0-5CCF2AF87BDE}">
      <dgm:prSet phldrT="[Текст]"/>
      <dgm:spPr/>
      <dgm:t>
        <a:bodyPr/>
        <a:lstStyle/>
        <a:p>
          <a:pPr algn="just"/>
          <a:r>
            <a:rPr lang="ru-RU" b="1" dirty="0" err="1" smtClean="0">
              <a:solidFill>
                <a:srgbClr val="002060"/>
              </a:solidFill>
              <a:latin typeface="Cambria" pitchFamily="18" charset="0"/>
            </a:rPr>
            <a:t>Улан-Удэнская</a:t>
          </a:r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 ТЭЦ-1</a:t>
          </a:r>
        </a:p>
      </dgm:t>
    </dgm:pt>
    <dgm:pt modelId="{8B623EB3-66A6-4EFB-A14A-23A099C98EB9}" type="parTrans" cxnId="{114BF73D-D451-4AFD-969F-CB47460C7225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031231BF-2C23-47A8-9240-8EB9B31562D8}" type="sibTrans" cxnId="{114BF73D-D451-4AFD-969F-CB47460C7225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418CF11-B0A5-42D3-A44E-F44C39E2E1AA}">
      <dgm:prSet phldrT="[Текст]"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6 текущих ремонтов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. </a:t>
          </a:r>
        </a:p>
      </dgm:t>
    </dgm:pt>
    <dgm:pt modelId="{D94C2BA5-EE9B-4B45-AE37-09E6E0D83747}" type="parTrans" cxnId="{E424CAA7-E7D2-4FFF-BAB6-1FC979CD81E7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A421EC7F-F8BB-451C-B10A-50174EBBFC9D}" type="sibTrans" cxnId="{E424CAA7-E7D2-4FFF-BAB6-1FC979CD81E7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49E671C7-3D74-409A-9330-657982DE2059}">
      <dgm:prSet phldrT="[Текст]"/>
      <dgm:spPr/>
      <dgm:t>
        <a:bodyPr/>
        <a:lstStyle/>
        <a:p>
          <a:pPr algn="just"/>
          <a:r>
            <a:rPr lang="ru-RU" b="1" dirty="0" err="1" smtClean="0">
              <a:solidFill>
                <a:srgbClr val="002060"/>
              </a:solidFill>
              <a:latin typeface="Cambria" pitchFamily="18" charset="0"/>
            </a:rPr>
            <a:t>Улан-Удэнская</a:t>
          </a:r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 ТЭЦ-2</a:t>
          </a:r>
        </a:p>
      </dgm:t>
    </dgm:pt>
    <dgm:pt modelId="{DB218826-F846-4B88-A2DB-0625A78F92BB}" type="parTrans" cxnId="{663C5DCF-C556-46C5-B15E-0F792BFD1D4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AB38AB0D-F79F-4124-A33D-6D1819AAE095}" type="sibTrans" cxnId="{663C5DCF-C556-46C5-B15E-0F792BFD1D4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3DCCD439-2A68-4E65-90F5-DC5BC7C0DC96}">
      <dgm:prSet phldrT="[Текст]"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4 текущих ремонта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.</a:t>
          </a:r>
        </a:p>
      </dgm:t>
    </dgm:pt>
    <dgm:pt modelId="{07D63FBB-C9F7-484D-BADA-153B387CA9C6}" type="parTrans" cxnId="{0BB407EA-BA48-4313-AE0C-E97BB9686D2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DBE726A6-7845-4E99-B39C-C2674BDAE8FE}" type="sibTrans" cxnId="{0BB407EA-BA48-4313-AE0C-E97BB9686D2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7D1C321C-AB87-40E6-8FB0-BF5B51833E77}">
      <dgm:prSet/>
      <dgm:spPr/>
      <dgm:t>
        <a:bodyPr/>
        <a:lstStyle/>
        <a:p>
          <a:pPr algn="just"/>
          <a:r>
            <a:rPr lang="ru-RU" b="1" dirty="0" err="1" smtClean="0">
              <a:solidFill>
                <a:srgbClr val="002060"/>
              </a:solidFill>
              <a:latin typeface="Cambria" pitchFamily="18" charset="0"/>
            </a:rPr>
            <a:t>Тимлюйская</a:t>
          </a:r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gm:t>
    </dgm:pt>
    <dgm:pt modelId="{AB4A181C-727F-47D7-A2AB-4FAEDACBFAB0}" type="parTrans" cxnId="{E96017E1-DF47-4219-8F19-7C808E89205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7A52B801-F711-4604-A20D-D03B5F7820C6}" type="sibTrans" cxnId="{E96017E1-DF47-4219-8F19-7C808E89205C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C207F730-7F18-4517-869E-91BD920338FD}">
      <dgm:prSet/>
      <dgm:spPr/>
      <dgm:t>
        <a:bodyPr/>
        <a:lstStyle/>
        <a:p>
          <a:pPr algn="just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3 ремонта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 в том числе 1 средний ремонт (к/а ст.№6)</a:t>
          </a:r>
        </a:p>
      </dgm:t>
    </dgm:pt>
    <dgm:pt modelId="{79A4E09D-CE57-4AFC-9CDF-71F128281789}" type="parTrans" cxnId="{601CEED6-EE4A-4233-BA03-DA3AC8B4129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E15B32A8-895B-4183-83A7-127EFF2156D9}" type="sibTrans" cxnId="{601CEED6-EE4A-4233-BA03-DA3AC8B4129D}">
      <dgm:prSet/>
      <dgm:spPr/>
      <dgm:t>
        <a:bodyPr/>
        <a:lstStyle/>
        <a:p>
          <a:pPr algn="just"/>
          <a:endParaRPr lang="ru-RU">
            <a:solidFill>
              <a:srgbClr val="002060"/>
            </a:solidFill>
            <a:latin typeface="Cambria" pitchFamily="18" charset="0"/>
          </a:endParaRPr>
        </a:p>
      </dgm:t>
    </dgm:pt>
    <dgm:pt modelId="{503DF464-6276-4A88-B112-E16272340B24}">
      <dgm:prSet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3 текущих ремонта турбоагрегатов. </a:t>
          </a:r>
        </a:p>
      </dgm:t>
    </dgm:pt>
    <dgm:pt modelId="{41D463AF-0DA6-4868-97B4-A9AC38261874}" type="parTrans" cxnId="{F16A55A5-7A4F-4FC4-97F2-250FBD4882AD}">
      <dgm:prSet/>
      <dgm:spPr/>
      <dgm:t>
        <a:bodyPr/>
        <a:lstStyle/>
        <a:p>
          <a:endParaRPr lang="ru-RU"/>
        </a:p>
      </dgm:t>
    </dgm:pt>
    <dgm:pt modelId="{3806762E-2806-4FD6-B230-A34612F39334}" type="sibTrans" cxnId="{F16A55A5-7A4F-4FC4-97F2-250FBD4882AD}">
      <dgm:prSet/>
      <dgm:spPr/>
      <dgm:t>
        <a:bodyPr/>
        <a:lstStyle/>
        <a:p>
          <a:endParaRPr lang="ru-RU"/>
        </a:p>
      </dgm:t>
    </dgm:pt>
    <dgm:pt modelId="{023528D9-8C0A-44FA-B96B-9F13D08D4ECB}" type="pres">
      <dgm:prSet presAssocID="{F7F41F6C-08B6-4A12-90CA-01DBE0C686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39676E-BC0B-456A-8366-E1D1B3F10CF7}" type="pres">
      <dgm:prSet presAssocID="{2BBB7512-AB2F-402C-9CA0-5CCF2AF87BDE}" presName="parentText" presStyleLbl="node1" presStyleIdx="0" presStyleCnt="3" custLinFactNeighborX="6452" custLinFactNeighborY="-50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BC7F8-BC1D-47F2-BAC4-85FDF199E926}" type="pres">
      <dgm:prSet presAssocID="{2BBB7512-AB2F-402C-9CA0-5CCF2AF87BDE}" presName="childText" presStyleLbl="revTx" presStyleIdx="0" presStyleCnt="3" custScaleY="77949" custLinFactNeighborY="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ED9F7-9FE2-49F7-8B2D-881D35AA5C93}" type="pres">
      <dgm:prSet presAssocID="{49E671C7-3D74-409A-9330-657982DE205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3F8BE-7CB4-40C6-9401-18F8B25CCA73}" type="pres">
      <dgm:prSet presAssocID="{49E671C7-3D74-409A-9330-657982DE2059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64DA3-489C-41AF-A0A8-E99CFECCC524}" type="pres">
      <dgm:prSet presAssocID="{7D1C321C-AB87-40E6-8FB0-BF5B51833E77}" presName="parentText" presStyleLbl="node1" presStyleIdx="2" presStyleCnt="3" custScaleY="93947" custLinFactNeighborY="-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4DE15-82F9-41CE-960A-298256F26147}" type="pres">
      <dgm:prSet presAssocID="{7D1C321C-AB87-40E6-8FB0-BF5B51833E77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1CEED6-EE4A-4233-BA03-DA3AC8B4129D}" srcId="{7D1C321C-AB87-40E6-8FB0-BF5B51833E77}" destId="{C207F730-7F18-4517-869E-91BD920338FD}" srcOrd="0" destOrd="0" parTransId="{79A4E09D-CE57-4AFC-9CDF-71F128281789}" sibTransId="{E15B32A8-895B-4183-83A7-127EFF2156D9}"/>
    <dgm:cxn modelId="{9A73A650-C187-4A86-962A-574C141A74E0}" type="presOf" srcId="{503DF464-6276-4A88-B112-E16272340B24}" destId="{287BC7F8-BC1D-47F2-BAC4-85FDF199E926}" srcOrd="0" destOrd="1" presId="urn:microsoft.com/office/officeart/2005/8/layout/vList2"/>
    <dgm:cxn modelId="{C96B5B8F-3D64-4C69-887F-402AA37BE623}" type="presOf" srcId="{49E671C7-3D74-409A-9330-657982DE2059}" destId="{C7EED9F7-9FE2-49F7-8B2D-881D35AA5C93}" srcOrd="0" destOrd="0" presId="urn:microsoft.com/office/officeart/2005/8/layout/vList2"/>
    <dgm:cxn modelId="{E424CAA7-E7D2-4FFF-BAB6-1FC979CD81E7}" srcId="{2BBB7512-AB2F-402C-9CA0-5CCF2AF87BDE}" destId="{C418CF11-B0A5-42D3-A44E-F44C39E2E1AA}" srcOrd="0" destOrd="0" parTransId="{D94C2BA5-EE9B-4B45-AE37-09E6E0D83747}" sibTransId="{A421EC7F-F8BB-451C-B10A-50174EBBFC9D}"/>
    <dgm:cxn modelId="{2B6E6BF6-2DEB-48A2-986E-B2E1ADABDE57}" type="presOf" srcId="{3DCCD439-2A68-4E65-90F5-DC5BC7C0DC96}" destId="{F3A3F8BE-7CB4-40C6-9401-18F8B25CCA73}" srcOrd="0" destOrd="0" presId="urn:microsoft.com/office/officeart/2005/8/layout/vList2"/>
    <dgm:cxn modelId="{E96017E1-DF47-4219-8F19-7C808E89205C}" srcId="{F7F41F6C-08B6-4A12-90CA-01DBE0C686DB}" destId="{7D1C321C-AB87-40E6-8FB0-BF5B51833E77}" srcOrd="2" destOrd="0" parTransId="{AB4A181C-727F-47D7-A2AB-4FAEDACBFAB0}" sibTransId="{7A52B801-F711-4604-A20D-D03B5F7820C6}"/>
    <dgm:cxn modelId="{2EF9813F-2AF0-4E0E-9CA1-E9A23083992B}" type="presOf" srcId="{2BBB7512-AB2F-402C-9CA0-5CCF2AF87BDE}" destId="{4839676E-BC0B-456A-8366-E1D1B3F10CF7}" srcOrd="0" destOrd="0" presId="urn:microsoft.com/office/officeart/2005/8/layout/vList2"/>
    <dgm:cxn modelId="{114BF73D-D451-4AFD-969F-CB47460C7225}" srcId="{F7F41F6C-08B6-4A12-90CA-01DBE0C686DB}" destId="{2BBB7512-AB2F-402C-9CA0-5CCF2AF87BDE}" srcOrd="0" destOrd="0" parTransId="{8B623EB3-66A6-4EFB-A14A-23A099C98EB9}" sibTransId="{031231BF-2C23-47A8-9240-8EB9B31562D8}"/>
    <dgm:cxn modelId="{F16A55A5-7A4F-4FC4-97F2-250FBD4882AD}" srcId="{2BBB7512-AB2F-402C-9CA0-5CCF2AF87BDE}" destId="{503DF464-6276-4A88-B112-E16272340B24}" srcOrd="1" destOrd="0" parTransId="{41D463AF-0DA6-4868-97B4-A9AC38261874}" sibTransId="{3806762E-2806-4FD6-B230-A34612F39334}"/>
    <dgm:cxn modelId="{A5B33754-4EE0-47D7-94DC-54244722036A}" type="presOf" srcId="{F7F41F6C-08B6-4A12-90CA-01DBE0C686DB}" destId="{023528D9-8C0A-44FA-B96B-9F13D08D4ECB}" srcOrd="0" destOrd="0" presId="urn:microsoft.com/office/officeart/2005/8/layout/vList2"/>
    <dgm:cxn modelId="{38FFF340-7431-4A6E-83A6-3DB1B28EAA54}" type="presOf" srcId="{7D1C321C-AB87-40E6-8FB0-BF5B51833E77}" destId="{E0664DA3-489C-41AF-A0A8-E99CFECCC524}" srcOrd="0" destOrd="0" presId="urn:microsoft.com/office/officeart/2005/8/layout/vList2"/>
    <dgm:cxn modelId="{0E8E497E-380E-4A6E-8ACF-3DA45D0916CE}" type="presOf" srcId="{C207F730-7F18-4517-869E-91BD920338FD}" destId="{50F4DE15-82F9-41CE-960A-298256F26147}" srcOrd="0" destOrd="0" presId="urn:microsoft.com/office/officeart/2005/8/layout/vList2"/>
    <dgm:cxn modelId="{39281268-C123-4FEC-997B-76E7E63C8060}" type="presOf" srcId="{C418CF11-B0A5-42D3-A44E-F44C39E2E1AA}" destId="{287BC7F8-BC1D-47F2-BAC4-85FDF199E926}" srcOrd="0" destOrd="0" presId="urn:microsoft.com/office/officeart/2005/8/layout/vList2"/>
    <dgm:cxn modelId="{0BB407EA-BA48-4313-AE0C-E97BB9686D2D}" srcId="{49E671C7-3D74-409A-9330-657982DE2059}" destId="{3DCCD439-2A68-4E65-90F5-DC5BC7C0DC96}" srcOrd="0" destOrd="0" parTransId="{07D63FBB-C9F7-484D-BADA-153B387CA9C6}" sibTransId="{DBE726A6-7845-4E99-B39C-C2674BDAE8FE}"/>
    <dgm:cxn modelId="{663C5DCF-C556-46C5-B15E-0F792BFD1D4C}" srcId="{F7F41F6C-08B6-4A12-90CA-01DBE0C686DB}" destId="{49E671C7-3D74-409A-9330-657982DE2059}" srcOrd="1" destOrd="0" parTransId="{DB218826-F846-4B88-A2DB-0625A78F92BB}" sibTransId="{AB38AB0D-F79F-4124-A33D-6D1819AAE095}"/>
    <dgm:cxn modelId="{E5E3B6E2-AB28-4CC5-B347-7CD3FE15E731}" type="presParOf" srcId="{023528D9-8C0A-44FA-B96B-9F13D08D4ECB}" destId="{4839676E-BC0B-456A-8366-E1D1B3F10CF7}" srcOrd="0" destOrd="0" presId="urn:microsoft.com/office/officeart/2005/8/layout/vList2"/>
    <dgm:cxn modelId="{970D7A4D-C63F-47C4-A238-FD85BF4D01BA}" type="presParOf" srcId="{023528D9-8C0A-44FA-B96B-9F13D08D4ECB}" destId="{287BC7F8-BC1D-47F2-BAC4-85FDF199E926}" srcOrd="1" destOrd="0" presId="urn:microsoft.com/office/officeart/2005/8/layout/vList2"/>
    <dgm:cxn modelId="{3FA03C25-6D90-41E8-9215-8C83EDCE9138}" type="presParOf" srcId="{023528D9-8C0A-44FA-B96B-9F13D08D4ECB}" destId="{C7EED9F7-9FE2-49F7-8B2D-881D35AA5C93}" srcOrd="2" destOrd="0" presId="urn:microsoft.com/office/officeart/2005/8/layout/vList2"/>
    <dgm:cxn modelId="{DAE8B770-125B-416B-BEAA-68605E1C3BF2}" type="presParOf" srcId="{023528D9-8C0A-44FA-B96B-9F13D08D4ECB}" destId="{F3A3F8BE-7CB4-40C6-9401-18F8B25CCA73}" srcOrd="3" destOrd="0" presId="urn:microsoft.com/office/officeart/2005/8/layout/vList2"/>
    <dgm:cxn modelId="{1C538491-0148-4087-9560-BDA905154471}" type="presParOf" srcId="{023528D9-8C0A-44FA-B96B-9F13D08D4ECB}" destId="{E0664DA3-489C-41AF-A0A8-E99CFECCC524}" srcOrd="4" destOrd="0" presId="urn:microsoft.com/office/officeart/2005/8/layout/vList2"/>
    <dgm:cxn modelId="{D6C19155-718D-42F3-B562-08988FE7A68C}" type="presParOf" srcId="{023528D9-8C0A-44FA-B96B-9F13D08D4ECB}" destId="{50F4DE15-82F9-41CE-960A-298256F26147}" srcOrd="5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FA7B22-A667-4926-B8D2-077C7D36F415}" type="doc">
      <dgm:prSet loTypeId="urn:microsoft.com/office/officeart/2005/8/layout/vList5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C2EB53C-2856-44E1-8CB1-B72FFB2F59C6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Совокупный экономический эффект, тыс. руб.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4DE3D512-E2F7-463B-AD45-E917DF1BA646}" type="parTrans" cxnId="{BB741D66-55FC-46D5-90D8-A7879BFA1EE2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E3C43EC5-D337-4D00-8A60-B8267487491A}" type="sibTrans" cxnId="{BB741D66-55FC-46D5-90D8-A7879BFA1EE2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3DDD8F1B-E703-4444-AF08-93A241649DF7}">
      <dgm:prSet phldrT="[Текст]"/>
      <dgm:spPr/>
      <dgm:t>
        <a:bodyPr/>
        <a:lstStyle/>
        <a:p>
          <a:pPr algn="r"/>
          <a:r>
            <a:rPr lang="ru-RU" b="1" i="0" u="none" dirty="0" smtClean="0">
              <a:solidFill>
                <a:srgbClr val="002060"/>
              </a:solidFill>
              <a:latin typeface="Cambria" pitchFamily="18" charset="0"/>
            </a:rPr>
            <a:t>547 698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D1EC61D2-F408-40AC-8D01-50BEA5DE096B}" type="parTrans" cxnId="{DBCDFE1C-EC1B-43C3-B1DF-E6257727D925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69816A33-6887-452C-9ED5-0A0054800813}" type="sibTrans" cxnId="{DBCDFE1C-EC1B-43C3-B1DF-E6257727D925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977A4FED-85B7-4DB8-8631-662DBBE37954}">
      <dgm:prSet phldrT="[Текст]"/>
      <dgm:spPr/>
      <dgm:t>
        <a:bodyPr/>
        <a:lstStyle/>
        <a:p>
          <a:pPr algn="ctr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Экономия электрической энергии на производственные нужды, тыс.кВт·ч.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90D88D6B-CB56-49AE-A920-0755E085A28D}" type="parTrans" cxnId="{F6258545-D6B7-4439-9D10-AA651F91463F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18DE9716-E665-4F5E-9180-815C59B61EFA}" type="sibTrans" cxnId="{F6258545-D6B7-4439-9D10-AA651F91463F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A3688728-B1F6-4683-873A-2FBFC5B07581}">
      <dgm:prSet phldrT="[Текст]"/>
      <dgm:spPr/>
      <dgm:t>
        <a:bodyPr/>
        <a:lstStyle/>
        <a:p>
          <a:pPr algn="r"/>
          <a:r>
            <a:rPr lang="ru-RU" b="0" i="0" u="none" dirty="0" smtClean="0">
              <a:solidFill>
                <a:srgbClr val="002060"/>
              </a:solidFill>
              <a:latin typeface="Cambria" pitchFamily="18" charset="0"/>
            </a:rPr>
            <a:t>2 254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8C19A9D6-7BD5-4EF5-B912-E84A011EC295}" type="parTrans" cxnId="{B25B957B-4041-4155-99A7-862E5E7C75D4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DF8A8E15-353D-4C97-8C80-8895E32D3F07}" type="sibTrans" cxnId="{B25B957B-4041-4155-99A7-862E5E7C75D4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2FCC270F-6E4B-4FBF-8F11-0D583660A712}">
      <dgm:prSet phldrT="[Текст]"/>
      <dgm:spPr/>
      <dgm:t>
        <a:bodyPr/>
        <a:lstStyle/>
        <a:p>
          <a:pPr algn="ctr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Экономия электрической энергии на собственные нужды, тыс.кВт·ч.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84FAFE27-5DFF-4F35-A35C-D127A46A7AEF}" type="parTrans" cxnId="{1944B931-5653-4969-BA39-C39863324DF6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39983E6F-C3F9-42AB-9F15-BD98E7ACCA92}" type="sibTrans" cxnId="{1944B931-5653-4969-BA39-C39863324DF6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B5B9A8CD-5163-42C1-8D82-91BB5C661D3C}">
      <dgm:prSet phldrT="[Текст]"/>
      <dgm:spPr/>
      <dgm:t>
        <a:bodyPr/>
        <a:lstStyle/>
        <a:p>
          <a:pPr algn="r"/>
          <a:r>
            <a:rPr lang="ru-RU" b="0" i="0" u="none" dirty="0" smtClean="0">
              <a:solidFill>
                <a:srgbClr val="002060"/>
              </a:solidFill>
              <a:latin typeface="Cambria" pitchFamily="18" charset="0"/>
            </a:rPr>
            <a:t>123 705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378B4F15-492E-4C78-8E03-AFCD8AF0F49A}" type="parTrans" cxnId="{DB502A03-72DD-4152-BFE2-95312E06EC91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72FA7C52-9565-4A63-A97D-E39FD6D33E5B}" type="sibTrans" cxnId="{DB502A03-72DD-4152-BFE2-95312E06EC91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EDB7F8BE-5BC6-4475-BE88-B3DBF386D4FD}">
      <dgm:prSet/>
      <dgm:spPr/>
      <dgm:t>
        <a:bodyPr/>
        <a:lstStyle/>
        <a:p>
          <a:pPr algn="ctr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Экономия тепловой энергии, 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тыс.Гкал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CA5A1A17-CF45-436D-B8BD-7837DACE1AB5}" type="parTrans" cxnId="{5AA83AD4-82B0-4832-ACFA-C5AF4F8A5229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1A963819-9374-44D1-8E43-A1C5BF63F26E}" type="sibTrans" cxnId="{5AA83AD4-82B0-4832-ACFA-C5AF4F8A5229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5F1D5E26-DE10-451C-8DA4-21FCE6062BFD}">
      <dgm:prSet/>
      <dgm:spPr/>
      <dgm:t>
        <a:bodyPr/>
        <a:lstStyle/>
        <a:p>
          <a:pPr algn="r"/>
          <a:r>
            <a:rPr lang="ru-RU" b="0" i="0" u="none" dirty="0" smtClean="0">
              <a:solidFill>
                <a:srgbClr val="002060"/>
              </a:solidFill>
              <a:latin typeface="Cambria" pitchFamily="18" charset="0"/>
            </a:rPr>
            <a:t>224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9C155A6E-A16E-4CAE-81D3-93334E351B56}" type="parTrans" cxnId="{6A95E907-6FA0-4CE7-9962-62B874EC0A23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50EC5A90-0FEA-4650-AA7A-4052DCD05748}" type="sibTrans" cxnId="{6A95E907-6FA0-4CE7-9962-62B874EC0A23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18F5B741-597E-4955-A2F5-DD7CB98A97F0}">
      <dgm:prSet/>
      <dgm:spPr/>
      <dgm:t>
        <a:bodyPr/>
        <a:lstStyle/>
        <a:p>
          <a:pPr algn="ctr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Экономия воды на производственные нужды, 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м</a:t>
          </a:r>
          <a:r>
            <a:rPr lang="ru-RU" b="0" baseline="30000" dirty="0" smtClean="0">
              <a:solidFill>
                <a:srgbClr val="002060"/>
              </a:solidFill>
              <a:latin typeface="Cambria" pitchFamily="18" charset="0"/>
            </a:rPr>
            <a:t>3</a:t>
          </a:r>
          <a:endParaRPr lang="ru-RU" b="0" baseline="30000" dirty="0">
            <a:solidFill>
              <a:srgbClr val="002060"/>
            </a:solidFill>
            <a:latin typeface="Cambria" pitchFamily="18" charset="0"/>
          </a:endParaRPr>
        </a:p>
      </dgm:t>
    </dgm:pt>
    <dgm:pt modelId="{B986B48F-BDB1-4005-8DB5-370D1331B19D}" type="parTrans" cxnId="{26503364-339E-47C4-9059-A63FB5E6D330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B147119D-7863-442B-9CBA-7A87FF4A4D97}" type="sibTrans" cxnId="{26503364-339E-47C4-9059-A63FB5E6D330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F9A89639-9CDD-4AE6-BFC1-748009043FE9}">
      <dgm:prSet/>
      <dgm:spPr/>
      <dgm:t>
        <a:bodyPr/>
        <a:lstStyle/>
        <a:p>
          <a:pPr algn="ctr"/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Экономия топлива, </a:t>
          </a:r>
          <a:r>
            <a:rPr lang="ru-RU" b="0" dirty="0" err="1" smtClean="0">
              <a:solidFill>
                <a:srgbClr val="002060"/>
              </a:solidFill>
              <a:latin typeface="Cambria" pitchFamily="18" charset="0"/>
            </a:rPr>
            <a:t>тыс.т.н.т</a:t>
          </a:r>
          <a:r>
            <a:rPr lang="ru-RU" b="0" dirty="0" smtClean="0">
              <a:solidFill>
                <a:srgbClr val="002060"/>
              </a:solidFill>
              <a:latin typeface="Cambria" pitchFamily="18" charset="0"/>
            </a:rPr>
            <a:t>.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484B2867-05DF-4867-AAA5-A9F3D71E4B00}" type="parTrans" cxnId="{E9137CB3-6EB6-4961-8DF8-369ECA127EAB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BEF85219-3EFF-4A26-8EDB-40B640CFBF9E}" type="sibTrans" cxnId="{E9137CB3-6EB6-4961-8DF8-369ECA127EAB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6AE0C3E8-C48A-4A32-BC77-A5F5F460E70D}">
      <dgm:prSet/>
      <dgm:spPr/>
      <dgm:t>
        <a:bodyPr/>
        <a:lstStyle/>
        <a:p>
          <a:pPr algn="r"/>
          <a:r>
            <a:rPr lang="ru-RU" b="0" i="0" u="none" dirty="0" smtClean="0">
              <a:solidFill>
                <a:srgbClr val="002060"/>
              </a:solidFill>
              <a:latin typeface="Cambria" pitchFamily="18" charset="0"/>
            </a:rPr>
            <a:t>3 107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1532B4D2-0A7E-4AD6-951E-EAC266CC650C}" type="parTrans" cxnId="{278EF03F-917A-4B54-973E-239D7B058C79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4F8B788A-A296-4A4C-AC7C-F37F97B82EC1}" type="sibTrans" cxnId="{278EF03F-917A-4B54-973E-239D7B058C79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C8E347EF-B08E-4748-B14A-CD6F81856281}">
      <dgm:prSet/>
      <dgm:spPr/>
      <dgm:t>
        <a:bodyPr/>
        <a:lstStyle/>
        <a:p>
          <a:pPr algn="r"/>
          <a:r>
            <a:rPr lang="ru-RU" b="0" i="0" u="none" dirty="0" smtClean="0">
              <a:solidFill>
                <a:srgbClr val="002060"/>
              </a:solidFill>
              <a:latin typeface="Cambria" pitchFamily="18" charset="0"/>
            </a:rPr>
            <a:t>192</a:t>
          </a:r>
          <a:endParaRPr lang="ru-RU" b="0" dirty="0">
            <a:solidFill>
              <a:srgbClr val="002060"/>
            </a:solidFill>
            <a:latin typeface="Cambria" pitchFamily="18" charset="0"/>
          </a:endParaRPr>
        </a:p>
      </dgm:t>
    </dgm:pt>
    <dgm:pt modelId="{4F5D9E1D-B8C1-4949-92AA-DB1BE0709DB7}" type="parTrans" cxnId="{096D2801-6384-4DF6-B088-467D2E02F5EF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FD882F90-410D-4DB8-BF91-524DED466183}" type="sibTrans" cxnId="{096D2801-6384-4DF6-B088-467D2E02F5EF}">
      <dgm:prSet/>
      <dgm:spPr/>
      <dgm:t>
        <a:bodyPr/>
        <a:lstStyle/>
        <a:p>
          <a:pPr algn="ctr"/>
          <a:endParaRPr lang="ru-RU" b="1">
            <a:solidFill>
              <a:srgbClr val="002060"/>
            </a:solidFill>
            <a:latin typeface="Cambria" pitchFamily="18" charset="0"/>
          </a:endParaRPr>
        </a:p>
      </dgm:t>
    </dgm:pt>
    <dgm:pt modelId="{B132A339-4324-4444-9F1D-740E5CB3B5A9}" type="pres">
      <dgm:prSet presAssocID="{35FA7B22-A667-4926-B8D2-077C7D36F4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5460F1-6151-4AF9-8B33-1F508DF08234}" type="pres">
      <dgm:prSet presAssocID="{2C2EB53C-2856-44E1-8CB1-B72FFB2F59C6}" presName="linNode" presStyleCnt="0"/>
      <dgm:spPr/>
    </dgm:pt>
    <dgm:pt modelId="{C973244E-826F-49BC-A174-6610F9956EA9}" type="pres">
      <dgm:prSet presAssocID="{2C2EB53C-2856-44E1-8CB1-B72FFB2F59C6}" presName="parentText" presStyleLbl="node1" presStyleIdx="0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62BBEF-AB0C-4E2B-9459-A72FA23A4B66}" type="pres">
      <dgm:prSet presAssocID="{2C2EB53C-2856-44E1-8CB1-B72FFB2F59C6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1E096-903F-4C10-8F8F-9DB903D46F8B}" type="pres">
      <dgm:prSet presAssocID="{E3C43EC5-D337-4D00-8A60-B8267487491A}" presName="sp" presStyleCnt="0"/>
      <dgm:spPr/>
    </dgm:pt>
    <dgm:pt modelId="{ECB6E7FD-F9A4-48A0-BD80-DBA17555249A}" type="pres">
      <dgm:prSet presAssocID="{977A4FED-85B7-4DB8-8631-662DBBE37954}" presName="linNode" presStyleCnt="0"/>
      <dgm:spPr/>
    </dgm:pt>
    <dgm:pt modelId="{A2EC51D9-3BB9-45A2-ACC9-6A28394BF454}" type="pres">
      <dgm:prSet presAssocID="{977A4FED-85B7-4DB8-8631-662DBBE37954}" presName="parentText" presStyleLbl="node1" presStyleIdx="1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3AFE7-FDDA-4A4D-A17E-562E6E7CF4EF}" type="pres">
      <dgm:prSet presAssocID="{977A4FED-85B7-4DB8-8631-662DBBE37954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21BF3-36B6-4DCD-8874-6DA767E91304}" type="pres">
      <dgm:prSet presAssocID="{18DE9716-E665-4F5E-9180-815C59B61EFA}" presName="sp" presStyleCnt="0"/>
      <dgm:spPr/>
    </dgm:pt>
    <dgm:pt modelId="{98B1587A-8C44-4914-89EC-6CE7945BE8BC}" type="pres">
      <dgm:prSet presAssocID="{2FCC270F-6E4B-4FBF-8F11-0D583660A712}" presName="linNode" presStyleCnt="0"/>
      <dgm:spPr/>
    </dgm:pt>
    <dgm:pt modelId="{91938B03-3B61-4710-8740-D65FF029AB94}" type="pres">
      <dgm:prSet presAssocID="{2FCC270F-6E4B-4FBF-8F11-0D583660A712}" presName="parentText" presStyleLbl="node1" presStyleIdx="2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F1BD0-52F1-4E52-A1F4-6C18EB8A5969}" type="pres">
      <dgm:prSet presAssocID="{2FCC270F-6E4B-4FBF-8F11-0D583660A712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EB9BC-00D7-426B-87FF-CBAFAFBA738A}" type="pres">
      <dgm:prSet presAssocID="{39983E6F-C3F9-42AB-9F15-BD98E7ACCA92}" presName="sp" presStyleCnt="0"/>
      <dgm:spPr/>
    </dgm:pt>
    <dgm:pt modelId="{07E5896C-E411-4A68-88E4-D1FCFC4713C7}" type="pres">
      <dgm:prSet presAssocID="{EDB7F8BE-5BC6-4475-BE88-B3DBF386D4FD}" presName="linNode" presStyleCnt="0"/>
      <dgm:spPr/>
    </dgm:pt>
    <dgm:pt modelId="{D9E986F8-9F50-441E-837C-9726BCE6CA33}" type="pres">
      <dgm:prSet presAssocID="{EDB7F8BE-5BC6-4475-BE88-B3DBF386D4FD}" presName="parentText" presStyleLbl="node1" presStyleIdx="3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10B09-ABC5-46DC-A417-F6FD1890EBED}" type="pres">
      <dgm:prSet presAssocID="{EDB7F8BE-5BC6-4475-BE88-B3DBF386D4FD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DAD21F-851C-41DC-B205-899EEA3C5122}" type="pres">
      <dgm:prSet presAssocID="{1A963819-9374-44D1-8E43-A1C5BF63F26E}" presName="sp" presStyleCnt="0"/>
      <dgm:spPr/>
    </dgm:pt>
    <dgm:pt modelId="{8384E5EA-43A6-4745-9367-DEF0E0D8925B}" type="pres">
      <dgm:prSet presAssocID="{18F5B741-597E-4955-A2F5-DD7CB98A97F0}" presName="linNode" presStyleCnt="0"/>
      <dgm:spPr/>
    </dgm:pt>
    <dgm:pt modelId="{5B9BA6CE-E2F8-49D9-96E4-4C47A8FDBB5F}" type="pres">
      <dgm:prSet presAssocID="{18F5B741-597E-4955-A2F5-DD7CB98A97F0}" presName="parentText" presStyleLbl="node1" presStyleIdx="4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25E52-D6DC-4040-985C-D46EA565D152}" type="pres">
      <dgm:prSet presAssocID="{18F5B741-597E-4955-A2F5-DD7CB98A97F0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051F6-3DDC-45B4-B95C-3744D18406FF}" type="pres">
      <dgm:prSet presAssocID="{B147119D-7863-442B-9CBA-7A87FF4A4D97}" presName="sp" presStyleCnt="0"/>
      <dgm:spPr/>
    </dgm:pt>
    <dgm:pt modelId="{C21434D6-F564-44FE-8870-7F3E1B87B216}" type="pres">
      <dgm:prSet presAssocID="{F9A89639-9CDD-4AE6-BFC1-748009043FE9}" presName="linNode" presStyleCnt="0"/>
      <dgm:spPr/>
    </dgm:pt>
    <dgm:pt modelId="{3FAA1EDC-941F-4F5A-8469-465293633AC3}" type="pres">
      <dgm:prSet presAssocID="{F9A89639-9CDD-4AE6-BFC1-748009043FE9}" presName="parentText" presStyleLbl="node1" presStyleIdx="5" presStyleCnt="6" custScaleX="811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550D9-F87B-48FC-A5F7-C42168AA532D}" type="pres">
      <dgm:prSet presAssocID="{F9A89639-9CDD-4AE6-BFC1-748009043FE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8FB0CA-1477-4D42-85BC-5E72AB6E8827}" type="presOf" srcId="{5F1D5E26-DE10-451C-8DA4-21FCE6062BFD}" destId="{CD510B09-ABC5-46DC-A417-F6FD1890EBED}" srcOrd="0" destOrd="0" presId="urn:microsoft.com/office/officeart/2005/8/layout/vList5"/>
    <dgm:cxn modelId="{F6258545-D6B7-4439-9D10-AA651F91463F}" srcId="{35FA7B22-A667-4926-B8D2-077C7D36F415}" destId="{977A4FED-85B7-4DB8-8631-662DBBE37954}" srcOrd="1" destOrd="0" parTransId="{90D88D6B-CB56-49AE-A920-0755E085A28D}" sibTransId="{18DE9716-E665-4F5E-9180-815C59B61EFA}"/>
    <dgm:cxn modelId="{E9137CB3-6EB6-4961-8DF8-369ECA127EAB}" srcId="{35FA7B22-A667-4926-B8D2-077C7D36F415}" destId="{F9A89639-9CDD-4AE6-BFC1-748009043FE9}" srcOrd="5" destOrd="0" parTransId="{484B2867-05DF-4867-AAA5-A9F3D71E4B00}" sibTransId="{BEF85219-3EFF-4A26-8EDB-40B640CFBF9E}"/>
    <dgm:cxn modelId="{B25B957B-4041-4155-99A7-862E5E7C75D4}" srcId="{977A4FED-85B7-4DB8-8631-662DBBE37954}" destId="{A3688728-B1F6-4683-873A-2FBFC5B07581}" srcOrd="0" destOrd="0" parTransId="{8C19A9D6-7BD5-4EF5-B912-E84A011EC295}" sibTransId="{DF8A8E15-353D-4C97-8C80-8895E32D3F07}"/>
    <dgm:cxn modelId="{6A95E907-6FA0-4CE7-9962-62B874EC0A23}" srcId="{EDB7F8BE-5BC6-4475-BE88-B3DBF386D4FD}" destId="{5F1D5E26-DE10-451C-8DA4-21FCE6062BFD}" srcOrd="0" destOrd="0" parTransId="{9C155A6E-A16E-4CAE-81D3-93334E351B56}" sibTransId="{50EC5A90-0FEA-4650-AA7A-4052DCD05748}"/>
    <dgm:cxn modelId="{09310574-BD80-4C47-AE47-F5ADAD837CBB}" type="presOf" srcId="{2FCC270F-6E4B-4FBF-8F11-0D583660A712}" destId="{91938B03-3B61-4710-8740-D65FF029AB94}" srcOrd="0" destOrd="0" presId="urn:microsoft.com/office/officeart/2005/8/layout/vList5"/>
    <dgm:cxn modelId="{278EF03F-917A-4B54-973E-239D7B058C79}" srcId="{18F5B741-597E-4955-A2F5-DD7CB98A97F0}" destId="{6AE0C3E8-C48A-4A32-BC77-A5F5F460E70D}" srcOrd="0" destOrd="0" parTransId="{1532B4D2-0A7E-4AD6-951E-EAC266CC650C}" sibTransId="{4F8B788A-A296-4A4C-AC7C-F37F97B82EC1}"/>
    <dgm:cxn modelId="{950719AF-C40B-452E-8D82-18EB15D87805}" type="presOf" srcId="{B5B9A8CD-5163-42C1-8D82-91BB5C661D3C}" destId="{AD9F1BD0-52F1-4E52-A1F4-6C18EB8A5969}" srcOrd="0" destOrd="0" presId="urn:microsoft.com/office/officeart/2005/8/layout/vList5"/>
    <dgm:cxn modelId="{FBBCE5F8-10DF-454D-AC36-B1EF55816584}" type="presOf" srcId="{F9A89639-9CDD-4AE6-BFC1-748009043FE9}" destId="{3FAA1EDC-941F-4F5A-8469-465293633AC3}" srcOrd="0" destOrd="0" presId="urn:microsoft.com/office/officeart/2005/8/layout/vList5"/>
    <dgm:cxn modelId="{DBCDFE1C-EC1B-43C3-B1DF-E6257727D925}" srcId="{2C2EB53C-2856-44E1-8CB1-B72FFB2F59C6}" destId="{3DDD8F1B-E703-4444-AF08-93A241649DF7}" srcOrd="0" destOrd="0" parTransId="{D1EC61D2-F408-40AC-8D01-50BEA5DE096B}" sibTransId="{69816A33-6887-452C-9ED5-0A0054800813}"/>
    <dgm:cxn modelId="{5836F39D-4F80-4E89-84E7-1CA0F25C4D6C}" type="presOf" srcId="{EDB7F8BE-5BC6-4475-BE88-B3DBF386D4FD}" destId="{D9E986F8-9F50-441E-837C-9726BCE6CA33}" srcOrd="0" destOrd="0" presId="urn:microsoft.com/office/officeart/2005/8/layout/vList5"/>
    <dgm:cxn modelId="{D25BE0E6-583D-451D-90AA-4CFE3A38955A}" type="presOf" srcId="{6AE0C3E8-C48A-4A32-BC77-A5F5F460E70D}" destId="{14C25E52-D6DC-4040-985C-D46EA565D152}" srcOrd="0" destOrd="0" presId="urn:microsoft.com/office/officeart/2005/8/layout/vList5"/>
    <dgm:cxn modelId="{B0E87CF0-0895-4CB4-AD29-8834A38F7128}" type="presOf" srcId="{35FA7B22-A667-4926-B8D2-077C7D36F415}" destId="{B132A339-4324-4444-9F1D-740E5CB3B5A9}" srcOrd="0" destOrd="0" presId="urn:microsoft.com/office/officeart/2005/8/layout/vList5"/>
    <dgm:cxn modelId="{1944B931-5653-4969-BA39-C39863324DF6}" srcId="{35FA7B22-A667-4926-B8D2-077C7D36F415}" destId="{2FCC270F-6E4B-4FBF-8F11-0D583660A712}" srcOrd="2" destOrd="0" parTransId="{84FAFE27-5DFF-4F35-A35C-D127A46A7AEF}" sibTransId="{39983E6F-C3F9-42AB-9F15-BD98E7ACCA92}"/>
    <dgm:cxn modelId="{4BD13E77-03D0-4FE3-8768-058A25382C8C}" type="presOf" srcId="{C8E347EF-B08E-4748-B14A-CD6F81856281}" destId="{BB3550D9-F87B-48FC-A5F7-C42168AA532D}" srcOrd="0" destOrd="0" presId="urn:microsoft.com/office/officeart/2005/8/layout/vList5"/>
    <dgm:cxn modelId="{9891764A-5912-4077-A8B3-B8C550D37220}" type="presOf" srcId="{977A4FED-85B7-4DB8-8631-662DBBE37954}" destId="{A2EC51D9-3BB9-45A2-ACC9-6A28394BF454}" srcOrd="0" destOrd="0" presId="urn:microsoft.com/office/officeart/2005/8/layout/vList5"/>
    <dgm:cxn modelId="{DB502A03-72DD-4152-BFE2-95312E06EC91}" srcId="{2FCC270F-6E4B-4FBF-8F11-0D583660A712}" destId="{B5B9A8CD-5163-42C1-8D82-91BB5C661D3C}" srcOrd="0" destOrd="0" parTransId="{378B4F15-492E-4C78-8E03-AFCD8AF0F49A}" sibTransId="{72FA7C52-9565-4A63-A97D-E39FD6D33E5B}"/>
    <dgm:cxn modelId="{5AA83AD4-82B0-4832-ACFA-C5AF4F8A5229}" srcId="{35FA7B22-A667-4926-B8D2-077C7D36F415}" destId="{EDB7F8BE-5BC6-4475-BE88-B3DBF386D4FD}" srcOrd="3" destOrd="0" parTransId="{CA5A1A17-CF45-436D-B8BD-7837DACE1AB5}" sibTransId="{1A963819-9374-44D1-8E43-A1C5BF63F26E}"/>
    <dgm:cxn modelId="{84D91A89-6E8A-4DCE-8887-0D6610003F59}" type="presOf" srcId="{A3688728-B1F6-4683-873A-2FBFC5B07581}" destId="{DB83AFE7-FDDA-4A4D-A17E-562E6E7CF4EF}" srcOrd="0" destOrd="0" presId="urn:microsoft.com/office/officeart/2005/8/layout/vList5"/>
    <dgm:cxn modelId="{835CFE7F-EEEF-4044-A5B5-81AC222797A1}" type="presOf" srcId="{3DDD8F1B-E703-4444-AF08-93A241649DF7}" destId="{AF62BBEF-AB0C-4E2B-9459-A72FA23A4B66}" srcOrd="0" destOrd="0" presId="urn:microsoft.com/office/officeart/2005/8/layout/vList5"/>
    <dgm:cxn modelId="{BA298604-0E4A-487A-AFFC-C6921FA4588F}" type="presOf" srcId="{2C2EB53C-2856-44E1-8CB1-B72FFB2F59C6}" destId="{C973244E-826F-49BC-A174-6610F9956EA9}" srcOrd="0" destOrd="0" presId="urn:microsoft.com/office/officeart/2005/8/layout/vList5"/>
    <dgm:cxn modelId="{096D2801-6384-4DF6-B088-467D2E02F5EF}" srcId="{F9A89639-9CDD-4AE6-BFC1-748009043FE9}" destId="{C8E347EF-B08E-4748-B14A-CD6F81856281}" srcOrd="0" destOrd="0" parTransId="{4F5D9E1D-B8C1-4949-92AA-DB1BE0709DB7}" sibTransId="{FD882F90-410D-4DB8-BF91-524DED466183}"/>
    <dgm:cxn modelId="{26503364-339E-47C4-9059-A63FB5E6D330}" srcId="{35FA7B22-A667-4926-B8D2-077C7D36F415}" destId="{18F5B741-597E-4955-A2F5-DD7CB98A97F0}" srcOrd="4" destOrd="0" parTransId="{B986B48F-BDB1-4005-8DB5-370D1331B19D}" sibTransId="{B147119D-7863-442B-9CBA-7A87FF4A4D97}"/>
    <dgm:cxn modelId="{7B291482-66A0-4979-9462-3C07E1DD68D5}" type="presOf" srcId="{18F5B741-597E-4955-A2F5-DD7CB98A97F0}" destId="{5B9BA6CE-E2F8-49D9-96E4-4C47A8FDBB5F}" srcOrd="0" destOrd="0" presId="urn:microsoft.com/office/officeart/2005/8/layout/vList5"/>
    <dgm:cxn modelId="{BB741D66-55FC-46D5-90D8-A7879BFA1EE2}" srcId="{35FA7B22-A667-4926-B8D2-077C7D36F415}" destId="{2C2EB53C-2856-44E1-8CB1-B72FFB2F59C6}" srcOrd="0" destOrd="0" parTransId="{4DE3D512-E2F7-463B-AD45-E917DF1BA646}" sibTransId="{E3C43EC5-D337-4D00-8A60-B8267487491A}"/>
    <dgm:cxn modelId="{902BC321-0B53-4A7F-B6A2-426B12CDB4CC}" type="presParOf" srcId="{B132A339-4324-4444-9F1D-740E5CB3B5A9}" destId="{905460F1-6151-4AF9-8B33-1F508DF08234}" srcOrd="0" destOrd="0" presId="urn:microsoft.com/office/officeart/2005/8/layout/vList5"/>
    <dgm:cxn modelId="{C41BABAB-36AC-4796-A7B4-D07E3962A34A}" type="presParOf" srcId="{905460F1-6151-4AF9-8B33-1F508DF08234}" destId="{C973244E-826F-49BC-A174-6610F9956EA9}" srcOrd="0" destOrd="0" presId="urn:microsoft.com/office/officeart/2005/8/layout/vList5"/>
    <dgm:cxn modelId="{33E989BE-6031-48A9-875B-258F3496CDB3}" type="presParOf" srcId="{905460F1-6151-4AF9-8B33-1F508DF08234}" destId="{AF62BBEF-AB0C-4E2B-9459-A72FA23A4B66}" srcOrd="1" destOrd="0" presId="urn:microsoft.com/office/officeart/2005/8/layout/vList5"/>
    <dgm:cxn modelId="{F2346711-C751-45D9-A890-21B9C57F48FE}" type="presParOf" srcId="{B132A339-4324-4444-9F1D-740E5CB3B5A9}" destId="{8C41E096-903F-4C10-8F8F-9DB903D46F8B}" srcOrd="1" destOrd="0" presId="urn:microsoft.com/office/officeart/2005/8/layout/vList5"/>
    <dgm:cxn modelId="{881D90C7-5A01-4B4F-AC0A-A5F76765822C}" type="presParOf" srcId="{B132A339-4324-4444-9F1D-740E5CB3B5A9}" destId="{ECB6E7FD-F9A4-48A0-BD80-DBA17555249A}" srcOrd="2" destOrd="0" presId="urn:microsoft.com/office/officeart/2005/8/layout/vList5"/>
    <dgm:cxn modelId="{42937B6C-CE8C-4DAF-84E5-1C84E34B076F}" type="presParOf" srcId="{ECB6E7FD-F9A4-48A0-BD80-DBA17555249A}" destId="{A2EC51D9-3BB9-45A2-ACC9-6A28394BF454}" srcOrd="0" destOrd="0" presId="urn:microsoft.com/office/officeart/2005/8/layout/vList5"/>
    <dgm:cxn modelId="{0372F677-5E68-4C46-AC07-90F42F7A95F5}" type="presParOf" srcId="{ECB6E7FD-F9A4-48A0-BD80-DBA17555249A}" destId="{DB83AFE7-FDDA-4A4D-A17E-562E6E7CF4EF}" srcOrd="1" destOrd="0" presId="urn:microsoft.com/office/officeart/2005/8/layout/vList5"/>
    <dgm:cxn modelId="{2916ADA2-DC96-417A-B045-05754956B074}" type="presParOf" srcId="{B132A339-4324-4444-9F1D-740E5CB3B5A9}" destId="{39521BF3-36B6-4DCD-8874-6DA767E91304}" srcOrd="3" destOrd="0" presId="urn:microsoft.com/office/officeart/2005/8/layout/vList5"/>
    <dgm:cxn modelId="{DFF962FE-D523-42F9-8AAD-773F6FF70547}" type="presParOf" srcId="{B132A339-4324-4444-9F1D-740E5CB3B5A9}" destId="{98B1587A-8C44-4914-89EC-6CE7945BE8BC}" srcOrd="4" destOrd="0" presId="urn:microsoft.com/office/officeart/2005/8/layout/vList5"/>
    <dgm:cxn modelId="{84FC1E89-B53B-4112-AC4E-9C5CFCDAFFB6}" type="presParOf" srcId="{98B1587A-8C44-4914-89EC-6CE7945BE8BC}" destId="{91938B03-3B61-4710-8740-D65FF029AB94}" srcOrd="0" destOrd="0" presId="urn:microsoft.com/office/officeart/2005/8/layout/vList5"/>
    <dgm:cxn modelId="{067F83A1-6DB8-49A2-ACC3-62FEE4852913}" type="presParOf" srcId="{98B1587A-8C44-4914-89EC-6CE7945BE8BC}" destId="{AD9F1BD0-52F1-4E52-A1F4-6C18EB8A5969}" srcOrd="1" destOrd="0" presId="urn:microsoft.com/office/officeart/2005/8/layout/vList5"/>
    <dgm:cxn modelId="{F620714C-35BF-41B4-9E5D-09C35F6C22E0}" type="presParOf" srcId="{B132A339-4324-4444-9F1D-740E5CB3B5A9}" destId="{6E8EB9BC-00D7-426B-87FF-CBAFAFBA738A}" srcOrd="5" destOrd="0" presId="urn:microsoft.com/office/officeart/2005/8/layout/vList5"/>
    <dgm:cxn modelId="{212D0871-A078-40C8-91C3-84C511B4A8A9}" type="presParOf" srcId="{B132A339-4324-4444-9F1D-740E5CB3B5A9}" destId="{07E5896C-E411-4A68-88E4-D1FCFC4713C7}" srcOrd="6" destOrd="0" presId="urn:microsoft.com/office/officeart/2005/8/layout/vList5"/>
    <dgm:cxn modelId="{4C80813B-6E37-4475-B627-093C41395C5F}" type="presParOf" srcId="{07E5896C-E411-4A68-88E4-D1FCFC4713C7}" destId="{D9E986F8-9F50-441E-837C-9726BCE6CA33}" srcOrd="0" destOrd="0" presId="urn:microsoft.com/office/officeart/2005/8/layout/vList5"/>
    <dgm:cxn modelId="{44AA3624-C876-4D60-AE0F-CEB59BD3C325}" type="presParOf" srcId="{07E5896C-E411-4A68-88E4-D1FCFC4713C7}" destId="{CD510B09-ABC5-46DC-A417-F6FD1890EBED}" srcOrd="1" destOrd="0" presId="urn:microsoft.com/office/officeart/2005/8/layout/vList5"/>
    <dgm:cxn modelId="{A1D8DF66-C4EC-4BC0-BE4C-6CED53E28069}" type="presParOf" srcId="{B132A339-4324-4444-9F1D-740E5CB3B5A9}" destId="{84DAD21F-851C-41DC-B205-899EEA3C5122}" srcOrd="7" destOrd="0" presId="urn:microsoft.com/office/officeart/2005/8/layout/vList5"/>
    <dgm:cxn modelId="{3CE6294C-5C82-4215-B22B-11046A9DA0B8}" type="presParOf" srcId="{B132A339-4324-4444-9F1D-740E5CB3B5A9}" destId="{8384E5EA-43A6-4745-9367-DEF0E0D8925B}" srcOrd="8" destOrd="0" presId="urn:microsoft.com/office/officeart/2005/8/layout/vList5"/>
    <dgm:cxn modelId="{0A8DE383-4677-4EF5-9278-5E5402CD730B}" type="presParOf" srcId="{8384E5EA-43A6-4745-9367-DEF0E0D8925B}" destId="{5B9BA6CE-E2F8-49D9-96E4-4C47A8FDBB5F}" srcOrd="0" destOrd="0" presId="urn:microsoft.com/office/officeart/2005/8/layout/vList5"/>
    <dgm:cxn modelId="{35843475-1B93-41D9-925C-DB65962CD8E0}" type="presParOf" srcId="{8384E5EA-43A6-4745-9367-DEF0E0D8925B}" destId="{14C25E52-D6DC-4040-985C-D46EA565D152}" srcOrd="1" destOrd="0" presId="urn:microsoft.com/office/officeart/2005/8/layout/vList5"/>
    <dgm:cxn modelId="{5F609CDC-2B5F-47C5-ABEE-DBE7249BA41B}" type="presParOf" srcId="{B132A339-4324-4444-9F1D-740E5CB3B5A9}" destId="{0CC051F6-3DDC-45B4-B95C-3744D18406FF}" srcOrd="9" destOrd="0" presId="urn:microsoft.com/office/officeart/2005/8/layout/vList5"/>
    <dgm:cxn modelId="{A36C6225-B068-42D0-98A7-EBEE58FD7278}" type="presParOf" srcId="{B132A339-4324-4444-9F1D-740E5CB3B5A9}" destId="{C21434D6-F564-44FE-8870-7F3E1B87B216}" srcOrd="10" destOrd="0" presId="urn:microsoft.com/office/officeart/2005/8/layout/vList5"/>
    <dgm:cxn modelId="{74A2B9EB-6CE9-408B-BA6E-53F6C2935B29}" type="presParOf" srcId="{C21434D6-F564-44FE-8870-7F3E1B87B216}" destId="{3FAA1EDC-941F-4F5A-8469-465293633AC3}" srcOrd="0" destOrd="0" presId="urn:microsoft.com/office/officeart/2005/8/layout/vList5"/>
    <dgm:cxn modelId="{8B04FE69-6723-4700-BAF9-4FE010FFB625}" type="presParOf" srcId="{C21434D6-F564-44FE-8870-7F3E1B87B216}" destId="{BB3550D9-F87B-48FC-A5F7-C42168AA532D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39676E-BC0B-456A-8366-E1D1B3F10CF7}">
      <dsp:nvSpPr>
        <dsp:cNvPr id="0" name=""/>
        <dsp:cNvSpPr/>
      </dsp:nvSpPr>
      <dsp:spPr>
        <a:xfrm>
          <a:off x="0" y="72014"/>
          <a:ext cx="8928991" cy="3744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Читинская ТЭЦ-1</a:t>
          </a:r>
          <a:endParaRPr lang="ru-RU" sz="16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0" y="72014"/>
        <a:ext cx="8928991" cy="374400"/>
      </dsp:txXfrm>
    </dsp:sp>
    <dsp:sp modelId="{287BC7F8-BC1D-47F2-BAC4-85FDF199E926}">
      <dsp:nvSpPr>
        <dsp:cNvPr id="0" name=""/>
        <dsp:cNvSpPr/>
      </dsp:nvSpPr>
      <dsp:spPr>
        <a:xfrm>
          <a:off x="0" y="475401"/>
          <a:ext cx="8928991" cy="132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44 ремонта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 из них 2 капитальных (К/а ст. №№ 3,11) и 4 текущих ремонта к/а ст.№№4,9,12,13 с проведением ВО и ГИ.</a:t>
          </a:r>
          <a:endParaRPr lang="ru-RU" sz="1200" b="0" kern="1200" dirty="0">
            <a:solidFill>
              <a:srgbClr val="002060"/>
            </a:solidFill>
            <a:latin typeface="Cambria" pitchFamily="18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11 ремонтов турбоагрегатов из них 1 капитальный ремонт с выполнением сверхтиповых объемов работ т/а ст.№3 (продление паркового ресурса ГПП и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п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/перепускных труб)</a:t>
          </a:r>
          <a:endParaRPr lang="ru-RU" sz="1200" b="0" kern="1200" dirty="0">
            <a:solidFill>
              <a:srgbClr val="002060"/>
            </a:solidFill>
            <a:latin typeface="Cambria" pitchFamily="18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 капитальный ремонт секции Главного паропровода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ст.№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 1.</a:t>
          </a:r>
          <a:endParaRPr lang="ru-RU" sz="1200" b="0" kern="1200" dirty="0">
            <a:solidFill>
              <a:srgbClr val="002060"/>
            </a:solidFill>
            <a:latin typeface="Cambria" pitchFamily="18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 капитальный ремонт секции Питательного трубопровода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ст.№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 2</a:t>
          </a:r>
          <a:endParaRPr lang="ru-RU" sz="1200" b="0" kern="1200" dirty="0">
            <a:solidFill>
              <a:srgbClr val="002060"/>
            </a:solidFill>
            <a:latin typeface="Cambria" pitchFamily="18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 капитальный </a:t>
          </a:r>
          <a:r>
            <a:rPr lang="ru-RU" sz="1200" kern="1200" dirty="0" smtClean="0">
              <a:solidFill>
                <a:srgbClr val="002060"/>
              </a:solidFill>
              <a:latin typeface="Cambria" pitchFamily="18" charset="0"/>
            </a:rPr>
            <a:t>ремонт дымовой трубы №3.</a:t>
          </a:r>
          <a:endParaRPr lang="ru-RU" sz="120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0" y="475401"/>
        <a:ext cx="8928991" cy="1324800"/>
      </dsp:txXfrm>
    </dsp:sp>
    <dsp:sp modelId="{C7EED9F7-9FE2-49F7-8B2D-881D35AA5C93}">
      <dsp:nvSpPr>
        <dsp:cNvPr id="0" name=""/>
        <dsp:cNvSpPr/>
      </dsp:nvSpPr>
      <dsp:spPr>
        <a:xfrm>
          <a:off x="0" y="1837892"/>
          <a:ext cx="8928991" cy="3744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Читинская ТЭЦ-2</a:t>
          </a:r>
          <a:endParaRPr lang="ru-RU" sz="160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0" y="1837892"/>
        <a:ext cx="8928991" cy="374400"/>
      </dsp:txXfrm>
    </dsp:sp>
    <dsp:sp modelId="{F3A3F8BE-7CB4-40C6-9401-18F8B25CCA73}">
      <dsp:nvSpPr>
        <dsp:cNvPr id="0" name=""/>
        <dsp:cNvSpPr/>
      </dsp:nvSpPr>
      <dsp:spPr>
        <a:xfrm>
          <a:off x="0" y="2212292"/>
          <a:ext cx="8928991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14 ремонтов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 из них 1 капитальный К/а ст.№5(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техдиагностика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)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2 текущих ремонта турбоагрегатов.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 капитальный ремонт дымовой трубы.</a:t>
          </a:r>
        </a:p>
      </dsp:txBody>
      <dsp:txXfrm>
        <a:off x="0" y="2212292"/>
        <a:ext cx="8928991" cy="596160"/>
      </dsp:txXfrm>
    </dsp:sp>
    <dsp:sp modelId="{E0664DA3-489C-41AF-A0A8-E99CFECCC524}">
      <dsp:nvSpPr>
        <dsp:cNvPr id="0" name=""/>
        <dsp:cNvSpPr/>
      </dsp:nvSpPr>
      <dsp:spPr>
        <a:xfrm>
          <a:off x="0" y="2808308"/>
          <a:ext cx="8928991" cy="3744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  <a:latin typeface="Cambria" pitchFamily="18" charset="0"/>
            </a:rPr>
            <a:t>Шерловогорская</a:t>
          </a: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sp:txBody>
      <dsp:txXfrm>
        <a:off x="0" y="2808308"/>
        <a:ext cx="8928991" cy="374400"/>
      </dsp:txXfrm>
    </dsp:sp>
    <dsp:sp modelId="{50F4DE15-82F9-41CE-960A-298256F26147}">
      <dsp:nvSpPr>
        <dsp:cNvPr id="0" name=""/>
        <dsp:cNvSpPr/>
      </dsp:nvSpPr>
      <dsp:spPr>
        <a:xfrm>
          <a:off x="0" y="3182852"/>
          <a:ext cx="8928991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11 текущих ремонтов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, </a:t>
          </a: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2 текущих ремонта турбоагрегатов,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1 капитальный ремонт градирни.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Предварительный план перекладки 2,130км. тепловых сетей (в однотрубном исчислении).</a:t>
          </a:r>
        </a:p>
      </dsp:txBody>
      <dsp:txXfrm>
        <a:off x="0" y="3182852"/>
        <a:ext cx="8928991" cy="794880"/>
      </dsp:txXfrm>
    </dsp:sp>
    <dsp:sp modelId="{F5E6C7B5-71AF-4660-8663-58C5A2F802E4}">
      <dsp:nvSpPr>
        <dsp:cNvPr id="0" name=""/>
        <dsp:cNvSpPr/>
      </dsp:nvSpPr>
      <dsp:spPr>
        <a:xfrm>
          <a:off x="0" y="3977731"/>
          <a:ext cx="8928991" cy="3744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  <a:latin typeface="Cambria" pitchFamily="18" charset="0"/>
            </a:rPr>
            <a:t>Приаргунская</a:t>
          </a: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sp:txBody>
      <dsp:txXfrm>
        <a:off x="0" y="3977731"/>
        <a:ext cx="8928991" cy="374400"/>
      </dsp:txXfrm>
    </dsp:sp>
    <dsp:sp modelId="{7D12BA23-6502-4474-83B6-8E1795C78FFD}">
      <dsp:nvSpPr>
        <dsp:cNvPr id="0" name=""/>
        <dsp:cNvSpPr/>
      </dsp:nvSpPr>
      <dsp:spPr>
        <a:xfrm>
          <a:off x="0" y="4352132"/>
          <a:ext cx="8928991" cy="4057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9 текущих ремонтов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, 3 текущих ремонта турбоагрегатов.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Предварительный план перекладки 3,370 км. тепловых сетей (в однотрубном исчислении).</a:t>
          </a:r>
        </a:p>
      </dsp:txBody>
      <dsp:txXfrm>
        <a:off x="0" y="4352132"/>
        <a:ext cx="8928991" cy="4057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39676E-BC0B-456A-8366-E1D1B3F10CF7}">
      <dsp:nvSpPr>
        <dsp:cNvPr id="0" name=""/>
        <dsp:cNvSpPr/>
      </dsp:nvSpPr>
      <dsp:spPr>
        <a:xfrm>
          <a:off x="0" y="8810"/>
          <a:ext cx="8928991" cy="46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  <a:latin typeface="Cambria" pitchFamily="18" charset="0"/>
            </a:rPr>
            <a:t>Улан-Удэнская</a:t>
          </a: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 ТЭЦ-1</a:t>
          </a:r>
        </a:p>
      </dsp:txBody>
      <dsp:txXfrm>
        <a:off x="0" y="8810"/>
        <a:ext cx="8928991" cy="468000"/>
      </dsp:txXfrm>
    </dsp:sp>
    <dsp:sp modelId="{287BC7F8-BC1D-47F2-BAC4-85FDF199E926}">
      <dsp:nvSpPr>
        <dsp:cNvPr id="0" name=""/>
        <dsp:cNvSpPr/>
      </dsp:nvSpPr>
      <dsp:spPr>
        <a:xfrm>
          <a:off x="0" y="521760"/>
          <a:ext cx="8928991" cy="411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6 текущих ремонтов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3 текущих ремонта турбоагрегатов. </a:t>
          </a:r>
        </a:p>
      </dsp:txBody>
      <dsp:txXfrm>
        <a:off x="0" y="521760"/>
        <a:ext cx="8928991" cy="411453"/>
      </dsp:txXfrm>
    </dsp:sp>
    <dsp:sp modelId="{C7EED9F7-9FE2-49F7-8B2D-881D35AA5C93}">
      <dsp:nvSpPr>
        <dsp:cNvPr id="0" name=""/>
        <dsp:cNvSpPr/>
      </dsp:nvSpPr>
      <dsp:spPr>
        <a:xfrm>
          <a:off x="0" y="914830"/>
          <a:ext cx="8928991" cy="46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  <a:latin typeface="Cambria" pitchFamily="18" charset="0"/>
            </a:rPr>
            <a:t>Улан-Удэнская</a:t>
          </a: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 ТЭЦ-2</a:t>
          </a:r>
        </a:p>
      </dsp:txBody>
      <dsp:txXfrm>
        <a:off x="0" y="914830"/>
        <a:ext cx="8928991" cy="468000"/>
      </dsp:txXfrm>
    </dsp:sp>
    <dsp:sp modelId="{F3A3F8BE-7CB4-40C6-9401-18F8B25CCA73}">
      <dsp:nvSpPr>
        <dsp:cNvPr id="0" name=""/>
        <dsp:cNvSpPr/>
      </dsp:nvSpPr>
      <dsp:spPr>
        <a:xfrm>
          <a:off x="0" y="1382830"/>
          <a:ext cx="8928991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4 текущих ремонта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.</a:t>
          </a:r>
        </a:p>
      </dsp:txBody>
      <dsp:txXfrm>
        <a:off x="0" y="1382830"/>
        <a:ext cx="8928991" cy="331200"/>
      </dsp:txXfrm>
    </dsp:sp>
    <dsp:sp modelId="{E0664DA3-489C-41AF-A0A8-E99CFECCC524}">
      <dsp:nvSpPr>
        <dsp:cNvPr id="0" name=""/>
        <dsp:cNvSpPr/>
      </dsp:nvSpPr>
      <dsp:spPr>
        <a:xfrm>
          <a:off x="0" y="1713971"/>
          <a:ext cx="8928991" cy="43967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  <a:latin typeface="Cambria" pitchFamily="18" charset="0"/>
            </a:rPr>
            <a:t>Тимлюйская</a:t>
          </a:r>
          <a:r>
            <a:rPr lang="ru-RU" sz="1600" b="1" kern="1200" dirty="0" smtClean="0">
              <a:solidFill>
                <a:srgbClr val="002060"/>
              </a:solidFill>
              <a:latin typeface="Cambria" pitchFamily="18" charset="0"/>
            </a:rPr>
            <a:t> ТЭЦ</a:t>
          </a:r>
        </a:p>
      </dsp:txBody>
      <dsp:txXfrm>
        <a:off x="0" y="1713971"/>
        <a:ext cx="8928991" cy="439671"/>
      </dsp:txXfrm>
    </dsp:sp>
    <dsp:sp modelId="{50F4DE15-82F9-41CE-960A-298256F26147}">
      <dsp:nvSpPr>
        <dsp:cNvPr id="0" name=""/>
        <dsp:cNvSpPr/>
      </dsp:nvSpPr>
      <dsp:spPr>
        <a:xfrm>
          <a:off x="0" y="2153702"/>
          <a:ext cx="8928991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3 ремонта </a:t>
          </a:r>
          <a:r>
            <a:rPr lang="ru-RU" sz="1200" b="0" kern="1200" dirty="0" err="1" smtClean="0">
              <a:solidFill>
                <a:srgbClr val="002060"/>
              </a:solidFill>
              <a:latin typeface="Cambria" pitchFamily="18" charset="0"/>
            </a:rPr>
            <a:t>котлоагрегатов</a:t>
          </a:r>
          <a:r>
            <a:rPr lang="ru-RU" sz="1200" b="0" kern="1200" dirty="0" smtClean="0">
              <a:solidFill>
                <a:srgbClr val="002060"/>
              </a:solidFill>
              <a:latin typeface="Cambria" pitchFamily="18" charset="0"/>
            </a:rPr>
            <a:t> в том числе 1 средний ремонт (к/а ст.№6)</a:t>
          </a:r>
        </a:p>
      </dsp:txBody>
      <dsp:txXfrm>
        <a:off x="0" y="2153702"/>
        <a:ext cx="8928991" cy="3312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62BBEF-AB0C-4E2B-9459-A72FA23A4B66}">
      <dsp:nvSpPr>
        <dsp:cNvPr id="0" name=""/>
        <dsp:cNvSpPr/>
      </dsp:nvSpPr>
      <dsp:spPr>
        <a:xfrm rot="5400000">
          <a:off x="7714197" y="-436862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1" i="0" u="none" kern="1200" dirty="0" smtClean="0">
              <a:solidFill>
                <a:srgbClr val="002060"/>
              </a:solidFill>
              <a:latin typeface="Cambria" pitchFamily="18" charset="0"/>
            </a:rPr>
            <a:t>547 698</a:t>
          </a:r>
          <a:endParaRPr lang="ru-RU" sz="2300" b="1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-436862"/>
        <a:ext cx="561929" cy="1578550"/>
      </dsp:txXfrm>
    </dsp:sp>
    <dsp:sp modelId="{C973244E-826F-49BC-A174-6610F9956EA9}">
      <dsp:nvSpPr>
        <dsp:cNvPr id="0" name=""/>
        <dsp:cNvSpPr/>
      </dsp:nvSpPr>
      <dsp:spPr>
        <a:xfrm>
          <a:off x="538" y="1206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Совокупный экономический эффект, тыс. руб.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1206"/>
        <a:ext cx="7205349" cy="702412"/>
      </dsp:txXfrm>
    </dsp:sp>
    <dsp:sp modelId="{DB83AFE7-FDDA-4A4D-A17E-562E6E7CF4EF}">
      <dsp:nvSpPr>
        <dsp:cNvPr id="0" name=""/>
        <dsp:cNvSpPr/>
      </dsp:nvSpPr>
      <dsp:spPr>
        <a:xfrm rot="5400000">
          <a:off x="7714197" y="300669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i="0" u="none" kern="1200" dirty="0" smtClean="0">
              <a:solidFill>
                <a:srgbClr val="002060"/>
              </a:solidFill>
              <a:latin typeface="Cambria" pitchFamily="18" charset="0"/>
            </a:rPr>
            <a:t>2 254</a:t>
          </a:r>
          <a:endParaRPr lang="ru-RU" sz="2300" b="0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300669"/>
        <a:ext cx="561929" cy="1578550"/>
      </dsp:txXfrm>
    </dsp:sp>
    <dsp:sp modelId="{A2EC51D9-3BB9-45A2-ACC9-6A28394BF454}">
      <dsp:nvSpPr>
        <dsp:cNvPr id="0" name=""/>
        <dsp:cNvSpPr/>
      </dsp:nvSpPr>
      <dsp:spPr>
        <a:xfrm>
          <a:off x="538" y="738739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Экономия электрической энергии на производственные нужды, тыс.кВт·ч.</a:t>
          </a:r>
          <a:endParaRPr lang="ru-RU" sz="2000" b="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738739"/>
        <a:ext cx="7205349" cy="702412"/>
      </dsp:txXfrm>
    </dsp:sp>
    <dsp:sp modelId="{AD9F1BD0-52F1-4E52-A1F4-6C18EB8A5969}">
      <dsp:nvSpPr>
        <dsp:cNvPr id="0" name=""/>
        <dsp:cNvSpPr/>
      </dsp:nvSpPr>
      <dsp:spPr>
        <a:xfrm rot="5400000">
          <a:off x="7714197" y="1038202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i="0" u="none" kern="1200" dirty="0" smtClean="0">
              <a:solidFill>
                <a:srgbClr val="002060"/>
              </a:solidFill>
              <a:latin typeface="Cambria" pitchFamily="18" charset="0"/>
            </a:rPr>
            <a:t>123 705</a:t>
          </a:r>
          <a:endParaRPr lang="ru-RU" sz="2300" b="0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1038202"/>
        <a:ext cx="561929" cy="1578550"/>
      </dsp:txXfrm>
    </dsp:sp>
    <dsp:sp modelId="{91938B03-3B61-4710-8740-D65FF029AB94}">
      <dsp:nvSpPr>
        <dsp:cNvPr id="0" name=""/>
        <dsp:cNvSpPr/>
      </dsp:nvSpPr>
      <dsp:spPr>
        <a:xfrm>
          <a:off x="538" y="1476271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Экономия электрической энергии на собственные нужды, тыс.кВт·ч.</a:t>
          </a:r>
          <a:endParaRPr lang="ru-RU" sz="2000" b="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1476271"/>
        <a:ext cx="7205349" cy="702412"/>
      </dsp:txXfrm>
    </dsp:sp>
    <dsp:sp modelId="{CD510B09-ABC5-46DC-A417-F6FD1890EBED}">
      <dsp:nvSpPr>
        <dsp:cNvPr id="0" name=""/>
        <dsp:cNvSpPr/>
      </dsp:nvSpPr>
      <dsp:spPr>
        <a:xfrm rot="5400000">
          <a:off x="7714197" y="1775735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i="0" u="none" kern="1200" dirty="0" smtClean="0">
              <a:solidFill>
                <a:srgbClr val="002060"/>
              </a:solidFill>
              <a:latin typeface="Cambria" pitchFamily="18" charset="0"/>
            </a:rPr>
            <a:t>224</a:t>
          </a:r>
          <a:endParaRPr lang="ru-RU" sz="2300" b="0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1775735"/>
        <a:ext cx="561929" cy="1578550"/>
      </dsp:txXfrm>
    </dsp:sp>
    <dsp:sp modelId="{D9E986F8-9F50-441E-837C-9726BCE6CA33}">
      <dsp:nvSpPr>
        <dsp:cNvPr id="0" name=""/>
        <dsp:cNvSpPr/>
      </dsp:nvSpPr>
      <dsp:spPr>
        <a:xfrm>
          <a:off x="538" y="2213804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Экономия тепловой энергии, Гкал.</a:t>
          </a:r>
          <a:endParaRPr lang="ru-RU" sz="2000" b="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2213804"/>
        <a:ext cx="7205349" cy="702412"/>
      </dsp:txXfrm>
    </dsp:sp>
    <dsp:sp modelId="{14C25E52-D6DC-4040-985C-D46EA565D152}">
      <dsp:nvSpPr>
        <dsp:cNvPr id="0" name=""/>
        <dsp:cNvSpPr/>
      </dsp:nvSpPr>
      <dsp:spPr>
        <a:xfrm rot="5400000">
          <a:off x="7714197" y="2513267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i="0" u="none" kern="1200" dirty="0" smtClean="0">
              <a:solidFill>
                <a:srgbClr val="002060"/>
              </a:solidFill>
              <a:latin typeface="Cambria" pitchFamily="18" charset="0"/>
            </a:rPr>
            <a:t>3 107</a:t>
          </a:r>
          <a:endParaRPr lang="ru-RU" sz="2300" b="0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2513267"/>
        <a:ext cx="561929" cy="1578550"/>
      </dsp:txXfrm>
    </dsp:sp>
    <dsp:sp modelId="{5B9BA6CE-E2F8-49D9-96E4-4C47A8FDBB5F}">
      <dsp:nvSpPr>
        <dsp:cNvPr id="0" name=""/>
        <dsp:cNvSpPr/>
      </dsp:nvSpPr>
      <dsp:spPr>
        <a:xfrm>
          <a:off x="538" y="2951336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Экономия воды на производственные нужды, м</a:t>
          </a:r>
          <a:r>
            <a:rPr lang="ru-RU" sz="2000" b="0" kern="1200" baseline="30000" dirty="0" smtClean="0">
              <a:solidFill>
                <a:srgbClr val="002060"/>
              </a:solidFill>
              <a:latin typeface="Cambria" pitchFamily="18" charset="0"/>
            </a:rPr>
            <a:t>3</a:t>
          </a:r>
          <a:endParaRPr lang="ru-RU" sz="2000" b="0" kern="1200" baseline="300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2951336"/>
        <a:ext cx="7205349" cy="702412"/>
      </dsp:txXfrm>
    </dsp:sp>
    <dsp:sp modelId="{BB3550D9-F87B-48FC-A5F7-C42168AA532D}">
      <dsp:nvSpPr>
        <dsp:cNvPr id="0" name=""/>
        <dsp:cNvSpPr/>
      </dsp:nvSpPr>
      <dsp:spPr>
        <a:xfrm rot="5400000">
          <a:off x="7714197" y="3250800"/>
          <a:ext cx="561929" cy="157855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i="0" u="none" kern="1200" dirty="0" smtClean="0">
              <a:solidFill>
                <a:srgbClr val="002060"/>
              </a:solidFill>
              <a:latin typeface="Cambria" pitchFamily="18" charset="0"/>
            </a:rPr>
            <a:t>192</a:t>
          </a:r>
          <a:endParaRPr lang="ru-RU" sz="2300" b="0" kern="1200" dirty="0">
            <a:solidFill>
              <a:srgbClr val="002060"/>
            </a:solidFill>
            <a:latin typeface="Cambria" pitchFamily="18" charset="0"/>
          </a:endParaRPr>
        </a:p>
      </dsp:txBody>
      <dsp:txXfrm rot="5400000">
        <a:off x="7714197" y="3250800"/>
        <a:ext cx="561929" cy="1578550"/>
      </dsp:txXfrm>
    </dsp:sp>
    <dsp:sp modelId="{3FAA1EDC-941F-4F5A-8469-465293633AC3}">
      <dsp:nvSpPr>
        <dsp:cNvPr id="0" name=""/>
        <dsp:cNvSpPr/>
      </dsp:nvSpPr>
      <dsp:spPr>
        <a:xfrm>
          <a:off x="538" y="3688869"/>
          <a:ext cx="7205349" cy="70241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Экономия топлива, </a:t>
          </a:r>
          <a:r>
            <a:rPr lang="ru-RU" sz="2000" b="0" kern="1200" dirty="0" err="1" smtClean="0">
              <a:solidFill>
                <a:srgbClr val="002060"/>
              </a:solidFill>
              <a:latin typeface="Cambria" pitchFamily="18" charset="0"/>
            </a:rPr>
            <a:t>тыс.т.н.т</a:t>
          </a:r>
          <a:r>
            <a:rPr lang="ru-RU" sz="2000" b="0" kern="1200" dirty="0" smtClean="0">
              <a:solidFill>
                <a:srgbClr val="002060"/>
              </a:solidFill>
              <a:latin typeface="Cambria" pitchFamily="18" charset="0"/>
            </a:rPr>
            <a:t>.</a:t>
          </a:r>
          <a:endParaRPr lang="ru-RU" sz="2000" b="0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8" y="3688869"/>
        <a:ext cx="7205349" cy="702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84EDD87-9819-4EAD-B669-7F2093E2AF16}" type="datetimeFigureOut">
              <a:rPr lang="ru-RU"/>
              <a:pPr>
                <a:defRPr/>
              </a:pPr>
              <a:t>13.05.2011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78A080-B851-4D8F-8783-B055ADE9C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97BCCC5-C8B4-431D-9D0D-DD5E17D41BB1}" type="datetimeFigureOut">
              <a:rPr lang="ru-RU"/>
              <a:pPr>
                <a:defRPr/>
              </a:pPr>
              <a:t>13.05.2011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FAAE76C-6CBF-46EF-808F-FBC656F8E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НовакМВ.MAIN\Desktop\Untitled-2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E6E7E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8544"/>
            <a:ext cx="9144000" cy="104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НовакМВ.MAIN\Desktop\Untitled-2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E6E7E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5949337"/>
            <a:ext cx="9144000" cy="90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22"/>
          <p:cNvSpPr txBox="1">
            <a:spLocks/>
          </p:cNvSpPr>
          <p:nvPr/>
        </p:nvSpPr>
        <p:spPr>
          <a:xfrm>
            <a:off x="0" y="6505575"/>
            <a:ext cx="681038" cy="352425"/>
          </a:xfrm>
          <a:prstGeom prst="rect">
            <a:avLst/>
          </a:prstGeom>
          <a:noFill/>
        </p:spPr>
        <p:txBody>
          <a:bodyPr anchor="ctr"/>
          <a:lstStyle>
            <a:lvl1pPr algn="ctr" eaLnBrk="1" latinLnBrk="0" hangingPunct="1">
              <a:defRPr kumimoji="0" sz="1400" b="1" smtClean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Слайд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>
            <a:off x="0" y="6831013"/>
            <a:ext cx="9144000" cy="36512"/>
          </a:xfrm>
          <a:prstGeom prst="rect">
            <a:avLst/>
          </a:prstGeom>
          <a:gradFill flip="none" rotWithShape="1">
            <a:gsLst>
              <a:gs pos="50000">
                <a:schemeClr val="tx2"/>
              </a:gs>
              <a:gs pos="71000">
                <a:schemeClr val="tx2">
                  <a:lumMod val="20000"/>
                  <a:lumOff val="8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flipV="1">
            <a:off x="4140200" y="3646488"/>
            <a:ext cx="1657350" cy="287337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8" name="Группа 160"/>
          <p:cNvGrpSpPr>
            <a:grpSpLocks/>
          </p:cNvGrpSpPr>
          <p:nvPr/>
        </p:nvGrpSpPr>
        <p:grpSpPr bwMode="auto">
          <a:xfrm>
            <a:off x="1187450" y="1989138"/>
            <a:ext cx="4033838" cy="2160587"/>
            <a:chOff x="1686933" y="958903"/>
            <a:chExt cx="6917590" cy="4093005"/>
          </a:xfrm>
        </p:grpSpPr>
        <p:grpSp>
          <p:nvGrpSpPr>
            <p:cNvPr id="9" name="Group 451"/>
            <p:cNvGrpSpPr>
              <a:grpSpLocks noChangeAspect="1"/>
            </p:cNvGrpSpPr>
            <p:nvPr/>
          </p:nvGrpSpPr>
          <p:grpSpPr bwMode="auto">
            <a:xfrm>
              <a:off x="7145863" y="1137327"/>
              <a:ext cx="649894" cy="1833742"/>
              <a:chOff x="3983" y="1148"/>
              <a:chExt cx="358" cy="993"/>
            </a:xfrm>
            <a:solidFill>
              <a:srgbClr val="4F81BD"/>
            </a:solidFill>
          </p:grpSpPr>
          <p:sp>
            <p:nvSpPr>
              <p:cNvPr id="123" name="Freeform 452"/>
              <p:cNvSpPr>
                <a:spLocks noChangeAspect="1"/>
              </p:cNvSpPr>
              <p:nvPr/>
            </p:nvSpPr>
            <p:spPr bwMode="gray">
              <a:xfrm>
                <a:off x="3983" y="1649"/>
                <a:ext cx="358" cy="492"/>
              </a:xfrm>
              <a:custGeom>
                <a:avLst/>
                <a:gdLst>
                  <a:gd name="T0" fmla="*/ 0 w 1790"/>
                  <a:gd name="T1" fmla="*/ 0 h 2462"/>
                  <a:gd name="T2" fmla="*/ 0 w 1790"/>
                  <a:gd name="T3" fmla="*/ 0 h 2462"/>
                  <a:gd name="T4" fmla="*/ 0 w 1790"/>
                  <a:gd name="T5" fmla="*/ 0 h 2462"/>
                  <a:gd name="T6" fmla="*/ 0 w 1790"/>
                  <a:gd name="T7" fmla="*/ 0 h 2462"/>
                  <a:gd name="T8" fmla="*/ 0 w 1790"/>
                  <a:gd name="T9" fmla="*/ 0 h 2462"/>
                  <a:gd name="T10" fmla="*/ 0 w 1790"/>
                  <a:gd name="T11" fmla="*/ 0 h 2462"/>
                  <a:gd name="T12" fmla="*/ 0 w 1790"/>
                  <a:gd name="T13" fmla="*/ 0 h 2462"/>
                  <a:gd name="T14" fmla="*/ 0 w 1790"/>
                  <a:gd name="T15" fmla="*/ 0 h 2462"/>
                  <a:gd name="T16" fmla="*/ 0 w 1790"/>
                  <a:gd name="T17" fmla="*/ 0 h 2462"/>
                  <a:gd name="T18" fmla="*/ 0 w 1790"/>
                  <a:gd name="T19" fmla="*/ 0 h 2462"/>
                  <a:gd name="T20" fmla="*/ 0 w 1790"/>
                  <a:gd name="T21" fmla="*/ 0 h 2462"/>
                  <a:gd name="T22" fmla="*/ 0 w 1790"/>
                  <a:gd name="T23" fmla="*/ 0 h 2462"/>
                  <a:gd name="T24" fmla="*/ 0 w 1790"/>
                  <a:gd name="T25" fmla="*/ 0 h 2462"/>
                  <a:gd name="T26" fmla="*/ 0 w 1790"/>
                  <a:gd name="T27" fmla="*/ 0 h 2462"/>
                  <a:gd name="T28" fmla="*/ 0 w 1790"/>
                  <a:gd name="T29" fmla="*/ 0 h 2462"/>
                  <a:gd name="T30" fmla="*/ 0 w 1790"/>
                  <a:gd name="T31" fmla="*/ 0 h 2462"/>
                  <a:gd name="T32" fmla="*/ 0 w 1790"/>
                  <a:gd name="T33" fmla="*/ 0 h 2462"/>
                  <a:gd name="T34" fmla="*/ 0 w 1790"/>
                  <a:gd name="T35" fmla="*/ 0 h 2462"/>
                  <a:gd name="T36" fmla="*/ 0 w 1790"/>
                  <a:gd name="T37" fmla="*/ 0 h 2462"/>
                  <a:gd name="T38" fmla="*/ 0 w 1790"/>
                  <a:gd name="T39" fmla="*/ 0 h 2462"/>
                  <a:gd name="T40" fmla="*/ 0 w 1790"/>
                  <a:gd name="T41" fmla="*/ 0 h 2462"/>
                  <a:gd name="T42" fmla="*/ 0 w 1790"/>
                  <a:gd name="T43" fmla="*/ 0 h 2462"/>
                  <a:gd name="T44" fmla="*/ 0 w 1790"/>
                  <a:gd name="T45" fmla="*/ 0 h 2462"/>
                  <a:gd name="T46" fmla="*/ 0 w 1790"/>
                  <a:gd name="T47" fmla="*/ 0 h 2462"/>
                  <a:gd name="T48" fmla="*/ 0 w 1790"/>
                  <a:gd name="T49" fmla="*/ 0 h 2462"/>
                  <a:gd name="T50" fmla="*/ 0 w 1790"/>
                  <a:gd name="T51" fmla="*/ 0 h 2462"/>
                  <a:gd name="T52" fmla="*/ 0 w 1790"/>
                  <a:gd name="T53" fmla="*/ 0 h 2462"/>
                  <a:gd name="T54" fmla="*/ 0 w 1790"/>
                  <a:gd name="T55" fmla="*/ 0 h 2462"/>
                  <a:gd name="T56" fmla="*/ 0 w 1790"/>
                  <a:gd name="T57" fmla="*/ 0 h 2462"/>
                  <a:gd name="T58" fmla="*/ 0 w 1790"/>
                  <a:gd name="T59" fmla="*/ 0 h 2462"/>
                  <a:gd name="T60" fmla="*/ 0 w 1790"/>
                  <a:gd name="T61" fmla="*/ 0 h 2462"/>
                  <a:gd name="T62" fmla="*/ 0 w 1790"/>
                  <a:gd name="T63" fmla="*/ 0 h 2462"/>
                  <a:gd name="T64" fmla="*/ 0 w 1790"/>
                  <a:gd name="T65" fmla="*/ 0 h 2462"/>
                  <a:gd name="T66" fmla="*/ 0 w 1790"/>
                  <a:gd name="T67" fmla="*/ 0 h 2462"/>
                  <a:gd name="T68" fmla="*/ 0 w 1790"/>
                  <a:gd name="T69" fmla="*/ 0 h 2462"/>
                  <a:gd name="T70" fmla="*/ 0 w 1790"/>
                  <a:gd name="T71" fmla="*/ 0 h 2462"/>
                  <a:gd name="T72" fmla="*/ 0 w 1790"/>
                  <a:gd name="T73" fmla="*/ 0 h 2462"/>
                  <a:gd name="T74" fmla="*/ 0 w 1790"/>
                  <a:gd name="T75" fmla="*/ 0 h 2462"/>
                  <a:gd name="T76" fmla="*/ 0 w 1790"/>
                  <a:gd name="T77" fmla="*/ 0 h 2462"/>
                  <a:gd name="T78" fmla="*/ 0 w 1790"/>
                  <a:gd name="T79" fmla="*/ 0 h 2462"/>
                  <a:gd name="T80" fmla="*/ 0 w 1790"/>
                  <a:gd name="T81" fmla="*/ 0 h 2462"/>
                  <a:gd name="T82" fmla="*/ 0 w 1790"/>
                  <a:gd name="T83" fmla="*/ 0 h 2462"/>
                  <a:gd name="T84" fmla="*/ 0 w 1790"/>
                  <a:gd name="T85" fmla="*/ 0 h 2462"/>
                  <a:gd name="T86" fmla="*/ 0 w 1790"/>
                  <a:gd name="T87" fmla="*/ 0 h 2462"/>
                  <a:gd name="T88" fmla="*/ 0 w 1790"/>
                  <a:gd name="T89" fmla="*/ 0 h 2462"/>
                  <a:gd name="T90" fmla="*/ 0 w 1790"/>
                  <a:gd name="T91" fmla="*/ 0 h 2462"/>
                  <a:gd name="T92" fmla="*/ 0 w 1790"/>
                  <a:gd name="T93" fmla="*/ 0 h 2462"/>
                  <a:gd name="T94" fmla="*/ 0 w 1790"/>
                  <a:gd name="T95" fmla="*/ 0 h 2462"/>
                  <a:gd name="T96" fmla="*/ 0 w 1790"/>
                  <a:gd name="T97" fmla="*/ 0 h 2462"/>
                  <a:gd name="T98" fmla="*/ 0 w 1790"/>
                  <a:gd name="T99" fmla="*/ 0 h 246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90"/>
                  <a:gd name="T151" fmla="*/ 0 h 2462"/>
                  <a:gd name="T152" fmla="*/ 1790 w 1790"/>
                  <a:gd name="T153" fmla="*/ 2462 h 246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90" h="2462">
                    <a:moveTo>
                      <a:pt x="1065" y="0"/>
                    </a:moveTo>
                    <a:lnTo>
                      <a:pt x="1167" y="29"/>
                    </a:lnTo>
                    <a:lnTo>
                      <a:pt x="1184" y="109"/>
                    </a:lnTo>
                    <a:lnTo>
                      <a:pt x="1265" y="126"/>
                    </a:lnTo>
                    <a:lnTo>
                      <a:pt x="1355" y="232"/>
                    </a:lnTo>
                    <a:lnTo>
                      <a:pt x="1451" y="313"/>
                    </a:lnTo>
                    <a:lnTo>
                      <a:pt x="1565" y="303"/>
                    </a:lnTo>
                    <a:lnTo>
                      <a:pt x="1726" y="448"/>
                    </a:lnTo>
                    <a:lnTo>
                      <a:pt x="1790" y="836"/>
                    </a:lnTo>
                    <a:lnTo>
                      <a:pt x="1661" y="819"/>
                    </a:lnTo>
                    <a:lnTo>
                      <a:pt x="1517" y="626"/>
                    </a:lnTo>
                    <a:lnTo>
                      <a:pt x="1517" y="755"/>
                    </a:lnTo>
                    <a:lnTo>
                      <a:pt x="1339" y="948"/>
                    </a:lnTo>
                    <a:lnTo>
                      <a:pt x="1404" y="1239"/>
                    </a:lnTo>
                    <a:lnTo>
                      <a:pt x="1532" y="1594"/>
                    </a:lnTo>
                    <a:lnTo>
                      <a:pt x="1710" y="1642"/>
                    </a:lnTo>
                    <a:lnTo>
                      <a:pt x="1661" y="1755"/>
                    </a:lnTo>
                    <a:lnTo>
                      <a:pt x="1549" y="1788"/>
                    </a:lnTo>
                    <a:lnTo>
                      <a:pt x="1597" y="1949"/>
                    </a:lnTo>
                    <a:lnTo>
                      <a:pt x="1419" y="2110"/>
                    </a:lnTo>
                    <a:lnTo>
                      <a:pt x="1436" y="1932"/>
                    </a:lnTo>
                    <a:lnTo>
                      <a:pt x="1258" y="2029"/>
                    </a:lnTo>
                    <a:lnTo>
                      <a:pt x="1114" y="2207"/>
                    </a:lnTo>
                    <a:lnTo>
                      <a:pt x="1194" y="2303"/>
                    </a:lnTo>
                    <a:lnTo>
                      <a:pt x="1065" y="2336"/>
                    </a:lnTo>
                    <a:lnTo>
                      <a:pt x="968" y="2462"/>
                    </a:lnTo>
                    <a:lnTo>
                      <a:pt x="952" y="2352"/>
                    </a:lnTo>
                    <a:lnTo>
                      <a:pt x="775" y="2336"/>
                    </a:lnTo>
                    <a:lnTo>
                      <a:pt x="662" y="2417"/>
                    </a:lnTo>
                    <a:lnTo>
                      <a:pt x="629" y="2159"/>
                    </a:lnTo>
                    <a:lnTo>
                      <a:pt x="420" y="2029"/>
                    </a:lnTo>
                    <a:lnTo>
                      <a:pt x="268" y="2161"/>
                    </a:lnTo>
                    <a:lnTo>
                      <a:pt x="242" y="2046"/>
                    </a:lnTo>
                    <a:lnTo>
                      <a:pt x="16" y="1755"/>
                    </a:lnTo>
                    <a:lnTo>
                      <a:pt x="0" y="1626"/>
                    </a:lnTo>
                    <a:lnTo>
                      <a:pt x="145" y="1497"/>
                    </a:lnTo>
                    <a:lnTo>
                      <a:pt x="65" y="1368"/>
                    </a:lnTo>
                    <a:lnTo>
                      <a:pt x="242" y="1255"/>
                    </a:lnTo>
                    <a:lnTo>
                      <a:pt x="338" y="1239"/>
                    </a:lnTo>
                    <a:lnTo>
                      <a:pt x="436" y="980"/>
                    </a:lnTo>
                    <a:lnTo>
                      <a:pt x="323" y="916"/>
                    </a:lnTo>
                    <a:lnTo>
                      <a:pt x="338" y="787"/>
                    </a:lnTo>
                    <a:lnTo>
                      <a:pt x="242" y="723"/>
                    </a:lnTo>
                    <a:lnTo>
                      <a:pt x="226" y="529"/>
                    </a:lnTo>
                    <a:lnTo>
                      <a:pt x="371" y="352"/>
                    </a:lnTo>
                    <a:lnTo>
                      <a:pt x="404" y="155"/>
                    </a:lnTo>
                    <a:lnTo>
                      <a:pt x="626" y="216"/>
                    </a:lnTo>
                    <a:lnTo>
                      <a:pt x="739" y="158"/>
                    </a:lnTo>
                    <a:lnTo>
                      <a:pt x="974" y="94"/>
                    </a:lnTo>
                    <a:lnTo>
                      <a:pt x="1065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4" name="Freeform 453"/>
              <p:cNvSpPr>
                <a:spLocks noChangeAspect="1"/>
              </p:cNvSpPr>
              <p:nvPr/>
            </p:nvSpPr>
            <p:spPr bwMode="gray">
              <a:xfrm>
                <a:off x="3994" y="1148"/>
                <a:ext cx="40" cy="76"/>
              </a:xfrm>
              <a:custGeom>
                <a:avLst/>
                <a:gdLst>
                  <a:gd name="T0" fmla="*/ 0 w 199"/>
                  <a:gd name="T1" fmla="*/ 0 h 381"/>
                  <a:gd name="T2" fmla="*/ 0 w 199"/>
                  <a:gd name="T3" fmla="*/ 0 h 381"/>
                  <a:gd name="T4" fmla="*/ 0 w 199"/>
                  <a:gd name="T5" fmla="*/ 0 h 381"/>
                  <a:gd name="T6" fmla="*/ 0 w 199"/>
                  <a:gd name="T7" fmla="*/ 0 h 381"/>
                  <a:gd name="T8" fmla="*/ 0 w 199"/>
                  <a:gd name="T9" fmla="*/ 0 h 381"/>
                  <a:gd name="T10" fmla="*/ 0 w 199"/>
                  <a:gd name="T11" fmla="*/ 0 h 381"/>
                  <a:gd name="T12" fmla="*/ 0 w 199"/>
                  <a:gd name="T13" fmla="*/ 0 h 3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9"/>
                  <a:gd name="T22" fmla="*/ 0 h 381"/>
                  <a:gd name="T23" fmla="*/ 199 w 199"/>
                  <a:gd name="T24" fmla="*/ 381 h 3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9" h="381">
                    <a:moveTo>
                      <a:pt x="199" y="97"/>
                    </a:moveTo>
                    <a:lnTo>
                      <a:pt x="155" y="235"/>
                    </a:lnTo>
                    <a:lnTo>
                      <a:pt x="167" y="371"/>
                    </a:lnTo>
                    <a:lnTo>
                      <a:pt x="122" y="381"/>
                    </a:lnTo>
                    <a:lnTo>
                      <a:pt x="0" y="145"/>
                    </a:lnTo>
                    <a:lnTo>
                      <a:pt x="129" y="0"/>
                    </a:lnTo>
                    <a:lnTo>
                      <a:pt x="199" y="97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10" name="Freeform 348"/>
            <p:cNvSpPr>
              <a:spLocks noChangeAspect="1"/>
            </p:cNvSpPr>
            <p:nvPr/>
          </p:nvSpPr>
          <p:spPr bwMode="gray">
            <a:xfrm>
              <a:off x="6521895" y="3749726"/>
              <a:ext cx="925612" cy="628536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1" name="Freeform 349"/>
            <p:cNvSpPr>
              <a:spLocks noChangeAspect="1"/>
            </p:cNvSpPr>
            <p:nvPr/>
          </p:nvSpPr>
          <p:spPr bwMode="gray">
            <a:xfrm>
              <a:off x="6987424" y="2808423"/>
              <a:ext cx="980060" cy="1608934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2" name="Freeform 350"/>
            <p:cNvSpPr>
              <a:spLocks noChangeAspect="1"/>
            </p:cNvSpPr>
            <p:nvPr/>
          </p:nvSpPr>
          <p:spPr bwMode="gray">
            <a:xfrm>
              <a:off x="7447507" y="4224887"/>
              <a:ext cx="255905" cy="66162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3" name="Freeform 351"/>
            <p:cNvSpPr>
              <a:spLocks noChangeAspect="1"/>
            </p:cNvSpPr>
            <p:nvPr/>
          </p:nvSpPr>
          <p:spPr bwMode="gray">
            <a:xfrm>
              <a:off x="6080868" y="3870020"/>
              <a:ext cx="686042" cy="1013477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4" name="Freeform 352"/>
            <p:cNvSpPr>
              <a:spLocks noChangeAspect="1"/>
            </p:cNvSpPr>
            <p:nvPr/>
          </p:nvSpPr>
          <p:spPr bwMode="gray">
            <a:xfrm>
              <a:off x="5517334" y="4014373"/>
              <a:ext cx="928334" cy="860103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5" name="Freeform 353"/>
            <p:cNvSpPr>
              <a:spLocks noChangeAspect="1"/>
            </p:cNvSpPr>
            <p:nvPr/>
          </p:nvSpPr>
          <p:spPr bwMode="gray">
            <a:xfrm>
              <a:off x="5318599" y="3500114"/>
              <a:ext cx="1113458" cy="1296170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6" name="Freeform 354"/>
            <p:cNvSpPr>
              <a:spLocks noChangeAspect="1"/>
            </p:cNvSpPr>
            <p:nvPr/>
          </p:nvSpPr>
          <p:spPr bwMode="gray">
            <a:xfrm>
              <a:off x="4940188" y="4585769"/>
              <a:ext cx="582591" cy="381933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" name="Freeform 355"/>
            <p:cNvSpPr>
              <a:spLocks noChangeAspect="1"/>
            </p:cNvSpPr>
            <p:nvPr/>
          </p:nvSpPr>
          <p:spPr bwMode="gray">
            <a:xfrm>
              <a:off x="4700618" y="4300070"/>
              <a:ext cx="272239" cy="436067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8" name="Freeform 356"/>
            <p:cNvSpPr>
              <a:spLocks noChangeAspect="1"/>
            </p:cNvSpPr>
            <p:nvPr/>
          </p:nvSpPr>
          <p:spPr bwMode="gray">
            <a:xfrm>
              <a:off x="4256868" y="3860997"/>
              <a:ext cx="713266" cy="535309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Freeform 357"/>
            <p:cNvSpPr>
              <a:spLocks noChangeAspect="1"/>
            </p:cNvSpPr>
            <p:nvPr/>
          </p:nvSpPr>
          <p:spPr bwMode="gray">
            <a:xfrm>
              <a:off x="3663387" y="3208402"/>
              <a:ext cx="1159737" cy="839050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0" name="Freeform 358"/>
            <p:cNvSpPr>
              <a:spLocks noChangeAspect="1"/>
            </p:cNvSpPr>
            <p:nvPr/>
          </p:nvSpPr>
          <p:spPr bwMode="gray">
            <a:xfrm>
              <a:off x="4752342" y="3157276"/>
              <a:ext cx="291296" cy="99244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1" name="Freeform 359"/>
            <p:cNvSpPr>
              <a:spLocks noChangeAspect="1"/>
            </p:cNvSpPr>
            <p:nvPr/>
          </p:nvSpPr>
          <p:spPr bwMode="gray">
            <a:xfrm>
              <a:off x="4196975" y="4200828"/>
              <a:ext cx="528143" cy="393962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2" name="Freeform 360"/>
            <p:cNvSpPr>
              <a:spLocks noChangeAspect="1"/>
            </p:cNvSpPr>
            <p:nvPr/>
          </p:nvSpPr>
          <p:spPr bwMode="gray">
            <a:xfrm>
              <a:off x="4646170" y="4706063"/>
              <a:ext cx="343021" cy="345845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" name="Freeform 361"/>
            <p:cNvSpPr>
              <a:spLocks noChangeAspect="1"/>
            </p:cNvSpPr>
            <p:nvPr/>
          </p:nvSpPr>
          <p:spPr bwMode="gray">
            <a:xfrm>
              <a:off x="3941071" y="3996328"/>
              <a:ext cx="345744" cy="523279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4" name="Freeform 362"/>
            <p:cNvSpPr>
              <a:spLocks noChangeAspect="1"/>
            </p:cNvSpPr>
            <p:nvPr/>
          </p:nvSpPr>
          <p:spPr bwMode="gray">
            <a:xfrm>
              <a:off x="3105298" y="2892629"/>
              <a:ext cx="1026340" cy="637559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5" name="Freeform 363"/>
            <p:cNvSpPr>
              <a:spLocks noChangeAspect="1"/>
            </p:cNvSpPr>
            <p:nvPr/>
          </p:nvSpPr>
          <p:spPr bwMode="gray">
            <a:xfrm>
              <a:off x="2786778" y="2555806"/>
              <a:ext cx="1353028" cy="784920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6" name="Freeform 364"/>
            <p:cNvSpPr>
              <a:spLocks noChangeAspect="1"/>
            </p:cNvSpPr>
            <p:nvPr/>
          </p:nvSpPr>
          <p:spPr bwMode="gray">
            <a:xfrm>
              <a:off x="3491877" y="4041438"/>
              <a:ext cx="359355" cy="264647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7" name="Freeform 365"/>
            <p:cNvSpPr>
              <a:spLocks noChangeAspect="1"/>
            </p:cNvSpPr>
            <p:nvPr/>
          </p:nvSpPr>
          <p:spPr bwMode="gray">
            <a:xfrm>
              <a:off x="3238694" y="3981291"/>
              <a:ext cx="310352" cy="396970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8" name="Freeform 366"/>
            <p:cNvSpPr>
              <a:spLocks noChangeAspect="1"/>
            </p:cNvSpPr>
            <p:nvPr/>
          </p:nvSpPr>
          <p:spPr bwMode="gray">
            <a:xfrm>
              <a:off x="3037238" y="3851976"/>
              <a:ext cx="370245" cy="523279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Freeform 367"/>
            <p:cNvSpPr>
              <a:spLocks noChangeAspect="1"/>
            </p:cNvSpPr>
            <p:nvPr/>
          </p:nvSpPr>
          <p:spPr bwMode="gray">
            <a:xfrm>
              <a:off x="2784056" y="3975276"/>
              <a:ext cx="552644" cy="562376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0" name="Freeform 368"/>
            <p:cNvSpPr>
              <a:spLocks noChangeAspect="1"/>
            </p:cNvSpPr>
            <p:nvPr/>
          </p:nvSpPr>
          <p:spPr bwMode="gray">
            <a:xfrm>
              <a:off x="2541763" y="2907667"/>
              <a:ext cx="549922" cy="472153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1" name="Freeform 369"/>
            <p:cNvSpPr>
              <a:spLocks noChangeAspect="1"/>
            </p:cNvSpPr>
            <p:nvPr/>
          </p:nvSpPr>
          <p:spPr bwMode="gray">
            <a:xfrm>
              <a:off x="2873894" y="3271556"/>
              <a:ext cx="457361" cy="526288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Freeform 370"/>
            <p:cNvSpPr>
              <a:spLocks noChangeAspect="1"/>
            </p:cNvSpPr>
            <p:nvPr/>
          </p:nvSpPr>
          <p:spPr bwMode="gray">
            <a:xfrm>
              <a:off x="3031793" y="3623417"/>
              <a:ext cx="220514" cy="267653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3" name="Freeform 371"/>
            <p:cNvSpPr>
              <a:spLocks noChangeAspect="1"/>
            </p:cNvSpPr>
            <p:nvPr/>
          </p:nvSpPr>
          <p:spPr bwMode="gray">
            <a:xfrm>
              <a:off x="2784056" y="3722658"/>
              <a:ext cx="353911" cy="273670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4" name="Freeform 372"/>
            <p:cNvSpPr>
              <a:spLocks noChangeAspect="1"/>
            </p:cNvSpPr>
            <p:nvPr/>
          </p:nvSpPr>
          <p:spPr bwMode="gray">
            <a:xfrm>
              <a:off x="2800391" y="3575299"/>
              <a:ext cx="204178" cy="156382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5" name="Freeform 373"/>
            <p:cNvSpPr>
              <a:spLocks noChangeAspect="1"/>
            </p:cNvSpPr>
            <p:nvPr/>
          </p:nvSpPr>
          <p:spPr bwMode="gray">
            <a:xfrm>
              <a:off x="2732330" y="3653490"/>
              <a:ext cx="141564" cy="147359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6" name="Freeform 374"/>
            <p:cNvSpPr>
              <a:spLocks noChangeAspect="1"/>
            </p:cNvSpPr>
            <p:nvPr/>
          </p:nvSpPr>
          <p:spPr bwMode="gray">
            <a:xfrm>
              <a:off x="2724164" y="3915129"/>
              <a:ext cx="274960" cy="228559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7" name="Freeform 375"/>
            <p:cNvSpPr>
              <a:spLocks noChangeAspect="1"/>
            </p:cNvSpPr>
            <p:nvPr/>
          </p:nvSpPr>
          <p:spPr bwMode="gray">
            <a:xfrm>
              <a:off x="2375698" y="3824908"/>
              <a:ext cx="408358" cy="402985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8" name="Freeform 376"/>
            <p:cNvSpPr>
              <a:spLocks noChangeAspect="1"/>
            </p:cNvSpPr>
            <p:nvPr/>
          </p:nvSpPr>
          <p:spPr bwMode="gray">
            <a:xfrm>
              <a:off x="2637047" y="3782805"/>
              <a:ext cx="258626" cy="192471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Freeform 377"/>
            <p:cNvSpPr>
              <a:spLocks noChangeAspect="1"/>
            </p:cNvSpPr>
            <p:nvPr/>
          </p:nvSpPr>
          <p:spPr bwMode="gray">
            <a:xfrm>
              <a:off x="2130683" y="3873026"/>
              <a:ext cx="400190" cy="375920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0" name="Freeform 378"/>
            <p:cNvSpPr>
              <a:spLocks noChangeAspect="1"/>
            </p:cNvSpPr>
            <p:nvPr/>
          </p:nvSpPr>
          <p:spPr bwMode="gray">
            <a:xfrm>
              <a:off x="2008175" y="4182784"/>
              <a:ext cx="353911" cy="378926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1" name="Freeform 379"/>
            <p:cNvSpPr>
              <a:spLocks noChangeAspect="1"/>
            </p:cNvSpPr>
            <p:nvPr/>
          </p:nvSpPr>
          <p:spPr bwMode="gray">
            <a:xfrm>
              <a:off x="2522707" y="2348300"/>
              <a:ext cx="492751" cy="616506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2" name="Freeform 380"/>
            <p:cNvSpPr>
              <a:spLocks noChangeAspect="1"/>
            </p:cNvSpPr>
            <p:nvPr/>
          </p:nvSpPr>
          <p:spPr bwMode="gray">
            <a:xfrm>
              <a:off x="2920176" y="2155829"/>
              <a:ext cx="392024" cy="517265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Freeform 381"/>
            <p:cNvSpPr>
              <a:spLocks noChangeAspect="1"/>
            </p:cNvSpPr>
            <p:nvPr/>
          </p:nvSpPr>
          <p:spPr bwMode="gray">
            <a:xfrm>
              <a:off x="2304916" y="2685123"/>
              <a:ext cx="411080" cy="345845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4" name="Freeform 382"/>
            <p:cNvSpPr>
              <a:spLocks noChangeAspect="1"/>
            </p:cNvSpPr>
            <p:nvPr/>
          </p:nvSpPr>
          <p:spPr bwMode="gray">
            <a:xfrm>
              <a:off x="2089846" y="2766321"/>
              <a:ext cx="242293" cy="360882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5" name="Freeform 383"/>
            <p:cNvSpPr>
              <a:spLocks noChangeAspect="1"/>
            </p:cNvSpPr>
            <p:nvPr/>
          </p:nvSpPr>
          <p:spPr bwMode="gray">
            <a:xfrm>
              <a:off x="2247745" y="2883608"/>
              <a:ext cx="321242" cy="243595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6" name="Freeform 384"/>
            <p:cNvSpPr>
              <a:spLocks noChangeAspect="1"/>
            </p:cNvSpPr>
            <p:nvPr/>
          </p:nvSpPr>
          <p:spPr bwMode="gray">
            <a:xfrm>
              <a:off x="2196021" y="3033976"/>
              <a:ext cx="408358" cy="276676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7" name="Freeform 385"/>
            <p:cNvSpPr>
              <a:spLocks noChangeAspect="1"/>
            </p:cNvSpPr>
            <p:nvPr/>
          </p:nvSpPr>
          <p:spPr bwMode="gray">
            <a:xfrm>
              <a:off x="2051733" y="3118182"/>
              <a:ext cx="299463" cy="219536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8" name="Freeform 386"/>
            <p:cNvSpPr>
              <a:spLocks noChangeAspect="1"/>
            </p:cNvSpPr>
            <p:nvPr/>
          </p:nvSpPr>
          <p:spPr bwMode="gray">
            <a:xfrm>
              <a:off x="1934671" y="3298623"/>
              <a:ext cx="234125" cy="225550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9" name="Freeform 387"/>
            <p:cNvSpPr>
              <a:spLocks noChangeAspect="1"/>
            </p:cNvSpPr>
            <p:nvPr/>
          </p:nvSpPr>
          <p:spPr bwMode="gray">
            <a:xfrm>
              <a:off x="1795829" y="4375255"/>
              <a:ext cx="130675" cy="126309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0" name="Freeform 388"/>
            <p:cNvSpPr>
              <a:spLocks noChangeAspect="1"/>
            </p:cNvSpPr>
            <p:nvPr/>
          </p:nvSpPr>
          <p:spPr bwMode="gray">
            <a:xfrm>
              <a:off x="1893835" y="4242931"/>
              <a:ext cx="258628" cy="336823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1" name="Freeform 389"/>
            <p:cNvSpPr>
              <a:spLocks noChangeAspect="1"/>
            </p:cNvSpPr>
            <p:nvPr/>
          </p:nvSpPr>
          <p:spPr bwMode="gray">
            <a:xfrm>
              <a:off x="1861166" y="4471490"/>
              <a:ext cx="149732" cy="105256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2" name="Freeform 390"/>
            <p:cNvSpPr>
              <a:spLocks noChangeAspect="1"/>
            </p:cNvSpPr>
            <p:nvPr/>
          </p:nvSpPr>
          <p:spPr bwMode="gray">
            <a:xfrm>
              <a:off x="1945561" y="4567725"/>
              <a:ext cx="179678" cy="135330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3" name="Freeform 391"/>
            <p:cNvSpPr>
              <a:spLocks noChangeAspect="1"/>
            </p:cNvSpPr>
            <p:nvPr/>
          </p:nvSpPr>
          <p:spPr bwMode="gray">
            <a:xfrm>
              <a:off x="1899279" y="4543666"/>
              <a:ext cx="117064" cy="96235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4" name="Freeform 392"/>
            <p:cNvSpPr>
              <a:spLocks noChangeAspect="1"/>
            </p:cNvSpPr>
            <p:nvPr/>
          </p:nvSpPr>
          <p:spPr bwMode="gray">
            <a:xfrm>
              <a:off x="2258635" y="4206843"/>
              <a:ext cx="185122" cy="330809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5" name="Freeform 393"/>
            <p:cNvSpPr>
              <a:spLocks noChangeAspect="1"/>
            </p:cNvSpPr>
            <p:nvPr/>
          </p:nvSpPr>
          <p:spPr bwMode="gray">
            <a:xfrm>
              <a:off x="1991841" y="4516599"/>
              <a:ext cx="215070" cy="390956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6" name="Freeform 394"/>
            <p:cNvSpPr>
              <a:spLocks noChangeAspect="1"/>
            </p:cNvSpPr>
            <p:nvPr/>
          </p:nvSpPr>
          <p:spPr bwMode="gray">
            <a:xfrm>
              <a:off x="1686933" y="4035423"/>
              <a:ext cx="277684" cy="369905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7" name="Freeform 395"/>
            <p:cNvSpPr>
              <a:spLocks noChangeAspect="1"/>
            </p:cNvSpPr>
            <p:nvPr/>
          </p:nvSpPr>
          <p:spPr bwMode="gray">
            <a:xfrm>
              <a:off x="1774049" y="4182784"/>
              <a:ext cx="81672" cy="189462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8" name="Freeform 396"/>
            <p:cNvSpPr>
              <a:spLocks noChangeAspect="1"/>
            </p:cNvSpPr>
            <p:nvPr/>
          </p:nvSpPr>
          <p:spPr bwMode="gray">
            <a:xfrm>
              <a:off x="2514539" y="3629431"/>
              <a:ext cx="223236" cy="177433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9" name="Freeform 397"/>
            <p:cNvSpPr>
              <a:spLocks noChangeAspect="1"/>
            </p:cNvSpPr>
            <p:nvPr/>
          </p:nvSpPr>
          <p:spPr bwMode="gray">
            <a:xfrm>
              <a:off x="2460091" y="3674541"/>
              <a:ext cx="217791" cy="273670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0" name="Freeform 398"/>
            <p:cNvSpPr>
              <a:spLocks noChangeAspect="1"/>
            </p:cNvSpPr>
            <p:nvPr/>
          </p:nvSpPr>
          <p:spPr bwMode="gray">
            <a:xfrm>
              <a:off x="2340306" y="3503123"/>
              <a:ext cx="225959" cy="177433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" name="Freeform 399"/>
            <p:cNvSpPr>
              <a:spLocks noChangeAspect="1"/>
            </p:cNvSpPr>
            <p:nvPr/>
          </p:nvSpPr>
          <p:spPr bwMode="gray">
            <a:xfrm>
              <a:off x="2563542" y="3458011"/>
              <a:ext cx="402913" cy="273670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2" name="Freeform 400"/>
            <p:cNvSpPr>
              <a:spLocks noChangeAspect="1"/>
            </p:cNvSpPr>
            <p:nvPr/>
          </p:nvSpPr>
          <p:spPr bwMode="gray">
            <a:xfrm>
              <a:off x="2647937" y="3262535"/>
              <a:ext cx="389301" cy="225550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3" name="Freeform 401"/>
            <p:cNvSpPr>
              <a:spLocks noChangeAspect="1"/>
            </p:cNvSpPr>
            <p:nvPr/>
          </p:nvSpPr>
          <p:spPr bwMode="gray">
            <a:xfrm>
              <a:off x="2498205" y="3175320"/>
              <a:ext cx="239570" cy="210515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4" name="Freeform 402"/>
            <p:cNvSpPr>
              <a:spLocks noChangeAspect="1"/>
            </p:cNvSpPr>
            <p:nvPr/>
          </p:nvSpPr>
          <p:spPr bwMode="gray">
            <a:xfrm>
              <a:off x="2579876" y="3346740"/>
              <a:ext cx="185122" cy="168412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5" name="Freeform 403"/>
            <p:cNvSpPr>
              <a:spLocks noChangeAspect="1"/>
            </p:cNvSpPr>
            <p:nvPr/>
          </p:nvSpPr>
          <p:spPr bwMode="gray">
            <a:xfrm>
              <a:off x="2481870" y="3352755"/>
              <a:ext cx="201457" cy="210515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6" name="Freeform 404"/>
            <p:cNvSpPr>
              <a:spLocks noChangeAspect="1"/>
            </p:cNvSpPr>
            <p:nvPr/>
          </p:nvSpPr>
          <p:spPr bwMode="gray">
            <a:xfrm>
              <a:off x="2307638" y="3644467"/>
              <a:ext cx="198735" cy="210515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7" name="Freeform 405"/>
            <p:cNvSpPr>
              <a:spLocks noChangeAspect="1"/>
            </p:cNvSpPr>
            <p:nvPr/>
          </p:nvSpPr>
          <p:spPr bwMode="gray">
            <a:xfrm>
              <a:off x="2212355" y="3430946"/>
              <a:ext cx="174233" cy="177433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8" name="Freeform 406"/>
            <p:cNvSpPr>
              <a:spLocks noChangeAspect="1"/>
            </p:cNvSpPr>
            <p:nvPr/>
          </p:nvSpPr>
          <p:spPr bwMode="gray">
            <a:xfrm>
              <a:off x="2149739" y="3310652"/>
              <a:ext cx="206902" cy="147359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9" name="Freeform 407"/>
            <p:cNvSpPr>
              <a:spLocks noChangeAspect="1"/>
            </p:cNvSpPr>
            <p:nvPr/>
          </p:nvSpPr>
          <p:spPr bwMode="gray">
            <a:xfrm>
              <a:off x="2307638" y="3244490"/>
              <a:ext cx="206902" cy="261639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0" name="Freeform 408"/>
            <p:cNvSpPr>
              <a:spLocks noChangeAspect="1"/>
            </p:cNvSpPr>
            <p:nvPr/>
          </p:nvSpPr>
          <p:spPr bwMode="gray">
            <a:xfrm>
              <a:off x="2095291" y="3451997"/>
              <a:ext cx="174233" cy="192471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1" name="Freeform 409"/>
            <p:cNvSpPr>
              <a:spLocks noChangeAspect="1"/>
            </p:cNvSpPr>
            <p:nvPr/>
          </p:nvSpPr>
          <p:spPr bwMode="gray">
            <a:xfrm>
              <a:off x="2190576" y="3572291"/>
              <a:ext cx="187844" cy="186456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2" name="Freeform 410"/>
            <p:cNvSpPr>
              <a:spLocks noChangeAspect="1"/>
            </p:cNvSpPr>
            <p:nvPr/>
          </p:nvSpPr>
          <p:spPr bwMode="gray">
            <a:xfrm>
              <a:off x="1970061" y="3512144"/>
              <a:ext cx="223236" cy="198485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3" name="Freeform 411"/>
            <p:cNvSpPr>
              <a:spLocks noChangeAspect="1"/>
            </p:cNvSpPr>
            <p:nvPr/>
          </p:nvSpPr>
          <p:spPr bwMode="gray">
            <a:xfrm>
              <a:off x="2103459" y="3668526"/>
              <a:ext cx="277684" cy="282691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4" name="Freeform 412"/>
            <p:cNvSpPr>
              <a:spLocks noChangeAspect="1"/>
            </p:cNvSpPr>
            <p:nvPr/>
          </p:nvSpPr>
          <p:spPr bwMode="gray">
            <a:xfrm>
              <a:off x="1882945" y="3915129"/>
              <a:ext cx="372968" cy="409000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5" name="Freeform 413"/>
            <p:cNvSpPr>
              <a:spLocks noChangeAspect="1"/>
            </p:cNvSpPr>
            <p:nvPr/>
          </p:nvSpPr>
          <p:spPr bwMode="gray">
            <a:xfrm>
              <a:off x="1975506" y="3611387"/>
              <a:ext cx="193290" cy="249609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6" name="Freeform 414"/>
            <p:cNvSpPr>
              <a:spLocks noChangeAspect="1"/>
            </p:cNvSpPr>
            <p:nvPr/>
          </p:nvSpPr>
          <p:spPr bwMode="gray">
            <a:xfrm>
              <a:off x="3317645" y="3491093"/>
              <a:ext cx="498196" cy="589441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7" name="Freeform 415"/>
            <p:cNvSpPr>
              <a:spLocks noChangeAspect="1"/>
            </p:cNvSpPr>
            <p:nvPr/>
          </p:nvSpPr>
          <p:spPr bwMode="gray">
            <a:xfrm>
              <a:off x="3274086" y="3424932"/>
              <a:ext cx="149731" cy="246603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8" name="Freeform 417"/>
            <p:cNvSpPr>
              <a:spLocks noChangeAspect="1"/>
            </p:cNvSpPr>
            <p:nvPr/>
          </p:nvSpPr>
          <p:spPr bwMode="gray">
            <a:xfrm>
              <a:off x="7515568" y="1710741"/>
              <a:ext cx="612537" cy="1127756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9" name="Freeform 418"/>
            <p:cNvSpPr>
              <a:spLocks noChangeAspect="1" noEditPoints="1"/>
            </p:cNvSpPr>
            <p:nvPr/>
          </p:nvSpPr>
          <p:spPr bwMode="gray">
            <a:xfrm>
              <a:off x="4703339" y="3157276"/>
              <a:ext cx="925612" cy="1642014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0" name="Freeform 419"/>
            <p:cNvSpPr>
              <a:spLocks noChangeAspect="1"/>
            </p:cNvSpPr>
            <p:nvPr/>
          </p:nvSpPr>
          <p:spPr bwMode="gray">
            <a:xfrm>
              <a:off x="3159746" y="3439967"/>
              <a:ext cx="460083" cy="508243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1" name="Freeform 420"/>
            <p:cNvSpPr>
              <a:spLocks noChangeAspect="1"/>
            </p:cNvSpPr>
            <p:nvPr/>
          </p:nvSpPr>
          <p:spPr bwMode="gray">
            <a:xfrm>
              <a:off x="4866683" y="4435402"/>
              <a:ext cx="253183" cy="415015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2" name="Freeform 421"/>
            <p:cNvSpPr>
              <a:spLocks noChangeAspect="1" noEditPoints="1"/>
            </p:cNvSpPr>
            <p:nvPr/>
          </p:nvSpPr>
          <p:spPr bwMode="gray">
            <a:xfrm>
              <a:off x="4308594" y="4516599"/>
              <a:ext cx="683319" cy="421029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3" name="Freeform 422"/>
            <p:cNvSpPr>
              <a:spLocks noChangeAspect="1"/>
            </p:cNvSpPr>
            <p:nvPr/>
          </p:nvSpPr>
          <p:spPr bwMode="gray">
            <a:xfrm>
              <a:off x="3889346" y="2600917"/>
              <a:ext cx="950113" cy="1151815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4" name="Freeform 423"/>
            <p:cNvSpPr>
              <a:spLocks noChangeAspect="1"/>
            </p:cNvSpPr>
            <p:nvPr/>
          </p:nvSpPr>
          <p:spPr bwMode="gray">
            <a:xfrm>
              <a:off x="3715113" y="3833931"/>
              <a:ext cx="536310" cy="463132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5" name="Freeform 424"/>
            <p:cNvSpPr>
              <a:spLocks noChangeAspect="1"/>
            </p:cNvSpPr>
            <p:nvPr/>
          </p:nvSpPr>
          <p:spPr bwMode="gray">
            <a:xfrm>
              <a:off x="4635281" y="2149814"/>
              <a:ext cx="1091677" cy="1103697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6" name="Freeform 425"/>
            <p:cNvSpPr>
              <a:spLocks noChangeAspect="1"/>
            </p:cNvSpPr>
            <p:nvPr/>
          </p:nvSpPr>
          <p:spPr bwMode="gray">
            <a:xfrm>
              <a:off x="4932020" y="2970820"/>
              <a:ext cx="857553" cy="1091670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" name="Freeform 427"/>
            <p:cNvSpPr>
              <a:spLocks noChangeAspect="1"/>
            </p:cNvSpPr>
            <p:nvPr/>
          </p:nvSpPr>
          <p:spPr bwMode="gray">
            <a:xfrm>
              <a:off x="7687077" y="3473049"/>
              <a:ext cx="585314" cy="643573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88" name="Group 428"/>
            <p:cNvGrpSpPr>
              <a:grpSpLocks noChangeAspect="1"/>
            </p:cNvGrpSpPr>
            <p:nvPr/>
          </p:nvGrpSpPr>
          <p:grpSpPr bwMode="auto">
            <a:xfrm>
              <a:off x="3593500" y="1593392"/>
              <a:ext cx="1005717" cy="1105316"/>
              <a:chOff x="2023" y="1393"/>
              <a:chExt cx="554" cy="600"/>
            </a:xfrm>
            <a:solidFill>
              <a:srgbClr val="9BBB59">
                <a:lumMod val="75000"/>
              </a:srgbClr>
            </a:solidFill>
          </p:grpSpPr>
          <p:sp>
            <p:nvSpPr>
              <p:cNvPr id="112" name="Freeform 429"/>
              <p:cNvSpPr>
                <a:spLocks noChangeAspect="1"/>
              </p:cNvSpPr>
              <p:nvPr/>
            </p:nvSpPr>
            <p:spPr bwMode="gray">
              <a:xfrm>
                <a:off x="2160" y="1709"/>
                <a:ext cx="363" cy="264"/>
              </a:xfrm>
              <a:custGeom>
                <a:avLst/>
                <a:gdLst>
                  <a:gd name="T0" fmla="*/ 0 w 1815"/>
                  <a:gd name="T1" fmla="*/ 0 h 1317"/>
                  <a:gd name="T2" fmla="*/ 0 w 1815"/>
                  <a:gd name="T3" fmla="*/ 0 h 1317"/>
                  <a:gd name="T4" fmla="*/ 0 w 1815"/>
                  <a:gd name="T5" fmla="*/ 0 h 1317"/>
                  <a:gd name="T6" fmla="*/ 0 w 1815"/>
                  <a:gd name="T7" fmla="*/ 0 h 1317"/>
                  <a:gd name="T8" fmla="*/ 0 w 1815"/>
                  <a:gd name="T9" fmla="*/ 0 h 1317"/>
                  <a:gd name="T10" fmla="*/ 0 w 1815"/>
                  <a:gd name="T11" fmla="*/ 0 h 1317"/>
                  <a:gd name="T12" fmla="*/ 0 w 1815"/>
                  <a:gd name="T13" fmla="*/ 0 h 1317"/>
                  <a:gd name="T14" fmla="*/ 0 w 1815"/>
                  <a:gd name="T15" fmla="*/ 0 h 1317"/>
                  <a:gd name="T16" fmla="*/ 0 w 1815"/>
                  <a:gd name="T17" fmla="*/ 0 h 1317"/>
                  <a:gd name="T18" fmla="*/ 0 w 1815"/>
                  <a:gd name="T19" fmla="*/ 0 h 1317"/>
                  <a:gd name="T20" fmla="*/ 0 w 1815"/>
                  <a:gd name="T21" fmla="*/ 0 h 1317"/>
                  <a:gd name="T22" fmla="*/ 0 w 1815"/>
                  <a:gd name="T23" fmla="*/ 0 h 1317"/>
                  <a:gd name="T24" fmla="*/ 0 w 1815"/>
                  <a:gd name="T25" fmla="*/ 0 h 1317"/>
                  <a:gd name="T26" fmla="*/ 0 w 1815"/>
                  <a:gd name="T27" fmla="*/ 0 h 1317"/>
                  <a:gd name="T28" fmla="*/ 0 w 1815"/>
                  <a:gd name="T29" fmla="*/ 0 h 1317"/>
                  <a:gd name="T30" fmla="*/ 0 w 1815"/>
                  <a:gd name="T31" fmla="*/ 0 h 1317"/>
                  <a:gd name="T32" fmla="*/ 0 w 1815"/>
                  <a:gd name="T33" fmla="*/ 0 h 1317"/>
                  <a:gd name="T34" fmla="*/ 0 w 1815"/>
                  <a:gd name="T35" fmla="*/ 0 h 1317"/>
                  <a:gd name="T36" fmla="*/ 0 w 1815"/>
                  <a:gd name="T37" fmla="*/ 0 h 1317"/>
                  <a:gd name="T38" fmla="*/ 0 w 1815"/>
                  <a:gd name="T39" fmla="*/ 0 h 1317"/>
                  <a:gd name="T40" fmla="*/ 0 w 1815"/>
                  <a:gd name="T41" fmla="*/ 0 h 1317"/>
                  <a:gd name="T42" fmla="*/ 0 w 1815"/>
                  <a:gd name="T43" fmla="*/ 0 h 1317"/>
                  <a:gd name="T44" fmla="*/ 0 w 1815"/>
                  <a:gd name="T45" fmla="*/ 0 h 1317"/>
                  <a:gd name="T46" fmla="*/ 0 w 1815"/>
                  <a:gd name="T47" fmla="*/ 0 h 1317"/>
                  <a:gd name="T48" fmla="*/ 0 w 1815"/>
                  <a:gd name="T49" fmla="*/ 0 h 1317"/>
                  <a:gd name="T50" fmla="*/ 0 w 1815"/>
                  <a:gd name="T51" fmla="*/ 0 h 1317"/>
                  <a:gd name="T52" fmla="*/ 0 w 1815"/>
                  <a:gd name="T53" fmla="*/ 0 h 1317"/>
                  <a:gd name="T54" fmla="*/ 0 w 1815"/>
                  <a:gd name="T55" fmla="*/ 0 h 1317"/>
                  <a:gd name="T56" fmla="*/ 0 w 1815"/>
                  <a:gd name="T57" fmla="*/ 0 h 13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815"/>
                  <a:gd name="T88" fmla="*/ 0 h 1317"/>
                  <a:gd name="T89" fmla="*/ 1815 w 1815"/>
                  <a:gd name="T90" fmla="*/ 1317 h 13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815" h="1317">
                    <a:moveTo>
                      <a:pt x="283" y="1317"/>
                    </a:moveTo>
                    <a:lnTo>
                      <a:pt x="316" y="929"/>
                    </a:lnTo>
                    <a:lnTo>
                      <a:pt x="558" y="704"/>
                    </a:lnTo>
                    <a:lnTo>
                      <a:pt x="919" y="406"/>
                    </a:lnTo>
                    <a:lnTo>
                      <a:pt x="1347" y="274"/>
                    </a:lnTo>
                    <a:lnTo>
                      <a:pt x="1767" y="187"/>
                    </a:lnTo>
                    <a:lnTo>
                      <a:pt x="1815" y="16"/>
                    </a:lnTo>
                    <a:lnTo>
                      <a:pt x="1686" y="0"/>
                    </a:lnTo>
                    <a:lnTo>
                      <a:pt x="1451" y="90"/>
                    </a:lnTo>
                    <a:lnTo>
                      <a:pt x="1300" y="49"/>
                    </a:lnTo>
                    <a:lnTo>
                      <a:pt x="1177" y="33"/>
                    </a:lnTo>
                    <a:lnTo>
                      <a:pt x="1073" y="123"/>
                    </a:lnTo>
                    <a:lnTo>
                      <a:pt x="912" y="107"/>
                    </a:lnTo>
                    <a:lnTo>
                      <a:pt x="783" y="177"/>
                    </a:lnTo>
                    <a:lnTo>
                      <a:pt x="757" y="259"/>
                    </a:lnTo>
                    <a:lnTo>
                      <a:pt x="590" y="381"/>
                    </a:lnTo>
                    <a:lnTo>
                      <a:pt x="467" y="387"/>
                    </a:lnTo>
                    <a:lnTo>
                      <a:pt x="445" y="484"/>
                    </a:lnTo>
                    <a:lnTo>
                      <a:pt x="532" y="613"/>
                    </a:lnTo>
                    <a:lnTo>
                      <a:pt x="493" y="622"/>
                    </a:lnTo>
                    <a:lnTo>
                      <a:pt x="348" y="542"/>
                    </a:lnTo>
                    <a:lnTo>
                      <a:pt x="210" y="613"/>
                    </a:lnTo>
                    <a:lnTo>
                      <a:pt x="155" y="730"/>
                    </a:lnTo>
                    <a:lnTo>
                      <a:pt x="25" y="720"/>
                    </a:lnTo>
                    <a:lnTo>
                      <a:pt x="0" y="914"/>
                    </a:lnTo>
                    <a:lnTo>
                      <a:pt x="106" y="988"/>
                    </a:lnTo>
                    <a:lnTo>
                      <a:pt x="47" y="1203"/>
                    </a:lnTo>
                    <a:lnTo>
                      <a:pt x="187" y="1317"/>
                    </a:lnTo>
                    <a:lnTo>
                      <a:pt x="283" y="1317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grpSp>
            <p:nvGrpSpPr>
              <p:cNvPr id="113" name="Group 430"/>
              <p:cNvGrpSpPr>
                <a:grpSpLocks noChangeAspect="1"/>
              </p:cNvGrpSpPr>
              <p:nvPr/>
            </p:nvGrpSpPr>
            <p:grpSpPr bwMode="auto">
              <a:xfrm>
                <a:off x="2374" y="1393"/>
                <a:ext cx="203" cy="109"/>
                <a:chOff x="2374" y="1393"/>
                <a:chExt cx="203" cy="109"/>
              </a:xfrm>
              <a:grpFill/>
            </p:grpSpPr>
            <p:sp>
              <p:nvSpPr>
                <p:cNvPr id="115" name="Freeform 431"/>
                <p:cNvSpPr>
                  <a:spLocks noChangeAspect="1"/>
                </p:cNvSpPr>
                <p:nvPr/>
              </p:nvSpPr>
              <p:spPr bwMode="gray">
                <a:xfrm>
                  <a:off x="2539" y="1453"/>
                  <a:ext cx="38" cy="33"/>
                </a:xfrm>
                <a:custGeom>
                  <a:avLst/>
                  <a:gdLst>
                    <a:gd name="T0" fmla="*/ 0 w 193"/>
                    <a:gd name="T1" fmla="*/ 0 h 167"/>
                    <a:gd name="T2" fmla="*/ 0 w 193"/>
                    <a:gd name="T3" fmla="*/ 0 h 167"/>
                    <a:gd name="T4" fmla="*/ 0 w 193"/>
                    <a:gd name="T5" fmla="*/ 0 h 167"/>
                    <a:gd name="T6" fmla="*/ 0 w 193"/>
                    <a:gd name="T7" fmla="*/ 0 h 167"/>
                    <a:gd name="T8" fmla="*/ 0 w 193"/>
                    <a:gd name="T9" fmla="*/ 0 h 167"/>
                    <a:gd name="T10" fmla="*/ 0 w 193"/>
                    <a:gd name="T11" fmla="*/ 0 h 1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3"/>
                    <a:gd name="T19" fmla="*/ 0 h 167"/>
                    <a:gd name="T20" fmla="*/ 193 w 193"/>
                    <a:gd name="T21" fmla="*/ 167 h 1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3" h="167">
                      <a:moveTo>
                        <a:pt x="0" y="87"/>
                      </a:moveTo>
                      <a:lnTo>
                        <a:pt x="72" y="55"/>
                      </a:lnTo>
                      <a:lnTo>
                        <a:pt x="113" y="0"/>
                      </a:lnTo>
                      <a:lnTo>
                        <a:pt x="193" y="80"/>
                      </a:lnTo>
                      <a:lnTo>
                        <a:pt x="65" y="167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16" name="Freeform 432"/>
                <p:cNvSpPr>
                  <a:spLocks noChangeAspect="1"/>
                </p:cNvSpPr>
                <p:nvPr/>
              </p:nvSpPr>
              <p:spPr bwMode="gray">
                <a:xfrm>
                  <a:off x="2507" y="1456"/>
                  <a:ext cx="27" cy="24"/>
                </a:xfrm>
                <a:custGeom>
                  <a:avLst/>
                  <a:gdLst>
                    <a:gd name="T0" fmla="*/ 0 w 135"/>
                    <a:gd name="T1" fmla="*/ 0 h 119"/>
                    <a:gd name="T2" fmla="*/ 0 w 135"/>
                    <a:gd name="T3" fmla="*/ 0 h 119"/>
                    <a:gd name="T4" fmla="*/ 0 w 135"/>
                    <a:gd name="T5" fmla="*/ 0 h 119"/>
                    <a:gd name="T6" fmla="*/ 0 w 135"/>
                    <a:gd name="T7" fmla="*/ 0 h 119"/>
                    <a:gd name="T8" fmla="*/ 0 w 135"/>
                    <a:gd name="T9" fmla="*/ 0 h 1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5"/>
                    <a:gd name="T16" fmla="*/ 0 h 119"/>
                    <a:gd name="T17" fmla="*/ 135 w 135"/>
                    <a:gd name="T18" fmla="*/ 119 h 1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5" h="119">
                      <a:moveTo>
                        <a:pt x="32" y="0"/>
                      </a:moveTo>
                      <a:lnTo>
                        <a:pt x="135" y="17"/>
                      </a:lnTo>
                      <a:lnTo>
                        <a:pt x="112" y="119"/>
                      </a:lnTo>
                      <a:lnTo>
                        <a:pt x="0" y="10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17" name="Freeform 433"/>
                <p:cNvSpPr>
                  <a:spLocks noChangeAspect="1"/>
                </p:cNvSpPr>
                <p:nvPr/>
              </p:nvSpPr>
              <p:spPr bwMode="gray">
                <a:xfrm>
                  <a:off x="2482" y="1464"/>
                  <a:ext cx="19" cy="19"/>
                </a:xfrm>
                <a:custGeom>
                  <a:avLst/>
                  <a:gdLst>
                    <a:gd name="T0" fmla="*/ 0 w 97"/>
                    <a:gd name="T1" fmla="*/ 0 h 97"/>
                    <a:gd name="T2" fmla="*/ 0 w 97"/>
                    <a:gd name="T3" fmla="*/ 0 h 97"/>
                    <a:gd name="T4" fmla="*/ 0 w 97"/>
                    <a:gd name="T5" fmla="*/ 0 h 97"/>
                    <a:gd name="T6" fmla="*/ 0 w 97"/>
                    <a:gd name="T7" fmla="*/ 0 h 97"/>
                    <a:gd name="T8" fmla="*/ 0 w 97"/>
                    <a:gd name="T9" fmla="*/ 0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97"/>
                    <a:gd name="T17" fmla="*/ 97 w 97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97">
                      <a:moveTo>
                        <a:pt x="0" y="32"/>
                      </a:moveTo>
                      <a:lnTo>
                        <a:pt x="27" y="97"/>
                      </a:lnTo>
                      <a:lnTo>
                        <a:pt x="97" y="74"/>
                      </a:lnTo>
                      <a:lnTo>
                        <a:pt x="65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18" name="Freeform 434"/>
                <p:cNvSpPr>
                  <a:spLocks noChangeAspect="1"/>
                </p:cNvSpPr>
                <p:nvPr/>
              </p:nvSpPr>
              <p:spPr bwMode="gray">
                <a:xfrm>
                  <a:off x="2458" y="1469"/>
                  <a:ext cx="20" cy="33"/>
                </a:xfrm>
                <a:custGeom>
                  <a:avLst/>
                  <a:gdLst>
                    <a:gd name="T0" fmla="*/ 0 w 97"/>
                    <a:gd name="T1" fmla="*/ 0 h 163"/>
                    <a:gd name="T2" fmla="*/ 0 w 97"/>
                    <a:gd name="T3" fmla="*/ 0 h 163"/>
                    <a:gd name="T4" fmla="*/ 0 w 97"/>
                    <a:gd name="T5" fmla="*/ 0 h 163"/>
                    <a:gd name="T6" fmla="*/ 0 w 97"/>
                    <a:gd name="T7" fmla="*/ 0 h 163"/>
                    <a:gd name="T8" fmla="*/ 0 w 97"/>
                    <a:gd name="T9" fmla="*/ 0 h 1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163"/>
                    <a:gd name="T17" fmla="*/ 97 w 97"/>
                    <a:gd name="T18" fmla="*/ 163 h 1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163">
                      <a:moveTo>
                        <a:pt x="97" y="40"/>
                      </a:moveTo>
                      <a:lnTo>
                        <a:pt x="49" y="0"/>
                      </a:lnTo>
                      <a:lnTo>
                        <a:pt x="0" y="49"/>
                      </a:lnTo>
                      <a:lnTo>
                        <a:pt x="70" y="163"/>
                      </a:lnTo>
                      <a:lnTo>
                        <a:pt x="97" y="4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19" name="Freeform 435"/>
                <p:cNvSpPr>
                  <a:spLocks noChangeAspect="1"/>
                </p:cNvSpPr>
                <p:nvPr/>
              </p:nvSpPr>
              <p:spPr bwMode="gray">
                <a:xfrm>
                  <a:off x="2459" y="1429"/>
                  <a:ext cx="39" cy="25"/>
                </a:xfrm>
                <a:custGeom>
                  <a:avLst/>
                  <a:gdLst>
                    <a:gd name="T0" fmla="*/ 0 w 194"/>
                    <a:gd name="T1" fmla="*/ 0 h 128"/>
                    <a:gd name="T2" fmla="*/ 0 w 194"/>
                    <a:gd name="T3" fmla="*/ 0 h 128"/>
                    <a:gd name="T4" fmla="*/ 0 w 194"/>
                    <a:gd name="T5" fmla="*/ 0 h 128"/>
                    <a:gd name="T6" fmla="*/ 0 w 194"/>
                    <a:gd name="T7" fmla="*/ 0 h 128"/>
                    <a:gd name="T8" fmla="*/ 0 w 194"/>
                    <a:gd name="T9" fmla="*/ 0 h 128"/>
                    <a:gd name="T10" fmla="*/ 0 w 194"/>
                    <a:gd name="T11" fmla="*/ 0 h 1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4"/>
                    <a:gd name="T19" fmla="*/ 0 h 128"/>
                    <a:gd name="T20" fmla="*/ 194 w 194"/>
                    <a:gd name="T21" fmla="*/ 128 h 1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4" h="128">
                      <a:moveTo>
                        <a:pt x="0" y="48"/>
                      </a:moveTo>
                      <a:lnTo>
                        <a:pt x="64" y="0"/>
                      </a:lnTo>
                      <a:lnTo>
                        <a:pt x="187" y="16"/>
                      </a:lnTo>
                      <a:lnTo>
                        <a:pt x="194" y="96"/>
                      </a:lnTo>
                      <a:lnTo>
                        <a:pt x="91" y="128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20" name="Freeform 436"/>
                <p:cNvSpPr>
                  <a:spLocks noChangeAspect="1"/>
                </p:cNvSpPr>
                <p:nvPr/>
              </p:nvSpPr>
              <p:spPr bwMode="gray">
                <a:xfrm>
                  <a:off x="2410" y="1412"/>
                  <a:ext cx="26" cy="22"/>
                </a:xfrm>
                <a:custGeom>
                  <a:avLst/>
                  <a:gdLst>
                    <a:gd name="T0" fmla="*/ 0 w 129"/>
                    <a:gd name="T1" fmla="*/ 0 h 108"/>
                    <a:gd name="T2" fmla="*/ 0 w 129"/>
                    <a:gd name="T3" fmla="*/ 0 h 108"/>
                    <a:gd name="T4" fmla="*/ 0 w 129"/>
                    <a:gd name="T5" fmla="*/ 0 h 108"/>
                    <a:gd name="T6" fmla="*/ 0 w 129"/>
                    <a:gd name="T7" fmla="*/ 0 h 108"/>
                    <a:gd name="T8" fmla="*/ 0 w 129"/>
                    <a:gd name="T9" fmla="*/ 0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9"/>
                    <a:gd name="T16" fmla="*/ 0 h 108"/>
                    <a:gd name="T17" fmla="*/ 129 w 129"/>
                    <a:gd name="T18" fmla="*/ 108 h 1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9" h="108">
                      <a:moveTo>
                        <a:pt x="0" y="11"/>
                      </a:moveTo>
                      <a:lnTo>
                        <a:pt x="32" y="108"/>
                      </a:lnTo>
                      <a:lnTo>
                        <a:pt x="129" y="76"/>
                      </a:lnTo>
                      <a:lnTo>
                        <a:pt x="96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21" name="Freeform 437"/>
                <p:cNvSpPr>
                  <a:spLocks noChangeAspect="1"/>
                </p:cNvSpPr>
                <p:nvPr/>
              </p:nvSpPr>
              <p:spPr bwMode="gray">
                <a:xfrm>
                  <a:off x="2376" y="1425"/>
                  <a:ext cx="29" cy="20"/>
                </a:xfrm>
                <a:custGeom>
                  <a:avLst/>
                  <a:gdLst>
                    <a:gd name="T0" fmla="*/ 0 w 145"/>
                    <a:gd name="T1" fmla="*/ 0 h 97"/>
                    <a:gd name="T2" fmla="*/ 0 w 145"/>
                    <a:gd name="T3" fmla="*/ 0 h 97"/>
                    <a:gd name="T4" fmla="*/ 0 w 145"/>
                    <a:gd name="T5" fmla="*/ 0 h 97"/>
                    <a:gd name="T6" fmla="*/ 0 w 145"/>
                    <a:gd name="T7" fmla="*/ 0 h 9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5"/>
                    <a:gd name="T13" fmla="*/ 0 h 97"/>
                    <a:gd name="T14" fmla="*/ 145 w 145"/>
                    <a:gd name="T15" fmla="*/ 97 h 9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5" h="97">
                      <a:moveTo>
                        <a:pt x="0" y="0"/>
                      </a:moveTo>
                      <a:lnTo>
                        <a:pt x="25" y="97"/>
                      </a:lnTo>
                      <a:lnTo>
                        <a:pt x="145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22" name="Freeform 438"/>
                <p:cNvSpPr>
                  <a:spLocks noChangeAspect="1"/>
                </p:cNvSpPr>
                <p:nvPr/>
              </p:nvSpPr>
              <p:spPr bwMode="gray">
                <a:xfrm>
                  <a:off x="2374" y="1393"/>
                  <a:ext cx="31" cy="21"/>
                </a:xfrm>
                <a:custGeom>
                  <a:avLst/>
                  <a:gdLst>
                    <a:gd name="T0" fmla="*/ 0 w 152"/>
                    <a:gd name="T1" fmla="*/ 0 h 107"/>
                    <a:gd name="T2" fmla="*/ 0 w 152"/>
                    <a:gd name="T3" fmla="*/ 0 h 107"/>
                    <a:gd name="T4" fmla="*/ 0 w 152"/>
                    <a:gd name="T5" fmla="*/ 0 h 107"/>
                    <a:gd name="T6" fmla="*/ 0 w 152"/>
                    <a:gd name="T7" fmla="*/ 0 h 107"/>
                    <a:gd name="T8" fmla="*/ 0 w 152"/>
                    <a:gd name="T9" fmla="*/ 0 h 1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2"/>
                    <a:gd name="T16" fmla="*/ 0 h 107"/>
                    <a:gd name="T17" fmla="*/ 152 w 152"/>
                    <a:gd name="T18" fmla="*/ 107 h 1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2" h="107">
                      <a:moveTo>
                        <a:pt x="0" y="0"/>
                      </a:moveTo>
                      <a:lnTo>
                        <a:pt x="136" y="0"/>
                      </a:lnTo>
                      <a:lnTo>
                        <a:pt x="152" y="64"/>
                      </a:lnTo>
                      <a:lnTo>
                        <a:pt x="23" y="1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endParaRPr lang="en-US" sz="1200" kern="0">
                    <a:solidFill>
                      <a:sysClr val="window" lastClr="FFFFFF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sp>
            <p:nvSpPr>
              <p:cNvPr id="114" name="Freeform 439"/>
              <p:cNvSpPr>
                <a:spLocks noChangeAspect="1"/>
              </p:cNvSpPr>
              <p:nvPr/>
            </p:nvSpPr>
            <p:spPr bwMode="gray">
              <a:xfrm>
                <a:off x="2023" y="1954"/>
                <a:ext cx="38" cy="39"/>
              </a:xfrm>
              <a:custGeom>
                <a:avLst/>
                <a:gdLst>
                  <a:gd name="T0" fmla="*/ 0 w 194"/>
                  <a:gd name="T1" fmla="*/ 0 h 193"/>
                  <a:gd name="T2" fmla="*/ 0 w 194"/>
                  <a:gd name="T3" fmla="*/ 0 h 193"/>
                  <a:gd name="T4" fmla="*/ 0 w 194"/>
                  <a:gd name="T5" fmla="*/ 0 h 193"/>
                  <a:gd name="T6" fmla="*/ 0 w 194"/>
                  <a:gd name="T7" fmla="*/ 0 h 193"/>
                  <a:gd name="T8" fmla="*/ 0 w 194"/>
                  <a:gd name="T9" fmla="*/ 0 h 193"/>
                  <a:gd name="T10" fmla="*/ 0 w 194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93"/>
                  <a:gd name="T20" fmla="*/ 194 w 194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93">
                    <a:moveTo>
                      <a:pt x="0" y="155"/>
                    </a:moveTo>
                    <a:lnTo>
                      <a:pt x="145" y="193"/>
                    </a:lnTo>
                    <a:lnTo>
                      <a:pt x="194" y="106"/>
                    </a:lnTo>
                    <a:lnTo>
                      <a:pt x="87" y="0"/>
                    </a:lnTo>
                    <a:lnTo>
                      <a:pt x="23" y="19"/>
                    </a:lnTo>
                    <a:lnTo>
                      <a:pt x="0" y="155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89" name="Group 440"/>
            <p:cNvGrpSpPr>
              <a:grpSpLocks noChangeAspect="1"/>
            </p:cNvGrpSpPr>
            <p:nvPr/>
          </p:nvGrpSpPr>
          <p:grpSpPr bwMode="auto">
            <a:xfrm>
              <a:off x="8019250" y="2252144"/>
              <a:ext cx="511681" cy="1035638"/>
              <a:chOff x="4464" y="1751"/>
              <a:chExt cx="284" cy="562"/>
            </a:xfrm>
            <a:solidFill>
              <a:srgbClr val="4F81BD"/>
            </a:solidFill>
          </p:grpSpPr>
          <p:sp>
            <p:nvSpPr>
              <p:cNvPr id="106" name="Freeform 441"/>
              <p:cNvSpPr>
                <a:spLocks noChangeAspect="1"/>
              </p:cNvSpPr>
              <p:nvPr/>
            </p:nvSpPr>
            <p:spPr bwMode="gray">
              <a:xfrm>
                <a:off x="4470" y="1825"/>
                <a:ext cx="246" cy="368"/>
              </a:xfrm>
              <a:custGeom>
                <a:avLst/>
                <a:gdLst>
                  <a:gd name="T0" fmla="*/ 0 w 1230"/>
                  <a:gd name="T1" fmla="*/ 0 h 1839"/>
                  <a:gd name="T2" fmla="*/ 0 w 1230"/>
                  <a:gd name="T3" fmla="*/ 0 h 1839"/>
                  <a:gd name="T4" fmla="*/ 0 w 1230"/>
                  <a:gd name="T5" fmla="*/ 0 h 1839"/>
                  <a:gd name="T6" fmla="*/ 0 w 1230"/>
                  <a:gd name="T7" fmla="*/ 0 h 1839"/>
                  <a:gd name="T8" fmla="*/ 0 w 1230"/>
                  <a:gd name="T9" fmla="*/ 0 h 1839"/>
                  <a:gd name="T10" fmla="*/ 0 w 1230"/>
                  <a:gd name="T11" fmla="*/ 0 h 1839"/>
                  <a:gd name="T12" fmla="*/ 0 w 1230"/>
                  <a:gd name="T13" fmla="*/ 0 h 1839"/>
                  <a:gd name="T14" fmla="*/ 0 w 1230"/>
                  <a:gd name="T15" fmla="*/ 0 h 1839"/>
                  <a:gd name="T16" fmla="*/ 0 w 1230"/>
                  <a:gd name="T17" fmla="*/ 0 h 1839"/>
                  <a:gd name="T18" fmla="*/ 0 w 1230"/>
                  <a:gd name="T19" fmla="*/ 0 h 1839"/>
                  <a:gd name="T20" fmla="*/ 0 w 1230"/>
                  <a:gd name="T21" fmla="*/ 0 h 1839"/>
                  <a:gd name="T22" fmla="*/ 0 w 1230"/>
                  <a:gd name="T23" fmla="*/ 0 h 1839"/>
                  <a:gd name="T24" fmla="*/ 0 w 1230"/>
                  <a:gd name="T25" fmla="*/ 0 h 1839"/>
                  <a:gd name="T26" fmla="*/ 0 w 1230"/>
                  <a:gd name="T27" fmla="*/ 0 h 1839"/>
                  <a:gd name="T28" fmla="*/ 0 w 1230"/>
                  <a:gd name="T29" fmla="*/ 0 h 1839"/>
                  <a:gd name="T30" fmla="*/ 0 w 1230"/>
                  <a:gd name="T31" fmla="*/ 0 h 1839"/>
                  <a:gd name="T32" fmla="*/ 0 w 1230"/>
                  <a:gd name="T33" fmla="*/ 0 h 1839"/>
                  <a:gd name="T34" fmla="*/ 0 w 1230"/>
                  <a:gd name="T35" fmla="*/ 0 h 1839"/>
                  <a:gd name="T36" fmla="*/ 0 w 1230"/>
                  <a:gd name="T37" fmla="*/ 0 h 1839"/>
                  <a:gd name="T38" fmla="*/ 0 w 1230"/>
                  <a:gd name="T39" fmla="*/ 0 h 1839"/>
                  <a:gd name="T40" fmla="*/ 0 w 1230"/>
                  <a:gd name="T41" fmla="*/ 0 h 1839"/>
                  <a:gd name="T42" fmla="*/ 0 w 1230"/>
                  <a:gd name="T43" fmla="*/ 0 h 1839"/>
                  <a:gd name="T44" fmla="*/ 0 w 1230"/>
                  <a:gd name="T45" fmla="*/ 0 h 1839"/>
                  <a:gd name="T46" fmla="*/ 0 w 1230"/>
                  <a:gd name="T47" fmla="*/ 0 h 1839"/>
                  <a:gd name="T48" fmla="*/ 0 w 1230"/>
                  <a:gd name="T49" fmla="*/ 0 h 1839"/>
                  <a:gd name="T50" fmla="*/ 0 w 1230"/>
                  <a:gd name="T51" fmla="*/ 0 h 1839"/>
                  <a:gd name="T52" fmla="*/ 0 w 1230"/>
                  <a:gd name="T53" fmla="*/ 0 h 183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30"/>
                  <a:gd name="T82" fmla="*/ 0 h 1839"/>
                  <a:gd name="T83" fmla="*/ 1230 w 1230"/>
                  <a:gd name="T84" fmla="*/ 1839 h 183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30" h="1839">
                    <a:moveTo>
                      <a:pt x="230" y="0"/>
                    </a:moveTo>
                    <a:lnTo>
                      <a:pt x="327" y="113"/>
                    </a:lnTo>
                    <a:lnTo>
                      <a:pt x="374" y="161"/>
                    </a:lnTo>
                    <a:lnTo>
                      <a:pt x="504" y="129"/>
                    </a:lnTo>
                    <a:lnTo>
                      <a:pt x="584" y="242"/>
                    </a:lnTo>
                    <a:lnTo>
                      <a:pt x="488" y="274"/>
                    </a:lnTo>
                    <a:lnTo>
                      <a:pt x="601" y="467"/>
                    </a:lnTo>
                    <a:lnTo>
                      <a:pt x="875" y="613"/>
                    </a:lnTo>
                    <a:lnTo>
                      <a:pt x="762" y="758"/>
                    </a:lnTo>
                    <a:lnTo>
                      <a:pt x="859" y="968"/>
                    </a:lnTo>
                    <a:lnTo>
                      <a:pt x="1020" y="1065"/>
                    </a:lnTo>
                    <a:lnTo>
                      <a:pt x="972" y="1242"/>
                    </a:lnTo>
                    <a:lnTo>
                      <a:pt x="1133" y="1484"/>
                    </a:lnTo>
                    <a:lnTo>
                      <a:pt x="1230" y="1839"/>
                    </a:lnTo>
                    <a:lnTo>
                      <a:pt x="1133" y="1839"/>
                    </a:lnTo>
                    <a:lnTo>
                      <a:pt x="923" y="1694"/>
                    </a:lnTo>
                    <a:lnTo>
                      <a:pt x="166" y="1355"/>
                    </a:lnTo>
                    <a:lnTo>
                      <a:pt x="81" y="1217"/>
                    </a:lnTo>
                    <a:lnTo>
                      <a:pt x="214" y="1047"/>
                    </a:lnTo>
                    <a:lnTo>
                      <a:pt x="198" y="898"/>
                    </a:lnTo>
                    <a:lnTo>
                      <a:pt x="15" y="898"/>
                    </a:lnTo>
                    <a:lnTo>
                      <a:pt x="0" y="750"/>
                    </a:lnTo>
                    <a:lnTo>
                      <a:pt x="115" y="717"/>
                    </a:lnTo>
                    <a:lnTo>
                      <a:pt x="164" y="618"/>
                    </a:lnTo>
                    <a:lnTo>
                      <a:pt x="49" y="370"/>
                    </a:lnTo>
                    <a:lnTo>
                      <a:pt x="280" y="71"/>
                    </a:lnTo>
                    <a:lnTo>
                      <a:pt x="23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7" name="Freeform 442"/>
              <p:cNvSpPr>
                <a:spLocks noChangeAspect="1"/>
              </p:cNvSpPr>
              <p:nvPr/>
            </p:nvSpPr>
            <p:spPr bwMode="gray">
              <a:xfrm>
                <a:off x="4729" y="2290"/>
                <a:ext cx="19" cy="23"/>
              </a:xfrm>
              <a:custGeom>
                <a:avLst/>
                <a:gdLst>
                  <a:gd name="T0" fmla="*/ 0 w 97"/>
                  <a:gd name="T1" fmla="*/ 0 h 113"/>
                  <a:gd name="T2" fmla="*/ 0 w 97"/>
                  <a:gd name="T3" fmla="*/ 0 h 113"/>
                  <a:gd name="T4" fmla="*/ 0 w 97"/>
                  <a:gd name="T5" fmla="*/ 0 h 113"/>
                  <a:gd name="T6" fmla="*/ 0 w 97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7"/>
                  <a:gd name="T13" fmla="*/ 0 h 113"/>
                  <a:gd name="T14" fmla="*/ 97 w 97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7" h="113">
                    <a:moveTo>
                      <a:pt x="0" y="0"/>
                    </a:moveTo>
                    <a:lnTo>
                      <a:pt x="39" y="113"/>
                    </a:lnTo>
                    <a:lnTo>
                      <a:pt x="97" y="1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8" name="Freeform 443"/>
              <p:cNvSpPr>
                <a:spLocks noChangeAspect="1"/>
              </p:cNvSpPr>
              <p:nvPr/>
            </p:nvSpPr>
            <p:spPr bwMode="gray">
              <a:xfrm>
                <a:off x="4716" y="2229"/>
                <a:ext cx="19" cy="48"/>
              </a:xfrm>
              <a:custGeom>
                <a:avLst/>
                <a:gdLst>
                  <a:gd name="T0" fmla="*/ 0 w 96"/>
                  <a:gd name="T1" fmla="*/ 0 h 241"/>
                  <a:gd name="T2" fmla="*/ 0 w 96"/>
                  <a:gd name="T3" fmla="*/ 0 h 241"/>
                  <a:gd name="T4" fmla="*/ 0 w 96"/>
                  <a:gd name="T5" fmla="*/ 0 h 241"/>
                  <a:gd name="T6" fmla="*/ 0 w 96"/>
                  <a:gd name="T7" fmla="*/ 0 h 2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6"/>
                  <a:gd name="T13" fmla="*/ 0 h 241"/>
                  <a:gd name="T14" fmla="*/ 96 w 96"/>
                  <a:gd name="T15" fmla="*/ 241 h 2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6" h="241">
                    <a:moveTo>
                      <a:pt x="0" y="48"/>
                    </a:moveTo>
                    <a:lnTo>
                      <a:pt x="96" y="0"/>
                    </a:lnTo>
                    <a:lnTo>
                      <a:pt x="87" y="241"/>
                    </a:lnTo>
                    <a:lnTo>
                      <a:pt x="0" y="48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9" name="Freeform 444"/>
              <p:cNvSpPr>
                <a:spLocks noChangeAspect="1"/>
              </p:cNvSpPr>
              <p:nvPr/>
            </p:nvSpPr>
            <p:spPr bwMode="gray">
              <a:xfrm>
                <a:off x="4699" y="2209"/>
                <a:ext cx="30" cy="20"/>
              </a:xfrm>
              <a:custGeom>
                <a:avLst/>
                <a:gdLst>
                  <a:gd name="T0" fmla="*/ 0 w 146"/>
                  <a:gd name="T1" fmla="*/ 0 h 98"/>
                  <a:gd name="T2" fmla="*/ 0 w 146"/>
                  <a:gd name="T3" fmla="*/ 0 h 98"/>
                  <a:gd name="T4" fmla="*/ 0 w 146"/>
                  <a:gd name="T5" fmla="*/ 0 h 98"/>
                  <a:gd name="T6" fmla="*/ 0 w 146"/>
                  <a:gd name="T7" fmla="*/ 0 h 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6"/>
                  <a:gd name="T13" fmla="*/ 0 h 98"/>
                  <a:gd name="T14" fmla="*/ 146 w 146"/>
                  <a:gd name="T15" fmla="*/ 98 h 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6" h="98">
                    <a:moveTo>
                      <a:pt x="66" y="98"/>
                    </a:moveTo>
                    <a:lnTo>
                      <a:pt x="146" y="33"/>
                    </a:lnTo>
                    <a:lnTo>
                      <a:pt x="0" y="0"/>
                    </a:lnTo>
                    <a:lnTo>
                      <a:pt x="66" y="98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0" name="Freeform 445"/>
              <p:cNvSpPr>
                <a:spLocks noChangeAspect="1"/>
              </p:cNvSpPr>
              <p:nvPr/>
            </p:nvSpPr>
            <p:spPr bwMode="gray">
              <a:xfrm>
                <a:off x="4667" y="1812"/>
                <a:ext cx="42" cy="20"/>
              </a:xfrm>
              <a:custGeom>
                <a:avLst/>
                <a:gdLst>
                  <a:gd name="T0" fmla="*/ 0 w 210"/>
                  <a:gd name="T1" fmla="*/ 0 h 97"/>
                  <a:gd name="T2" fmla="*/ 0 w 210"/>
                  <a:gd name="T3" fmla="*/ 0 h 97"/>
                  <a:gd name="T4" fmla="*/ 0 w 210"/>
                  <a:gd name="T5" fmla="*/ 0 h 97"/>
                  <a:gd name="T6" fmla="*/ 0 w 210"/>
                  <a:gd name="T7" fmla="*/ 0 h 97"/>
                  <a:gd name="T8" fmla="*/ 0 w 210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97"/>
                  <a:gd name="T17" fmla="*/ 210 w 210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97">
                    <a:moveTo>
                      <a:pt x="0" y="49"/>
                    </a:moveTo>
                    <a:lnTo>
                      <a:pt x="114" y="0"/>
                    </a:lnTo>
                    <a:lnTo>
                      <a:pt x="210" y="65"/>
                    </a:lnTo>
                    <a:lnTo>
                      <a:pt x="82" y="97"/>
                    </a:lnTo>
                    <a:lnTo>
                      <a:pt x="0" y="49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1" name="Freeform 446"/>
              <p:cNvSpPr>
                <a:spLocks noChangeAspect="1"/>
              </p:cNvSpPr>
              <p:nvPr/>
            </p:nvSpPr>
            <p:spPr bwMode="gray">
              <a:xfrm>
                <a:off x="4464" y="1751"/>
                <a:ext cx="29" cy="61"/>
              </a:xfrm>
              <a:custGeom>
                <a:avLst/>
                <a:gdLst>
                  <a:gd name="T0" fmla="*/ 0 w 146"/>
                  <a:gd name="T1" fmla="*/ 0 h 306"/>
                  <a:gd name="T2" fmla="*/ 0 w 146"/>
                  <a:gd name="T3" fmla="*/ 0 h 306"/>
                  <a:gd name="T4" fmla="*/ 0 w 146"/>
                  <a:gd name="T5" fmla="*/ 0 h 306"/>
                  <a:gd name="T6" fmla="*/ 0 w 146"/>
                  <a:gd name="T7" fmla="*/ 0 h 306"/>
                  <a:gd name="T8" fmla="*/ 0 w 146"/>
                  <a:gd name="T9" fmla="*/ 0 h 306"/>
                  <a:gd name="T10" fmla="*/ 0 w 146"/>
                  <a:gd name="T11" fmla="*/ 0 h 3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306"/>
                  <a:gd name="T20" fmla="*/ 146 w 146"/>
                  <a:gd name="T21" fmla="*/ 306 h 3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306">
                    <a:moveTo>
                      <a:pt x="130" y="177"/>
                    </a:moveTo>
                    <a:lnTo>
                      <a:pt x="146" y="49"/>
                    </a:lnTo>
                    <a:lnTo>
                      <a:pt x="65" y="0"/>
                    </a:lnTo>
                    <a:lnTo>
                      <a:pt x="0" y="128"/>
                    </a:lnTo>
                    <a:lnTo>
                      <a:pt x="130" y="306"/>
                    </a:lnTo>
                    <a:lnTo>
                      <a:pt x="130" y="177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90" name="Group 447"/>
            <p:cNvGrpSpPr>
              <a:grpSpLocks noChangeAspect="1"/>
            </p:cNvGrpSpPr>
            <p:nvPr/>
          </p:nvGrpSpPr>
          <p:grpSpPr bwMode="auto">
            <a:xfrm>
              <a:off x="8501578" y="3686819"/>
              <a:ext cx="102925" cy="402219"/>
              <a:chOff x="4732" y="2529"/>
              <a:chExt cx="56" cy="218"/>
            </a:xfrm>
            <a:solidFill>
              <a:srgbClr val="4F81BD"/>
            </a:solidFill>
          </p:grpSpPr>
          <p:sp>
            <p:nvSpPr>
              <p:cNvPr id="103" name="Freeform 448"/>
              <p:cNvSpPr>
                <a:spLocks noChangeAspect="1"/>
              </p:cNvSpPr>
              <p:nvPr/>
            </p:nvSpPr>
            <p:spPr bwMode="gray">
              <a:xfrm>
                <a:off x="4732" y="2700"/>
                <a:ext cx="19" cy="47"/>
              </a:xfrm>
              <a:custGeom>
                <a:avLst/>
                <a:gdLst>
                  <a:gd name="T0" fmla="*/ 0 w 96"/>
                  <a:gd name="T1" fmla="*/ 0 h 235"/>
                  <a:gd name="T2" fmla="*/ 0 w 96"/>
                  <a:gd name="T3" fmla="*/ 0 h 235"/>
                  <a:gd name="T4" fmla="*/ 0 w 96"/>
                  <a:gd name="T5" fmla="*/ 0 h 235"/>
                  <a:gd name="T6" fmla="*/ 0 w 96"/>
                  <a:gd name="T7" fmla="*/ 0 h 235"/>
                  <a:gd name="T8" fmla="*/ 0 w 96"/>
                  <a:gd name="T9" fmla="*/ 0 h 235"/>
                  <a:gd name="T10" fmla="*/ 0 w 96"/>
                  <a:gd name="T11" fmla="*/ 0 h 235"/>
                  <a:gd name="T12" fmla="*/ 0 w 96"/>
                  <a:gd name="T13" fmla="*/ 0 h 2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6"/>
                  <a:gd name="T22" fmla="*/ 0 h 235"/>
                  <a:gd name="T23" fmla="*/ 96 w 96"/>
                  <a:gd name="T24" fmla="*/ 235 h 2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6" h="235">
                    <a:moveTo>
                      <a:pt x="64" y="235"/>
                    </a:moveTo>
                    <a:lnTo>
                      <a:pt x="96" y="107"/>
                    </a:lnTo>
                    <a:lnTo>
                      <a:pt x="70" y="0"/>
                    </a:lnTo>
                    <a:lnTo>
                      <a:pt x="0" y="33"/>
                    </a:lnTo>
                    <a:lnTo>
                      <a:pt x="6" y="122"/>
                    </a:lnTo>
                    <a:lnTo>
                      <a:pt x="22" y="220"/>
                    </a:lnTo>
                    <a:lnTo>
                      <a:pt x="64" y="235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" name="Freeform 449"/>
              <p:cNvSpPr>
                <a:spLocks noChangeAspect="1"/>
              </p:cNvSpPr>
              <p:nvPr/>
            </p:nvSpPr>
            <p:spPr bwMode="gray">
              <a:xfrm>
                <a:off x="4736" y="2602"/>
                <a:ext cx="33" cy="95"/>
              </a:xfrm>
              <a:custGeom>
                <a:avLst/>
                <a:gdLst>
                  <a:gd name="T0" fmla="*/ 0 w 161"/>
                  <a:gd name="T1" fmla="*/ 0 h 474"/>
                  <a:gd name="T2" fmla="*/ 0 w 161"/>
                  <a:gd name="T3" fmla="*/ 0 h 474"/>
                  <a:gd name="T4" fmla="*/ 0 w 161"/>
                  <a:gd name="T5" fmla="*/ 0 h 474"/>
                  <a:gd name="T6" fmla="*/ 0 w 161"/>
                  <a:gd name="T7" fmla="*/ 0 h 474"/>
                  <a:gd name="T8" fmla="*/ 0 w 161"/>
                  <a:gd name="T9" fmla="*/ 0 h 474"/>
                  <a:gd name="T10" fmla="*/ 0 w 161"/>
                  <a:gd name="T11" fmla="*/ 0 h 474"/>
                  <a:gd name="T12" fmla="*/ 0 w 161"/>
                  <a:gd name="T13" fmla="*/ 0 h 474"/>
                  <a:gd name="T14" fmla="*/ 0 w 161"/>
                  <a:gd name="T15" fmla="*/ 0 h 474"/>
                  <a:gd name="T16" fmla="*/ 0 w 161"/>
                  <a:gd name="T17" fmla="*/ 0 h 474"/>
                  <a:gd name="T18" fmla="*/ 0 w 161"/>
                  <a:gd name="T19" fmla="*/ 0 h 474"/>
                  <a:gd name="T20" fmla="*/ 0 w 161"/>
                  <a:gd name="T21" fmla="*/ 0 h 474"/>
                  <a:gd name="T22" fmla="*/ 0 w 161"/>
                  <a:gd name="T23" fmla="*/ 0 h 4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1"/>
                  <a:gd name="T37" fmla="*/ 0 h 474"/>
                  <a:gd name="T38" fmla="*/ 161 w 161"/>
                  <a:gd name="T39" fmla="*/ 474 h 47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1" h="474">
                    <a:moveTo>
                      <a:pt x="90" y="103"/>
                    </a:moveTo>
                    <a:lnTo>
                      <a:pt x="122" y="0"/>
                    </a:lnTo>
                    <a:lnTo>
                      <a:pt x="145" y="0"/>
                    </a:lnTo>
                    <a:lnTo>
                      <a:pt x="161" y="129"/>
                    </a:lnTo>
                    <a:lnTo>
                      <a:pt x="129" y="199"/>
                    </a:lnTo>
                    <a:lnTo>
                      <a:pt x="139" y="387"/>
                    </a:lnTo>
                    <a:lnTo>
                      <a:pt x="90" y="474"/>
                    </a:lnTo>
                    <a:lnTo>
                      <a:pt x="65" y="322"/>
                    </a:lnTo>
                    <a:lnTo>
                      <a:pt x="10" y="226"/>
                    </a:lnTo>
                    <a:lnTo>
                      <a:pt x="0" y="129"/>
                    </a:lnTo>
                    <a:lnTo>
                      <a:pt x="65" y="80"/>
                    </a:lnTo>
                    <a:lnTo>
                      <a:pt x="90" y="103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5" name="Freeform 450"/>
              <p:cNvSpPr>
                <a:spLocks noChangeAspect="1"/>
              </p:cNvSpPr>
              <p:nvPr/>
            </p:nvSpPr>
            <p:spPr bwMode="gray">
              <a:xfrm>
                <a:off x="4767" y="2529"/>
                <a:ext cx="21" cy="47"/>
              </a:xfrm>
              <a:custGeom>
                <a:avLst/>
                <a:gdLst>
                  <a:gd name="T0" fmla="*/ 0 w 104"/>
                  <a:gd name="T1" fmla="*/ 0 h 235"/>
                  <a:gd name="T2" fmla="*/ 0 w 104"/>
                  <a:gd name="T3" fmla="*/ 0 h 235"/>
                  <a:gd name="T4" fmla="*/ 0 w 104"/>
                  <a:gd name="T5" fmla="*/ 0 h 235"/>
                  <a:gd name="T6" fmla="*/ 0 w 104"/>
                  <a:gd name="T7" fmla="*/ 0 h 235"/>
                  <a:gd name="T8" fmla="*/ 0 w 104"/>
                  <a:gd name="T9" fmla="*/ 0 h 235"/>
                  <a:gd name="T10" fmla="*/ 0 w 104"/>
                  <a:gd name="T11" fmla="*/ 0 h 2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235"/>
                  <a:gd name="T20" fmla="*/ 104 w 104"/>
                  <a:gd name="T21" fmla="*/ 235 h 2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235">
                    <a:moveTo>
                      <a:pt x="7" y="203"/>
                    </a:moveTo>
                    <a:lnTo>
                      <a:pt x="66" y="235"/>
                    </a:lnTo>
                    <a:lnTo>
                      <a:pt x="104" y="146"/>
                    </a:lnTo>
                    <a:lnTo>
                      <a:pt x="49" y="0"/>
                    </a:lnTo>
                    <a:lnTo>
                      <a:pt x="0" y="32"/>
                    </a:lnTo>
                    <a:lnTo>
                      <a:pt x="7" y="203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91" name="Group 454"/>
            <p:cNvGrpSpPr>
              <a:grpSpLocks noChangeAspect="1"/>
            </p:cNvGrpSpPr>
            <p:nvPr/>
          </p:nvGrpSpPr>
          <p:grpSpPr bwMode="auto">
            <a:xfrm>
              <a:off x="5569650" y="1799249"/>
              <a:ext cx="1735010" cy="2156786"/>
              <a:chOff x="3112" y="1506"/>
              <a:chExt cx="959" cy="1170"/>
            </a:xfrm>
            <a:solidFill>
              <a:srgbClr val="4F81BD"/>
            </a:solidFill>
          </p:grpSpPr>
          <p:sp>
            <p:nvSpPr>
              <p:cNvPr id="99" name="Freeform 455"/>
              <p:cNvSpPr>
                <a:spLocks noChangeAspect="1"/>
              </p:cNvSpPr>
              <p:nvPr/>
            </p:nvSpPr>
            <p:spPr bwMode="gray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0 w 4794"/>
                  <a:gd name="T5" fmla="*/ 0 h 5770"/>
                  <a:gd name="T6" fmla="*/ 0 w 4794"/>
                  <a:gd name="T7" fmla="*/ 0 h 5770"/>
                  <a:gd name="T8" fmla="*/ 0 w 4794"/>
                  <a:gd name="T9" fmla="*/ 0 h 5770"/>
                  <a:gd name="T10" fmla="*/ 0 w 4794"/>
                  <a:gd name="T11" fmla="*/ 0 h 5770"/>
                  <a:gd name="T12" fmla="*/ 0 w 4794"/>
                  <a:gd name="T13" fmla="*/ 0 h 5770"/>
                  <a:gd name="T14" fmla="*/ 0 w 4794"/>
                  <a:gd name="T15" fmla="*/ 0 h 5770"/>
                  <a:gd name="T16" fmla="*/ 0 w 4794"/>
                  <a:gd name="T17" fmla="*/ 0 h 5770"/>
                  <a:gd name="T18" fmla="*/ 0 w 4794"/>
                  <a:gd name="T19" fmla="*/ 0 h 5770"/>
                  <a:gd name="T20" fmla="*/ 0 w 4794"/>
                  <a:gd name="T21" fmla="*/ 0 h 5770"/>
                  <a:gd name="T22" fmla="*/ 0 w 4794"/>
                  <a:gd name="T23" fmla="*/ 0 h 5770"/>
                  <a:gd name="T24" fmla="*/ 0 w 4794"/>
                  <a:gd name="T25" fmla="*/ 0 h 5770"/>
                  <a:gd name="T26" fmla="*/ 0 w 4794"/>
                  <a:gd name="T27" fmla="*/ 0 h 5770"/>
                  <a:gd name="T28" fmla="*/ 0 w 4794"/>
                  <a:gd name="T29" fmla="*/ 0 h 5770"/>
                  <a:gd name="T30" fmla="*/ 0 w 4794"/>
                  <a:gd name="T31" fmla="*/ 0 h 5770"/>
                  <a:gd name="T32" fmla="*/ 0 w 4794"/>
                  <a:gd name="T33" fmla="*/ 0 h 5770"/>
                  <a:gd name="T34" fmla="*/ 0 w 4794"/>
                  <a:gd name="T35" fmla="*/ 0 h 5770"/>
                  <a:gd name="T36" fmla="*/ 0 w 4794"/>
                  <a:gd name="T37" fmla="*/ 0 h 5770"/>
                  <a:gd name="T38" fmla="*/ 0 w 4794"/>
                  <a:gd name="T39" fmla="*/ 0 h 5770"/>
                  <a:gd name="T40" fmla="*/ 0 w 4794"/>
                  <a:gd name="T41" fmla="*/ 0 h 5770"/>
                  <a:gd name="T42" fmla="*/ 0 w 4794"/>
                  <a:gd name="T43" fmla="*/ 0 h 5770"/>
                  <a:gd name="T44" fmla="*/ 0 w 4794"/>
                  <a:gd name="T45" fmla="*/ 0 h 5770"/>
                  <a:gd name="T46" fmla="*/ 0 w 4794"/>
                  <a:gd name="T47" fmla="*/ 0 h 5770"/>
                  <a:gd name="T48" fmla="*/ 0 w 4794"/>
                  <a:gd name="T49" fmla="*/ 0 h 5770"/>
                  <a:gd name="T50" fmla="*/ 0 w 4794"/>
                  <a:gd name="T51" fmla="*/ 0 h 5770"/>
                  <a:gd name="T52" fmla="*/ 0 w 4794"/>
                  <a:gd name="T53" fmla="*/ 0 h 5770"/>
                  <a:gd name="T54" fmla="*/ 0 w 4794"/>
                  <a:gd name="T55" fmla="*/ 0 h 5770"/>
                  <a:gd name="T56" fmla="*/ 0 w 4794"/>
                  <a:gd name="T57" fmla="*/ 0 h 5770"/>
                  <a:gd name="T58" fmla="*/ 0 w 4794"/>
                  <a:gd name="T59" fmla="*/ 0 h 5770"/>
                  <a:gd name="T60" fmla="*/ 0 w 4794"/>
                  <a:gd name="T61" fmla="*/ 0 h 5770"/>
                  <a:gd name="T62" fmla="*/ 0 w 4794"/>
                  <a:gd name="T63" fmla="*/ 0 h 5770"/>
                  <a:gd name="T64" fmla="*/ 0 w 4794"/>
                  <a:gd name="T65" fmla="*/ 0 h 5770"/>
                  <a:gd name="T66" fmla="*/ 0 w 4794"/>
                  <a:gd name="T67" fmla="*/ 0 h 5770"/>
                  <a:gd name="T68" fmla="*/ 0 w 4794"/>
                  <a:gd name="T69" fmla="*/ 0 h 5770"/>
                  <a:gd name="T70" fmla="*/ 0 w 4794"/>
                  <a:gd name="T71" fmla="*/ 0 h 5770"/>
                  <a:gd name="T72" fmla="*/ 0 w 4794"/>
                  <a:gd name="T73" fmla="*/ 0 h 5770"/>
                  <a:gd name="T74" fmla="*/ 0 w 4794"/>
                  <a:gd name="T75" fmla="*/ 0 h 5770"/>
                  <a:gd name="T76" fmla="*/ 0 w 4794"/>
                  <a:gd name="T77" fmla="*/ 0 h 5770"/>
                  <a:gd name="T78" fmla="*/ 0 w 4794"/>
                  <a:gd name="T79" fmla="*/ 0 h 5770"/>
                  <a:gd name="T80" fmla="*/ 0 w 4794"/>
                  <a:gd name="T81" fmla="*/ 0 h 5770"/>
                  <a:gd name="T82" fmla="*/ 0 w 4794"/>
                  <a:gd name="T83" fmla="*/ 0 h 5770"/>
                  <a:gd name="T84" fmla="*/ 0 w 4794"/>
                  <a:gd name="T85" fmla="*/ 0 h 5770"/>
                  <a:gd name="T86" fmla="*/ 0 w 4794"/>
                  <a:gd name="T87" fmla="*/ 0 h 5770"/>
                  <a:gd name="T88" fmla="*/ 0 w 4794"/>
                  <a:gd name="T89" fmla="*/ 0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0" name="Freeform 456"/>
              <p:cNvSpPr>
                <a:spLocks noChangeAspect="1"/>
              </p:cNvSpPr>
              <p:nvPr/>
            </p:nvSpPr>
            <p:spPr bwMode="gray">
              <a:xfrm>
                <a:off x="3547" y="1648"/>
                <a:ext cx="47" cy="42"/>
              </a:xfrm>
              <a:custGeom>
                <a:avLst/>
                <a:gdLst>
                  <a:gd name="T0" fmla="*/ 0 w 233"/>
                  <a:gd name="T1" fmla="*/ 0 h 209"/>
                  <a:gd name="T2" fmla="*/ 0 w 233"/>
                  <a:gd name="T3" fmla="*/ 0 h 209"/>
                  <a:gd name="T4" fmla="*/ 0 w 233"/>
                  <a:gd name="T5" fmla="*/ 0 h 209"/>
                  <a:gd name="T6" fmla="*/ 0 w 233"/>
                  <a:gd name="T7" fmla="*/ 0 h 209"/>
                  <a:gd name="T8" fmla="*/ 0 w 233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3"/>
                  <a:gd name="T16" fmla="*/ 0 h 209"/>
                  <a:gd name="T17" fmla="*/ 233 w 233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3" h="209">
                    <a:moveTo>
                      <a:pt x="0" y="209"/>
                    </a:moveTo>
                    <a:lnTo>
                      <a:pt x="233" y="74"/>
                    </a:lnTo>
                    <a:lnTo>
                      <a:pt x="184" y="0"/>
                    </a:lnTo>
                    <a:lnTo>
                      <a:pt x="7" y="0"/>
                    </a:lnTo>
                    <a:lnTo>
                      <a:pt x="0" y="209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1" name="Freeform 457"/>
              <p:cNvSpPr>
                <a:spLocks noChangeAspect="1"/>
              </p:cNvSpPr>
              <p:nvPr/>
            </p:nvSpPr>
            <p:spPr bwMode="gray">
              <a:xfrm>
                <a:off x="3426" y="1551"/>
                <a:ext cx="102" cy="99"/>
              </a:xfrm>
              <a:custGeom>
                <a:avLst/>
                <a:gdLst>
                  <a:gd name="T0" fmla="*/ 0 w 510"/>
                  <a:gd name="T1" fmla="*/ 0 h 494"/>
                  <a:gd name="T2" fmla="*/ 0 w 510"/>
                  <a:gd name="T3" fmla="*/ 0 h 494"/>
                  <a:gd name="T4" fmla="*/ 0 w 510"/>
                  <a:gd name="T5" fmla="*/ 0 h 494"/>
                  <a:gd name="T6" fmla="*/ 0 w 510"/>
                  <a:gd name="T7" fmla="*/ 0 h 494"/>
                  <a:gd name="T8" fmla="*/ 0 w 510"/>
                  <a:gd name="T9" fmla="*/ 0 h 494"/>
                  <a:gd name="T10" fmla="*/ 0 w 510"/>
                  <a:gd name="T11" fmla="*/ 0 h 494"/>
                  <a:gd name="T12" fmla="*/ 0 w 510"/>
                  <a:gd name="T13" fmla="*/ 0 h 494"/>
                  <a:gd name="T14" fmla="*/ 0 w 510"/>
                  <a:gd name="T15" fmla="*/ 0 h 494"/>
                  <a:gd name="T16" fmla="*/ 0 w 510"/>
                  <a:gd name="T17" fmla="*/ 0 h 494"/>
                  <a:gd name="T18" fmla="*/ 0 w 510"/>
                  <a:gd name="T19" fmla="*/ 0 h 494"/>
                  <a:gd name="T20" fmla="*/ 0 w 510"/>
                  <a:gd name="T21" fmla="*/ 0 h 4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0"/>
                  <a:gd name="T34" fmla="*/ 0 h 494"/>
                  <a:gd name="T35" fmla="*/ 510 w 510"/>
                  <a:gd name="T36" fmla="*/ 494 h 4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0" h="494">
                    <a:moveTo>
                      <a:pt x="0" y="274"/>
                    </a:moveTo>
                    <a:lnTo>
                      <a:pt x="6" y="364"/>
                    </a:lnTo>
                    <a:lnTo>
                      <a:pt x="188" y="494"/>
                    </a:lnTo>
                    <a:lnTo>
                      <a:pt x="284" y="494"/>
                    </a:lnTo>
                    <a:lnTo>
                      <a:pt x="510" y="203"/>
                    </a:lnTo>
                    <a:lnTo>
                      <a:pt x="510" y="0"/>
                    </a:lnTo>
                    <a:lnTo>
                      <a:pt x="188" y="9"/>
                    </a:lnTo>
                    <a:lnTo>
                      <a:pt x="155" y="96"/>
                    </a:lnTo>
                    <a:lnTo>
                      <a:pt x="177" y="170"/>
                    </a:lnTo>
                    <a:lnTo>
                      <a:pt x="80" y="155"/>
                    </a:lnTo>
                    <a:lnTo>
                      <a:pt x="0" y="27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2" name="Freeform 458"/>
              <p:cNvSpPr>
                <a:spLocks noChangeAspect="1"/>
              </p:cNvSpPr>
              <p:nvPr/>
            </p:nvSpPr>
            <p:spPr bwMode="gray">
              <a:xfrm>
                <a:off x="3534" y="1506"/>
                <a:ext cx="73" cy="44"/>
              </a:xfrm>
              <a:custGeom>
                <a:avLst/>
                <a:gdLst>
                  <a:gd name="T0" fmla="*/ 0 w 361"/>
                  <a:gd name="T1" fmla="*/ 0 h 219"/>
                  <a:gd name="T2" fmla="*/ 0 w 361"/>
                  <a:gd name="T3" fmla="*/ 0 h 219"/>
                  <a:gd name="T4" fmla="*/ 0 w 361"/>
                  <a:gd name="T5" fmla="*/ 0 h 219"/>
                  <a:gd name="T6" fmla="*/ 0 w 361"/>
                  <a:gd name="T7" fmla="*/ 0 h 219"/>
                  <a:gd name="T8" fmla="*/ 0 w 361"/>
                  <a:gd name="T9" fmla="*/ 0 h 219"/>
                  <a:gd name="T10" fmla="*/ 0 w 361"/>
                  <a:gd name="T11" fmla="*/ 0 h 219"/>
                  <a:gd name="T12" fmla="*/ 0 w 36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1"/>
                  <a:gd name="T22" fmla="*/ 0 h 219"/>
                  <a:gd name="T23" fmla="*/ 361 w 361"/>
                  <a:gd name="T24" fmla="*/ 219 h 2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1" h="219">
                    <a:moveTo>
                      <a:pt x="0" y="112"/>
                    </a:moveTo>
                    <a:lnTo>
                      <a:pt x="129" y="97"/>
                    </a:lnTo>
                    <a:lnTo>
                      <a:pt x="265" y="0"/>
                    </a:lnTo>
                    <a:lnTo>
                      <a:pt x="361" y="58"/>
                    </a:lnTo>
                    <a:lnTo>
                      <a:pt x="183" y="219"/>
                    </a:lnTo>
                    <a:lnTo>
                      <a:pt x="55" y="219"/>
                    </a:lnTo>
                    <a:lnTo>
                      <a:pt x="0" y="112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92" name="Group 459"/>
            <p:cNvGrpSpPr>
              <a:grpSpLocks noChangeAspect="1"/>
            </p:cNvGrpSpPr>
            <p:nvPr/>
          </p:nvGrpSpPr>
          <p:grpSpPr bwMode="auto">
            <a:xfrm>
              <a:off x="5046255" y="1773911"/>
              <a:ext cx="294071" cy="364215"/>
              <a:chOff x="2825" y="1492"/>
              <a:chExt cx="162" cy="197"/>
            </a:xfrm>
            <a:solidFill>
              <a:srgbClr val="4F81BD"/>
            </a:solidFill>
          </p:grpSpPr>
          <p:sp>
            <p:nvSpPr>
              <p:cNvPr id="96" name="Freeform 460"/>
              <p:cNvSpPr>
                <a:spLocks noChangeAspect="1"/>
              </p:cNvSpPr>
              <p:nvPr/>
            </p:nvSpPr>
            <p:spPr bwMode="gray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97" name="Freeform 461"/>
              <p:cNvSpPr>
                <a:spLocks noChangeAspect="1"/>
              </p:cNvSpPr>
              <p:nvPr/>
            </p:nvSpPr>
            <p:spPr bwMode="gray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98" name="Freeform 462"/>
              <p:cNvSpPr>
                <a:spLocks noChangeAspect="1"/>
              </p:cNvSpPr>
              <p:nvPr/>
            </p:nvSpPr>
            <p:spPr bwMode="gray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" lastClr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93" name="Freeform 416"/>
            <p:cNvSpPr>
              <a:spLocks noChangeAspect="1"/>
            </p:cNvSpPr>
            <p:nvPr/>
          </p:nvSpPr>
          <p:spPr bwMode="gray">
            <a:xfrm>
              <a:off x="7104486" y="958903"/>
              <a:ext cx="906556" cy="1181888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4" name="Freeform 372"/>
            <p:cNvSpPr>
              <a:spLocks noChangeAspect="1"/>
            </p:cNvSpPr>
            <p:nvPr/>
          </p:nvSpPr>
          <p:spPr bwMode="gray">
            <a:xfrm rot="17639936">
              <a:off x="1809344" y="2782468"/>
              <a:ext cx="174426" cy="136119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5" name="Freeform 347"/>
            <p:cNvSpPr>
              <a:spLocks noChangeAspect="1"/>
            </p:cNvSpPr>
            <p:nvPr/>
          </p:nvSpPr>
          <p:spPr bwMode="gray">
            <a:xfrm>
              <a:off x="7687077" y="4095570"/>
              <a:ext cx="307631" cy="757853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125" name="Прямая соединительная линия 124"/>
          <p:cNvCxnSpPr/>
          <p:nvPr/>
        </p:nvCxnSpPr>
        <p:spPr bwMode="auto">
          <a:xfrm>
            <a:off x="4140200" y="3933825"/>
            <a:ext cx="1800225" cy="360363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26" name="Группа 128"/>
          <p:cNvGrpSpPr/>
          <p:nvPr/>
        </p:nvGrpSpPr>
        <p:grpSpPr bwMode="auto">
          <a:xfrm>
            <a:off x="4500563" y="2421227"/>
            <a:ext cx="3312538" cy="2879989"/>
            <a:chOff x="5859581" y="2957740"/>
            <a:chExt cx="728643" cy="535044"/>
          </a:xfr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>
            <a:glow rad="101600">
              <a:srgbClr val="F79646">
                <a:satMod val="175000"/>
                <a:alpha val="40000"/>
              </a:srgbClr>
            </a:glow>
          </a:effectLst>
        </p:grpSpPr>
        <p:sp>
          <p:nvSpPr>
            <p:cNvPr id="127" name="Freeform 351"/>
            <p:cNvSpPr>
              <a:spLocks noChangeAspect="1"/>
            </p:cNvSpPr>
            <p:nvPr/>
          </p:nvSpPr>
          <p:spPr bwMode="gray">
            <a:xfrm>
              <a:off x="6188756" y="2957740"/>
              <a:ext cx="399468" cy="535044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28" name="Freeform 352"/>
            <p:cNvSpPr>
              <a:spLocks noChangeAspect="1"/>
            </p:cNvSpPr>
            <p:nvPr/>
          </p:nvSpPr>
          <p:spPr bwMode="gray">
            <a:xfrm>
              <a:off x="5859581" y="3032980"/>
              <a:ext cx="541768" cy="454787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" lastClr="FFFFF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29" name="TextBox 128"/>
          <p:cNvSpPr txBox="1"/>
          <p:nvPr/>
        </p:nvSpPr>
        <p:spPr bwMode="auto">
          <a:xfrm rot="17985046">
            <a:off x="5165162" y="3802196"/>
            <a:ext cx="2159992" cy="4616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Республика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Бурятия</a:t>
            </a:r>
          </a:p>
        </p:txBody>
      </p:sp>
      <p:sp>
        <p:nvSpPr>
          <p:cNvPr id="130" name="TextBox 129"/>
          <p:cNvSpPr txBox="1"/>
          <p:nvPr/>
        </p:nvSpPr>
        <p:spPr bwMode="auto">
          <a:xfrm rot="17985046">
            <a:off x="5957290" y="3954579"/>
            <a:ext cx="2159992" cy="4616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Забайкальский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край</a:t>
            </a: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1116013" y="1917700"/>
            <a:ext cx="6769100" cy="3455988"/>
          </a:xfrm>
          <a:prstGeom prst="rect">
            <a:avLst/>
          </a:prstGeom>
          <a:solidFill>
            <a:sysClr val="window" lastClr="FFFFFF"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132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CDDDE"/>
              </a:clrFrom>
              <a:clrTo>
                <a:srgbClr val="DCDDDE">
                  <a:alpha val="0"/>
                </a:srgbClr>
              </a:clrTo>
            </a:clrChange>
          </a:blip>
          <a:srcRect l="7762" r="6854" b="7893"/>
          <a:stretch>
            <a:fillRect/>
          </a:stretch>
        </p:blipFill>
        <p:spPr bwMode="auto">
          <a:xfrm>
            <a:off x="6156325" y="-26988"/>
            <a:ext cx="298767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437"/>
            <a:ext cx="5508104" cy="833363"/>
          </a:xfrm>
        </p:spPr>
        <p:txBody>
          <a:bodyPr anchor="t">
            <a:normAutofit/>
          </a:bodyPr>
          <a:lstStyle>
            <a:lvl1pPr algn="ctr">
              <a:defRPr sz="2000" b="1" baseline="0">
                <a:solidFill>
                  <a:srgbClr val="32327F"/>
                </a:solidFill>
                <a:latin typeface="Helios" pitchFamily="82" charset="0"/>
                <a:cs typeface="Helios" pitchFamily="82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" name="Номер слайда 22"/>
          <p:cNvSpPr>
            <a:spLocks noGrp="1"/>
          </p:cNvSpPr>
          <p:nvPr>
            <p:ph type="sldNum" sz="quarter" idx="10"/>
          </p:nvPr>
        </p:nvSpPr>
        <p:spPr>
          <a:xfrm>
            <a:off x="542925" y="6516688"/>
            <a:ext cx="547688" cy="352425"/>
          </a:xfrm>
        </p:spPr>
        <p:txBody>
          <a:bodyPr/>
          <a:lstStyle>
            <a:lvl1pPr algn="l" eaLnBrk="1" latinLnBrk="0" hangingPunct="1">
              <a:defRPr kumimoji="0" sz="1400" b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>
              <a:defRPr/>
            </a:pPr>
            <a:fld id="{8CC0446A-3A70-4B67-88D5-3525E20784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F0606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F0606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F0606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B0E66D-5BC9-4F08-95CA-7982E2D25D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>
    <p:cover dir="r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8.xml"/><Relationship Id="rId5" Type="http://schemas.openxmlformats.org/officeDocument/2006/relationships/chart" Target="../charts/chart47.xml"/><Relationship Id="rId4" Type="http://schemas.openxmlformats.org/officeDocument/2006/relationships/chart" Target="../charts/chart4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chart" Target="../charts/chart50.xml"/><Relationship Id="rId7" Type="http://schemas.openxmlformats.org/officeDocument/2006/relationships/diagramLayout" Target="../diagrams/layout3.xml"/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5" Type="http://schemas.openxmlformats.org/officeDocument/2006/relationships/chart" Target="../charts/chart52.xml"/><Relationship Id="rId10" Type="http://schemas.microsoft.com/office/2007/relationships/diagramDrawing" Target="../diagrams/drawing3.xml"/><Relationship Id="rId4" Type="http://schemas.openxmlformats.org/officeDocument/2006/relationships/chart" Target="../charts/chart51.xml"/><Relationship Id="rId9" Type="http://schemas.openxmlformats.org/officeDocument/2006/relationships/diagramColors" Target="../diagrams/colors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13" Type="http://schemas.openxmlformats.org/officeDocument/2006/relationships/chart" Target="../charts/chart17.xml"/><Relationship Id="rId3" Type="http://schemas.openxmlformats.org/officeDocument/2006/relationships/chart" Target="../charts/chart7.xml"/><Relationship Id="rId7" Type="http://schemas.openxmlformats.org/officeDocument/2006/relationships/chart" Target="../charts/chart11.xml"/><Relationship Id="rId12" Type="http://schemas.openxmlformats.org/officeDocument/2006/relationships/chart" Target="../charts/chart1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11" Type="http://schemas.openxmlformats.org/officeDocument/2006/relationships/chart" Target="../charts/chart15.xml"/><Relationship Id="rId5" Type="http://schemas.openxmlformats.org/officeDocument/2006/relationships/chart" Target="../charts/chart9.xml"/><Relationship Id="rId10" Type="http://schemas.openxmlformats.org/officeDocument/2006/relationships/chart" Target="../charts/chart14.xml"/><Relationship Id="rId4" Type="http://schemas.openxmlformats.org/officeDocument/2006/relationships/chart" Target="../charts/chart8.xml"/><Relationship Id="rId9" Type="http://schemas.openxmlformats.org/officeDocument/2006/relationships/chart" Target="../charts/chart13.xml"/><Relationship Id="rId14" Type="http://schemas.openxmlformats.org/officeDocument/2006/relationships/chart" Target="../charts/char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3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chart" Target="../charts/chart29.xml"/><Relationship Id="rId7" Type="http://schemas.openxmlformats.org/officeDocument/2006/relationships/diagramLayout" Target="../diagrams/layout1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chart" Target="../charts/chart31.xml"/><Relationship Id="rId10" Type="http://schemas.microsoft.com/office/2007/relationships/diagramDrawing" Target="../diagrams/drawing1.xml"/><Relationship Id="rId4" Type="http://schemas.openxmlformats.org/officeDocument/2006/relationships/chart" Target="../charts/chart30.xml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chart" Target="../charts/chart33.xml"/><Relationship Id="rId7" Type="http://schemas.openxmlformats.org/officeDocument/2006/relationships/diagramLayout" Target="../diagrams/layout2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chart" Target="../charts/chart35.xml"/><Relationship Id="rId10" Type="http://schemas.microsoft.com/office/2007/relationships/diagramDrawing" Target="../diagrams/drawing2.xml"/><Relationship Id="rId4" Type="http://schemas.openxmlformats.org/officeDocument/2006/relationships/chart" Target="../charts/chart34.xml"/><Relationship Id="rId9" Type="http://schemas.openxmlformats.org/officeDocument/2006/relationships/diagramColors" Target="../diagrams/colors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9.xml"/><Relationship Id="rId4" Type="http://schemas.openxmlformats.org/officeDocument/2006/relationships/chart" Target="../charts/char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3.xml"/><Relationship Id="rId4" Type="http://schemas.openxmlformats.org/officeDocument/2006/relationships/chart" Target="../charts/char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E8859D-1E50-4F43-B4FE-70E5BD467AC2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144463" y="981075"/>
            <a:ext cx="8748712" cy="489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krulikovskij\Рабочий стол\Новая папка\панорама.JPG"/>
          <p:cNvPicPr>
            <a:picLocks noChangeAspect="1" noChangeArrowheads="1"/>
          </p:cNvPicPr>
          <p:nvPr/>
        </p:nvPicPr>
        <p:blipFill>
          <a:blip r:embed="rId2" cstate="print"/>
          <a:srcRect l="1214" t="17134" r="4819" b="25041"/>
          <a:stretch>
            <a:fillRect/>
          </a:stretch>
        </p:blipFill>
        <p:spPr bwMode="auto">
          <a:xfrm>
            <a:off x="233923" y="998538"/>
            <a:ext cx="8423742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 bwMode="auto">
          <a:xfrm>
            <a:off x="161925" y="998538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385888" y="998538"/>
            <a:ext cx="1223962" cy="647700"/>
          </a:xfrm>
          <a:prstGeom prst="rect">
            <a:avLst/>
          </a:prstGeom>
          <a:solidFill>
            <a:schemeClr val="bg1">
              <a:alpha val="88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609850" y="998538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33813" y="998538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057775" y="998538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1738" y="998538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505700" y="998538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61925" y="1646238"/>
            <a:ext cx="1223963" cy="647700"/>
          </a:xfrm>
          <a:prstGeom prst="rect">
            <a:avLst/>
          </a:prstGeom>
          <a:solidFill>
            <a:schemeClr val="bg1">
              <a:alpha val="88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1385888" y="1646238"/>
            <a:ext cx="1223962" cy="647700"/>
          </a:xfrm>
          <a:prstGeom prst="rect">
            <a:avLst/>
          </a:prstGeom>
          <a:solidFill>
            <a:schemeClr val="bg1">
              <a:alpha val="88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609850" y="1646238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833813" y="1646238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5057775" y="1646238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281738" y="1646238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7505700" y="1646238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161925" y="2293938"/>
            <a:ext cx="1223963" cy="649287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385888" y="2293938"/>
            <a:ext cx="1223962" cy="649287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2609850" y="2293938"/>
            <a:ext cx="1223963" cy="649287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3833813" y="2293938"/>
            <a:ext cx="1223962" cy="649287"/>
          </a:xfrm>
          <a:prstGeom prst="rect">
            <a:avLst/>
          </a:prstGeom>
          <a:noFill/>
          <a:ln w="444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5057775" y="2293938"/>
            <a:ext cx="1223963" cy="649287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6281738" y="2293938"/>
            <a:ext cx="1223962" cy="649287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7505700" y="2293938"/>
            <a:ext cx="1223963" cy="649287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61925" y="29432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385888" y="2943225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2609850" y="2943225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833813" y="2943225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5057775" y="2943225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6281738" y="2943225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7505700" y="29432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161925" y="35909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1385888" y="3590925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609850" y="3590925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3833813" y="3590925"/>
            <a:ext cx="1223962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057775" y="3590925"/>
            <a:ext cx="1223963" cy="6477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6281738" y="3590925"/>
            <a:ext cx="1223962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7505700" y="35909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161925" y="42386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1385888" y="4238625"/>
            <a:ext cx="1223962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2609850" y="42386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3833813" y="4238625"/>
            <a:ext cx="1223962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5057775" y="42386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281738" y="4238625"/>
            <a:ext cx="1223962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7505700" y="4238625"/>
            <a:ext cx="1223963" cy="647700"/>
          </a:xfrm>
          <a:prstGeom prst="rect">
            <a:avLst/>
          </a:prstGeom>
          <a:solidFill>
            <a:schemeClr val="bg1">
              <a:alpha val="50000"/>
            </a:schemeClr>
          </a:solidFill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119" name="Заголовок 3"/>
          <p:cNvSpPr>
            <a:spLocks noGrp="1"/>
          </p:cNvSpPr>
          <p:nvPr>
            <p:ph type="title"/>
          </p:nvPr>
        </p:nvSpPr>
        <p:spPr>
          <a:xfrm>
            <a:off x="2681288" y="4959350"/>
            <a:ext cx="5924550" cy="163800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600" dirty="0" smtClean="0">
                <a:latin typeface="Cambria" pitchFamily="18" charset="0"/>
                <a:ea typeface="Helios" pitchFamily="82" charset="0"/>
              </a:rPr>
              <a:t>Итоги прохождения </a:t>
            </a:r>
            <a:r>
              <a:rPr lang="ru-RU" sz="2600" dirty="0" smtClean="0">
                <a:latin typeface="Cambria" pitchFamily="18" charset="0"/>
                <a:ea typeface="Helios" pitchFamily="82" charset="0"/>
              </a:rPr>
              <a:t/>
            </a:r>
            <a:br>
              <a:rPr lang="ru-RU" sz="2600" dirty="0" smtClean="0">
                <a:latin typeface="Cambria" pitchFamily="18" charset="0"/>
                <a:ea typeface="Helios" pitchFamily="82" charset="0"/>
              </a:rPr>
            </a:br>
            <a:r>
              <a:rPr lang="ru-RU" sz="2600" dirty="0" smtClean="0">
                <a:latin typeface="Cambria" pitchFamily="18" charset="0"/>
                <a:ea typeface="Helios" pitchFamily="82" charset="0"/>
              </a:rPr>
              <a:t>ОЗП </a:t>
            </a:r>
            <a:r>
              <a:rPr lang="en-US" sz="2600" dirty="0" smtClean="0">
                <a:latin typeface="Cambria" pitchFamily="18" charset="0"/>
                <a:ea typeface="Helios" pitchFamily="82" charset="0"/>
              </a:rPr>
              <a:t>201</a:t>
            </a:r>
            <a:r>
              <a:rPr lang="ru-RU" sz="2600" dirty="0" smtClean="0">
                <a:latin typeface="Cambria" pitchFamily="18" charset="0"/>
                <a:ea typeface="Helios" pitchFamily="82" charset="0"/>
              </a:rPr>
              <a:t>0г.-2011г. </a:t>
            </a:r>
            <a:br>
              <a:rPr lang="ru-RU" sz="2600" dirty="0" smtClean="0">
                <a:latin typeface="Cambria" pitchFamily="18" charset="0"/>
                <a:ea typeface="Helios" pitchFamily="82" charset="0"/>
              </a:rPr>
            </a:br>
            <a:r>
              <a:rPr lang="ru-RU" sz="2600" dirty="0" smtClean="0">
                <a:latin typeface="Cambria" pitchFamily="18" charset="0"/>
                <a:ea typeface="Helios" pitchFamily="82" charset="0"/>
              </a:rPr>
              <a:t>и </a:t>
            </a:r>
            <a:r>
              <a:rPr lang="ru-RU" sz="2600" dirty="0" smtClean="0">
                <a:latin typeface="Cambria" pitchFamily="18" charset="0"/>
                <a:ea typeface="Helios" pitchFamily="82" charset="0"/>
              </a:rPr>
              <a:t>задачи на </a:t>
            </a:r>
            <a:r>
              <a:rPr lang="ru-RU" sz="2600" dirty="0" smtClean="0">
                <a:latin typeface="Cambria" pitchFamily="18" charset="0"/>
                <a:ea typeface="Helios" pitchFamily="82" charset="0"/>
              </a:rPr>
              <a:t>2011г.-2012г.</a:t>
            </a:r>
            <a:endParaRPr lang="ru-RU" sz="2600" dirty="0" smtClean="0">
              <a:latin typeface="Cambria" pitchFamily="18" charset="0"/>
              <a:ea typeface="Helios" pitchFamily="82" charset="0"/>
            </a:endParaRPr>
          </a:p>
        </p:txBody>
      </p:sp>
      <p:sp>
        <p:nvSpPr>
          <p:cNvPr id="81" name="Прямоугольник 80"/>
          <p:cNvSpPr/>
          <p:nvPr/>
        </p:nvSpPr>
        <p:spPr bwMode="auto">
          <a:xfrm>
            <a:off x="2627313" y="1628775"/>
            <a:ext cx="1223962" cy="647700"/>
          </a:xfrm>
          <a:prstGeom prst="rect">
            <a:avLst/>
          </a:prstGeom>
          <a:solidFill>
            <a:schemeClr val="bg1">
              <a:alpha val="88000"/>
            </a:schemeClr>
          </a:solidFill>
          <a:ln w="444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3121" name="Picture 8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549275"/>
            <a:ext cx="34925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3" descr="C:\Users\НовакМВ.MAIN\Desktop\Untitled-2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E6E7E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8544"/>
            <a:ext cx="9144000" cy="104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3" name="Picture 2"/>
          <p:cNvPicPr>
            <a:picLocks noChangeAspect="1" noChangeArrowheads="1"/>
          </p:cNvPicPr>
          <p:nvPr/>
        </p:nvPicPr>
        <p:blipFill>
          <a:blip r:embed="rId5" cstate="print"/>
          <a:srcRect l="36000" b="19360"/>
          <a:stretch>
            <a:fillRect/>
          </a:stretch>
        </p:blipFill>
        <p:spPr bwMode="auto">
          <a:xfrm>
            <a:off x="0" y="6281738"/>
            <a:ext cx="12588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439514"/>
            <a:ext cx="6447384" cy="757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Отчёт о выполнении программы энергосбережения и повышения </a:t>
            </a:r>
            <a:r>
              <a:rPr lang="ru-RU" spc="60" dirty="0" err="1" smtClean="0">
                <a:latin typeface="Cambria" pitchFamily="18" charset="0"/>
                <a:ea typeface="Helios" pitchFamily="82" charset="0"/>
              </a:rPr>
              <a:t>энергоэффективности</a:t>
            </a:r>
            <a:endParaRPr lang="ru-RU" spc="60" dirty="0" smtClean="0">
              <a:latin typeface="Cambria" pitchFamily="18" charset="0"/>
              <a:ea typeface="Helios" pitchFamily="82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79512" y="1340768"/>
          <a:ext cx="8473369" cy="259228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69265"/>
                <a:gridCol w="936104"/>
                <a:gridCol w="828000"/>
                <a:gridCol w="828000"/>
                <a:gridCol w="828000"/>
                <a:gridCol w="828000"/>
                <a:gridCol w="828000"/>
                <a:gridCol w="828000"/>
              </a:tblGrid>
              <a:tr h="2009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Наименование показателя</a:t>
                      </a:r>
                    </a:p>
                  </a:txBody>
                  <a:tcPr marL="36000" marR="36000" marT="0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Единица измерения</a:t>
                      </a:r>
                    </a:p>
                  </a:txBody>
                  <a:tcPr marL="36000" marR="36000" marT="0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2010 г.</a:t>
                      </a: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2011 г.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2012 г.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2013 г.</a:t>
                      </a:r>
                    </a:p>
                  </a:txBody>
                  <a:tcPr marL="36000" marR="36000" marT="0" marB="0" anchor="ctr"/>
                </a:tc>
              </a:tr>
              <a:tr h="353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План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Факт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%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План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План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План</a:t>
                      </a:r>
                    </a:p>
                  </a:txBody>
                  <a:tcPr marL="36000" marR="36000" marT="0" marB="0" anchor="ctr"/>
                </a:tc>
              </a:tr>
              <a:tr h="40754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Общие </a:t>
                      </a:r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latin typeface="Cambria"/>
                        </a:rPr>
                        <a:t>затраты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тыс. руб.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147 466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147 667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100%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1 630 412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1 886 123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1 832 573</a:t>
                      </a:r>
                    </a:p>
                  </a:txBody>
                  <a:tcPr marL="36000" marR="36000" marT="0" marB="0" anchor="ctr"/>
                </a:tc>
              </a:tr>
              <a:tr h="407549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за счет инвестиций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тыс. руб.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80 523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82 454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102%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673 740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707 122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498 233</a:t>
                      </a:r>
                    </a:p>
                  </a:txBody>
                  <a:tcPr marL="36000" marR="36000" marT="0" marB="0" anchor="ctr"/>
                </a:tc>
              </a:tr>
              <a:tr h="407549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за счет ремонтного фонда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тыс. руб.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63 665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62 145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98%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351 165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293 666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318 425</a:t>
                      </a:r>
                    </a:p>
                  </a:txBody>
                  <a:tcPr marL="36000" marR="36000" marT="0" marB="0" anchor="ctr"/>
                </a:tc>
              </a:tr>
              <a:tr h="407549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за счет эксплуатации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тыс. руб.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3 278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3 068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94%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5 277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6 205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4 085</a:t>
                      </a:r>
                    </a:p>
                  </a:txBody>
                  <a:tcPr marL="36000" marR="36000" marT="0" marB="0" anchor="ctr"/>
                </a:tc>
              </a:tr>
              <a:tr h="407549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latin typeface="Cambria"/>
                        </a:rPr>
                        <a:t>дефицит источников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тыс. руб.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latin typeface="Cambria"/>
                        </a:rPr>
                        <a:t>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latin typeface="Cambria"/>
                        </a:rPr>
                        <a:t>-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Cambria"/>
                        </a:rPr>
                        <a:t>600 230</a:t>
                      </a:r>
                    </a:p>
                  </a:txBody>
                  <a:tcPr marL="36000" marR="3600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Cambria"/>
                        </a:rPr>
                        <a:t>879 130</a:t>
                      </a:r>
                    </a:p>
                  </a:txBody>
                  <a:tcPr marL="36000" marR="3600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Cambria"/>
                        </a:rPr>
                        <a:t>1 011 830</a:t>
                      </a:r>
                    </a:p>
                  </a:txBody>
                  <a:tcPr marL="36000" marR="36000" marT="0" marB="0" anchor="ctr"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1403648" y="4077072"/>
          <a:ext cx="654269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439514"/>
            <a:ext cx="6447384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Целевые показатели реализации программы энергосбережения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179512" y="1340768"/>
          <a:ext cx="878497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00C062-3BDE-430B-BE73-A9235D09B630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4099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Динамика аварийности </a:t>
            </a:r>
            <a:br>
              <a:rPr lang="ru-RU" spc="60" dirty="0" smtClean="0">
                <a:latin typeface="Cambria" pitchFamily="18" charset="0"/>
                <a:ea typeface="Helios" pitchFamily="82" charset="0"/>
              </a:rPr>
            </a:br>
            <a:r>
              <a:rPr lang="ru-RU" spc="60" dirty="0" smtClean="0">
                <a:latin typeface="Cambria" pitchFamily="18" charset="0"/>
                <a:ea typeface="Helios" pitchFamily="82" charset="0"/>
              </a:rPr>
              <a:t>в филиалах ОАО «ТГК-14»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6675" y="6324600"/>
            <a:ext cx="14573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4" name="Диаграмма 33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Диаграмма 34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/>
        </p:nvGraphicFramePr>
        <p:xfrm>
          <a:off x="226359" y="1628800"/>
          <a:ext cx="8917641" cy="2375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/>
        </p:nvGraphicFramePr>
        <p:xfrm>
          <a:off x="113179" y="3957071"/>
          <a:ext cx="8917641" cy="2374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" name="Прямоугольник 12"/>
          <p:cNvSpPr>
            <a:spLocks noChangeArrowheads="1"/>
          </p:cNvSpPr>
          <p:nvPr/>
        </p:nvSpPr>
        <p:spPr bwMode="auto">
          <a:xfrm>
            <a:off x="1403648" y="1465039"/>
            <a:ext cx="67185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</a:rPr>
              <a:t>Динамика аварийных отказов генерирующего оборудования ОАО «ТГК-14»</a:t>
            </a:r>
            <a:endParaRPr lang="ru-RU" sz="1400" dirty="0"/>
          </a:p>
        </p:txBody>
      </p:sp>
      <p:sp>
        <p:nvSpPr>
          <p:cNvPr id="16" name="Прямоугольник 12"/>
          <p:cNvSpPr>
            <a:spLocks noChangeArrowheads="1"/>
          </p:cNvSpPr>
          <p:nvPr/>
        </p:nvSpPr>
        <p:spPr bwMode="auto">
          <a:xfrm>
            <a:off x="1821429" y="3861048"/>
            <a:ext cx="588302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ambria" pitchFamily="18" charset="0"/>
              </a:rPr>
              <a:t>Динамика аварийных оборудования котельных и тепловых сетей</a:t>
            </a:r>
            <a:endParaRPr lang="ru-RU" sz="1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E83927-39BD-4677-9E10-6006DCE1BFD0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123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Динамика остатков топлива </a:t>
            </a:r>
            <a:br>
              <a:rPr lang="ru-RU" spc="60" dirty="0" smtClean="0">
                <a:latin typeface="Cambria" pitchFamily="18" charset="0"/>
                <a:ea typeface="Helios" pitchFamily="82" charset="0"/>
              </a:rPr>
            </a:br>
            <a:r>
              <a:rPr lang="ru-RU" spc="60" dirty="0" smtClean="0">
                <a:latin typeface="Cambria" pitchFamily="18" charset="0"/>
                <a:ea typeface="Helios" pitchFamily="82" charset="0"/>
              </a:rPr>
              <a:t>на складах филиалов ОАО «ТГК-14»</a:t>
            </a:r>
          </a:p>
        </p:txBody>
      </p:sp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5732463"/>
            <a:ext cx="17716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129" name="Прямоугольник 12"/>
          <p:cNvSpPr>
            <a:spLocks noChangeArrowheads="1"/>
          </p:cNvSpPr>
          <p:nvPr/>
        </p:nvSpPr>
        <p:spPr bwMode="auto">
          <a:xfrm>
            <a:off x="698500" y="1628775"/>
            <a:ext cx="351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Cambria" pitchFamily="18" charset="0"/>
              </a:rPr>
              <a:t>Генерация Бурятии – уголь, тыс. тонн. </a:t>
            </a:r>
            <a:endParaRPr lang="ru-RU" sz="1400" dirty="0"/>
          </a:p>
        </p:txBody>
      </p:sp>
      <p:sp>
        <p:nvSpPr>
          <p:cNvPr id="5130" name="Прямоугольник 13"/>
          <p:cNvSpPr>
            <a:spLocks noChangeArrowheads="1"/>
          </p:cNvSpPr>
          <p:nvPr/>
        </p:nvSpPr>
        <p:spPr bwMode="auto">
          <a:xfrm>
            <a:off x="4932363" y="1628775"/>
            <a:ext cx="3714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Читинская Генерация – уголь, тыс. тонн. </a:t>
            </a:r>
            <a:endParaRPr lang="ru-RU" sz="1400"/>
          </a:p>
        </p:txBody>
      </p:sp>
      <p:sp>
        <p:nvSpPr>
          <p:cNvPr id="5131" name="Прямоугольник 14"/>
          <p:cNvSpPr>
            <a:spLocks noChangeArrowheads="1"/>
          </p:cNvSpPr>
          <p:nvPr/>
        </p:nvSpPr>
        <p:spPr bwMode="auto">
          <a:xfrm>
            <a:off x="646113" y="3698875"/>
            <a:ext cx="39258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Улан-Удэнский энергетический комплекс – </a:t>
            </a:r>
          </a:p>
          <a:p>
            <a:pPr algn="ctr"/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уголь, тыс. тонн. </a:t>
            </a:r>
            <a:endParaRPr lang="ru-RU" sz="1400"/>
          </a:p>
        </p:txBody>
      </p:sp>
      <p:sp>
        <p:nvSpPr>
          <p:cNvPr id="5132" name="Прямоугольник 15"/>
          <p:cNvSpPr>
            <a:spLocks noChangeArrowheads="1"/>
          </p:cNvSpPr>
          <p:nvPr/>
        </p:nvSpPr>
        <p:spPr bwMode="auto">
          <a:xfrm>
            <a:off x="4894263" y="3698875"/>
            <a:ext cx="36401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Читинский энергетический комплекс – </a:t>
            </a:r>
          </a:p>
          <a:p>
            <a:pPr algn="ctr"/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уголь, тыс. тонн. </a:t>
            </a:r>
            <a:endParaRPr lang="ru-RU" sz="1400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2147483647" y="214748364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/>
        </p:nvGraphicFramePr>
        <p:xfrm>
          <a:off x="217609" y="1929887"/>
          <a:ext cx="4352925" cy="1592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/>
        </p:nvGraphicFramePr>
        <p:xfrm>
          <a:off x="4570534" y="1929887"/>
          <a:ext cx="4355856" cy="1592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/>
        </p:nvGraphicFramePr>
        <p:xfrm>
          <a:off x="217609" y="4202866"/>
          <a:ext cx="4352925" cy="1602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/>
        </p:nvGraphicFramePr>
        <p:xfrm>
          <a:off x="4570534" y="4202866"/>
          <a:ext cx="4355856" cy="1602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Динамика затрат на ремонт </a:t>
            </a:r>
            <a:br>
              <a:rPr lang="ru-RU" spc="60" dirty="0" smtClean="0">
                <a:latin typeface="Cambria" pitchFamily="18" charset="0"/>
                <a:ea typeface="Helios" pitchFamily="82" charset="0"/>
              </a:rPr>
            </a:br>
            <a:r>
              <a:rPr lang="ru-RU" spc="60" dirty="0" smtClean="0">
                <a:latin typeface="Cambria" pitchFamily="18" charset="0"/>
                <a:ea typeface="Helios" pitchFamily="82" charset="0"/>
              </a:rPr>
              <a:t>по филиалам ОАО «ТГК-14»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107504" y="3717032"/>
          <a:ext cx="885698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9512" y="1227232"/>
          <a:ext cx="8784978" cy="212976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503542"/>
                <a:gridCol w="1320359"/>
                <a:gridCol w="1320359"/>
                <a:gridCol w="1320359"/>
                <a:gridCol w="1320359"/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Наименование филиала</a:t>
                      </a:r>
                      <a:b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</a:br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(структурного подразделения)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2008г. (факт)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2009г. (факт)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2010г. (факт)</a:t>
                      </a:r>
                      <a:endParaRPr lang="ru-RU" sz="1200" b="1" i="0" u="none" strike="noStrike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2011г. (план)</a:t>
                      </a:r>
                      <a:endParaRPr lang="ru-RU" sz="1200" b="1" i="0" u="none" strike="noStrike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Забайкальский край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340 599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508 460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534 086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596 028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Читинская </a:t>
                      </a:r>
                      <a:r>
                        <a:rPr lang="ru-RU" sz="12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генерация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206 673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319 169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330 444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386 865</a:t>
                      </a:r>
                      <a:endParaRPr lang="ru-RU" sz="1200" b="0" i="0" u="none" strike="noStrike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Читинский энергетический комплекс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133 926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189 291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203 642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209 163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Республика Бурятия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202 377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273 899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287 700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349 643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Генерация Бурятии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135 338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183 699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169 454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210 788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indent="457200" algn="l" fontAlgn="b"/>
                      <a:r>
                        <a:rPr lang="ru-RU" sz="1200" u="none" strike="noStrike" dirty="0" err="1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Улан-Удэнский</a:t>
                      </a:r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энергетический комплекс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67 039</a:t>
                      </a:r>
                      <a:endParaRPr lang="ru-RU" sz="1200" b="0" i="0" u="none" strike="noStrike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90 200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118 246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138 855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Всего ОАО </a:t>
                      </a:r>
                      <a:r>
                        <a:rPr lang="ru-RU" sz="1200" b="1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«ТГК-14»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542 976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782 359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821 786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945 671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330854" y="1022539"/>
            <a:ext cx="7489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i="1" dirty="0" smtClean="0">
                <a:solidFill>
                  <a:srgbClr val="002060"/>
                </a:solidFill>
                <a:latin typeface="Cambria" pitchFamily="18" charset="0"/>
              </a:rPr>
              <a:t>тыс. руб.</a:t>
            </a:r>
            <a:endParaRPr lang="ru-RU" sz="1000" b="1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19672" y="3501008"/>
            <a:ext cx="550810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Cambria" pitchFamily="18" charset="0"/>
              </a:rPr>
              <a:t>Динамика затрат на ремонт по филиалам ОАО «ТГК-14», тыс. руб.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/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План выполнения предписаний </a:t>
            </a:r>
            <a:br>
              <a:rPr lang="ru-RU" spc="60" dirty="0" smtClean="0">
                <a:latin typeface="Cambria" pitchFamily="18" charset="0"/>
                <a:ea typeface="Helios" pitchFamily="82" charset="0"/>
              </a:rPr>
            </a:br>
            <a:r>
              <a:rPr lang="ru-RU" spc="60" dirty="0" smtClean="0">
                <a:latin typeface="Cambria" pitchFamily="18" charset="0"/>
                <a:ea typeface="Helios" pitchFamily="82" charset="0"/>
              </a:rPr>
              <a:t>надзорных органов в 2011г.</a:t>
            </a:r>
            <a:endParaRPr lang="ru-RU" b="0" dirty="0" smtClean="0">
              <a:latin typeface="Cambria" pitchFamily="18" charset="0"/>
              <a:ea typeface="Helios" pitchFamily="82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79512" y="1196752"/>
          <a:ext cx="8784976" cy="348628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88232"/>
                <a:gridCol w="3096344"/>
                <a:gridCol w="1800200"/>
                <a:gridCol w="1800200"/>
              </a:tblGrid>
              <a:tr h="188643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Филиал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ОАО «ТГК-14»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6502" marR="6650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Мероприятия актов предписаний планируемые к выполнению в 2011г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.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66502" marR="6650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Затратные мероприятия предписаний 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6502" marR="665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3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Общее количество мероприятий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6502" marR="665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Стоимость затратных мероприятий, тыс.руб.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6502" marR="66502" marT="0" marB="0" anchor="ctr"/>
                </a:tc>
              </a:tr>
              <a:tr h="57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«Читинский энергетический комплекс»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Выполняется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– 6 мероприятий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на сумму  2 542,0 тыс.руб.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2 588, 0</a:t>
                      </a:r>
                    </a:p>
                  </a:txBody>
                  <a:tcPr marL="68580" marR="68580" marT="0" marB="0" anchor="ctr"/>
                </a:tc>
              </a:tr>
              <a:tr h="57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«Читинская генерация»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Выполняется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– 37 мероприятий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на сумму  28 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919,06 тыс.руб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99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130 245,35</a:t>
                      </a:r>
                    </a:p>
                  </a:txBody>
                  <a:tcPr marL="68580" marR="68580" marT="0" marB="0" anchor="ctr"/>
                </a:tc>
              </a:tr>
              <a:tr h="57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«Генерация Бурятии»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Выполняется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– 26 мероприятий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на сумму   83 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481,8 тыс.руб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90 981,8</a:t>
                      </a:r>
                    </a:p>
                  </a:txBody>
                  <a:tcPr marL="68580" marR="68580" marT="0" marB="0" anchor="ctr"/>
                </a:tc>
              </a:tr>
              <a:tr h="57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Улан-Удэнский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 энергетический комплекс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Выполняется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– 13 мероприятий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на сумму  14 800,9 тыс.руб.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17 280,9</a:t>
                      </a:r>
                    </a:p>
                  </a:txBody>
                  <a:tcPr marL="68580" marR="68580" marT="0" marB="0" anchor="ctr"/>
                </a:tc>
              </a:tr>
              <a:tr h="57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Итого: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82 мероприятия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129 743,76 тыс.руб.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164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241 096,05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07504" y="4728626"/>
            <a:ext cx="89289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>
                <a:solidFill>
                  <a:srgbClr val="002060"/>
                </a:solidFill>
                <a:latin typeface="Cambria" pitchFamily="18" charset="0"/>
              </a:rPr>
              <a:t>В 2010 году общее количество выданных предписаний в филиалах ОАО «ТГК-14», составило 235 мероприятий. Необходимая сумма для выполнения этих затратных мероприятий составила 371 641,06 тыс.руб. В 2010г. выполнено 80  мероприятий на сумму  66 799 тыс.руб. </a:t>
            </a:r>
          </a:p>
          <a:p>
            <a:pPr indent="457200" algn="just"/>
            <a:r>
              <a:rPr lang="ru-RU" sz="1300" dirty="0" smtClean="0">
                <a:solidFill>
                  <a:srgbClr val="002060"/>
                </a:solidFill>
                <a:latin typeface="Cambria" pitchFamily="18" charset="0"/>
              </a:rPr>
              <a:t>В 2011 году общее количество выданных предписаний в филиалах ОАО «ТГК-14», составило 164 мероприятий. Необходимая сумма для выполнения этих затратных мероприятий составила 241 096,05 тыс.руб. В 2011г. планируется к выполнению   82 мероприятия на сумму  129 743,76 тыс.руб. </a:t>
            </a:r>
            <a:endParaRPr lang="ru-RU" sz="13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Основные мероприятия ремонтной программы 2011г. филиала «Читинская Генерация»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107504" y="1268760"/>
          <a:ext cx="892899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Основные мероприятия ремонтной программы 2011г. филиала «Генерация Бурятии»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107504" y="1340768"/>
          <a:ext cx="8928992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Ключевые инвестиционные проекты филиала «Читинская Генерация» на 2011г.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9512" y="1268758"/>
          <a:ext cx="8784976" cy="46085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791746"/>
                <a:gridCol w="1993230"/>
              </a:tblGrid>
              <a:tr h="61840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Наименование инвестиционного проекта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Планируемое освоение, тыс. руб. 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</a:tr>
              <a:tr h="266007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Читинская  ТЭЦ-1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</a:t>
                      </a:r>
                      <a:r>
                        <a:rPr lang="ru-RU" sz="1400" u="none" strike="noStrike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золоотвала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ЧТЭЦ-1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20 000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Замена автотрансформатора</a:t>
                      </a:r>
                      <a:r>
                        <a:rPr lang="ru-RU" sz="140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связи №2 ОРУ 220/110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174 553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ТФУ  ЧТЭЦ-1</a:t>
                      </a:r>
                      <a:endParaRPr lang="ru-RU" sz="1400" b="0" i="0" u="none" strike="noStrike" dirty="0" smtClean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173 596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котла БКЗ-240-100Ф ст.№1</a:t>
                      </a:r>
                      <a:r>
                        <a:rPr lang="ru-RU" sz="140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с заменой горелочных устройств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396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золоуловителей котлов ст. №1-13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508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Читинская  ТЭЦ-2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золоотвала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2 600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корпуса рукавных фильтров ЧТЭЦ-2 под автостоянку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3 465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4572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Приаргунская ТЭЦ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Установка системы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коммерческого учета тепла и холодной воды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1 248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АИИС КУЭ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1 010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4572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Шерловогорская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ТЭЦ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Установка системы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коммерческого учета тепла и холодной воды</a:t>
                      </a:r>
                      <a:endParaRPr lang="ru-RU" sz="1400" b="0" i="0" u="none" strike="noStrike" dirty="0" smtClean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1 140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00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АИИС КУЭ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760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FDE823-8C02-4327-B8F2-8FF40B51A0C4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6147" name="Заголовок 3"/>
          <p:cNvSpPr>
            <a:spLocks noGrp="1"/>
          </p:cNvSpPr>
          <p:nvPr>
            <p:ph type="title"/>
          </p:nvPr>
        </p:nvSpPr>
        <p:spPr>
          <a:xfrm>
            <a:off x="-3175" y="368300"/>
            <a:ext cx="5926138" cy="757238"/>
          </a:xfrm>
        </p:spPr>
        <p:txBody>
          <a:bodyPr>
            <a:normAutofit/>
          </a:bodyPr>
          <a:lstStyle/>
          <a:p>
            <a:pPr eaLnBrk="1" hangingPunct="1"/>
            <a:r>
              <a:rPr lang="ru-RU" spc="60" dirty="0" smtClean="0">
                <a:latin typeface="Cambria" pitchFamily="18" charset="0"/>
                <a:ea typeface="Helios" pitchFamily="82" charset="0"/>
              </a:rPr>
              <a:t>Ключевые инвестиционные проекты филиала «Генерация Бурятии» на 2011г.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512" y="1251947"/>
          <a:ext cx="8784976" cy="4605497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6791746"/>
                <a:gridCol w="1993230"/>
              </a:tblGrid>
              <a:tr h="5928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Наименование инвестиционного проекта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Планируемое освоение, тыс. руб. 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</a:tr>
              <a:tr h="401262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Улан-Удэнская</a:t>
                      </a:r>
                      <a:r>
                        <a:rPr lang="ru-RU" sz="1400" b="1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ТЭЦ-1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УУТЭЦ-1 заменой турбины ст.№7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96 434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котла  БКЗ-75-39 ст.№5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149 398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котлов БКЗ-220-100Ф ст.№6,7,8,9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313 476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котла  БКЗ-220-100Ф ст.№7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42 648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котла  БКЗ-220-100Ф ст.№8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59 600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котла  БКЗ-220-100Ф ст.№9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9 000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Модернизация АИИС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КУЭ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2 100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1" i="0" u="none" strike="noStrike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Улан-Удэнская</a:t>
                      </a:r>
                      <a:r>
                        <a:rPr lang="ru-RU" sz="1400" b="1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ТЭЦ-2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126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Реконструкция теплофикационного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оборудования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14 000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илиалы в ЗК">
  <a:themeElements>
    <a:clrScheme name="РЖД 2">
      <a:dk1>
        <a:srgbClr val="0F0606"/>
      </a:dk1>
      <a:lt1>
        <a:sysClr val="window" lastClr="FFFFFF"/>
      </a:lt1>
      <a:dk2>
        <a:srgbClr val="464653"/>
      </a:dk2>
      <a:lt2>
        <a:srgbClr val="DDE9EC"/>
      </a:lt2>
      <a:accent1>
        <a:srgbClr val="8D0606"/>
      </a:accent1>
      <a:accent2>
        <a:srgbClr val="384744"/>
      </a:accent2>
      <a:accent3>
        <a:srgbClr val="4B4E56"/>
      </a:accent3>
      <a:accent4>
        <a:srgbClr val="E19A08"/>
      </a:accent4>
      <a:accent5>
        <a:srgbClr val="909226"/>
      </a:accent5>
      <a:accent6>
        <a:srgbClr val="704927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Филиалы в ЗК</Template>
  <TotalTime>465</TotalTime>
  <Words>996</Words>
  <Application>Microsoft Office PowerPoint</Application>
  <PresentationFormat>Экран (4:3)</PresentationFormat>
  <Paragraphs>305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Филиалы в ЗК</vt:lpstr>
      <vt:lpstr>Итоги прохождения  ОЗП 2010г.-2011г.  и задачи на 2011г.-2012г.</vt:lpstr>
      <vt:lpstr>Динамика аварийности  в филиалах ОАО «ТГК-14»</vt:lpstr>
      <vt:lpstr>Динамика остатков топлива  на складах филиалов ОАО «ТГК-14»</vt:lpstr>
      <vt:lpstr>Динамика затрат на ремонт  по филиалам ОАО «ТГК-14»</vt:lpstr>
      <vt:lpstr>План выполнения предписаний  надзорных органов в 2011г.</vt:lpstr>
      <vt:lpstr>Основные мероприятия ремонтной программы 2011г. филиала «Читинская Генерация»</vt:lpstr>
      <vt:lpstr>Основные мероприятия ремонтной программы 2011г. филиала «Генерация Бурятии»</vt:lpstr>
      <vt:lpstr>Ключевые инвестиционные проекты филиала «Читинская Генерация» на 2011г.</vt:lpstr>
      <vt:lpstr>Ключевые инвестиционные проекты филиала «Генерация Бурятии» на 2011г.</vt:lpstr>
      <vt:lpstr>Отчёт о выполнении программы энергосбережения и повышения энергоэффективности</vt:lpstr>
      <vt:lpstr>Целевые показатели реализации программы энергосбережения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</dc:title>
  <dc:creator>Круликовский Денис Олегович</dc:creator>
  <cp:lastModifiedBy>a-arhireev</cp:lastModifiedBy>
  <cp:revision>20</cp:revision>
  <dcterms:created xsi:type="dcterms:W3CDTF">2011-02-17T04:23:26Z</dcterms:created>
  <dcterms:modified xsi:type="dcterms:W3CDTF">2011-05-12T22:33:45Z</dcterms:modified>
</cp:coreProperties>
</file>