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50" r:id="rId1"/>
  </p:sldMasterIdLst>
  <p:notesMasterIdLst>
    <p:notesMasterId r:id="rId19"/>
  </p:notesMasterIdLst>
  <p:handoutMasterIdLst>
    <p:handoutMasterId r:id="rId20"/>
  </p:handoutMasterIdLst>
  <p:sldIdLst>
    <p:sldId id="339" r:id="rId2"/>
    <p:sldId id="502" r:id="rId3"/>
    <p:sldId id="558" r:id="rId4"/>
    <p:sldId id="574" r:id="rId5"/>
    <p:sldId id="577" r:id="rId6"/>
    <p:sldId id="578" r:id="rId7"/>
    <p:sldId id="562" r:id="rId8"/>
    <p:sldId id="560" r:id="rId9"/>
    <p:sldId id="559" r:id="rId10"/>
    <p:sldId id="563" r:id="rId11"/>
    <p:sldId id="575" r:id="rId12"/>
    <p:sldId id="564" r:id="rId13"/>
    <p:sldId id="580" r:id="rId14"/>
    <p:sldId id="576" r:id="rId15"/>
    <p:sldId id="570" r:id="rId16"/>
    <p:sldId id="579" r:id="rId17"/>
    <p:sldId id="535" r:id="rId18"/>
  </p:sldIdLst>
  <p:sldSz cx="9144000" cy="6858000" type="screen4x3"/>
  <p:notesSz cx="9869488" cy="6735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69DC6"/>
    <a:srgbClr val="0000CC"/>
    <a:srgbClr val="0000FF"/>
    <a:srgbClr val="0274CA"/>
    <a:srgbClr val="FFFFCC"/>
    <a:srgbClr val="A50021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317" autoAdjust="0"/>
    <p:restoredTop sz="93139" autoAdjust="0"/>
  </p:normalViewPr>
  <p:slideViewPr>
    <p:cSldViewPr>
      <p:cViewPr>
        <p:scale>
          <a:sx n="70" d="100"/>
          <a:sy n="70" d="100"/>
        </p:scale>
        <p:origin x="-402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1374" y="-108"/>
      </p:cViewPr>
      <p:guideLst>
        <p:guide orient="horz" pos="2121"/>
        <p:guide pos="310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user\&#1052;&#1086;&#1080;%20&#1076;&#1086;&#1082;&#1091;&#1084;&#1077;&#1085;&#1090;&#1099;\2010\&#1055;&#1088;&#1086;&#1095;&#1080;&#1077;\&#1057;&#1080;&#1073;_&#1089;&#1086;&#1075;&#1083;&#1072;&#1096;&#1077;&#1085;&#1080;&#1077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0987729658792651"/>
          <c:y val="5.1400554097404488E-2"/>
          <c:w val="0.85678937007874101"/>
          <c:h val="0.68673009623797132"/>
        </c:manualLayout>
      </c:layout>
      <c:bar3DChart>
        <c:barDir val="col"/>
        <c:grouping val="clustered"/>
        <c:ser>
          <c:idx val="1"/>
          <c:order val="1"/>
          <c:cat>
            <c:multiLvlStrRef>
              <c:f>Лист1!$A$3:$A$4</c:f>
            </c:multiLvlStrRef>
          </c:cat>
          <c:val>
            <c:numRef>
              <c:f>Лист1!$B$3:$B$4</c:f>
            </c:numRef>
          </c:val>
        </c:ser>
        <c:ser>
          <c:idx val="0"/>
          <c:order val="0"/>
          <c:cat>
            <c:strRef>
              <c:f>[Книга1.xlsx]Лист1!$A$3:$A$4</c:f>
              <c:strCache>
                <c:ptCount val="2"/>
                <c:pt idx="0">
                  <c:v>Количество уведомлений</c:v>
                </c:pt>
                <c:pt idx="1">
                  <c:v>Численность работодателей, представивших вакансии после уведомления </c:v>
                </c:pt>
              </c:strCache>
            </c:strRef>
          </c:cat>
          <c:val>
            <c:numRef>
              <c:f>[Книга1.xlsx]Лист1!$B$3:$B$4</c:f>
              <c:numCache>
                <c:formatCode>General</c:formatCode>
                <c:ptCount val="2"/>
                <c:pt idx="0">
                  <c:v>3000</c:v>
                </c:pt>
                <c:pt idx="1">
                  <c:v>1500</c:v>
                </c:pt>
              </c:numCache>
            </c:numRef>
          </c:val>
        </c:ser>
        <c:gapWidth val="75"/>
        <c:shape val="cylinder"/>
        <c:axId val="40200448"/>
        <c:axId val="41049472"/>
        <c:axId val="0"/>
      </c:bar3DChart>
      <c:catAx>
        <c:axId val="40200448"/>
        <c:scaling>
          <c:orientation val="minMax"/>
        </c:scaling>
        <c:delete val="1"/>
        <c:axPos val="b"/>
        <c:majorTickMark val="none"/>
        <c:tickLblPos val="nextTo"/>
        <c:crossAx val="41049472"/>
        <c:crosses val="autoZero"/>
        <c:auto val="1"/>
        <c:lblAlgn val="ctr"/>
        <c:lblOffset val="100"/>
      </c:catAx>
      <c:valAx>
        <c:axId val="41049472"/>
        <c:scaling>
          <c:orientation val="minMax"/>
        </c:scaling>
        <c:axPos val="l"/>
        <c:numFmt formatCode="General" sourceLinked="1"/>
        <c:majorTickMark val="none"/>
        <c:tickLblPos val="nextTo"/>
        <c:spPr>
          <a:ln w="9525">
            <a:noFill/>
          </a:ln>
        </c:spPr>
        <c:crossAx val="40200448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0.31061</cdr:x>
      <cdr:y>0.33333</cdr:y>
    </cdr:from>
    <cdr:to>
      <cdr:x>0.42103</cdr:x>
      <cdr:y>0.51515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97033" y="1460520"/>
          <a:ext cx="532186" cy="7966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500" b="1" dirty="0" smtClean="0">
              <a:latin typeface="Arial" pitchFamily="34" charset="0"/>
            </a:rPr>
            <a:t>3 тыс.</a:t>
          </a:r>
          <a:endParaRPr lang="ru-RU" sz="1500" b="1" i="0" baseline="0" dirty="0">
            <a:latin typeface="Arial" pitchFamily="34" charset="0"/>
          </a:endParaRPr>
        </a:p>
      </cdr:txBody>
    </cdr:sp>
  </cdr:relSizeAnchor>
  <cdr:relSizeAnchor xmlns:cdr="http://schemas.openxmlformats.org/drawingml/2006/chartDrawing">
    <cdr:from>
      <cdr:x>0.65152</cdr:x>
      <cdr:y>0.525</cdr:y>
    </cdr:from>
    <cdr:to>
      <cdr:x>0.78694</cdr:x>
      <cdr:y>0.63689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40118" y="2300319"/>
          <a:ext cx="652677" cy="4902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500" b="1" dirty="0" smtClean="0">
              <a:latin typeface="Arial" pitchFamily="34" charset="0"/>
            </a:rPr>
            <a:t>1,5 тыс.</a:t>
          </a:r>
          <a:endParaRPr lang="ru-RU" sz="1500" b="1" i="0" baseline="0" dirty="0">
            <a:latin typeface="Arial" pitchFamily="34" charset="0"/>
          </a:endParaRPr>
        </a:p>
      </cdr:txBody>
    </cdr:sp>
  </cdr:relSizeAnchor>
  <cdr:relSizeAnchor xmlns:cdr="http://schemas.openxmlformats.org/drawingml/2006/chartDrawing">
    <cdr:from>
      <cdr:x>0.1375</cdr:x>
      <cdr:y>0.77333</cdr:y>
    </cdr:from>
    <cdr:to>
      <cdr:x>0.44583</cdr:x>
      <cdr:y>0.92368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62702" y="2335023"/>
          <a:ext cx="1486059" cy="4539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000" b="1" i="0" baseline="0">
              <a:latin typeface="Arial" pitchFamily="34" charset="0"/>
            </a:rPr>
            <a:t>Количество уведомлений</a:t>
          </a:r>
        </a:p>
      </cdr:txBody>
    </cdr:sp>
  </cdr:relSizeAnchor>
  <cdr:relSizeAnchor xmlns:cdr="http://schemas.openxmlformats.org/drawingml/2006/chartDrawing">
    <cdr:from>
      <cdr:x>0.56819</cdr:x>
      <cdr:y>0.77287</cdr:y>
    </cdr:from>
    <cdr:to>
      <cdr:x>0.95208</cdr:x>
      <cdr:y>0.97552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738474" y="3386376"/>
          <a:ext cx="1850217" cy="887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000" b="1" i="0" baseline="0" dirty="0">
              <a:latin typeface="Arial" pitchFamily="34" charset="0"/>
            </a:rPr>
            <a:t>Количество работодателей, </a:t>
          </a:r>
          <a:endParaRPr lang="ru-RU" sz="1000" b="1" i="0" baseline="0" dirty="0" smtClean="0">
            <a:latin typeface="Arial" pitchFamily="34" charset="0"/>
          </a:endParaRPr>
        </a:p>
        <a:p xmlns:a="http://schemas.openxmlformats.org/drawingml/2006/main">
          <a:r>
            <a:rPr lang="ru-RU" sz="1000" b="1" i="0" baseline="0" dirty="0" smtClean="0">
              <a:latin typeface="Arial" pitchFamily="34" charset="0"/>
            </a:rPr>
            <a:t>представивших </a:t>
          </a:r>
          <a:r>
            <a:rPr lang="ru-RU" sz="1000" b="1" i="0" baseline="0" dirty="0">
              <a:latin typeface="Arial" pitchFamily="34" charset="0"/>
            </a:rPr>
            <a:t>вакансии после уведомления</a:t>
          </a:r>
        </a:p>
      </cdr:txBody>
    </cdr:sp>
  </cdr:relSizeAnchor>
  <cdr:relSizeAnchor xmlns:cdr="http://schemas.openxmlformats.org/drawingml/2006/chartDrawing">
    <cdr:from>
      <cdr:x>0.3375</cdr:x>
      <cdr:y>0.33217</cdr:y>
    </cdr:from>
    <cdr:to>
      <cdr:x>0.44792</cdr:x>
      <cdr:y>0.51399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543050" y="904875"/>
          <a:ext cx="504825" cy="4953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500" b="1" i="0" baseline="0" dirty="0">
            <a:latin typeface="Arial" pitchFamily="34" charset="0"/>
          </a:endParaRPr>
        </a:p>
      </cdr:txBody>
    </cdr:sp>
  </cdr:relSizeAnchor>
  <cdr:relSizeAnchor xmlns:cdr="http://schemas.openxmlformats.org/drawingml/2006/chartDrawing">
    <cdr:from>
      <cdr:x>0.65</cdr:x>
      <cdr:y>0.52797</cdr:y>
    </cdr:from>
    <cdr:to>
      <cdr:x>0.78542</cdr:x>
      <cdr:y>0.63986</cdr:y>
    </cdr:to>
    <cdr:sp macro="" textlink="">
      <cdr:nvSpPr>
        <cdr:cNvPr id="7" name="TextBox 2"/>
        <cdr:cNvSpPr txBox="1"/>
      </cdr:nvSpPr>
      <cdr:spPr>
        <a:xfrm xmlns:a="http://schemas.openxmlformats.org/drawingml/2006/main">
          <a:off x="2971800" y="1438275"/>
          <a:ext cx="619125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500" b="1" i="0" baseline="0" dirty="0">
            <a:latin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8138"/>
          </a:xfrm>
          <a:prstGeom prst="rect">
            <a:avLst/>
          </a:prstGeom>
        </p:spPr>
        <p:txBody>
          <a:bodyPr vert="horz" lIns="90873" tIns="45437" rIns="90873" bIns="45437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1175" y="0"/>
            <a:ext cx="4276725" cy="338138"/>
          </a:xfrm>
          <a:prstGeom prst="rect">
            <a:avLst/>
          </a:prstGeom>
        </p:spPr>
        <p:txBody>
          <a:bodyPr vert="horz" lIns="90873" tIns="45437" rIns="90873" bIns="45437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92574B3-A355-4FC5-BE8F-1B1448943829}" type="datetimeFigureOut">
              <a:rPr lang="ru-RU"/>
              <a:pPr>
                <a:defRPr/>
              </a:pPr>
              <a:t>10.05.2010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396038"/>
            <a:ext cx="4275138" cy="338137"/>
          </a:xfrm>
          <a:prstGeom prst="rect">
            <a:avLst/>
          </a:prstGeom>
        </p:spPr>
        <p:txBody>
          <a:bodyPr vert="horz" lIns="90873" tIns="45437" rIns="90873" bIns="45437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1175" y="6396038"/>
            <a:ext cx="4276725" cy="338137"/>
          </a:xfrm>
          <a:prstGeom prst="rect">
            <a:avLst/>
          </a:prstGeom>
        </p:spPr>
        <p:txBody>
          <a:bodyPr vert="horz" lIns="90873" tIns="45437" rIns="90873" bIns="45437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4F15C5-BA21-4B0F-839B-AFFF8BCDBD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51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1175" y="0"/>
            <a:ext cx="4276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70262" cy="2527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198813"/>
            <a:ext cx="7897812" cy="303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96038"/>
            <a:ext cx="42751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1175" y="63960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C5B002D-2C85-4C60-A4EF-5E82032360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A697B9-4EE6-46AD-8D25-83260DA8A58F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2A5D16-4B4E-4C23-A02F-DB172C09FDE9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 txBox="1">
            <a:spLocks noGrp="1"/>
          </p:cNvSpPr>
          <p:nvPr/>
        </p:nvSpPr>
        <p:spPr bwMode="auto">
          <a:xfrm>
            <a:off x="5591175" y="63960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73" tIns="45437" rIns="90873" bIns="45437" anchor="b"/>
          <a:lstStyle/>
          <a:p>
            <a:pPr algn="r"/>
            <a:fld id="{77EF596C-D465-4BAC-8092-74C878F32AD4}" type="slidenum">
              <a:rPr lang="ru-RU" sz="1200"/>
              <a:pPr algn="r"/>
              <a:t>3</a:t>
            </a:fld>
            <a:endParaRPr lang="ru-RU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5604" name="Номер слайда 3"/>
          <p:cNvSpPr txBox="1">
            <a:spLocks noGrp="1"/>
          </p:cNvSpPr>
          <p:nvPr/>
        </p:nvSpPr>
        <p:spPr bwMode="auto">
          <a:xfrm>
            <a:off x="5591175" y="63960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73" tIns="45437" rIns="90873" bIns="45437" anchor="b"/>
          <a:lstStyle/>
          <a:p>
            <a:pPr algn="r"/>
            <a:fld id="{371AEB6B-D62F-4121-B8DA-E50F1DB1A95C}" type="slidenum">
              <a:rPr lang="ru-RU" sz="1200"/>
              <a:pPr algn="r"/>
              <a:t>7</a:t>
            </a:fld>
            <a:endParaRPr lang="ru-RU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6628" name="Номер слайда 3"/>
          <p:cNvSpPr txBox="1">
            <a:spLocks noGrp="1"/>
          </p:cNvSpPr>
          <p:nvPr/>
        </p:nvSpPr>
        <p:spPr bwMode="auto">
          <a:xfrm>
            <a:off x="5591175" y="63960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73" tIns="45437" rIns="90873" bIns="45437" anchor="b"/>
          <a:lstStyle/>
          <a:p>
            <a:pPr algn="r"/>
            <a:fld id="{E420B368-0F4C-4382-BD02-7A2D5C46DBB5}" type="slidenum">
              <a:rPr lang="ru-RU" sz="1200"/>
              <a:pPr algn="r"/>
              <a:t>8</a:t>
            </a:fld>
            <a:endParaRPr lang="ru-RU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5604" name="Номер слайда 3"/>
          <p:cNvSpPr txBox="1">
            <a:spLocks noGrp="1"/>
          </p:cNvSpPr>
          <p:nvPr/>
        </p:nvSpPr>
        <p:spPr bwMode="auto">
          <a:xfrm>
            <a:off x="5591175" y="63960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73" tIns="45437" rIns="90873" bIns="45437" anchor="b"/>
          <a:lstStyle/>
          <a:p>
            <a:pPr algn="r"/>
            <a:fld id="{29752161-2EC5-4CAD-AFF1-D1C0844F873A}" type="slidenum">
              <a:rPr lang="ru-RU" sz="1200"/>
              <a:pPr algn="r"/>
              <a:t>14</a:t>
            </a:fld>
            <a:endParaRPr lang="ru-RU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8676" name="Номер слайда 3"/>
          <p:cNvSpPr txBox="1">
            <a:spLocks noGrp="1"/>
          </p:cNvSpPr>
          <p:nvPr/>
        </p:nvSpPr>
        <p:spPr bwMode="auto">
          <a:xfrm>
            <a:off x="5591175" y="6396038"/>
            <a:ext cx="42767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873" tIns="45437" rIns="90873" bIns="45437" anchor="b"/>
          <a:lstStyle/>
          <a:p>
            <a:pPr algn="r"/>
            <a:fld id="{2076DF40-C934-462B-9A9E-3258FF87722E}" type="slidenum">
              <a:rPr lang="ru-RU" sz="1200"/>
              <a:pPr algn="r"/>
              <a:t>16</a:t>
            </a:fld>
            <a:endParaRPr lang="ru-RU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71A0B8-118B-4328-9381-6F5DD912387B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8A21C-7421-4C41-8B46-8DC36A6277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grpSp>
        <p:nvGrpSpPr>
          <p:cNvPr id="8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9" name="Полилиния 8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0CABE-F9C0-4762-A2BB-16A8B80B5C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>
              <a:defRPr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E7F8717-D42F-4156-A324-C7F3002F20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1.jpeg"/><Relationship Id="rId5" Type="http://schemas.openxmlformats.org/officeDocument/2006/relationships/image" Target="../media/image4.jpeg"/><Relationship Id="rId10" Type="http://schemas.openxmlformats.org/officeDocument/2006/relationships/image" Target="../media/image10.jpeg"/><Relationship Id="rId4" Type="http://schemas.openxmlformats.org/officeDocument/2006/relationships/image" Target="../media/image3.gif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76350"/>
            <a:ext cx="9144000" cy="3049588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 smtClean="0">
                <a:solidFill>
                  <a:srgbClr val="083763"/>
                </a:solidFill>
              </a:rPr>
              <a:t>"Об осуществлении контроля Главным управлением государственной службы занятости населения Омской области за обеспечением государственных гарантий в области содействия занятости</a:t>
            </a:r>
          </a:p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 smtClean="0">
                <a:solidFill>
                  <a:srgbClr val="083763"/>
                </a:solidFill>
              </a:rPr>
              <a:t>населения на территории Омской области"</a:t>
            </a:r>
          </a:p>
          <a:p>
            <a:pPr marL="0" indent="0" algn="ctr" eaLnBrk="1" hangingPunct="1">
              <a:lnSpc>
                <a:spcPct val="110000"/>
              </a:lnSpc>
              <a:buFont typeface="Wingdings 2" pitchFamily="18" charset="2"/>
              <a:buNone/>
            </a:pPr>
            <a:endParaRPr lang="ru-RU" sz="1800" smtClean="0">
              <a:solidFill>
                <a:srgbClr val="000066"/>
              </a:solidFill>
            </a:endParaRPr>
          </a:p>
          <a:p>
            <a:pPr marL="0" indent="0" algn="ctr" eaLnBrk="1" hangingPunct="1">
              <a:lnSpc>
                <a:spcPct val="11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083763"/>
                </a:solidFill>
                <a:latin typeface="Arial Black" pitchFamily="34" charset="0"/>
              </a:rPr>
              <a:t>ДИТЯТКОВСКИЙ МИХАИЛ ЮРЬЕВИЧ</a:t>
            </a:r>
          </a:p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rgbClr val="083763"/>
                </a:solidFill>
                <a:latin typeface="Arial Black" pitchFamily="34" charset="0"/>
              </a:rPr>
              <a:t>Начальник Главного управления государственной службы занятости населения Омской области</a:t>
            </a:r>
          </a:p>
        </p:txBody>
      </p:sp>
      <p:pic>
        <p:nvPicPr>
          <p:cNvPr id="5123" name="Picture 8" descr="герб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6" name="Picture 36" descr="07050002"/>
          <p:cNvPicPr>
            <a:picLocks noChangeAspect="1" noChangeArrowheads="1"/>
          </p:cNvPicPr>
          <p:nvPr/>
        </p:nvPicPr>
        <p:blipFill>
          <a:blip r:embed="rId5"/>
          <a:srcRect r="34937"/>
          <a:stretch>
            <a:fillRect/>
          </a:stretch>
        </p:blipFill>
        <p:spPr bwMode="auto">
          <a:xfrm>
            <a:off x="87313" y="4657725"/>
            <a:ext cx="1500187" cy="180498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37" descr="DSC_0623"/>
          <p:cNvPicPr>
            <a:picLocks noChangeAspect="1" noChangeArrowheads="1"/>
          </p:cNvPicPr>
          <p:nvPr/>
        </p:nvPicPr>
        <p:blipFill>
          <a:blip r:embed="rId6"/>
          <a:srcRect t="9685" b="11099"/>
          <a:stretch>
            <a:fillRect/>
          </a:stretch>
        </p:blipFill>
        <p:spPr bwMode="auto">
          <a:xfrm>
            <a:off x="3630613" y="4657725"/>
            <a:ext cx="1658937" cy="1803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40" descr="08060001"/>
          <p:cNvPicPr>
            <a:picLocks noChangeAspect="1" noChangeArrowheads="1"/>
          </p:cNvPicPr>
          <p:nvPr/>
        </p:nvPicPr>
        <p:blipFill>
          <a:blip r:embed="rId7"/>
          <a:srcRect l="27391" t="16536" r="20430" b="18399"/>
          <a:stretch>
            <a:fillRect/>
          </a:stretch>
        </p:blipFill>
        <p:spPr bwMode="auto">
          <a:xfrm>
            <a:off x="1644650" y="4656138"/>
            <a:ext cx="1954213" cy="180181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41" descr="DSC_0632"/>
          <p:cNvPicPr>
            <a:picLocks noChangeAspect="1" noChangeArrowheads="1"/>
          </p:cNvPicPr>
          <p:nvPr/>
        </p:nvPicPr>
        <p:blipFill>
          <a:blip r:embed="rId8">
            <a:lum contrast="12000"/>
          </a:blip>
          <a:srcRect/>
          <a:stretch>
            <a:fillRect/>
          </a:stretch>
        </p:blipFill>
        <p:spPr bwMode="auto">
          <a:xfrm>
            <a:off x="5289550" y="4684713"/>
            <a:ext cx="2619375" cy="180498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43"/>
          <p:cNvPicPr>
            <a:picLocks noChangeAspect="1" noChangeArrowheads="1"/>
          </p:cNvPicPr>
          <p:nvPr/>
        </p:nvPicPr>
        <p:blipFill>
          <a:blip r:embed="rId9">
            <a:lum bright="18000"/>
          </a:blip>
          <a:srcRect/>
          <a:stretch>
            <a:fillRect/>
          </a:stretch>
        </p:blipFill>
        <p:spPr bwMode="auto">
          <a:xfrm>
            <a:off x="7950200" y="4670425"/>
            <a:ext cx="1106488" cy="18081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30" name="Rectangle 5"/>
          <p:cNvSpPr>
            <a:spLocks noChangeArrowheads="1"/>
          </p:cNvSpPr>
          <p:nvPr/>
        </p:nvSpPr>
        <p:spPr bwMode="auto">
          <a:xfrm flipV="1">
            <a:off x="0" y="4505325"/>
            <a:ext cx="9144000" cy="4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5131" name="Rectangle 5"/>
          <p:cNvSpPr>
            <a:spLocks noChangeArrowheads="1"/>
          </p:cNvSpPr>
          <p:nvPr/>
        </p:nvSpPr>
        <p:spPr bwMode="auto">
          <a:xfrm flipV="1">
            <a:off x="0" y="6657975"/>
            <a:ext cx="9144000" cy="4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2BA94-1D9D-48A3-83F8-4E23FAB2DD0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>
              <a:buClr>
                <a:srgbClr val="0BD0D9"/>
              </a:buClr>
              <a:buSzPct val="95000"/>
            </a:pPr>
            <a:r>
              <a:rPr lang="ru-RU" sz="1800" b="1" dirty="0" smtClean="0">
                <a:solidFill>
                  <a:srgbClr val="083763"/>
                </a:solidFill>
              </a:rPr>
              <a:t> </a:t>
            </a: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Результаты мониторинга предоставления работодателями информации о наличии вакансий в центры занятости</a:t>
            </a:r>
            <a:r>
              <a:rPr lang="ru-RU" sz="1800" b="1" dirty="0" smtClean="0">
                <a:solidFill>
                  <a:srgbClr val="083763"/>
                </a:solidFill>
              </a:rPr>
              <a:t> </a:t>
            </a: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F55125E4-7AA3-4CC6-AC30-07829E892F75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10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Рисунок 9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13317" name="Рисунок 7" descr="hrmeetin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9225" y="2187575"/>
            <a:ext cx="3636963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graphicFrame>
        <p:nvGraphicFramePr>
          <p:cNvPr id="12" name="Диаграмма 11"/>
          <p:cNvGraphicFramePr/>
          <p:nvPr/>
        </p:nvGraphicFramePr>
        <p:xfrm>
          <a:off x="263466" y="2224071"/>
          <a:ext cx="4819650" cy="4381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E5BA7F73-E5B5-45F0-A97E-2797076884C6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11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Рисунок 9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36869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336492" y="2990844"/>
            <a:ext cx="792163" cy="1408117"/>
            <a:chOff x="36511" y="0"/>
            <a:chExt cx="778140" cy="1111629"/>
          </a:xfrm>
        </p:grpSpPr>
        <p:sp>
          <p:nvSpPr>
            <p:cNvPr id="11" name="Нашивка 10"/>
            <p:cNvSpPr/>
            <p:nvPr/>
          </p:nvSpPr>
          <p:spPr>
            <a:xfrm rot="5400000">
              <a:off x="-130234" y="166745"/>
              <a:ext cx="1111629" cy="778140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Нашивка 4"/>
            <p:cNvSpPr/>
            <p:nvPr/>
          </p:nvSpPr>
          <p:spPr>
            <a:xfrm>
              <a:off x="36511" y="388916"/>
              <a:ext cx="778140" cy="333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b="1" i="1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1139776" y="1822428"/>
            <a:ext cx="7453315" cy="2192356"/>
            <a:chOff x="778137" y="-1152170"/>
            <a:chExt cx="7453049" cy="2061696"/>
          </a:xfrm>
        </p:grpSpPr>
        <p:sp>
          <p:nvSpPr>
            <p:cNvPr id="14" name="Прямоугольник с двумя скругленными соседними углами 13"/>
            <p:cNvSpPr/>
            <p:nvPr/>
          </p:nvSpPr>
          <p:spPr>
            <a:xfrm rot="5400000">
              <a:off x="4005241" y="-3314830"/>
              <a:ext cx="997252" cy="745145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814651" y="-1152170"/>
              <a:ext cx="7416535" cy="20602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6680" tIns="9525" rIns="9525" bIns="9525" anchor="ctr"/>
            <a:lstStyle/>
            <a:p>
              <a:pPr algn="just" defTabSz="666750">
                <a:buFontTx/>
                <a:buChar char="•"/>
              </a:pPr>
              <a:endParaRPr lang="ru-RU" sz="1600" b="1" i="1" dirty="0" smtClean="0">
                <a:solidFill>
                  <a:schemeClr val="tx1"/>
                </a:solidFill>
                <a:latin typeface="Arial" charset="0"/>
              </a:endParaRPr>
            </a:p>
            <a:p>
              <a:pPr algn="just" defTabSz="666750">
                <a:buFontTx/>
                <a:buChar char="•"/>
              </a:pPr>
              <a:endParaRPr lang="ru-RU" sz="1600" b="1" i="1" dirty="0" smtClean="0">
                <a:solidFill>
                  <a:schemeClr val="tx1"/>
                </a:solidFill>
                <a:latin typeface="Arial" charset="0"/>
              </a:endParaRPr>
            </a:p>
            <a:p>
              <a:pPr algn="just" defTabSz="666750">
                <a:buFontTx/>
                <a:buChar char="•"/>
              </a:pPr>
              <a:endParaRPr lang="ru-RU" sz="1600" b="1" i="1" dirty="0" smtClean="0">
                <a:solidFill>
                  <a:schemeClr val="tx1"/>
                </a:solidFill>
                <a:latin typeface="Arial" charset="0"/>
              </a:endParaRPr>
            </a:p>
            <a:p>
              <a:pPr algn="just" defTabSz="666750">
                <a:buFontTx/>
                <a:buChar char="•"/>
              </a:pPr>
              <a:endParaRPr lang="ru-RU" sz="1600" b="1" i="1" dirty="0" smtClean="0">
                <a:solidFill>
                  <a:schemeClr val="tx1"/>
                </a:solidFill>
                <a:latin typeface="Arial" charset="0"/>
              </a:endParaRPr>
            </a:p>
            <a:p>
              <a:pPr algn="just" defTabSz="666750">
                <a:buFontTx/>
                <a:buChar char="•"/>
              </a:pPr>
              <a:r>
                <a:rPr lang="ru-RU" sz="1600" b="1" i="1" dirty="0" smtClean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ru-RU" sz="1600" b="1" i="1" dirty="0">
                  <a:solidFill>
                    <a:schemeClr val="tx1"/>
                  </a:solidFill>
                  <a:latin typeface="Arial" charset="0"/>
                </a:rPr>
                <a:t>направление уведомлений Главного управления о необходимости соблюдения законодательства о занятости работодателями, не представившими </a:t>
              </a:r>
              <a:r>
                <a:rPr lang="ru-RU" sz="1600" b="1" i="1" dirty="0" smtClean="0">
                  <a:solidFill>
                    <a:schemeClr val="tx1"/>
                  </a:solidFill>
                  <a:latin typeface="Arial" charset="0"/>
                </a:rPr>
                <a:t>сведения </a:t>
              </a:r>
              <a:r>
                <a:rPr lang="ru-RU" sz="1600" b="1" i="1" dirty="0">
                  <a:solidFill>
                    <a:schemeClr val="tx1"/>
                  </a:solidFill>
                  <a:latin typeface="Arial" charset="0"/>
                </a:rPr>
                <a:t>в центр </a:t>
              </a:r>
              <a:r>
                <a:rPr lang="ru-RU" sz="1600" b="1" i="1" dirty="0" smtClean="0">
                  <a:solidFill>
                    <a:schemeClr val="tx1"/>
                  </a:solidFill>
                  <a:latin typeface="Arial" charset="0"/>
                </a:rPr>
                <a:t>занятости</a:t>
              </a:r>
              <a:endParaRPr lang="ru-RU" sz="1600" b="1" i="1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4" name="Группа 15"/>
          <p:cNvGrpSpPr>
            <a:grpSpLocks/>
          </p:cNvGrpSpPr>
          <p:nvPr/>
        </p:nvGrpSpPr>
        <p:grpSpPr bwMode="auto">
          <a:xfrm>
            <a:off x="336492" y="4159260"/>
            <a:ext cx="792163" cy="1350981"/>
            <a:chOff x="2521" y="96443"/>
            <a:chExt cx="763828" cy="1091181"/>
          </a:xfrm>
        </p:grpSpPr>
        <p:sp>
          <p:nvSpPr>
            <p:cNvPr id="17" name="Нашивка 16"/>
            <p:cNvSpPr/>
            <p:nvPr/>
          </p:nvSpPr>
          <p:spPr>
            <a:xfrm rot="5400000">
              <a:off x="-161156" y="260120"/>
              <a:ext cx="1091181" cy="763828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Нашивка 4"/>
            <p:cNvSpPr/>
            <p:nvPr/>
          </p:nvSpPr>
          <p:spPr>
            <a:xfrm>
              <a:off x="2521" y="478733"/>
              <a:ext cx="763828" cy="3266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b="1" i="1" dirty="0">
                  <a:solidFill>
                    <a:srgbClr val="FFFFFF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5" name="Группа 18"/>
          <p:cNvGrpSpPr>
            <a:grpSpLocks/>
          </p:cNvGrpSpPr>
          <p:nvPr/>
        </p:nvGrpSpPr>
        <p:grpSpPr bwMode="auto">
          <a:xfrm>
            <a:off x="1103264" y="4122747"/>
            <a:ext cx="7526340" cy="1022364"/>
            <a:chOff x="666106" y="67905"/>
            <a:chExt cx="7563496" cy="686671"/>
          </a:xfrm>
        </p:grpSpPr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 rot="5400000">
              <a:off x="4122866" y="-3352160"/>
              <a:ext cx="686671" cy="7526801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666106" y="67906"/>
              <a:ext cx="7530153" cy="6130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6680" tIns="9525" rIns="9525" bIns="9525" anchor="ctr"/>
            <a:lstStyle/>
            <a:p>
              <a:pPr algn="just" defTabSz="666750">
                <a:buFontTx/>
                <a:buChar char="•"/>
              </a:pPr>
              <a:r>
                <a:rPr lang="ru-RU" sz="1600" b="1" dirty="0" smtClean="0">
                  <a:solidFill>
                    <a:schemeClr val="tx1"/>
                  </a:solidFill>
                  <a:latin typeface="Arial" charset="0"/>
                </a:rPr>
                <a:t> обмен информацией с центрами занятости о соблюдении работодателями сроков устранения нарушения законодательства о занятости населения </a:t>
              </a:r>
              <a:endParaRPr lang="ru-RU" sz="1600" b="1" i="1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8" name="Группа 21"/>
          <p:cNvGrpSpPr>
            <a:grpSpLocks/>
          </p:cNvGrpSpPr>
          <p:nvPr/>
        </p:nvGrpSpPr>
        <p:grpSpPr bwMode="auto">
          <a:xfrm>
            <a:off x="336492" y="5291163"/>
            <a:ext cx="792163" cy="1566837"/>
            <a:chOff x="0" y="0"/>
            <a:chExt cx="791762" cy="1131088"/>
          </a:xfrm>
        </p:grpSpPr>
        <p:sp>
          <p:nvSpPr>
            <p:cNvPr id="23" name="Нашивка 22"/>
            <p:cNvSpPr/>
            <p:nvPr/>
          </p:nvSpPr>
          <p:spPr>
            <a:xfrm rot="5400000">
              <a:off x="-169663" y="169663"/>
              <a:ext cx="1131088" cy="791762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Нашивка 4"/>
            <p:cNvSpPr/>
            <p:nvPr/>
          </p:nvSpPr>
          <p:spPr>
            <a:xfrm>
              <a:off x="0" y="396271"/>
              <a:ext cx="791762" cy="338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b="1" i="1">
                  <a:solidFill>
                    <a:srgbClr val="FFFFFF"/>
                  </a:solidFill>
                  <a:latin typeface="Arial" charset="0"/>
                </a:rPr>
                <a:t>3</a:t>
              </a:r>
            </a:p>
          </p:txBody>
        </p:sp>
      </p:grpSp>
      <p:grpSp>
        <p:nvGrpSpPr>
          <p:cNvPr id="9" name="Группа 31"/>
          <p:cNvGrpSpPr>
            <a:grpSpLocks/>
          </p:cNvGrpSpPr>
          <p:nvPr/>
        </p:nvGrpSpPr>
        <p:grpSpPr bwMode="auto">
          <a:xfrm>
            <a:off x="1139778" y="5254650"/>
            <a:ext cx="7489825" cy="1204929"/>
            <a:chOff x="739492" y="67905"/>
            <a:chExt cx="7490107" cy="686671"/>
          </a:xfrm>
        </p:grpSpPr>
        <p:sp>
          <p:nvSpPr>
            <p:cNvPr id="33" name="Прямоугольник с двумя скругленными соседними углами 32"/>
            <p:cNvSpPr/>
            <p:nvPr/>
          </p:nvSpPr>
          <p:spPr>
            <a:xfrm rot="5400000">
              <a:off x="4141210" y="-3333813"/>
              <a:ext cx="686671" cy="749010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776006" y="100854"/>
              <a:ext cx="7420253" cy="6207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6680" tIns="9525" rIns="9525" bIns="9525" anchor="ctr"/>
            <a:lstStyle/>
            <a:p>
              <a:pPr algn="just" defTabSz="666750">
                <a:buFontTx/>
                <a:buChar char="•"/>
              </a:pPr>
              <a:r>
                <a:rPr lang="ru-RU" sz="1600" b="1" i="1" dirty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ru-RU" sz="1600" b="1" i="1" dirty="0" smtClean="0">
                  <a:solidFill>
                    <a:schemeClr val="tx1"/>
                  </a:solidFill>
                  <a:latin typeface="Arial" charset="0"/>
                </a:rPr>
                <a:t>привлечение работодателей к административной ответственности по статье 19.7 </a:t>
              </a:r>
              <a:r>
                <a:rPr lang="ru-RU" sz="1600" b="1" i="1" dirty="0" err="1" smtClean="0">
                  <a:solidFill>
                    <a:schemeClr val="tx1"/>
                  </a:solidFill>
                  <a:latin typeface="Arial" charset="0"/>
                </a:rPr>
                <a:t>КоАП</a:t>
              </a:r>
              <a:r>
                <a:rPr lang="ru-RU" sz="1600" b="1" i="1" dirty="0" smtClean="0">
                  <a:solidFill>
                    <a:schemeClr val="tx1"/>
                  </a:solidFill>
                  <a:latin typeface="Arial" charset="0"/>
                </a:rPr>
                <a:t> РФ (составление протоколов об административных правонарушениях и направление их в мировой суд)</a:t>
              </a:r>
              <a:endParaRPr lang="ru-RU" sz="1600" b="1" i="1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25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1019141"/>
            <a:ext cx="8229600" cy="1825649"/>
          </a:xfrm>
        </p:spPr>
        <p:txBody>
          <a:bodyPr/>
          <a:lstStyle/>
          <a:p>
            <a:pPr algn="ctr" eaLnBrk="1" hangingPunct="1"/>
            <a: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  <a:t>Контроль за предоставлением работодателями информации, </a:t>
            </a:r>
            <a:b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  <a:t>предусмотренной  Законом Российской Федерации "О занятости населения в Российской Федерации", в соответствии с распоряжением  Главного управления  от 9 февраля 2010 года № 18-р "О повышении эффективности системы сбора информации о потребности в рабочей силе" </a:t>
            </a:r>
            <a:b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  <a:t>2</a:t>
            </a:r>
            <a:r>
              <a:rPr lang="ru-RU" sz="1700" b="1" dirty="0" smtClean="0">
                <a:solidFill>
                  <a:srgbClr val="083763"/>
                </a:solidFill>
              </a:rPr>
              <a:t> . Деятельность Главного управления</a:t>
            </a:r>
            <a:endParaRPr lang="ru-RU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1336656"/>
          </a:xfrm>
        </p:spPr>
        <p:txBody>
          <a:bodyPr/>
          <a:lstStyle/>
          <a:p>
            <a:pPr marL="273050" indent="-273050" algn="ctr" eaLnBrk="1" hangingPunct="1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700" b="1" dirty="0" smtClean="0">
                <a:solidFill>
                  <a:schemeClr val="tx1"/>
                </a:solidFill>
                <a:latin typeface="Arial Black" pitchFamily="34" charset="0"/>
              </a:rPr>
              <a:t>Мероприятия в целях получения объективной информации о </a:t>
            </a:r>
            <a:r>
              <a:rPr lang="ru-RU" sz="1700" dirty="0" smtClean="0">
                <a:solidFill>
                  <a:schemeClr val="tx1"/>
                </a:solidFill>
              </a:rPr>
              <a:t> </a:t>
            </a:r>
            <a:r>
              <a:rPr lang="ru-RU" sz="1700" b="1" dirty="0" smtClean="0">
                <a:solidFill>
                  <a:schemeClr val="tx1"/>
                </a:solidFill>
                <a:latin typeface="Arial Black" pitchFamily="34" charset="0"/>
              </a:rPr>
              <a:t>предполагаемом увольнении работников в связи с ликвидацией организаций либо сокращением численности или штата работников, неполной занятости работников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:</a:t>
            </a: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B6D503C0-9F09-452F-818C-90265CF5D12D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12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Рисунок 9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11188" y="2078038"/>
            <a:ext cx="82153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/>
              <a:t>обмен данными мониторинга о предполагаемом увольнении работников в связи с ликвидацией организаций либо сокращением численности или штата работников, неполной занятости работников с органами исполнительной власти Омской области и Территориальным общественным объединением Федерации омских </a:t>
            </a:r>
            <a:r>
              <a:rPr lang="ru-RU" sz="1600" b="1" i="1" dirty="0" smtClean="0"/>
              <a:t>профсоюзов;</a:t>
            </a:r>
            <a:endParaRPr lang="ru-RU" sz="1600" b="1" i="1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47700" y="3429000"/>
            <a:ext cx="821531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/>
              <a:t>предоставление информации о результатах мониторинга в Государственную инспекцию труда Омской области, Контрольно-счетную палату Омской области, Главному федеральному инспектору в Омской области Аппарата полномочного представителя Президента Российской Федерации в Сибирском федеральном </a:t>
            </a:r>
            <a:r>
              <a:rPr lang="ru-RU" sz="1600" b="1" i="1" dirty="0" smtClean="0"/>
              <a:t>округе;</a:t>
            </a:r>
            <a:endParaRPr lang="ru-RU" sz="1600" b="1" i="1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84213" y="4797425"/>
            <a:ext cx="81724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/>
              <a:t>сверка данных мониторинга с информацией о предполагаемом высвобождении работников и использовании режимов неполной занятости, представляемой отраслевыми органами исполнительной власти Омской области в Министерство труда и социального развития Омской </a:t>
            </a:r>
            <a:r>
              <a:rPr lang="ru-RU" sz="1600" b="1" i="1" dirty="0" smtClean="0"/>
              <a:t>области.</a:t>
            </a:r>
            <a:endParaRPr lang="ru-RU" sz="1600" b="1" i="1" dirty="0"/>
          </a:p>
        </p:txBody>
      </p:sp>
      <p:pic>
        <p:nvPicPr>
          <p:cNvPr id="16392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9"/>
          <p:cNvSpPr>
            <a:spLocks noGrp="1"/>
          </p:cNvSpPr>
          <p:nvPr>
            <p:ph type="title"/>
          </p:nvPr>
        </p:nvSpPr>
        <p:spPr>
          <a:xfrm>
            <a:off x="446088" y="873125"/>
            <a:ext cx="8229600" cy="1277920"/>
          </a:xfrm>
        </p:spPr>
        <p:txBody>
          <a:bodyPr/>
          <a:lstStyle/>
          <a:p>
            <a:pPr algn="ctr">
              <a:buClr>
                <a:srgbClr val="0BD0D9"/>
              </a:buClr>
              <a:buSzPct val="95000"/>
            </a:pPr>
            <a:r>
              <a:rPr lang="ru-RU" sz="1650" b="1" dirty="0" smtClean="0">
                <a:solidFill>
                  <a:srgbClr val="083763"/>
                </a:solidFill>
                <a:latin typeface="Arial Black" pitchFamily="34" charset="0"/>
              </a:rPr>
              <a:t>Порядок работы органов государственной службы занятости населения Омской области при нарушениях работодателями порядка высвобождения работников, приостановки производства или введения режима неполной занятости</a:t>
            </a:r>
            <a: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</a:br>
            <a:endParaRPr lang="ru-RU" sz="1600" b="1" dirty="0" smtClean="0">
              <a:solidFill>
                <a:srgbClr val="083763"/>
              </a:solidFill>
              <a:latin typeface="Arial Black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0ECDF-E481-4FB3-8E96-37A022A473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4" name="Рисунок 13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17416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sp>
        <p:nvSpPr>
          <p:cNvPr id="9" name="Овал 8"/>
          <p:cNvSpPr/>
          <p:nvPr/>
        </p:nvSpPr>
        <p:spPr>
          <a:xfrm>
            <a:off x="2527272" y="5400702"/>
            <a:ext cx="4491099" cy="7667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Работодатели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5889" y="4268799"/>
            <a:ext cx="2336832" cy="8397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Центр занятости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9979" y="4305312"/>
            <a:ext cx="2336832" cy="8397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Прокуратура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6492" y="3100383"/>
            <a:ext cx="3724326" cy="912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Главное управление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81540" y="3027357"/>
            <a:ext cx="4125968" cy="10588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Протокол об административном правонарушении, предусмотренном </a:t>
            </a:r>
          </a:p>
          <a:p>
            <a:pPr algn="ctr"/>
            <a:r>
              <a:rPr lang="ru-RU" dirty="0" smtClean="0"/>
              <a:t>ст. 19.7 </a:t>
            </a:r>
            <a:r>
              <a:rPr lang="ru-RU" dirty="0" err="1" smtClean="0"/>
              <a:t>КоАП</a:t>
            </a:r>
            <a:r>
              <a:rPr lang="ru-RU" dirty="0" smtClean="0"/>
              <a:t> РФ</a:t>
            </a:r>
            <a:endParaRPr lang="ru-RU" dirty="0"/>
          </a:p>
        </p:txBody>
      </p:sp>
      <p:sp>
        <p:nvSpPr>
          <p:cNvPr id="18" name="Прямоугольник с двумя вырезанными противолежащими углами 17"/>
          <p:cNvSpPr/>
          <p:nvPr/>
        </p:nvSpPr>
        <p:spPr>
          <a:xfrm>
            <a:off x="5338773" y="2297097"/>
            <a:ext cx="2665449" cy="328617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Мировой суд</a:t>
            </a:r>
            <a:endParaRPr lang="ru-RU" dirty="0"/>
          </a:p>
        </p:txBody>
      </p:sp>
      <p:sp>
        <p:nvSpPr>
          <p:cNvPr id="19" name="Стрелка вверх 18"/>
          <p:cNvSpPr/>
          <p:nvPr/>
        </p:nvSpPr>
        <p:spPr>
          <a:xfrm>
            <a:off x="3878254" y="5108598"/>
            <a:ext cx="73026" cy="292104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2673324" y="4743468"/>
            <a:ext cx="109539" cy="45719"/>
          </a:xfrm>
          <a:prstGeom prst="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3549636" y="4049721"/>
            <a:ext cx="45719" cy="146052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097331" y="3575052"/>
            <a:ext cx="438156" cy="4571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324624" y="4122747"/>
            <a:ext cx="73026" cy="1241442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6397650" y="2698740"/>
            <a:ext cx="45719" cy="292104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12294" name="Rectangle 5"/>
          <p:cNvSpPr>
            <a:spLocks noChangeArrowheads="1"/>
          </p:cNvSpPr>
          <p:nvPr/>
        </p:nvSpPr>
        <p:spPr bwMode="auto">
          <a:xfrm flipV="1">
            <a:off x="0" y="1096963"/>
            <a:ext cx="9144000" cy="46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15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65225"/>
            <a:ext cx="9144000" cy="620713"/>
          </a:xfrm>
        </p:spPr>
        <p:txBody>
          <a:bodyPr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Контроль за деятельностью государственных учреждений Омской области, подведомственных Главному управлению </a:t>
            </a:r>
            <a:endParaRPr lang="ru-RU" sz="1400" dirty="0" smtClean="0">
              <a:solidFill>
                <a:srgbClr val="000066"/>
              </a:solidFill>
              <a:latin typeface="Arial Black" pitchFamily="34" charset="0"/>
            </a:endParaRPr>
          </a:p>
        </p:txBody>
      </p:sp>
      <p:sp>
        <p:nvSpPr>
          <p:cNvPr id="12296" name="Rectangle 5"/>
          <p:cNvSpPr>
            <a:spLocks noChangeArrowheads="1"/>
          </p:cNvSpPr>
          <p:nvPr/>
        </p:nvSpPr>
        <p:spPr bwMode="auto">
          <a:xfrm flipV="1">
            <a:off x="0" y="6678613"/>
            <a:ext cx="9144000" cy="46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16" name="Номер слайда 1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65FD6C6A-401D-4463-A276-00054CA58117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14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2636811" y="2114532"/>
            <a:ext cx="3797352" cy="91282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контроля за деятельностью учреждений</a:t>
            </a:r>
            <a:endParaRPr lang="ru-RU" dirty="0"/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336492" y="3575052"/>
            <a:ext cx="3797352" cy="91282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Текущий контроль</a:t>
            </a:r>
            <a:endParaRPr lang="ru-RU" dirty="0"/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2527273" y="5108598"/>
            <a:ext cx="1862162" cy="138749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Тематические камеральные проверки</a:t>
            </a:r>
            <a:endParaRPr lang="ru-RU" dirty="0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973643" y="3575052"/>
            <a:ext cx="3797352" cy="91282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Последующий контроль</a:t>
            </a:r>
            <a:endParaRPr lang="ru-RU" dirty="0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5083183" y="5145111"/>
            <a:ext cx="1752623" cy="1277955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Плановые комплексные проверки</a:t>
            </a:r>
            <a:endParaRPr lang="ru-RU" dirty="0"/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7127910" y="5145112"/>
            <a:ext cx="1825650" cy="124144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Внеплановые проверки</a:t>
            </a:r>
            <a:endParaRPr lang="ru-RU" dirty="0"/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446031" y="5145111"/>
            <a:ext cx="1862163" cy="1350981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Тематические выездные проверки</a:t>
            </a:r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791078" y="3063870"/>
            <a:ext cx="1168416" cy="438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2928915" y="3063869"/>
            <a:ext cx="1241442" cy="401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709839" y="4560905"/>
            <a:ext cx="620722" cy="4381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 flipV="1">
            <a:off x="1212804" y="4560902"/>
            <a:ext cx="584208" cy="547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5667390" y="4597416"/>
            <a:ext cx="584208" cy="438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16200000" flipH="1">
            <a:off x="7438271" y="4579159"/>
            <a:ext cx="547695" cy="438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9"/>
          <p:cNvSpPr>
            <a:spLocks noGrp="1"/>
          </p:cNvSpPr>
          <p:nvPr>
            <p:ph type="title"/>
          </p:nvPr>
        </p:nvSpPr>
        <p:spPr>
          <a:xfrm>
            <a:off x="446088" y="873125"/>
            <a:ext cx="8229600" cy="1143000"/>
          </a:xfrm>
        </p:spPr>
        <p:txBody>
          <a:bodyPr/>
          <a:lstStyle/>
          <a:p>
            <a:pPr algn="ctr"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srgbClr val="083763"/>
                </a:solidFill>
              </a:rPr>
              <a:t> </a:t>
            </a: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Виды камеральных тематических проверок деятельности центров занятости, проводимых Главным управлением государственной службы занятости населения </a:t>
            </a:r>
            <a:b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Омской области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50ECDF-E481-4FB3-8E96-37A022A473A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4" name="Рисунок 13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46088" y="2516188"/>
            <a:ext cx="821531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700" b="1" i="1" dirty="0"/>
              <a:t>камеральные тематические проверки с использованием программного комплекса "Регистры получателей услуг" по вопросам предоставления государственных услуг в области содействия занятости </a:t>
            </a:r>
            <a:r>
              <a:rPr lang="ru-RU" sz="1700" b="1" i="1" dirty="0" smtClean="0"/>
              <a:t>населения;</a:t>
            </a:r>
            <a:endParaRPr lang="ru-RU" sz="1700" b="1" i="1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792163" y="3968750"/>
            <a:ext cx="7900987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700" b="1" i="1" dirty="0"/>
              <a:t>камеральные тематические проверки по направлениям ведомственной целевой программы "Программа дополнительных мер по снижению напряженности на рынке труда Омской </a:t>
            </a:r>
            <a:r>
              <a:rPr lang="ru-RU" sz="1700" b="1" i="1" dirty="0" smtClean="0"/>
              <a:t>области";</a:t>
            </a:r>
            <a:endParaRPr lang="ru-RU" sz="1700" b="1" i="1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212850" y="5181600"/>
            <a:ext cx="7391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700" b="1" i="1" dirty="0"/>
              <a:t>камеральные тематические проверки своевременности начисления и перечисления пособия по </a:t>
            </a:r>
            <a:r>
              <a:rPr lang="ru-RU" sz="1700" b="1" i="1" dirty="0" smtClean="0"/>
              <a:t>безработице.</a:t>
            </a:r>
            <a:endParaRPr lang="ru-RU" sz="1700" b="1" i="1" dirty="0"/>
          </a:p>
        </p:txBody>
      </p:sp>
      <p:pic>
        <p:nvPicPr>
          <p:cNvPr id="17416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36492" y="1895454"/>
            <a:ext cx="837570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целевого характера произведенных гражданином расходов. Для этого сверяются наименования расходования субсидии, указанные в бизнес-плане, и направления расходования, подтвержденные представленными документами; </a:t>
            </a:r>
          </a:p>
        </p:txBody>
      </p:sp>
      <p:sp>
        <p:nvSpPr>
          <p:cNvPr id="17" name="Номер слайда 16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7553A740-D675-420D-A638-1C4BBC5153DC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16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sp>
        <p:nvSpPr>
          <p:cNvPr id="19464" name="Заголовок 6"/>
          <p:cNvSpPr>
            <a:spLocks/>
          </p:cNvSpPr>
          <p:nvPr/>
        </p:nvSpPr>
        <p:spPr bwMode="auto">
          <a:xfrm>
            <a:off x="431800" y="981074"/>
            <a:ext cx="8229600" cy="69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>
              <a:buClr>
                <a:srgbClr val="0BD0D9"/>
              </a:buClr>
              <a:buSzPct val="95000"/>
            </a:pPr>
            <a:r>
              <a:rPr lang="ru-RU" sz="2000" b="1" dirty="0">
                <a:solidFill>
                  <a:srgbClr val="083763"/>
                </a:solidFill>
              </a:rPr>
              <a:t> </a:t>
            </a:r>
            <a:r>
              <a:rPr lang="ru-RU" sz="1700" b="1" dirty="0" smtClean="0">
                <a:latin typeface="Arial Black" pitchFamily="34" charset="0"/>
              </a:rPr>
              <a:t>Контроль выполнения гражданином обязательств по договору о содействии </a:t>
            </a:r>
            <a:r>
              <a:rPr lang="ru-RU" sz="1700" b="1" dirty="0" err="1" smtClean="0">
                <a:latin typeface="Arial Black" pitchFamily="34" charset="0"/>
              </a:rPr>
              <a:t>самозанятости</a:t>
            </a:r>
            <a:r>
              <a:rPr lang="ru-RU" sz="1700" b="1" dirty="0" smtClean="0">
                <a:latin typeface="Arial Black" pitchFamily="34" charset="0"/>
              </a:rPr>
              <a:t> безработного гражданина:</a:t>
            </a:r>
            <a:endParaRPr lang="ru-RU" sz="1700" b="1" dirty="0">
              <a:latin typeface="Arial Black" pitchFamily="34" charset="0"/>
            </a:endParaRPr>
          </a:p>
        </p:txBody>
      </p:sp>
      <p:sp>
        <p:nvSpPr>
          <p:cNvPr id="3" name="Прямоугольник 13"/>
          <p:cNvSpPr>
            <a:spLocks noChangeArrowheads="1"/>
          </p:cNvSpPr>
          <p:nvPr/>
        </p:nvSpPr>
        <p:spPr bwMode="auto">
          <a:xfrm>
            <a:off x="482544" y="4268799"/>
            <a:ext cx="808360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осуществление деятельности юридического лица или деятельности в качестве индивидуального предпринимателя, главы крестьянского (фермерского) хозяйства в течение одного года со дня перечисления субсидии на банковский счет гражданина. </a:t>
            </a:r>
          </a:p>
        </p:txBody>
      </p:sp>
      <p:sp>
        <p:nvSpPr>
          <p:cNvPr id="4" name="Прямоугольник 13"/>
          <p:cNvSpPr>
            <a:spLocks noChangeArrowheads="1"/>
          </p:cNvSpPr>
          <p:nvPr/>
        </p:nvSpPr>
        <p:spPr bwMode="auto">
          <a:xfrm>
            <a:off x="409518" y="3136896"/>
            <a:ext cx="8121706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/>
              <a:t>исполнение гражданином условия о создании дополнительных рабочих мест в течение одного месяца со дня перечисления субсидии на банковский счет гражданина;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282950"/>
            <a:ext cx="9144000" cy="912813"/>
          </a:xfrm>
        </p:spPr>
        <p:txBody>
          <a:bodyPr anchor="ctr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БЛАГОДАРЮ ЗА ВНИМАНИЕ!</a:t>
            </a:r>
          </a:p>
        </p:txBody>
      </p:sp>
      <p:pic>
        <p:nvPicPr>
          <p:cNvPr id="20483" name="Picture 8" descr="герб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6" name="Picture 36" descr="07050002"/>
          <p:cNvPicPr>
            <a:picLocks noChangeAspect="1" noChangeArrowheads="1"/>
          </p:cNvPicPr>
          <p:nvPr/>
        </p:nvPicPr>
        <p:blipFill>
          <a:blip r:embed="rId5"/>
          <a:srcRect r="34937"/>
          <a:stretch>
            <a:fillRect/>
          </a:stretch>
        </p:blipFill>
        <p:spPr bwMode="auto">
          <a:xfrm>
            <a:off x="87313" y="4657725"/>
            <a:ext cx="1500187" cy="1804988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37" descr="DSC_0623"/>
          <p:cNvPicPr>
            <a:picLocks noChangeAspect="1" noChangeArrowheads="1"/>
          </p:cNvPicPr>
          <p:nvPr/>
        </p:nvPicPr>
        <p:blipFill>
          <a:blip r:embed="rId6"/>
          <a:srcRect t="9685" b="11099"/>
          <a:stretch>
            <a:fillRect/>
          </a:stretch>
        </p:blipFill>
        <p:spPr bwMode="auto">
          <a:xfrm>
            <a:off x="3630613" y="4657725"/>
            <a:ext cx="1658937" cy="1803400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40" descr="08060001"/>
          <p:cNvPicPr>
            <a:picLocks noChangeAspect="1" noChangeArrowheads="1"/>
          </p:cNvPicPr>
          <p:nvPr/>
        </p:nvPicPr>
        <p:blipFill>
          <a:blip r:embed="rId7"/>
          <a:srcRect l="27391" t="16536" r="20430" b="18399"/>
          <a:stretch>
            <a:fillRect/>
          </a:stretch>
        </p:blipFill>
        <p:spPr bwMode="auto">
          <a:xfrm>
            <a:off x="1644650" y="4656138"/>
            <a:ext cx="1954213" cy="180181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41" descr="DSC_0632"/>
          <p:cNvPicPr>
            <a:picLocks noChangeAspect="1" noChangeArrowheads="1"/>
          </p:cNvPicPr>
          <p:nvPr/>
        </p:nvPicPr>
        <p:blipFill>
          <a:blip r:embed="rId8">
            <a:lum contrast="12000"/>
          </a:blip>
          <a:srcRect/>
          <a:stretch>
            <a:fillRect/>
          </a:stretch>
        </p:blipFill>
        <p:spPr bwMode="auto">
          <a:xfrm>
            <a:off x="5289550" y="4684713"/>
            <a:ext cx="2619375" cy="180498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43"/>
          <p:cNvPicPr>
            <a:picLocks noChangeAspect="1" noChangeArrowheads="1"/>
          </p:cNvPicPr>
          <p:nvPr/>
        </p:nvPicPr>
        <p:blipFill>
          <a:blip r:embed="rId9">
            <a:lum bright="18000"/>
          </a:blip>
          <a:srcRect/>
          <a:stretch>
            <a:fillRect/>
          </a:stretch>
        </p:blipFill>
        <p:spPr bwMode="auto">
          <a:xfrm>
            <a:off x="7950200" y="4670425"/>
            <a:ext cx="1106488" cy="18081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490" name="Rectangle 5"/>
          <p:cNvSpPr>
            <a:spLocks noChangeArrowheads="1"/>
          </p:cNvSpPr>
          <p:nvPr/>
        </p:nvSpPr>
        <p:spPr bwMode="auto">
          <a:xfrm flipV="1">
            <a:off x="0" y="4505325"/>
            <a:ext cx="9144000" cy="4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20491" name="Rectangle 5"/>
          <p:cNvSpPr>
            <a:spLocks noChangeArrowheads="1"/>
          </p:cNvSpPr>
          <p:nvPr/>
        </p:nvSpPr>
        <p:spPr bwMode="auto">
          <a:xfrm flipV="1">
            <a:off x="0" y="6657975"/>
            <a:ext cx="9144000" cy="4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pic>
        <p:nvPicPr>
          <p:cNvPr id="13" name="Picture 32" descr="PICT0211"/>
          <p:cNvPicPr>
            <a:picLocks noChangeAspect="1" noChangeArrowheads="1"/>
          </p:cNvPicPr>
          <p:nvPr/>
        </p:nvPicPr>
        <p:blipFill>
          <a:blip r:embed="rId10"/>
          <a:srcRect l="7834" t="15355" r="32942" b="6995"/>
          <a:stretch>
            <a:fillRect/>
          </a:stretch>
        </p:blipFill>
        <p:spPr bwMode="auto">
          <a:xfrm>
            <a:off x="114300" y="1131888"/>
            <a:ext cx="1946275" cy="179863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3"/>
          <p:cNvPicPr>
            <a:picLocks noChangeAspect="1" noChangeArrowheads="1"/>
          </p:cNvPicPr>
          <p:nvPr/>
        </p:nvPicPr>
        <p:blipFill>
          <a:blip r:embed="rId11">
            <a:lum bright="6000"/>
          </a:blip>
          <a:srcRect/>
          <a:stretch>
            <a:fillRect/>
          </a:stretch>
        </p:blipFill>
        <p:spPr bwMode="auto">
          <a:xfrm>
            <a:off x="2124075" y="1135063"/>
            <a:ext cx="2555875" cy="1800225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34" descr="Занятие1"/>
          <p:cNvPicPr>
            <a:picLocks noChangeAspect="1" noChangeArrowheads="1"/>
          </p:cNvPicPr>
          <p:nvPr/>
        </p:nvPicPr>
        <p:blipFill>
          <a:blip r:embed="rId12"/>
          <a:srcRect r="18610"/>
          <a:stretch>
            <a:fillRect/>
          </a:stretch>
        </p:blipFill>
        <p:spPr bwMode="auto">
          <a:xfrm>
            <a:off x="6884988" y="1135063"/>
            <a:ext cx="2198687" cy="1798637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35"/>
          <p:cNvPicPr>
            <a:picLocks noChangeAspect="1" noChangeArrowheads="1"/>
          </p:cNvPicPr>
          <p:nvPr/>
        </p:nvPicPr>
        <p:blipFill>
          <a:blip r:embed="rId13">
            <a:lum bright="6000"/>
          </a:blip>
          <a:srcRect l="2823" r="11401"/>
          <a:stretch>
            <a:fillRect/>
          </a:stretch>
        </p:blipFill>
        <p:spPr bwMode="auto">
          <a:xfrm>
            <a:off x="4725988" y="1135063"/>
            <a:ext cx="2098675" cy="1801812"/>
          </a:xfrm>
          <a:prstGeom prst="rect">
            <a:avLst/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496" name="Rectangle 5"/>
          <p:cNvSpPr>
            <a:spLocks noChangeArrowheads="1"/>
          </p:cNvSpPr>
          <p:nvPr/>
        </p:nvSpPr>
        <p:spPr bwMode="auto">
          <a:xfrm flipV="1">
            <a:off x="0" y="1019175"/>
            <a:ext cx="9144000" cy="4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20497" name="Rectangle 5"/>
          <p:cNvSpPr>
            <a:spLocks noChangeArrowheads="1"/>
          </p:cNvSpPr>
          <p:nvPr/>
        </p:nvSpPr>
        <p:spPr bwMode="auto">
          <a:xfrm flipV="1">
            <a:off x="0" y="3027363"/>
            <a:ext cx="9144000" cy="460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482FE2-CD58-4468-AB8F-7B6B4295BB1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герб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grpSp>
        <p:nvGrpSpPr>
          <p:cNvPr id="6148" name="Group 43"/>
          <p:cNvGrpSpPr>
            <a:grpSpLocks/>
          </p:cNvGrpSpPr>
          <p:nvPr/>
        </p:nvGrpSpPr>
        <p:grpSpPr bwMode="auto">
          <a:xfrm>
            <a:off x="6011863" y="1420813"/>
            <a:ext cx="5753100" cy="4721226"/>
            <a:chOff x="3787" y="895"/>
            <a:chExt cx="3624" cy="2974"/>
          </a:xfrm>
        </p:grpSpPr>
        <p:sp>
          <p:nvSpPr>
            <p:cNvPr id="23" name="Oval 22"/>
            <p:cNvSpPr>
              <a:spLocks noChangeArrowheads="1"/>
            </p:cNvSpPr>
            <p:nvPr/>
          </p:nvSpPr>
          <p:spPr bwMode="gray">
            <a:xfrm>
              <a:off x="3800" y="895"/>
              <a:ext cx="548" cy="529"/>
            </a:xfrm>
            <a:prstGeom prst="ellipse">
              <a:avLst/>
            </a:prstGeom>
            <a:gradFill flip="none"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>
              <a:outerShdw blurRad="241300" dist="635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/>
              <a:bevelB/>
            </a:sp3d>
          </p:spPr>
          <p:txBody>
            <a:bodyPr wrap="none" anchor="ctr"/>
            <a:lstStyle/>
            <a:p>
              <a:pPr algn="r">
                <a:defRPr/>
              </a:pPr>
              <a:endParaRPr lang="ru-RU" dirty="0"/>
            </a:p>
          </p:txBody>
        </p:sp>
        <p:sp>
          <p:nvSpPr>
            <p:cNvPr id="16" name="AutoShape 33"/>
            <p:cNvSpPr>
              <a:spLocks noChangeArrowheads="1"/>
            </p:cNvSpPr>
            <p:nvPr/>
          </p:nvSpPr>
          <p:spPr bwMode="ltGray">
            <a:xfrm rot="16200000" flipH="1">
              <a:off x="4222" y="680"/>
              <a:ext cx="2767" cy="361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3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9781" y="10854"/>
                  </a:moveTo>
                  <a:cubicBezTo>
                    <a:pt x="9780" y="10836"/>
                    <a:pt x="9780" y="10818"/>
                    <a:pt x="9780" y="10800"/>
                  </a:cubicBezTo>
                  <a:cubicBezTo>
                    <a:pt x="9780" y="10236"/>
                    <a:pt x="10236" y="9780"/>
                    <a:pt x="10800" y="9780"/>
                  </a:cubicBezTo>
                  <a:cubicBezTo>
                    <a:pt x="11363" y="9780"/>
                    <a:pt x="11820" y="10236"/>
                    <a:pt x="11820" y="10800"/>
                  </a:cubicBezTo>
                  <a:cubicBezTo>
                    <a:pt x="11820" y="10818"/>
                    <a:pt x="11819" y="10836"/>
                    <a:pt x="11818" y="10854"/>
                  </a:cubicBezTo>
                  <a:lnTo>
                    <a:pt x="21584" y="11382"/>
                  </a:lnTo>
                  <a:cubicBezTo>
                    <a:pt x="21594" y="11188"/>
                    <a:pt x="21600" y="1099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994"/>
                    <a:pt x="5" y="11188"/>
                    <a:pt x="15" y="11382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25000">
                  <a:schemeClr val="accent3">
                    <a:lumMod val="40000"/>
                    <a:lumOff val="60000"/>
                  </a:schemeClr>
                </a:gs>
                <a:gs pos="75000">
                  <a:schemeClr val="accent2">
                    <a:lumMod val="60000"/>
                    <a:lumOff val="40000"/>
                  </a:schemeClr>
                </a:gs>
                <a:gs pos="100000">
                  <a:srgbClr val="005CBF"/>
                </a:gs>
              </a:gsLst>
              <a:lin ang="0" scaled="0"/>
            </a:gradFill>
            <a:ln w="0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 prstMaterial="plastic">
              <a:bevelT w="146050" h="139700" prst="divot"/>
              <a:bevelB prst="relaxedInset"/>
            </a:sp3d>
          </p:spPr>
          <p:txBody>
            <a:bodyPr wrap="none" anchor="ctr"/>
            <a:lstStyle/>
            <a:p>
              <a:pPr algn="r">
                <a:defRPr/>
              </a:pPr>
              <a:endParaRPr lang="ru-RU" dirty="0"/>
            </a:p>
          </p:txBody>
        </p:sp>
        <p:sp>
          <p:nvSpPr>
            <p:cNvPr id="6169" name="Text Box 35"/>
            <p:cNvSpPr txBox="1">
              <a:spLocks noChangeArrowheads="1"/>
            </p:cNvSpPr>
            <p:nvPr/>
          </p:nvSpPr>
          <p:spPr bwMode="auto">
            <a:xfrm>
              <a:off x="3787" y="1447"/>
              <a:ext cx="1623" cy="2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sz="1900" b="1">
                  <a:solidFill>
                    <a:srgbClr val="083763"/>
                  </a:solidFill>
                </a:rPr>
                <a:t>Основные направления осуществления контроля за обеспечением государственных гарантий в области содействия занятости населения:</a:t>
              </a:r>
            </a:p>
            <a:p>
              <a:pPr algn="r">
                <a:lnSpc>
                  <a:spcPct val="110000"/>
                </a:lnSpc>
              </a:pPr>
              <a:endParaRPr lang="ru-RU" sz="1900" b="1">
                <a:solidFill>
                  <a:srgbClr val="000052"/>
                </a:solidFill>
              </a:endParaRPr>
            </a:p>
          </p:txBody>
        </p:sp>
      </p:grpSp>
      <p:sp>
        <p:nvSpPr>
          <p:cNvPr id="26" name="Rectangle 5"/>
          <p:cNvSpPr>
            <a:spLocks noChangeArrowheads="1"/>
          </p:cNvSpPr>
          <p:nvPr/>
        </p:nvSpPr>
        <p:spPr bwMode="gray">
          <a:xfrm>
            <a:off x="226953" y="1347759"/>
            <a:ext cx="5075307" cy="985850"/>
          </a:xfrm>
          <a:prstGeom prst="rect">
            <a:avLst/>
          </a:prstGeom>
          <a:gradFill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1600" b="1" i="1" dirty="0"/>
              <a:t>Контроль за приемом </a:t>
            </a:r>
            <a:r>
              <a:rPr lang="ru-RU" sz="1600" b="1" i="1" dirty="0" smtClean="0"/>
              <a:t>на </a:t>
            </a:r>
            <a:r>
              <a:rPr lang="ru-RU" sz="1600" b="1" i="1" dirty="0"/>
              <a:t>работу инвалидов в </a:t>
            </a:r>
          </a:p>
          <a:p>
            <a:pPr>
              <a:defRPr/>
            </a:pPr>
            <a:r>
              <a:rPr lang="ru-RU" sz="1600" b="1" i="1" dirty="0"/>
              <a:t>пределах установленной квоты</a:t>
            </a:r>
          </a:p>
        </p:txBody>
      </p:sp>
      <p:sp>
        <p:nvSpPr>
          <p:cNvPr id="27" name="Rectangle 44"/>
          <p:cNvSpPr>
            <a:spLocks noChangeArrowheads="1"/>
          </p:cNvSpPr>
          <p:nvPr/>
        </p:nvSpPr>
        <p:spPr bwMode="gray">
          <a:xfrm>
            <a:off x="226953" y="2625714"/>
            <a:ext cx="4856229" cy="1570059"/>
          </a:xfrm>
          <a:prstGeom prst="rect">
            <a:avLst/>
          </a:prstGeom>
          <a:gradFill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r">
              <a:defRPr/>
            </a:pPr>
            <a:r>
              <a:rPr lang="ru-RU" sz="1600" b="1" dirty="0">
                <a:solidFill>
                  <a:srgbClr val="083763"/>
                </a:solidFill>
                <a:latin typeface="Verdana" pitchFamily="34" charset="0"/>
              </a:rPr>
              <a:t> </a:t>
            </a:r>
          </a:p>
          <a:p>
            <a:pPr>
              <a:defRPr/>
            </a:pPr>
            <a:r>
              <a:rPr lang="ru-RU" sz="1600" b="1" i="1" dirty="0"/>
              <a:t>Контроль за предоставлением</a:t>
            </a:r>
          </a:p>
          <a:p>
            <a:pPr>
              <a:defRPr/>
            </a:pPr>
            <a:r>
              <a:rPr lang="ru-RU" sz="1600" b="1" i="1" dirty="0"/>
              <a:t>работодателями информации, </a:t>
            </a:r>
          </a:p>
          <a:p>
            <a:pPr>
              <a:defRPr/>
            </a:pPr>
            <a:r>
              <a:rPr lang="ru-RU" sz="1600" b="1" i="1" dirty="0"/>
              <a:t>п</a:t>
            </a:r>
            <a:r>
              <a:rPr lang="ru-RU" sz="1600" b="1" i="1" dirty="0" smtClean="0"/>
              <a:t>редусмотренной </a:t>
            </a:r>
            <a:r>
              <a:rPr lang="ru-RU" sz="1600" b="1" i="1" dirty="0"/>
              <a:t>пунктами 2, 3 </a:t>
            </a:r>
            <a:r>
              <a:rPr lang="ru-RU" sz="1600" b="1" i="1" dirty="0" smtClean="0"/>
              <a:t>статьи 25</a:t>
            </a:r>
          </a:p>
          <a:p>
            <a:pPr>
              <a:defRPr/>
            </a:pPr>
            <a:r>
              <a:rPr lang="ru-RU" sz="1600" b="1" i="1" dirty="0" smtClean="0"/>
              <a:t>Закона  Российской </a:t>
            </a:r>
            <a:r>
              <a:rPr lang="ru-RU" sz="1600" b="1" i="1" dirty="0"/>
              <a:t>Федерации </a:t>
            </a:r>
          </a:p>
          <a:p>
            <a:pPr>
              <a:defRPr/>
            </a:pPr>
            <a:r>
              <a:rPr lang="ru-RU" sz="1600" b="1" i="1" dirty="0"/>
              <a:t>"О занятости населения </a:t>
            </a:r>
            <a:r>
              <a:rPr lang="ru-RU" sz="1600" b="1" i="1" dirty="0" smtClean="0"/>
              <a:t>в </a:t>
            </a:r>
            <a:r>
              <a:rPr lang="ru-RU" sz="1600" b="1" i="1" dirty="0"/>
              <a:t>Российской </a:t>
            </a:r>
            <a:endParaRPr lang="ru-RU" sz="1600" b="1" i="1" dirty="0" smtClean="0"/>
          </a:p>
          <a:p>
            <a:pPr>
              <a:defRPr/>
            </a:pPr>
            <a:r>
              <a:rPr lang="ru-RU" sz="1600" b="1" i="1" dirty="0" smtClean="0"/>
              <a:t>Федерации</a:t>
            </a:r>
            <a:r>
              <a:rPr lang="ru-RU" sz="1600" b="1" i="1" dirty="0"/>
              <a:t>"</a:t>
            </a:r>
            <a:r>
              <a:rPr lang="ru-RU" sz="1600" b="1" dirty="0">
                <a:latin typeface="Verdana" pitchFamily="34" charset="0"/>
              </a:rPr>
              <a:t> </a:t>
            </a:r>
          </a:p>
          <a:p>
            <a:pPr algn="r">
              <a:defRPr/>
            </a:pPr>
            <a:r>
              <a:rPr lang="ru-RU" sz="1600" b="1" dirty="0">
                <a:latin typeface="Verdana" pitchFamily="34" charset="0"/>
              </a:rPr>
              <a:t> </a:t>
            </a:r>
          </a:p>
        </p:txBody>
      </p: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226953" y="4414850"/>
            <a:ext cx="5221359" cy="1789137"/>
          </a:xfrm>
          <a:prstGeom prst="rect">
            <a:avLst/>
          </a:prstGeom>
          <a:gradFill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0" scaled="1"/>
          </a:gradFill>
          <a:ln w="9525" algn="ctr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ru-RU" sz="1600" b="1" i="1" dirty="0" smtClean="0"/>
              <a:t>Контроль </a:t>
            </a:r>
            <a:r>
              <a:rPr lang="ru-RU" sz="1600" b="1" i="1" dirty="0"/>
              <a:t>за деятельностью </a:t>
            </a:r>
            <a:r>
              <a:rPr lang="ru-RU" sz="1600" b="1" i="1" dirty="0" smtClean="0"/>
              <a:t>центров </a:t>
            </a:r>
            <a:endParaRPr lang="en-US" sz="1600" b="1" i="1" dirty="0" smtClean="0"/>
          </a:p>
          <a:p>
            <a:pPr>
              <a:defRPr/>
            </a:pPr>
            <a:r>
              <a:rPr lang="ru-RU" sz="1600" b="1" i="1" dirty="0" smtClean="0"/>
              <a:t>занятости по </a:t>
            </a:r>
            <a:r>
              <a:rPr lang="ru-RU" sz="1600" b="1" i="1" dirty="0"/>
              <a:t>оказанию государственных </a:t>
            </a:r>
            <a:endParaRPr lang="ru-RU" sz="1600" b="1" i="1" dirty="0" smtClean="0"/>
          </a:p>
          <a:p>
            <a:pPr>
              <a:defRPr/>
            </a:pPr>
            <a:r>
              <a:rPr lang="ru-RU" sz="1600" b="1" i="1" dirty="0" smtClean="0"/>
              <a:t>услуг в </a:t>
            </a:r>
            <a:r>
              <a:rPr lang="ru-RU" sz="1600" b="1" i="1" dirty="0"/>
              <a:t>области </a:t>
            </a:r>
            <a:r>
              <a:rPr lang="ru-RU" sz="1600" b="1" i="1" dirty="0" smtClean="0"/>
              <a:t>содействия </a:t>
            </a:r>
            <a:r>
              <a:rPr lang="ru-RU" sz="1600" b="1" i="1" dirty="0"/>
              <a:t>занятости </a:t>
            </a:r>
            <a:endParaRPr lang="ru-RU" sz="1600" b="1" i="1" dirty="0" smtClean="0"/>
          </a:p>
          <a:p>
            <a:pPr>
              <a:defRPr/>
            </a:pPr>
            <a:r>
              <a:rPr lang="ru-RU" sz="1600" b="1" i="1" dirty="0" smtClean="0"/>
              <a:t>населения и реализацией Программы </a:t>
            </a:r>
          </a:p>
          <a:p>
            <a:pPr>
              <a:defRPr/>
            </a:pPr>
            <a:r>
              <a:rPr lang="ru-RU" sz="1600" b="1" i="1" dirty="0" smtClean="0"/>
              <a:t>дополнительных мер по снижению </a:t>
            </a:r>
          </a:p>
          <a:p>
            <a:pPr>
              <a:defRPr/>
            </a:pPr>
            <a:r>
              <a:rPr lang="ru-RU" sz="1600" b="1" i="1" dirty="0" smtClean="0"/>
              <a:t>напряженности на рынке труда</a:t>
            </a:r>
            <a:r>
              <a:rPr lang="en-US" sz="1600" b="1" i="1" dirty="0" smtClean="0"/>
              <a:t> </a:t>
            </a:r>
            <a:r>
              <a:rPr lang="ru-RU" sz="1600" b="1" i="1" dirty="0" smtClean="0"/>
              <a:t>субъектов РФ</a:t>
            </a:r>
            <a:endParaRPr lang="ru-RU" sz="1600" b="1" i="1" dirty="0"/>
          </a:p>
        </p:txBody>
      </p:sp>
      <p:sp>
        <p:nvSpPr>
          <p:cNvPr id="25" name="Oval 22"/>
          <p:cNvSpPr>
            <a:spLocks noChangeArrowheads="1"/>
          </p:cNvSpPr>
          <p:nvPr/>
        </p:nvSpPr>
        <p:spPr bwMode="gray">
          <a:xfrm>
            <a:off x="5192721" y="2881305"/>
            <a:ext cx="869950" cy="803275"/>
          </a:xfrm>
          <a:prstGeom prst="ellipse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241300" dist="635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txBody>
          <a:bodyPr wrap="none" anchor="ctr"/>
          <a:lstStyle/>
          <a:p>
            <a:pPr algn="r">
              <a:defRPr/>
            </a:pPr>
            <a:endParaRPr lang="ru-RU" dirty="0"/>
          </a:p>
        </p:txBody>
      </p:sp>
      <p:sp>
        <p:nvSpPr>
          <p:cNvPr id="31" name="Oval 22"/>
          <p:cNvSpPr>
            <a:spLocks noChangeArrowheads="1"/>
          </p:cNvSpPr>
          <p:nvPr/>
        </p:nvSpPr>
        <p:spPr bwMode="gray">
          <a:xfrm>
            <a:off x="5630877" y="5145111"/>
            <a:ext cx="869950" cy="803275"/>
          </a:xfrm>
          <a:prstGeom prst="ellipse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>
            <a:outerShdw blurRad="241300" dist="635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/>
            <a:bevelB/>
          </a:sp3d>
        </p:spPr>
        <p:txBody>
          <a:bodyPr wrap="none" anchor="ctr"/>
          <a:lstStyle/>
          <a:p>
            <a:pPr algn="r">
              <a:defRPr/>
            </a:pPr>
            <a:endParaRPr lang="ru-RU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E1578-7267-4462-A12A-A29E1FA7A01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гнутая влево стрелка 10"/>
          <p:cNvSpPr/>
          <p:nvPr/>
        </p:nvSpPr>
        <p:spPr>
          <a:xfrm>
            <a:off x="153988" y="2224071"/>
            <a:ext cx="547687" cy="1277954"/>
          </a:xfrm>
          <a:prstGeom prst="curv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171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717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65225"/>
            <a:ext cx="9144000" cy="62071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dirty="0" smtClean="0">
                <a:solidFill>
                  <a:srgbClr val="083763"/>
                </a:solidFill>
                <a:latin typeface="Arial Black" pitchFamily="34" charset="0"/>
              </a:rPr>
              <a:t>Выполнение квоты для приема на работу инвалидов </a:t>
            </a:r>
          </a:p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dirty="0" smtClean="0">
                <a:solidFill>
                  <a:srgbClr val="083763"/>
                </a:solidFill>
                <a:latin typeface="Arial Black" pitchFamily="34" charset="0"/>
              </a:rPr>
              <a:t>в Омской области </a:t>
            </a:r>
            <a:endParaRPr lang="ru-RU" sz="1800" dirty="0" smtClean="0">
              <a:solidFill>
                <a:srgbClr val="000066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2600" y="1931989"/>
            <a:ext cx="8178800" cy="83977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Закон Омской </a:t>
            </a:r>
            <a:r>
              <a:rPr lang="ru-RU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области  от 21 июля 2009 года № 1174-ОЗ</a:t>
            </a:r>
            <a:endParaRPr lang="ru-RU" sz="20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"</a:t>
            </a:r>
            <a:r>
              <a:rPr lang="ru-RU" sz="2000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О квотировании рабочих мест в Омской области"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74648" y="5218137"/>
            <a:ext cx="79963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 smtClean="0"/>
              <a:t>Формы информации, предоставляемой в центры занятости организациями, осуществляющими свою деятельность на территории Омской области, необходимой для профессиональной реабилитации и содействия занятости инвалидов, а также о выполнении квоты для приема на работу инвалидов утверждены приказом Главного управления от 25 августа 2009 года № 36-п.</a:t>
            </a:r>
            <a:endParaRPr lang="ru-RU" sz="1600" b="1" i="1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38135" y="4159260"/>
            <a:ext cx="803275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/>
              <a:t>Административный регламент проведения проверок при осуществлении регионального государственного контроля за приемом на работу инвалидов в пределах установленной квоты, утвержденный приказом Главного управления от  17 ноября  2009 года № </a:t>
            </a:r>
            <a:r>
              <a:rPr lang="ru-RU" sz="1600" b="1" i="1" dirty="0" smtClean="0"/>
              <a:t>49-п.</a:t>
            </a:r>
            <a:endParaRPr lang="ru-RU" sz="1600" b="1" i="1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65109" y="2881305"/>
            <a:ext cx="799634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600" b="1" i="1" dirty="0"/>
              <a:t>Постановление Правительства Омской области от 27 января </a:t>
            </a:r>
            <a:r>
              <a:rPr lang="ru-RU" sz="1600" b="1" i="1" dirty="0" smtClean="0"/>
              <a:t>        2010 </a:t>
            </a:r>
            <a:r>
              <a:rPr lang="ru-RU" sz="1600" b="1" i="1" dirty="0"/>
              <a:t>года № 16-п "О мерах по реализации Закона Омской области "О квотировании рабочих мест в Омской </a:t>
            </a:r>
            <a:r>
              <a:rPr lang="ru-RU" sz="1600" b="1" i="1" dirty="0" smtClean="0"/>
              <a:t>области": установление единого размера квоты для всех работодателей, обязанных обеспечить трудоустройство инвалидов – 3 процента.</a:t>
            </a:r>
            <a:endParaRPr lang="ru-RU" sz="1600" b="1" i="1" dirty="0"/>
          </a:p>
        </p:txBody>
      </p:sp>
      <p:sp>
        <p:nvSpPr>
          <p:cNvPr id="17" name="Номер слайда 16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86A17A72-3ED5-466D-8780-0C4DCC0FAF8E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3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87A3DCD4-DF20-47E9-969E-F10B15250246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4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Рисунок 9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323850" y="3249613"/>
            <a:ext cx="2628900" cy="262731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b="1" dirty="0">
                <a:solidFill>
                  <a:schemeClr val="tx1"/>
                </a:solidFill>
                <a:latin typeface="Arial" charset="0"/>
              </a:rPr>
              <a:t>Информационный обмен с организациями, в отношении которых устанавливается обязательное квотирование рабочих мест для инвалидов</a:t>
            </a:r>
            <a:endParaRPr lang="ru-RU" sz="17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Скругленный прямоугольник 22"/>
          <p:cNvSpPr/>
          <p:nvPr/>
        </p:nvSpPr>
        <p:spPr>
          <a:xfrm>
            <a:off x="3240088" y="3249613"/>
            <a:ext cx="2773362" cy="266382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b="1" dirty="0">
                <a:solidFill>
                  <a:schemeClr val="tx1"/>
                </a:solidFill>
                <a:latin typeface="Arial" charset="0"/>
              </a:rPr>
              <a:t>Сообщение в Главное управление о случаях выявления фактов нарушения законодательства о квотировании рабочих мест</a:t>
            </a:r>
          </a:p>
        </p:txBody>
      </p:sp>
      <p:sp>
        <p:nvSpPr>
          <p:cNvPr id="3" name="Скругленный прямоугольник 22"/>
          <p:cNvSpPr/>
          <p:nvPr/>
        </p:nvSpPr>
        <p:spPr>
          <a:xfrm>
            <a:off x="6192838" y="3284538"/>
            <a:ext cx="2628900" cy="26289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b="1" dirty="0">
                <a:solidFill>
                  <a:schemeClr val="tx1"/>
                </a:solidFill>
                <a:latin typeface="Arial" charset="0"/>
              </a:rPr>
              <a:t>Сбор, обработка и представление организациями сведений о соблюдении ими квоты для приема на работу инвалидов</a:t>
            </a:r>
            <a:r>
              <a:rPr lang="ru-RU" sz="170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179388" y="2024063"/>
            <a:ext cx="504825" cy="120491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8442325" y="2024063"/>
            <a:ext cx="528638" cy="122237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201" name="Заголовок 6"/>
          <p:cNvSpPr>
            <a:spLocks/>
          </p:cNvSpPr>
          <p:nvPr/>
        </p:nvSpPr>
        <p:spPr bwMode="auto">
          <a:xfrm>
            <a:off x="457200" y="1052513"/>
            <a:ext cx="82296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algn="ctr"/>
            <a:r>
              <a:rPr lang="ru-RU" b="1" dirty="0">
                <a:solidFill>
                  <a:srgbClr val="083763"/>
                </a:solidFill>
                <a:latin typeface="Arial Black" pitchFamily="34" charset="0"/>
              </a:rPr>
              <a:t>Роль центров занятости в осуществлении регионального государственного контроля за приемом на работу</a:t>
            </a:r>
            <a:br>
              <a:rPr lang="ru-RU" b="1" dirty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083763"/>
                </a:solidFill>
                <a:latin typeface="Arial Black" pitchFamily="34" charset="0"/>
              </a:rPr>
              <a:t>инвалидов в пределах установленной квоты</a:t>
            </a:r>
            <a:r>
              <a:rPr lang="ru-RU" sz="1700" b="1" dirty="0">
                <a:solidFill>
                  <a:srgbClr val="083763"/>
                </a:solidFill>
                <a:latin typeface="Arial Black" pitchFamily="34" charset="0"/>
              </a:rPr>
              <a:t/>
            </a:r>
            <a:br>
              <a:rPr lang="ru-RU" sz="1700" b="1" dirty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700" b="1" dirty="0">
                <a:solidFill>
                  <a:srgbClr val="083763"/>
                </a:solidFill>
              </a:rPr>
              <a:t/>
            </a:r>
            <a:br>
              <a:rPr lang="ru-RU" sz="1700" b="1" dirty="0">
                <a:solidFill>
                  <a:srgbClr val="083763"/>
                </a:solidFill>
              </a:rPr>
            </a:br>
            <a:endParaRPr lang="ru-RU" sz="1700" b="1" dirty="0">
              <a:solidFill>
                <a:srgbClr val="08376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3" name="AutoShape 25"/>
          <p:cNvSpPr>
            <a:spLocks noChangeArrowheads="1"/>
          </p:cNvSpPr>
          <p:nvPr/>
        </p:nvSpPr>
        <p:spPr bwMode="auto">
          <a:xfrm>
            <a:off x="8424863" y="4833938"/>
            <a:ext cx="360362" cy="682625"/>
          </a:xfrm>
          <a:prstGeom prst="curvedLeftArrow">
            <a:avLst>
              <a:gd name="adj1" fmla="val 37886"/>
              <a:gd name="adj2" fmla="val 7577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AutoShape 24"/>
          <p:cNvSpPr>
            <a:spLocks noChangeArrowheads="1"/>
          </p:cNvSpPr>
          <p:nvPr/>
        </p:nvSpPr>
        <p:spPr bwMode="auto">
          <a:xfrm>
            <a:off x="431800" y="4797425"/>
            <a:ext cx="288925" cy="719138"/>
          </a:xfrm>
          <a:prstGeom prst="curvedRightArrow">
            <a:avLst>
              <a:gd name="adj1" fmla="val 49780"/>
              <a:gd name="adj2" fmla="val 9956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1" name="AutoShape 23"/>
          <p:cNvSpPr>
            <a:spLocks noChangeArrowheads="1"/>
          </p:cNvSpPr>
          <p:nvPr/>
        </p:nvSpPr>
        <p:spPr bwMode="auto">
          <a:xfrm>
            <a:off x="8604250" y="3284538"/>
            <a:ext cx="360363" cy="612775"/>
          </a:xfrm>
          <a:prstGeom prst="curvedLeftArrow">
            <a:avLst>
              <a:gd name="adj1" fmla="val 34009"/>
              <a:gd name="adj2" fmla="val 6801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0" name="AutoShape 22"/>
          <p:cNvSpPr>
            <a:spLocks noChangeArrowheads="1"/>
          </p:cNvSpPr>
          <p:nvPr/>
        </p:nvSpPr>
        <p:spPr bwMode="auto">
          <a:xfrm>
            <a:off x="179388" y="3249613"/>
            <a:ext cx="288925" cy="719137"/>
          </a:xfrm>
          <a:prstGeom prst="curvedRightArrow">
            <a:avLst>
              <a:gd name="adj1" fmla="val 49780"/>
              <a:gd name="adj2" fmla="val 9956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Заголовок 9"/>
          <p:cNvSpPr>
            <a:spLocks noGrp="1"/>
          </p:cNvSpPr>
          <p:nvPr>
            <p:ph type="title"/>
          </p:nvPr>
        </p:nvSpPr>
        <p:spPr>
          <a:xfrm>
            <a:off x="431800" y="944563"/>
            <a:ext cx="8229600" cy="1692275"/>
          </a:xfrm>
        </p:spPr>
        <p:txBody>
          <a:bodyPr/>
          <a:lstStyle/>
          <a:p>
            <a:pPr algn="ctr">
              <a:buClr>
                <a:srgbClr val="0BD0D9"/>
              </a:buClr>
              <a:buSzPct val="95000"/>
            </a:pPr>
            <a: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  <a:t> Блок-схема</a:t>
            </a:r>
            <a:b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  <a:t>порядка исполнения Административного регламента проведения проверок при осуществлении регионального государственного контроля за приемом на работу инвалидов в пределах установленной квоты, в том числе за выделением (созданием) рабочих мест (специальных рабочих мест)  для трудоустройства инвалидов в соответствии с установленной квотой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8FD33-BDFA-4895-8221-DF65117EFF6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4" name="Рисунок 13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17416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sp>
        <p:nvSpPr>
          <p:cNvPr id="22" name="Скругленный прямоугольник 21"/>
          <p:cNvSpPr/>
          <p:nvPr/>
        </p:nvSpPr>
        <p:spPr>
          <a:xfrm>
            <a:off x="215900" y="2698740"/>
            <a:ext cx="4392613" cy="803286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Arial" charset="0"/>
                <a:cs typeface="Arial" charset="0"/>
              </a:rPr>
              <a:t>Наступление срока проведения проверки, включенной в ежегодный план проверок</a:t>
            </a:r>
          </a:p>
        </p:txBody>
      </p:sp>
      <p:sp>
        <p:nvSpPr>
          <p:cNvPr id="2" name="Скругленный прямоугольник 21"/>
          <p:cNvSpPr/>
          <p:nvPr/>
        </p:nvSpPr>
        <p:spPr>
          <a:xfrm>
            <a:off x="4824413" y="2698741"/>
            <a:ext cx="4140200" cy="76677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Arial" charset="0"/>
                <a:cs typeface="Arial" charset="0"/>
              </a:rPr>
              <a:t>Возникновение оснований для проведения внеплановой проверки</a:t>
            </a:r>
          </a:p>
        </p:txBody>
      </p:sp>
      <p:sp>
        <p:nvSpPr>
          <p:cNvPr id="3" name="Скругленный прямоугольник 21"/>
          <p:cNvSpPr/>
          <p:nvPr/>
        </p:nvSpPr>
        <p:spPr>
          <a:xfrm>
            <a:off x="647700" y="3789363"/>
            <a:ext cx="7848600" cy="287337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Издание распоряжения о проведении плановой или внеплановой проверки</a:t>
            </a:r>
          </a:p>
        </p:txBody>
      </p:sp>
      <p:sp>
        <p:nvSpPr>
          <p:cNvPr id="4" name="Скругленный прямоугольник 21"/>
          <p:cNvSpPr/>
          <p:nvPr/>
        </p:nvSpPr>
        <p:spPr>
          <a:xfrm>
            <a:off x="647700" y="4365625"/>
            <a:ext cx="7848600" cy="503238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Предварительное уведомление организации о проведении плановой или внеплановой проверки</a:t>
            </a:r>
          </a:p>
        </p:txBody>
      </p:sp>
      <p:sp>
        <p:nvSpPr>
          <p:cNvPr id="5" name="Скругленный прямоугольник 21"/>
          <p:cNvSpPr/>
          <p:nvPr/>
        </p:nvSpPr>
        <p:spPr>
          <a:xfrm>
            <a:off x="792163" y="5265738"/>
            <a:ext cx="3384550" cy="431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Выездная проверка</a:t>
            </a:r>
          </a:p>
        </p:txBody>
      </p:sp>
      <p:sp>
        <p:nvSpPr>
          <p:cNvPr id="7" name="Скругленный прямоугольник 21"/>
          <p:cNvSpPr/>
          <p:nvPr/>
        </p:nvSpPr>
        <p:spPr>
          <a:xfrm>
            <a:off x="4967288" y="5265738"/>
            <a:ext cx="3382962" cy="431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Документарная проверка</a:t>
            </a:r>
          </a:p>
        </p:txBody>
      </p:sp>
      <p:sp>
        <p:nvSpPr>
          <p:cNvPr id="8" name="Скругленный прямоугольник 21"/>
          <p:cNvSpPr/>
          <p:nvPr/>
        </p:nvSpPr>
        <p:spPr>
          <a:xfrm>
            <a:off x="2411413" y="6092825"/>
            <a:ext cx="4392612" cy="431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Составление акта проверки</a:t>
            </a:r>
          </a:p>
        </p:txBody>
      </p:sp>
      <p:sp>
        <p:nvSpPr>
          <p:cNvPr id="17434" name="AutoShape 26"/>
          <p:cNvSpPr>
            <a:spLocks noChangeArrowheads="1"/>
          </p:cNvSpPr>
          <p:nvPr/>
        </p:nvSpPr>
        <p:spPr bwMode="auto">
          <a:xfrm>
            <a:off x="4392613" y="4113213"/>
            <a:ext cx="215900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AutoShape 27"/>
          <p:cNvSpPr>
            <a:spLocks noChangeArrowheads="1"/>
          </p:cNvSpPr>
          <p:nvPr/>
        </p:nvSpPr>
        <p:spPr bwMode="auto">
          <a:xfrm>
            <a:off x="3024188" y="5734050"/>
            <a:ext cx="252412" cy="323850"/>
          </a:xfrm>
          <a:prstGeom prst="downArrow">
            <a:avLst>
              <a:gd name="adj1" fmla="val 50000"/>
              <a:gd name="adj2" fmla="val 320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36" name="AutoShape 28"/>
          <p:cNvSpPr>
            <a:spLocks noChangeArrowheads="1"/>
          </p:cNvSpPr>
          <p:nvPr/>
        </p:nvSpPr>
        <p:spPr bwMode="auto">
          <a:xfrm>
            <a:off x="5832475" y="5734050"/>
            <a:ext cx="252413" cy="323850"/>
          </a:xfrm>
          <a:prstGeom prst="downArrow">
            <a:avLst>
              <a:gd name="adj1" fmla="val 50000"/>
              <a:gd name="adj2" fmla="val 320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3" grpId="0" animBg="1"/>
      <p:bldP spid="17432" grpId="0" animBg="1"/>
      <p:bldP spid="17431" grpId="0" animBg="1"/>
      <p:bldP spid="17430" grpId="0" animBg="1"/>
      <p:bldP spid="22" grpId="0" animBg="1"/>
      <p:bldP spid="2" grpId="0" animBg="1"/>
      <p:bldP spid="17434" grpId="0" animBg="1"/>
      <p:bldP spid="17435" grpId="0" animBg="1"/>
      <p:bldP spid="174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9" name="AutoShape 29"/>
          <p:cNvSpPr>
            <a:spLocks noChangeArrowheads="1"/>
          </p:cNvSpPr>
          <p:nvPr/>
        </p:nvSpPr>
        <p:spPr bwMode="auto">
          <a:xfrm rot="18900000">
            <a:off x="7191375" y="3468688"/>
            <a:ext cx="269875" cy="1871662"/>
          </a:xfrm>
          <a:prstGeom prst="downArrow">
            <a:avLst>
              <a:gd name="adj1" fmla="val 50000"/>
              <a:gd name="adj2" fmla="val 17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8" name="AutoShape 28"/>
          <p:cNvSpPr>
            <a:spLocks noChangeArrowheads="1"/>
          </p:cNvSpPr>
          <p:nvPr/>
        </p:nvSpPr>
        <p:spPr bwMode="auto">
          <a:xfrm rot="2700000">
            <a:off x="5918200" y="3500438"/>
            <a:ext cx="287338" cy="1871662"/>
          </a:xfrm>
          <a:prstGeom prst="downArrow">
            <a:avLst>
              <a:gd name="adj1" fmla="val 50000"/>
              <a:gd name="adj2" fmla="val 1628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5" name="AutoShape 25"/>
          <p:cNvSpPr>
            <a:spLocks noChangeArrowheads="1"/>
          </p:cNvSpPr>
          <p:nvPr/>
        </p:nvSpPr>
        <p:spPr bwMode="auto">
          <a:xfrm>
            <a:off x="323850" y="2492375"/>
            <a:ext cx="1008063" cy="2087563"/>
          </a:xfrm>
          <a:prstGeom prst="curvedRightArrow">
            <a:avLst>
              <a:gd name="adj1" fmla="val 15234"/>
              <a:gd name="adj2" fmla="val 59681"/>
              <a:gd name="adj3" fmla="val 303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3" name="AutoShape 23"/>
          <p:cNvSpPr>
            <a:spLocks noChangeArrowheads="1"/>
          </p:cNvSpPr>
          <p:nvPr/>
        </p:nvSpPr>
        <p:spPr bwMode="auto">
          <a:xfrm>
            <a:off x="611188" y="2349500"/>
            <a:ext cx="684212" cy="1619250"/>
          </a:xfrm>
          <a:prstGeom prst="curvedRightArrow">
            <a:avLst>
              <a:gd name="adj1" fmla="val 21661"/>
              <a:gd name="adj2" fmla="val 7245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9" name="AutoShape 19"/>
          <p:cNvSpPr>
            <a:spLocks noChangeArrowheads="1"/>
          </p:cNvSpPr>
          <p:nvPr/>
        </p:nvSpPr>
        <p:spPr bwMode="auto">
          <a:xfrm>
            <a:off x="8027988" y="2565400"/>
            <a:ext cx="504825" cy="755650"/>
          </a:xfrm>
          <a:prstGeom prst="curvedLeftArrow">
            <a:avLst>
              <a:gd name="adj1" fmla="val 27574"/>
              <a:gd name="adj2" fmla="val 5771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8" name="AutoShape 18"/>
          <p:cNvSpPr>
            <a:spLocks noChangeArrowheads="1"/>
          </p:cNvSpPr>
          <p:nvPr/>
        </p:nvSpPr>
        <p:spPr bwMode="auto">
          <a:xfrm>
            <a:off x="647700" y="2528888"/>
            <a:ext cx="684213" cy="828675"/>
          </a:xfrm>
          <a:prstGeom prst="curvedRightArrow">
            <a:avLst>
              <a:gd name="adj1" fmla="val 24223"/>
              <a:gd name="adj2" fmla="val 48445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7" name="AutoShape 17"/>
          <p:cNvSpPr>
            <a:spLocks noChangeArrowheads="1"/>
          </p:cNvSpPr>
          <p:nvPr/>
        </p:nvSpPr>
        <p:spPr bwMode="auto">
          <a:xfrm rot="18900000">
            <a:off x="6804025" y="1628775"/>
            <a:ext cx="287338" cy="541338"/>
          </a:xfrm>
          <a:prstGeom prst="downArrow">
            <a:avLst>
              <a:gd name="adj1" fmla="val 50000"/>
              <a:gd name="adj2" fmla="val 47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6" name="AutoShape 16"/>
          <p:cNvSpPr>
            <a:spLocks noChangeArrowheads="1"/>
          </p:cNvSpPr>
          <p:nvPr/>
        </p:nvSpPr>
        <p:spPr bwMode="auto">
          <a:xfrm rot="2700000">
            <a:off x="2270125" y="1641475"/>
            <a:ext cx="287338" cy="541338"/>
          </a:xfrm>
          <a:prstGeom prst="downArrow">
            <a:avLst>
              <a:gd name="adj1" fmla="val 50000"/>
              <a:gd name="adj2" fmla="val 47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6B7695FE-FE67-4D6C-AE6C-7BA22219DE30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6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pic>
        <p:nvPicPr>
          <p:cNvPr id="14" name="Рисунок 13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40965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sp>
        <p:nvSpPr>
          <p:cNvPr id="22" name="Скругленный прямоугольник 21"/>
          <p:cNvSpPr/>
          <p:nvPr/>
        </p:nvSpPr>
        <p:spPr>
          <a:xfrm>
            <a:off x="215900" y="2133600"/>
            <a:ext cx="4140200" cy="53975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Выявлено нарушений законодательства о занятости населения</a:t>
            </a:r>
          </a:p>
        </p:txBody>
      </p:sp>
      <p:sp>
        <p:nvSpPr>
          <p:cNvPr id="2" name="Скругленный прямоугольник 21"/>
          <p:cNvSpPr/>
          <p:nvPr/>
        </p:nvSpPr>
        <p:spPr>
          <a:xfrm>
            <a:off x="4679950" y="2133600"/>
            <a:ext cx="4284663" cy="53975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Не выявлено нарушений законодательства о занятости населения</a:t>
            </a:r>
          </a:p>
        </p:txBody>
      </p:sp>
      <p:sp>
        <p:nvSpPr>
          <p:cNvPr id="3" name="Скругленный прямоугольник 21"/>
          <p:cNvSpPr/>
          <p:nvPr/>
        </p:nvSpPr>
        <p:spPr>
          <a:xfrm>
            <a:off x="1403350" y="2997200"/>
            <a:ext cx="6516688" cy="32385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Вручение руководителю организации экземпляра акта проверки</a:t>
            </a:r>
          </a:p>
        </p:txBody>
      </p:sp>
      <p:sp>
        <p:nvSpPr>
          <p:cNvPr id="4" name="Скругленный прямоугольник 21"/>
          <p:cNvSpPr/>
          <p:nvPr/>
        </p:nvSpPr>
        <p:spPr>
          <a:xfrm>
            <a:off x="1439863" y="4005263"/>
            <a:ext cx="3852862" cy="68421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Составление протокола об административном правонарушении</a:t>
            </a:r>
          </a:p>
        </p:txBody>
      </p:sp>
      <p:sp>
        <p:nvSpPr>
          <p:cNvPr id="5" name="Скругленный прямоугольник 21"/>
          <p:cNvSpPr/>
          <p:nvPr/>
        </p:nvSpPr>
        <p:spPr>
          <a:xfrm>
            <a:off x="250825" y="5121275"/>
            <a:ext cx="2376488" cy="1331913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Направление протокола об административном правонарушении мировому судье</a:t>
            </a:r>
          </a:p>
        </p:txBody>
      </p:sp>
      <p:sp>
        <p:nvSpPr>
          <p:cNvPr id="7" name="Скругленный прямоугольник 21"/>
          <p:cNvSpPr/>
          <p:nvPr/>
        </p:nvSpPr>
        <p:spPr>
          <a:xfrm>
            <a:off x="6227763" y="5157788"/>
            <a:ext cx="2665412" cy="431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Предписание исполнено</a:t>
            </a:r>
          </a:p>
        </p:txBody>
      </p:sp>
      <p:sp>
        <p:nvSpPr>
          <p:cNvPr id="8" name="Скругленный прямоугольник 21"/>
          <p:cNvSpPr/>
          <p:nvPr/>
        </p:nvSpPr>
        <p:spPr>
          <a:xfrm>
            <a:off x="2447925" y="1341438"/>
            <a:ext cx="4392613" cy="431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Составление акта проверки</a:t>
            </a:r>
          </a:p>
        </p:txBody>
      </p:sp>
      <p:sp>
        <p:nvSpPr>
          <p:cNvPr id="9" name="Скругленный прямоугольник 21"/>
          <p:cNvSpPr/>
          <p:nvPr/>
        </p:nvSpPr>
        <p:spPr>
          <a:xfrm>
            <a:off x="1439863" y="3500438"/>
            <a:ext cx="6481762" cy="32385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Выдача предписания</a:t>
            </a:r>
          </a:p>
        </p:txBody>
      </p:sp>
      <p:sp>
        <p:nvSpPr>
          <p:cNvPr id="10" name="Скругленный прямоугольник 21"/>
          <p:cNvSpPr/>
          <p:nvPr/>
        </p:nvSpPr>
        <p:spPr>
          <a:xfrm>
            <a:off x="2916238" y="5157788"/>
            <a:ext cx="2879725" cy="4318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chemeClr val="tx1"/>
                </a:solidFill>
                <a:latin typeface="Arial" charset="0"/>
                <a:cs typeface="Arial" charset="0"/>
              </a:rPr>
              <a:t>Предписание не исполнено</a:t>
            </a:r>
          </a:p>
        </p:txBody>
      </p:sp>
      <p:sp>
        <p:nvSpPr>
          <p:cNvPr id="11" name="Скругленный прямоугольник 21"/>
          <p:cNvSpPr/>
          <p:nvPr/>
        </p:nvSpPr>
        <p:spPr>
          <a:xfrm>
            <a:off x="2916238" y="5876925"/>
            <a:ext cx="2879725" cy="75565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Arial" charset="0"/>
                <a:cs typeface="Arial" charset="0"/>
              </a:rPr>
              <a:t>Обращение в органы </a:t>
            </a:r>
            <a:r>
              <a:rPr lang="ru-RU" sz="1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прокуратуры </a:t>
            </a:r>
            <a:r>
              <a:rPr lang="ru-RU" sz="1600" dirty="0">
                <a:solidFill>
                  <a:schemeClr val="tx1"/>
                </a:solidFill>
                <a:latin typeface="Arial" charset="0"/>
                <a:cs typeface="Arial" charset="0"/>
              </a:rPr>
              <a:t>для составления протокола</a:t>
            </a:r>
          </a:p>
        </p:txBody>
      </p:sp>
      <p:sp>
        <p:nvSpPr>
          <p:cNvPr id="40986" name="AutoShape 26"/>
          <p:cNvSpPr>
            <a:spLocks noChangeArrowheads="1"/>
          </p:cNvSpPr>
          <p:nvPr/>
        </p:nvSpPr>
        <p:spPr bwMode="auto">
          <a:xfrm>
            <a:off x="1655763" y="4724400"/>
            <a:ext cx="287337" cy="360363"/>
          </a:xfrm>
          <a:prstGeom prst="downArrow">
            <a:avLst>
              <a:gd name="adj1" fmla="val 50000"/>
              <a:gd name="adj2" fmla="val 31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7" name="AutoShape 27"/>
          <p:cNvSpPr>
            <a:spLocks noChangeArrowheads="1"/>
          </p:cNvSpPr>
          <p:nvPr/>
        </p:nvSpPr>
        <p:spPr bwMode="auto">
          <a:xfrm>
            <a:off x="4176713" y="5624513"/>
            <a:ext cx="287337" cy="21748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000"/>
                            </p:stCondLst>
                            <p:childTnLst>
                              <p:par>
                                <p:cTn id="6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7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9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0"/>
                            </p:stCondLst>
                            <p:childTnLst>
                              <p:par>
                                <p:cTn id="8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3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1000"/>
                                        <p:tgtEl>
                                          <p:spTgt spid="4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4000"/>
                            </p:stCondLst>
                            <p:childTnLst>
                              <p:par>
                                <p:cTn id="9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9" grpId="0" animBg="1"/>
      <p:bldP spid="40988" grpId="0" animBg="1"/>
      <p:bldP spid="40985" grpId="0" animBg="1"/>
      <p:bldP spid="40983" grpId="0" animBg="1"/>
      <p:bldP spid="40979" grpId="0" animBg="1"/>
      <p:bldP spid="40978" grpId="0" animBg="1"/>
      <p:bldP spid="40977" grpId="0" animBg="1"/>
      <p:bldP spid="40976" grpId="0" animBg="1"/>
      <p:bldP spid="22" grpId="0" animBg="1"/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40986" grpId="0" animBg="1"/>
      <p:bldP spid="409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гнутая влево стрелка 10"/>
          <p:cNvSpPr/>
          <p:nvPr/>
        </p:nvSpPr>
        <p:spPr>
          <a:xfrm>
            <a:off x="117475" y="2479675"/>
            <a:ext cx="701675" cy="1204913"/>
          </a:xfrm>
          <a:prstGeom prst="curved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9219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922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016000"/>
            <a:ext cx="9144000" cy="1135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Проведение Главным управлением государственной службы занятости населения Омской области проверок организаций</a:t>
            </a:r>
          </a:p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по соблюдению установленной квоты для приема</a:t>
            </a:r>
          </a:p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инвалидов на работу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2600" y="2205038"/>
            <a:ext cx="8178800" cy="107791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21B2C9"/>
              </a:buClr>
              <a:buSzPct val="200000"/>
              <a:defRPr/>
            </a:pPr>
            <a:r>
              <a:rPr lang="ru-RU" b="1">
                <a:solidFill>
                  <a:schemeClr val="tx1"/>
                </a:solidFill>
                <a:latin typeface="Arial" charset="0"/>
                <a:cs typeface="Arial" charset="0"/>
              </a:rPr>
              <a:t>Административный регламент </a:t>
            </a:r>
          </a:p>
          <a:p>
            <a:pPr algn="ctr">
              <a:buClr>
                <a:srgbClr val="21B2C9"/>
              </a:buClr>
              <a:buSzPct val="200000"/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проведения проверок при осуществлении регионального государственного контроля за приемом на работу инвалидов </a:t>
            </a:r>
          </a:p>
          <a:p>
            <a:pPr algn="ctr">
              <a:buClr>
                <a:srgbClr val="21B2C9"/>
              </a:buClr>
              <a:buSzPct val="200000"/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в пределах установленной квоты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27088" y="3395663"/>
            <a:ext cx="1992312" cy="16891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2009 год –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90 проверок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2010 год –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94 проверки</a:t>
            </a:r>
          </a:p>
        </p:txBody>
      </p:sp>
      <p:sp>
        <p:nvSpPr>
          <p:cNvPr id="16" name="Номер слайда 1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059D223B-47BB-41AC-A4AC-E4392419C0B6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7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09863" y="3648078"/>
            <a:ext cx="2409825" cy="182562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2009 год –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63 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предписания,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5 протоколов</a:t>
            </a:r>
            <a:r>
              <a:rPr lang="ru-RU" sz="2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2010 год –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16 предписаний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73638" y="4041775"/>
            <a:ext cx="3738562" cy="248285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Направление материалов в прокуратуру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2009 год –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30 материалов</a:t>
            </a:r>
          </a:p>
          <a:p>
            <a:pPr algn="ctr">
              <a:defRPr/>
            </a:pP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2010 год –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Arial" charset="0"/>
                <a:cs typeface="Arial" charset="0"/>
              </a:rPr>
              <a:t>5 материалов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20750" y="5583238"/>
            <a:ext cx="4308475" cy="8763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8100000" scaled="1"/>
            <a:tileRect/>
          </a:gradFill>
          <a:ln w="12700">
            <a:solidFill>
              <a:schemeClr val="tx1"/>
            </a:solidFill>
          </a:ln>
          <a:effectLst>
            <a:outerShdw blurRad="50800" dist="38100" dir="42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700" dirty="0">
                <a:solidFill>
                  <a:schemeClr val="tx1"/>
                </a:solidFill>
                <a:latin typeface="Arial" charset="0"/>
                <a:cs typeface="Arial" charset="0"/>
              </a:rPr>
              <a:t>Внесение представлений, возбуждение дел об административных правонарушениях по ст. 19.5 </a:t>
            </a:r>
            <a:r>
              <a:rPr lang="ru-RU" sz="1700" dirty="0" err="1">
                <a:solidFill>
                  <a:schemeClr val="tx1"/>
                </a:solidFill>
                <a:latin typeface="Arial" charset="0"/>
                <a:cs typeface="Arial" charset="0"/>
              </a:rPr>
              <a:t>КоАП</a:t>
            </a:r>
            <a:r>
              <a:rPr lang="ru-RU" sz="1700" dirty="0">
                <a:solidFill>
                  <a:schemeClr val="tx1"/>
                </a:solidFill>
                <a:latin typeface="Arial" charset="0"/>
                <a:cs typeface="Arial" charset="0"/>
              </a:rPr>
              <a:t> РФ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  <p:bldP spid="18" grpId="0" animBg="1"/>
      <p:bldP spid="14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pic>
        <p:nvPicPr>
          <p:cNvPr id="29" name="Рисунок 28" descr="логотип СЗ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sp>
        <p:nvSpPr>
          <p:cNvPr id="1024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65225"/>
            <a:ext cx="9144000" cy="91281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083763"/>
                </a:solidFill>
                <a:latin typeface="Arial Black" pitchFamily="34" charset="0"/>
              </a:rPr>
              <a:t>Обязанности работодателя по предоставлению в центры занятости информации (пункты 2 и 3 статьи 25 Закона Российской Федерации "О занятости населения в Российской Федерации")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701675" y="4852988"/>
            <a:ext cx="80295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 i="1" dirty="0"/>
              <a:t>- информацию о наличии вакантных рабочих мест (должностей);</a:t>
            </a:r>
          </a:p>
          <a:p>
            <a:pPr algn="just"/>
            <a:r>
              <a:rPr lang="ru-RU" sz="1600" b="1" i="1" dirty="0" smtClean="0"/>
              <a:t>- информацию</a:t>
            </a:r>
            <a:r>
              <a:rPr lang="ru-RU" sz="1600" b="1" i="1" dirty="0"/>
              <a:t>, необходимую для осуществления деятельности по профессиональной реабилитации и содействию занятости инвалидов;</a:t>
            </a:r>
          </a:p>
          <a:p>
            <a:pPr algn="just"/>
            <a:r>
              <a:rPr lang="ru-RU" sz="1600" b="1" i="1" dirty="0" smtClean="0"/>
              <a:t>- информацию </a:t>
            </a:r>
            <a:r>
              <a:rPr lang="ru-RU" sz="1600" b="1" i="1" dirty="0"/>
              <a:t>о выполнении квоты для приема на работу инвалидов;</a:t>
            </a:r>
          </a:p>
          <a:p>
            <a:pPr algn="just"/>
            <a:r>
              <a:rPr lang="ru-RU" sz="1600" b="1" i="1" dirty="0" smtClean="0"/>
              <a:t>- сведения </a:t>
            </a:r>
            <a:r>
              <a:rPr lang="ru-RU" sz="1600" b="1" i="1" dirty="0"/>
              <a:t>о применении в отношении организации процедур о несостоятельности (банкротстве).</a:t>
            </a:r>
          </a:p>
        </p:txBody>
      </p:sp>
      <p:sp>
        <p:nvSpPr>
          <p:cNvPr id="17" name="Номер слайда 16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E0FC2FC8-3297-4A47-BA25-14BDDDE24A89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8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58775" y="2168525"/>
            <a:ext cx="835342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700" b="1" i="1" dirty="0"/>
              <a:t>не позднее чем за два (три) месяца сообщить о принятии решения о ликвидации организации, сокращении численности или штата работников организации и возможном расторжении трудовых договоров с </a:t>
            </a:r>
            <a:r>
              <a:rPr lang="ru-RU" sz="1700" b="1" i="1" dirty="0" smtClean="0"/>
              <a:t>работниками;</a:t>
            </a:r>
            <a:endParaRPr lang="ru-RU" sz="1700" b="1" i="1" dirty="0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539750" y="3284538"/>
            <a:ext cx="817403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700" b="1" i="1" dirty="0"/>
              <a:t>о введении режима неполного рабочего дня (смены) и (или) неполной рабочей недели, а также при приостановке производства в течение трех рабочих дней после принятия решения о проведении соответствующих </a:t>
            </a:r>
            <a:r>
              <a:rPr lang="ru-RU" sz="1700" b="1" i="1" dirty="0" smtClean="0"/>
              <a:t>мероприятий;</a:t>
            </a:r>
            <a:endParaRPr lang="ru-RU" sz="1700" b="1" i="1" dirty="0"/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01675" y="4487863"/>
            <a:ext cx="39243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rgbClr val="21B2C9"/>
              </a:buClr>
              <a:buSzPct val="200000"/>
              <a:buFont typeface="Wingdings" pitchFamily="2" charset="2"/>
              <a:buChar char="ü"/>
            </a:pPr>
            <a:r>
              <a:rPr lang="ru-RU" sz="1700" b="1" i="1"/>
              <a:t>ежемесячно представлять: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1" grpId="0"/>
      <p:bldP spid="10252" grpId="0"/>
      <p:bldP spid="102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57200" y="1019141"/>
            <a:ext cx="8229600" cy="1825649"/>
          </a:xfrm>
        </p:spPr>
        <p:txBody>
          <a:bodyPr/>
          <a:lstStyle/>
          <a:p>
            <a:pPr algn="ctr" eaLnBrk="1" hangingPunct="1"/>
            <a: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  <a:t>Контроль за предоставлением работодателями информации, </a:t>
            </a:r>
            <a:b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  <a:t>предусмотренной  Законом Российской Федерации "О занятости населения в Российской Федерации",  в соответствии с распоряжением  Главного управления  от 9 февраля 2010 года № 18-р "О повышении эффективности системы сбора информации о потребности в рабочей силе"</a:t>
            </a:r>
            <a:br>
              <a:rPr lang="ru-RU" sz="1600" dirty="0" smtClean="0">
                <a:solidFill>
                  <a:srgbClr val="083763"/>
                </a:solidFill>
                <a:latin typeface="Arial Black" pitchFamily="34" charset="0"/>
              </a:rPr>
            </a:br>
            <a:r>
              <a:rPr lang="ru-RU" sz="1700" b="1" dirty="0" smtClean="0">
                <a:solidFill>
                  <a:srgbClr val="083763"/>
                </a:solidFill>
              </a:rPr>
              <a:t>1 . Деятельность центров занятости</a:t>
            </a:r>
            <a:endParaRPr lang="ru-RU" dirty="0" smtClean="0"/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>
              <a:defRPr/>
            </a:pPr>
            <a:fld id="{600866A1-FB33-4B5F-AC56-106E33F10AB0}" type="slidenum">
              <a:rPr lang="en-US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rPr>
              <a:pPr algn="r">
                <a:defRPr/>
              </a:pPr>
              <a:t>9</a:t>
            </a:fld>
            <a:endParaRPr lang="en-US" sz="1200" dirty="0">
              <a:solidFill>
                <a:schemeClr val="tx2">
                  <a:shade val="90000"/>
                </a:schemeClr>
              </a:solidFill>
              <a:latin typeface="Arial" pitchFamily="34" charset="0"/>
            </a:endParaRPr>
          </a:p>
        </p:txBody>
      </p:sp>
      <p:pic>
        <p:nvPicPr>
          <p:cNvPr id="10" name="Рисунок 9" descr="логотип СЗ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57884" y="0"/>
            <a:ext cx="3286116" cy="1214422"/>
          </a:xfrm>
          <a:prstGeom prst="rect">
            <a:avLst/>
          </a:prstGeom>
        </p:spPr>
      </p:pic>
      <p:pic>
        <p:nvPicPr>
          <p:cNvPr id="11269" name="Picture 8" descr="герб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2238" y="188913"/>
            <a:ext cx="728662" cy="803275"/>
          </a:xfrm>
        </p:spPr>
      </p:pic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373005" y="3100383"/>
            <a:ext cx="792162" cy="1150937"/>
            <a:chOff x="36511" y="-1"/>
            <a:chExt cx="778140" cy="1111629"/>
          </a:xfrm>
        </p:grpSpPr>
        <p:sp>
          <p:nvSpPr>
            <p:cNvPr id="11" name="Нашивка 10"/>
            <p:cNvSpPr/>
            <p:nvPr/>
          </p:nvSpPr>
          <p:spPr>
            <a:xfrm rot="5400000">
              <a:off x="-130234" y="166744"/>
              <a:ext cx="1111629" cy="778140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Нашивка 4"/>
            <p:cNvSpPr/>
            <p:nvPr/>
          </p:nvSpPr>
          <p:spPr>
            <a:xfrm>
              <a:off x="36511" y="389453"/>
              <a:ext cx="778140" cy="3327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2000" b="1" i="1" dirty="0">
                  <a:solidFill>
                    <a:srgbClr val="FFFFFF"/>
                  </a:solidFill>
                  <a:latin typeface="Arial" charset="0"/>
                </a:rPr>
                <a:t>1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1176291" y="3100383"/>
            <a:ext cx="7451725" cy="722312"/>
            <a:chOff x="778139" y="186969"/>
            <a:chExt cx="7451459" cy="722558"/>
          </a:xfrm>
        </p:grpSpPr>
        <p:sp>
          <p:nvSpPr>
            <p:cNvPr id="14" name="Прямоугольник с двумя скругленными соседними углами 13"/>
            <p:cNvSpPr/>
            <p:nvPr/>
          </p:nvSpPr>
          <p:spPr>
            <a:xfrm rot="5400000">
              <a:off x="4142590" y="-3177482"/>
              <a:ext cx="722558" cy="745145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778139" y="221906"/>
              <a:ext cx="7416535" cy="652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6680" tIns="9525" rIns="9525" bIns="9525" anchor="ctr"/>
            <a:lstStyle/>
            <a:p>
              <a:pPr marL="114300" lvl="1" indent="-114300" algn="just" defTabSz="6667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ru-RU" sz="1600" b="1" i="1" dirty="0">
                  <a:solidFill>
                    <a:schemeClr val="tx1"/>
                  </a:solidFill>
                  <a:latin typeface="Arial" charset="0"/>
                </a:rPr>
                <a:t>анализ предоставления работодателями Омской области информации о наличии вакансий в центры занятости в 2009 году</a:t>
              </a:r>
            </a:p>
          </p:txBody>
        </p:sp>
      </p:grpSp>
      <p:grpSp>
        <p:nvGrpSpPr>
          <p:cNvPr id="4" name="Группа 15"/>
          <p:cNvGrpSpPr>
            <a:grpSpLocks/>
          </p:cNvGrpSpPr>
          <p:nvPr/>
        </p:nvGrpSpPr>
        <p:grpSpPr bwMode="auto">
          <a:xfrm>
            <a:off x="373005" y="3976695"/>
            <a:ext cx="792163" cy="1182684"/>
            <a:chOff x="2521" y="96443"/>
            <a:chExt cx="763828" cy="1091181"/>
          </a:xfrm>
        </p:grpSpPr>
        <p:sp>
          <p:nvSpPr>
            <p:cNvPr id="17" name="Нашивка 16"/>
            <p:cNvSpPr/>
            <p:nvPr/>
          </p:nvSpPr>
          <p:spPr>
            <a:xfrm rot="5400000">
              <a:off x="-161155" y="260119"/>
              <a:ext cx="1091181" cy="763828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Нашивка 4"/>
            <p:cNvSpPr/>
            <p:nvPr/>
          </p:nvSpPr>
          <p:spPr>
            <a:xfrm>
              <a:off x="2521" y="478732"/>
              <a:ext cx="763828" cy="3266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" tIns="8255" rIns="8255" bIns="8255" anchor="ctr"/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2000" b="1" i="1" dirty="0">
                  <a:solidFill>
                    <a:srgbClr val="FFFFFF"/>
                  </a:solidFill>
                  <a:latin typeface="Arial" charset="0"/>
                </a:rPr>
                <a:t>2</a:t>
              </a:r>
            </a:p>
          </p:txBody>
        </p:sp>
      </p:grpSp>
      <p:grpSp>
        <p:nvGrpSpPr>
          <p:cNvPr id="5" name="Группа 18"/>
          <p:cNvGrpSpPr>
            <a:grpSpLocks/>
          </p:cNvGrpSpPr>
          <p:nvPr/>
        </p:nvGrpSpPr>
        <p:grpSpPr bwMode="auto">
          <a:xfrm>
            <a:off x="1176291" y="3940182"/>
            <a:ext cx="7489825" cy="827087"/>
            <a:chOff x="739492" y="67905"/>
            <a:chExt cx="7490107" cy="686671"/>
          </a:xfrm>
        </p:grpSpPr>
        <p:sp>
          <p:nvSpPr>
            <p:cNvPr id="20" name="Прямоугольник с двумя скругленными соседними углами 19"/>
            <p:cNvSpPr/>
            <p:nvPr/>
          </p:nvSpPr>
          <p:spPr>
            <a:xfrm rot="5400000">
              <a:off x="4141210" y="-3333813"/>
              <a:ext cx="686671" cy="749010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739492" y="100854"/>
              <a:ext cx="7456768" cy="6207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6680" tIns="9525" rIns="9525" bIns="9525" anchor="ctr"/>
            <a:lstStyle/>
            <a:p>
              <a:pPr algn="just" defTabSz="666750">
                <a:buFontTx/>
                <a:buChar char="•"/>
              </a:pPr>
              <a:r>
                <a:rPr lang="ru-RU" sz="1600" b="1" dirty="0">
                  <a:solidFill>
                    <a:schemeClr val="tx1"/>
                  </a:solidFill>
                  <a:latin typeface="Arial" charset="0"/>
                </a:rPr>
                <a:t> </a:t>
              </a:r>
              <a:r>
                <a:rPr lang="ru-RU" sz="1600" b="1" i="1" dirty="0">
                  <a:solidFill>
                    <a:schemeClr val="tx1"/>
                  </a:solidFill>
                  <a:latin typeface="Arial" charset="0"/>
                </a:rPr>
                <a:t>информирование работодателей о необходимости исполнения требований абзаца третьего пункта 3 статьи 25 Закона Российской Федерации "О занятости населения в Российской Федерации"</a:t>
              </a:r>
              <a:r>
                <a:rPr lang="ru-RU" sz="1600" dirty="0">
                  <a:solidFill>
                    <a:schemeClr val="tx1"/>
                  </a:solidFill>
                  <a:latin typeface="Arial" charset="0"/>
                </a:rPr>
                <a:t> </a:t>
              </a:r>
            </a:p>
          </p:txBody>
        </p:sp>
      </p:grpSp>
      <p:grpSp>
        <p:nvGrpSpPr>
          <p:cNvPr id="8" name="Группа 21"/>
          <p:cNvGrpSpPr>
            <a:grpSpLocks/>
          </p:cNvGrpSpPr>
          <p:nvPr/>
        </p:nvGrpSpPr>
        <p:grpSpPr bwMode="auto">
          <a:xfrm>
            <a:off x="226953" y="4853007"/>
            <a:ext cx="974727" cy="1789137"/>
            <a:chOff x="0" y="0"/>
            <a:chExt cx="877386" cy="1131088"/>
          </a:xfrm>
        </p:grpSpPr>
        <p:sp>
          <p:nvSpPr>
            <p:cNvPr id="23" name="Нашивка 22"/>
            <p:cNvSpPr/>
            <p:nvPr/>
          </p:nvSpPr>
          <p:spPr>
            <a:xfrm rot="5400000">
              <a:off x="-84039" y="169663"/>
              <a:ext cx="1131088" cy="791762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Нашивка 4"/>
            <p:cNvSpPr/>
            <p:nvPr/>
          </p:nvSpPr>
          <p:spPr>
            <a:xfrm>
              <a:off x="0" y="396271"/>
              <a:ext cx="791762" cy="3385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890" tIns="8890" rIns="8890" bIns="889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600" b="1" i="1" dirty="0" smtClean="0">
                  <a:solidFill>
                    <a:srgbClr val="FFFFFF"/>
                  </a:solidFill>
                  <a:latin typeface="Arial" charset="0"/>
                </a:rPr>
                <a:t>   </a:t>
              </a:r>
              <a:r>
                <a:rPr lang="ru-RU" sz="2000" b="1" i="1" dirty="0" smtClean="0">
                  <a:solidFill>
                    <a:srgbClr val="FFFFFF"/>
                  </a:solidFill>
                  <a:latin typeface="Arial" charset="0"/>
                </a:rPr>
                <a:t>3</a:t>
              </a:r>
              <a:endParaRPr lang="ru-RU" sz="2000" b="1" i="1" dirty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grpSp>
        <p:nvGrpSpPr>
          <p:cNvPr id="9" name="Группа 31"/>
          <p:cNvGrpSpPr>
            <a:grpSpLocks/>
          </p:cNvGrpSpPr>
          <p:nvPr/>
        </p:nvGrpSpPr>
        <p:grpSpPr bwMode="auto">
          <a:xfrm>
            <a:off x="1176292" y="4868866"/>
            <a:ext cx="7464471" cy="1304150"/>
            <a:chOff x="702674" y="67906"/>
            <a:chExt cx="7526924" cy="652885"/>
          </a:xfrm>
        </p:grpSpPr>
        <p:sp>
          <p:nvSpPr>
            <p:cNvPr id="33" name="Прямоугольник с двумя скругленными соседними углами 32"/>
            <p:cNvSpPr/>
            <p:nvPr/>
          </p:nvSpPr>
          <p:spPr>
            <a:xfrm rot="5400000">
              <a:off x="4159489" y="-3352092"/>
              <a:ext cx="650112" cy="749010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Прямоугольник 33"/>
            <p:cNvSpPr/>
            <p:nvPr/>
          </p:nvSpPr>
          <p:spPr>
            <a:xfrm>
              <a:off x="702674" y="78128"/>
              <a:ext cx="7493586" cy="6426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06680" tIns="9525" rIns="9525" bIns="9525" anchor="ctr"/>
            <a:lstStyle/>
            <a:p>
              <a:pPr marL="114300" lvl="1" indent="-114300" algn="just" defTabSz="666750">
                <a:lnSpc>
                  <a:spcPct val="90000"/>
                </a:lnSpc>
                <a:spcAft>
                  <a:spcPct val="15000"/>
                </a:spcAft>
                <a:buFontTx/>
                <a:buChar char="•"/>
              </a:pPr>
              <a:r>
                <a:rPr lang="ru-RU" sz="1600" b="1" i="1" dirty="0">
                  <a:solidFill>
                    <a:schemeClr val="tx1"/>
                  </a:solidFill>
                  <a:latin typeface="Arial" charset="0"/>
                </a:rPr>
                <a:t>мониторинг представления работодателями в центры занятости сведений о наличии вакансий или об их отсутствии. По результатам мониторинга работодателям, не представившим в центры занятости сведения о наличии вакансий или об их отсутствии, направлены уведомления центров занятости </a:t>
              </a:r>
            </a:p>
          </p:txBody>
        </p:sp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3_Пото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18841</TotalTime>
  <Words>1208</Words>
  <Application>Microsoft PowerPoint</Application>
  <PresentationFormat>Экран (4:3)</PresentationFormat>
  <Paragraphs>161</Paragraphs>
  <Slides>17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3_Поток</vt:lpstr>
      <vt:lpstr>Слайд 1</vt:lpstr>
      <vt:lpstr>Слайд 2</vt:lpstr>
      <vt:lpstr>Слайд 3</vt:lpstr>
      <vt:lpstr>Слайд 4</vt:lpstr>
      <vt:lpstr> Блок-схема порядка исполнения Административного регламента проведения проверок при осуществлении регионального государственного контроля за приемом на работу инвалидов в пределах установленной квоты, в том числе за выделением (созданием) рабочих мест (специальных рабочих мест)  для трудоустройства инвалидов в соответствии с установленной квотой</vt:lpstr>
      <vt:lpstr>Слайд 6</vt:lpstr>
      <vt:lpstr>Слайд 7</vt:lpstr>
      <vt:lpstr>Слайд 8</vt:lpstr>
      <vt:lpstr> Контроль за предоставлением работодателями информации,  предусмотренной  Законом Российской Федерации "О занятости населения в Российской Федерации",  в соответствии с распоряжением  Главного управления  от 9 февраля 2010 года № 18-р "О повышении эффективности системы сбора информации о потребности в рабочей силе" 1 . Деятельность центров занятости</vt:lpstr>
      <vt:lpstr> Результаты мониторинга предоставления работодателями информации о наличии вакансий в центры занятости </vt:lpstr>
      <vt:lpstr> Контроль за предоставлением работодателями информации,  предусмотренной  Законом Российской Федерации "О занятости населения в Российской Федерации", в соответствии с распоряжением  Главного управления  от 9 февраля 2010 года № 18-р "О повышении эффективности системы сбора информации о потребности в рабочей силе"  2 . Деятельность Главного управления</vt:lpstr>
      <vt:lpstr>Мероприятия в целях получения объективной информации о  предполагаемом увольнении работников в связи с ликвидацией организаций либо сокращением численности или штата работников, неполной занятости работников:</vt:lpstr>
      <vt:lpstr>Порядок работы органов государственной службы занятости населения Омской области при нарушениях работодателями порядка высвобождения работников, приостановки производства или введения режима неполной занятости </vt:lpstr>
      <vt:lpstr>Слайд 14</vt:lpstr>
      <vt:lpstr> Виды камеральных тематических проверок деятельности центров занятости, проводимых Главным управлением государственной службы занятости населения  Омской области</vt:lpstr>
      <vt:lpstr>Слайд 16</vt:lpstr>
      <vt:lpstr>Слайд 17</vt:lpstr>
    </vt:vector>
  </TitlesOfParts>
  <Company>Ministerstvo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1497</cp:revision>
  <dcterms:created xsi:type="dcterms:W3CDTF">2005-10-24T03:00:46Z</dcterms:created>
  <dcterms:modified xsi:type="dcterms:W3CDTF">2010-05-10T10:48:36Z</dcterms:modified>
</cp:coreProperties>
</file>