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285" r:id="rId3"/>
    <p:sldId id="287" r:id="rId4"/>
    <p:sldId id="288" r:id="rId5"/>
    <p:sldId id="289" r:id="rId6"/>
    <p:sldId id="290" r:id="rId7"/>
    <p:sldId id="297" r:id="rId8"/>
    <p:sldId id="298" r:id="rId9"/>
    <p:sldId id="304" r:id="rId10"/>
    <p:sldId id="303" r:id="rId11"/>
    <p:sldId id="302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F99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60530" autoAdjust="0"/>
  </p:normalViewPr>
  <p:slideViewPr>
    <p:cSldViewPr showGuides="1">
      <p:cViewPr>
        <p:scale>
          <a:sx n="95" d="100"/>
          <a:sy n="95" d="100"/>
        </p:scale>
        <p:origin x="-6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2274-454C-4AB3-AC45-8E9B40AA4428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D1EF-FA7D-49B2-8D04-49E845A8C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D1EF-FA7D-49B2-8D04-49E845A8C8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4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D1EF-FA7D-49B2-8D04-49E845A8C8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8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D1EF-FA7D-49B2-8D04-49E845A8C8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1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D1EF-FA7D-49B2-8D04-49E845A8C8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8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kumimoji="1" lang="ru-RU" sz="1200" b="1" i="0" u="sng" strike="noStrike" kern="1200" dirty="0" smtClean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D1EF-FA7D-49B2-8D04-49E845A8C8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:\TNC\Ростелеком\PPT Shablon\work\DIMA_ROS_PP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51" y="0"/>
            <a:ext cx="4358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5373216"/>
            <a:ext cx="262778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>
            <a:normAutofit/>
          </a:bodyPr>
          <a:lstStyle>
            <a:lvl1pPr algn="l">
              <a:defRPr sz="32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460851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2052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0"/>
            <a:ext cx="2957659" cy="16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6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1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08513"/>
          </a:xfrm>
        </p:spPr>
        <p:txBody>
          <a:bodyPr lIns="0" tIns="0" rIns="0" bIns="0">
            <a:normAutofit/>
          </a:bodyPr>
          <a:lstStyle>
            <a:lvl1pPr marL="92075" indent="-92075">
              <a:spcAft>
                <a:spcPts val="600"/>
              </a:spcAft>
              <a:defRPr sz="1300"/>
            </a:lvl1pPr>
            <a:lvl2pPr marL="360363" indent="-92075">
              <a:spcAft>
                <a:spcPts val="600"/>
              </a:spcAft>
              <a:buFont typeface="Arial" pitchFamily="34" charset="0"/>
              <a:buChar char="•"/>
              <a:defRPr sz="1200"/>
            </a:lvl2pPr>
            <a:lvl3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TNC\Ростелеком\PPT Shablon\work\DIMA_ROS_PP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204864"/>
            <a:ext cx="3883968" cy="1512169"/>
          </a:xfrm>
        </p:spPr>
        <p:txBody>
          <a:bodyPr anchor="b" anchorCtr="0">
            <a:normAutofit/>
          </a:bodyPr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24" y="3873029"/>
            <a:ext cx="1435696" cy="348059"/>
          </a:xfrm>
          <a:gradFill>
            <a:gsLst>
              <a:gs pos="0">
                <a:srgbClr val="F15A22"/>
              </a:gs>
              <a:gs pos="100000">
                <a:srgbClr val="F99D33"/>
              </a:gs>
            </a:gsLst>
            <a:lin ang="0" scaled="0"/>
          </a:gra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0"/>
            <a:ext cx="2957659" cy="16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070372" y="6153399"/>
            <a:ext cx="0" cy="4664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310208" y="6237312"/>
            <a:ext cx="17281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3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3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TNC\Ростелеком\PPT Shablon\work\DIMA_ROS_PP-0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33" y="0"/>
            <a:ext cx="349607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2821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075240" cy="417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193978"/>
            <a:ext cx="7207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BF2E87-D958-450C-B8CE-6001BA75480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0372" y="6153399"/>
            <a:ext cx="0" cy="4664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310208" y="6237312"/>
            <a:ext cx="17281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K:\TNC\Ростелеком\PPT Shablon\work\ROS-logo-color-horiz-RU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0" y="5720709"/>
            <a:ext cx="2491530" cy="11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8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725" indent="-1841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41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725" indent="-18415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1.png"/><Relationship Id="rId7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4509120"/>
            <a:ext cx="77041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Дмитрий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Гуртов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Исполнительный директор - Директор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департамента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регионального развития проекта «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Информационное общество»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ОАО «Ростелеком»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2060848"/>
            <a:ext cx="5976664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ru-RU" sz="2000" b="1" dirty="0" smtClean="0"/>
              <a:t>О ПОДХОДАХ К ОРГАНИЗАЦИИ МЕЖВЕДОМСТВЕННОГО ЭЛЕКТРОННОГО ВЗАИМОДЕЙСТВИЯ И ИСПОЛЬЗОВАНИЮ ПРИКЛАДНЫХ ОБЛАЧНЫХ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40418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395" y="764704"/>
            <a:ext cx="2051645" cy="20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983" y="2924944"/>
            <a:ext cx="1315369" cy="1315369"/>
          </a:xfrm>
          <a:prstGeom prst="rect">
            <a:avLst/>
          </a:prstGeom>
          <a:noFill/>
        </p:spPr>
      </p:pic>
      <p:pic>
        <p:nvPicPr>
          <p:cNvPr id="43015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0402" y="2941316"/>
            <a:ext cx="1315369" cy="1315369"/>
          </a:xfrm>
          <a:prstGeom prst="rect">
            <a:avLst/>
          </a:prstGeom>
          <a:noFill/>
        </p:spPr>
      </p:pic>
      <p:pic>
        <p:nvPicPr>
          <p:cNvPr id="43018" name="Picture 10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427" y="2850667"/>
            <a:ext cx="1322213" cy="1322213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4845" y="1753093"/>
            <a:ext cx="1166459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9862" y="3567131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7842" y="3542319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510" y="1775149"/>
            <a:ext cx="1228504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106363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DA3AA521-E6FE-438E-BC00-DD1C44CF09B1}" type="slidenum">
              <a:rPr lang="ru-RU" b="1">
                <a:cs typeface="Arial" charset="0"/>
              </a:rPr>
              <a:pPr algn="r"/>
              <a:t>10</a:t>
            </a:fld>
            <a:endParaRPr lang="ru-RU" b="1">
              <a:cs typeface="Arial" charset="0"/>
            </a:endParaRPr>
          </a:p>
        </p:txBody>
      </p:sp>
      <p:sp>
        <p:nvSpPr>
          <p:cNvPr id="43021" name="Прямоугольник 2"/>
          <p:cNvSpPr>
            <a:spLocks noChangeArrowheads="1"/>
          </p:cNvSpPr>
          <p:nvPr/>
        </p:nvSpPr>
        <p:spPr bwMode="auto">
          <a:xfrm>
            <a:off x="6424983" y="4653136"/>
            <a:ext cx="26115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>
              <a:buClr>
                <a:srgbClr val="F15A22"/>
              </a:buClr>
            </a:pPr>
            <a:r>
              <a:rPr lang="ru-RU" sz="1000" dirty="0" smtClean="0">
                <a:latin typeface="Trebuchet MS" pitchFamily="34" charset="0"/>
              </a:rPr>
              <a:t>Контроль формирование тарифов</a:t>
            </a:r>
          </a:p>
          <a:p>
            <a:pPr marL="85725">
              <a:buClr>
                <a:srgbClr val="F15A22"/>
              </a:buClr>
            </a:pPr>
            <a:endParaRPr lang="ru-RU" sz="1000" dirty="0" smtClean="0">
              <a:latin typeface="Trebuchet MS" pitchFamily="34" charset="0"/>
            </a:endParaRPr>
          </a:p>
          <a:p>
            <a:pPr marL="85725">
              <a:buClr>
                <a:srgbClr val="F15A22"/>
              </a:buClr>
            </a:pPr>
            <a:r>
              <a:rPr lang="ru-RU" sz="1000" dirty="0">
                <a:latin typeface="Trebuchet MS" pitchFamily="34" charset="0"/>
              </a:rPr>
              <a:t>К</a:t>
            </a:r>
            <a:r>
              <a:rPr lang="ru-RU" sz="1000" dirty="0" smtClean="0">
                <a:latin typeface="Trebuchet MS" pitchFamily="34" charset="0"/>
              </a:rPr>
              <a:t>онтроль реализации инвестиционных </a:t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и производственных программ </a:t>
            </a:r>
            <a:r>
              <a:rPr lang="ru-RU" sz="1000" dirty="0" err="1" smtClean="0">
                <a:latin typeface="Trebuchet MS" pitchFamily="34" charset="0"/>
              </a:rPr>
              <a:t>ресурсоснабжающих</a:t>
            </a:r>
            <a:r>
              <a:rPr lang="ru-RU" sz="1000" dirty="0" smtClean="0">
                <a:latin typeface="Trebuchet MS" pitchFamily="34" charset="0"/>
              </a:rPr>
              <a:t> организаций</a:t>
            </a:r>
            <a:endParaRPr lang="ru-RU" sz="1000" dirty="0">
              <a:latin typeface="Trebuchet MS" pitchFamily="34" charset="0"/>
            </a:endParaRPr>
          </a:p>
        </p:txBody>
      </p:sp>
      <p:sp>
        <p:nvSpPr>
          <p:cNvPr id="43022" name="Прямоугольник 34"/>
          <p:cNvSpPr>
            <a:spLocks noChangeArrowheads="1"/>
          </p:cNvSpPr>
          <p:nvPr/>
        </p:nvSpPr>
        <p:spPr bwMode="auto">
          <a:xfrm>
            <a:off x="539552" y="4666651"/>
            <a:ext cx="2520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rebuchet MS" pitchFamily="34" charset="0"/>
              </a:rPr>
              <a:t>Оперативный контроль работоспособности систем ЖКХ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 smtClean="0">
                <a:latin typeface="Trebuchet MS" pitchFamily="34" charset="0"/>
              </a:rPr>
              <a:t>Выявление и управление нештатными </a:t>
            </a:r>
          </a:p>
          <a:p>
            <a:r>
              <a:rPr lang="ru-RU" sz="1000" dirty="0" smtClean="0">
                <a:latin typeface="Trebuchet MS" pitchFamily="34" charset="0"/>
              </a:rPr>
              <a:t>Ситуациями</a:t>
            </a:r>
          </a:p>
          <a:p>
            <a:endParaRPr lang="ru-RU" sz="1000" dirty="0">
              <a:latin typeface="Trebuchet MS" pitchFamily="34" charset="0"/>
            </a:endParaRPr>
          </a:p>
        </p:txBody>
      </p:sp>
      <p:sp>
        <p:nvSpPr>
          <p:cNvPr id="43023" name="AutoShape 37"/>
          <p:cNvSpPr>
            <a:spLocks noChangeArrowheads="1"/>
          </p:cNvSpPr>
          <p:nvPr/>
        </p:nvSpPr>
        <p:spPr bwMode="auto">
          <a:xfrm>
            <a:off x="394494" y="5216560"/>
            <a:ext cx="144462" cy="144462"/>
          </a:xfrm>
          <a:custGeom>
            <a:avLst/>
            <a:gdLst>
              <a:gd name="T0" fmla="*/ 21608708 w 21600"/>
              <a:gd name="T1" fmla="*/ 0 h 21600"/>
              <a:gd name="T2" fmla="*/ 6328455 w 21600"/>
              <a:gd name="T3" fmla="*/ 6328411 h 21600"/>
              <a:gd name="T4" fmla="*/ 0 w 21600"/>
              <a:gd name="T5" fmla="*/ 21608892 h 21600"/>
              <a:gd name="T6" fmla="*/ 6328455 w 21600"/>
              <a:gd name="T7" fmla="*/ 36889014 h 21600"/>
              <a:gd name="T8" fmla="*/ 21608708 w 21600"/>
              <a:gd name="T9" fmla="*/ 43217464 h 21600"/>
              <a:gd name="T10" fmla="*/ 36888975 w 21600"/>
              <a:gd name="T11" fmla="*/ 36889014 h 21600"/>
              <a:gd name="T12" fmla="*/ 43217469 w 21600"/>
              <a:gd name="T13" fmla="*/ 21608892 h 21600"/>
              <a:gd name="T14" fmla="*/ 36888975 w 21600"/>
              <a:gd name="T15" fmla="*/ 63284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23598" y="4363750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15A22"/>
                </a:solidFill>
                <a:latin typeface="Trebuchet MS" pitchFamily="34" charset="0"/>
              </a:rPr>
              <a:t>Безопасность</a:t>
            </a:r>
            <a:endParaRPr lang="ru-RU" sz="1200" b="1" dirty="0">
              <a:solidFill>
                <a:srgbClr val="F15A22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457" y="437613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15A22"/>
                </a:solidFill>
                <a:latin typeface="Trebuchet MS" pitchFamily="34" charset="0"/>
              </a:rPr>
              <a:t>Управление</a:t>
            </a:r>
            <a:endParaRPr lang="ru-RU" sz="1200" b="1" dirty="0">
              <a:solidFill>
                <a:srgbClr val="F15A22"/>
              </a:solidFill>
              <a:latin typeface="Trebuchet M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365104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15A22"/>
                </a:solidFill>
                <a:latin typeface="Trebuchet MS" pitchFamily="34" charset="0"/>
              </a:rPr>
              <a:t>Контроль</a:t>
            </a:r>
            <a:endParaRPr lang="ru-RU" sz="1200" b="1" dirty="0">
              <a:solidFill>
                <a:srgbClr val="F15A22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48" y="974277"/>
            <a:ext cx="2863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Clr>
                <a:srgbClr val="F15A22"/>
              </a:buClr>
              <a:buAutoNum type="arabicPeriod"/>
            </a:pPr>
            <a:r>
              <a:rPr lang="ru-RU" sz="1200" dirty="0" smtClean="0">
                <a:latin typeface="Trebuchet MS" pitchFamily="34" charset="0"/>
              </a:rPr>
              <a:t>Дежурно-диспетчерская служба</a:t>
            </a:r>
          </a:p>
          <a:p>
            <a:pPr marL="228600" indent="-228600">
              <a:buClr>
                <a:srgbClr val="F15A22"/>
              </a:buClr>
              <a:buAutoNum type="arabicPeriod"/>
            </a:pPr>
            <a:endParaRPr lang="ru-RU" sz="1200" dirty="0">
              <a:latin typeface="Trebuchet MS" pitchFamily="34" charset="0"/>
            </a:endParaRPr>
          </a:p>
          <a:p>
            <a:pPr marL="228600" indent="-228600">
              <a:buClr>
                <a:srgbClr val="F15A22"/>
              </a:buClr>
              <a:buAutoNum type="arabicPeriod"/>
            </a:pPr>
            <a:r>
              <a:rPr lang="ru-RU" sz="1200" dirty="0" smtClean="0">
                <a:latin typeface="Trebuchet MS" pitchFamily="34" charset="0"/>
              </a:rPr>
              <a:t>Информационно-расчетный центр</a:t>
            </a:r>
          </a:p>
          <a:p>
            <a:pPr marL="228600" indent="-228600">
              <a:buClr>
                <a:srgbClr val="F15A22"/>
              </a:buClr>
              <a:buAutoNum type="arabicPeriod"/>
            </a:pPr>
            <a:endParaRPr lang="ru-RU" sz="1200" dirty="0">
              <a:latin typeface="Trebuchet MS" pitchFamily="34" charset="0"/>
            </a:endParaRPr>
          </a:p>
          <a:p>
            <a:pPr marL="228600" indent="-228600">
              <a:buClr>
                <a:srgbClr val="F15A22"/>
              </a:buClr>
              <a:buAutoNum type="arabicPeriod"/>
            </a:pPr>
            <a:r>
              <a:rPr lang="ru-RU" sz="1200" dirty="0" smtClean="0">
                <a:latin typeface="Trebuchet MS" pitchFamily="34" charset="0"/>
              </a:rPr>
              <a:t>Система аналитики и отчетности</a:t>
            </a:r>
            <a:endParaRPr lang="ru-RU" sz="1200" dirty="0">
              <a:latin typeface="Trebuchet MS" pitchFamily="34" charset="0"/>
            </a:endParaRPr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344839" y="4653910"/>
            <a:ext cx="244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rebuchet MS" pitchFamily="34" charset="0"/>
              </a:rPr>
              <a:t>Учет и </a:t>
            </a:r>
            <a:r>
              <a:rPr lang="ru-RU" sz="1000" dirty="0" smtClean="0">
                <a:latin typeface="Trebuchet MS" pitchFamily="34" charset="0"/>
              </a:rPr>
              <a:t>контроль обращений граждан в аварийные службы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Ведение территориальных денежных и энергетических </a:t>
            </a:r>
            <a:r>
              <a:rPr lang="ru-RU" sz="1000" dirty="0" smtClean="0">
                <a:latin typeface="Trebuchet MS" pitchFamily="34" charset="0"/>
              </a:rPr>
              <a:t>балансов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Управление </a:t>
            </a:r>
            <a:r>
              <a:rPr lang="ru-RU" sz="1000" dirty="0" err="1" smtClean="0">
                <a:latin typeface="Trebuchet MS" pitchFamily="34" charset="0"/>
              </a:rPr>
              <a:t>энергоэффективностью</a:t>
            </a:r>
            <a:r>
              <a:rPr lang="ru-RU" sz="1000" dirty="0">
                <a:latin typeface="Trebuchet MS" pitchFamily="34" charset="0"/>
              </a:rPr>
              <a:t/>
            </a:r>
            <a:br>
              <a:rPr lang="ru-RU" sz="1000" dirty="0">
                <a:latin typeface="Trebuchet MS" pitchFamily="34" charset="0"/>
              </a:rPr>
            </a:br>
            <a:r>
              <a:rPr lang="ru-RU" sz="1000" dirty="0">
                <a:latin typeface="Trebuchet MS" pitchFamily="34" charset="0"/>
              </a:rPr>
              <a:t>и безопасностью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 smtClean="0">
                <a:latin typeface="Trebuchet MS" pitchFamily="34" charset="0"/>
              </a:rPr>
              <a:t>Интеграция с инфраструктурой электронного правительства</a:t>
            </a:r>
            <a:endParaRPr lang="ru-RU" sz="1000" dirty="0">
              <a:latin typeface="Trebuchet MS" pitchFamily="34" charset="0"/>
            </a:endParaRPr>
          </a:p>
          <a:p>
            <a:endParaRPr lang="ru-RU" sz="1000" dirty="0"/>
          </a:p>
        </p:txBody>
      </p:sp>
      <p:sp>
        <p:nvSpPr>
          <p:cNvPr id="29" name="AutoShape 37"/>
          <p:cNvSpPr>
            <a:spLocks noChangeArrowheads="1"/>
          </p:cNvSpPr>
          <p:nvPr/>
        </p:nvSpPr>
        <p:spPr bwMode="auto">
          <a:xfrm>
            <a:off x="395089" y="4796706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7"/>
          <p:cNvSpPr>
            <a:spLocks noChangeArrowheads="1"/>
          </p:cNvSpPr>
          <p:nvPr/>
        </p:nvSpPr>
        <p:spPr bwMode="auto">
          <a:xfrm>
            <a:off x="3203401" y="4797152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3203848" y="5228754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3203401" y="5661248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7"/>
          <p:cNvSpPr>
            <a:spLocks noChangeArrowheads="1"/>
          </p:cNvSpPr>
          <p:nvPr/>
        </p:nvSpPr>
        <p:spPr bwMode="auto">
          <a:xfrm>
            <a:off x="3203848" y="6093296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6371753" y="5013176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auto">
          <a:xfrm>
            <a:off x="6372200" y="4724698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173212" y="908720"/>
            <a:ext cx="2863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F15A22"/>
              </a:buClr>
            </a:pPr>
            <a:r>
              <a:rPr lang="ru-RU" sz="1200" dirty="0" smtClean="0">
                <a:solidFill>
                  <a:srgbClr val="F15A22"/>
                </a:solidFill>
                <a:latin typeface="Trebuchet MS" pitchFamily="34" charset="0"/>
              </a:rPr>
              <a:t>4. </a:t>
            </a:r>
            <a:r>
              <a:rPr lang="ru-RU" sz="1200" dirty="0" smtClean="0">
                <a:latin typeface="Trebuchet MS" pitchFamily="34" charset="0"/>
              </a:rPr>
              <a:t>Информационно-справочная система</a:t>
            </a:r>
          </a:p>
          <a:p>
            <a:pPr marL="180975" indent="-180975">
              <a:buClr>
                <a:srgbClr val="F15A22"/>
              </a:buClr>
            </a:pPr>
            <a:endParaRPr lang="ru-RU" sz="1200" dirty="0">
              <a:latin typeface="Trebuchet MS" pitchFamily="34" charset="0"/>
            </a:endParaRPr>
          </a:p>
          <a:p>
            <a:pPr marL="180975" indent="-180975">
              <a:buClr>
                <a:srgbClr val="F15A22"/>
              </a:buClr>
            </a:pPr>
            <a:r>
              <a:rPr lang="ru-RU" sz="1200" dirty="0" smtClean="0">
                <a:solidFill>
                  <a:srgbClr val="F15A22"/>
                </a:solidFill>
                <a:latin typeface="Trebuchet MS" pitchFamily="34" charset="0"/>
              </a:rPr>
              <a:t>5. </a:t>
            </a:r>
            <a:r>
              <a:rPr lang="ru-RU" sz="1200" dirty="0" smtClean="0">
                <a:latin typeface="Trebuchet MS" pitchFamily="34" charset="0"/>
              </a:rPr>
              <a:t>Управление финансовыми активами</a:t>
            </a:r>
          </a:p>
          <a:p>
            <a:pPr marL="228600" indent="-228600">
              <a:buClr>
                <a:srgbClr val="F15A22"/>
              </a:buClr>
              <a:buAutoNum type="arabicPeriod"/>
            </a:pPr>
            <a:endParaRPr lang="ru-RU" sz="1200" dirty="0">
              <a:latin typeface="Trebuchet MS" pitchFamily="34" charset="0"/>
            </a:endParaRPr>
          </a:p>
          <a:p>
            <a:endParaRPr lang="ru-RU" sz="1200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3025" y="-26988"/>
            <a:ext cx="90360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ОБЛАЧНЫЕ СЕРВИСЫ. О7.ЖКХ</a:t>
            </a:r>
          </a:p>
        </p:txBody>
      </p:sp>
    </p:spTree>
    <p:extLst>
      <p:ext uri="{BB962C8B-B14F-4D97-AF65-F5344CB8AC3E}">
        <p14:creationId xmlns:p14="http://schemas.microsoft.com/office/powerpoint/2010/main" val="19027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1" name="Picture 7" descr="C:\Users\sk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395" y="764704"/>
            <a:ext cx="2051645" cy="20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!Мои документы\Download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01" y="2925233"/>
            <a:ext cx="1315369" cy="13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!Мои документы\Downloads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94" y="2924944"/>
            <a:ext cx="1315658" cy="13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!Мои документы\Download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26" y="2925232"/>
            <a:ext cx="1315369" cy="13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AutoShape 37"/>
          <p:cNvSpPr>
            <a:spLocks noChangeArrowheads="1"/>
          </p:cNvSpPr>
          <p:nvPr/>
        </p:nvSpPr>
        <p:spPr bwMode="auto">
          <a:xfrm>
            <a:off x="3203947" y="4653136"/>
            <a:ext cx="144463" cy="144462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5 h 21600"/>
              <a:gd name="T4" fmla="*/ 0 w 21600"/>
              <a:gd name="T5" fmla="*/ 21609029 h 21600"/>
              <a:gd name="T6" fmla="*/ 6328411 w 21600"/>
              <a:gd name="T7" fmla="*/ 36889269 h 21600"/>
              <a:gd name="T8" fmla="*/ 21608571 w 21600"/>
              <a:gd name="T9" fmla="*/ 43217736 h 21600"/>
              <a:gd name="T10" fmla="*/ 36888746 w 21600"/>
              <a:gd name="T11" fmla="*/ 36889269 h 21600"/>
              <a:gd name="T12" fmla="*/ 43217143 w 21600"/>
              <a:gd name="T13" fmla="*/ 21609029 h 21600"/>
              <a:gd name="T14" fmla="*/ 36888746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37"/>
          <p:cNvSpPr>
            <a:spLocks noChangeArrowheads="1"/>
          </p:cNvSpPr>
          <p:nvPr/>
        </p:nvSpPr>
        <p:spPr bwMode="auto">
          <a:xfrm>
            <a:off x="3203947" y="5126914"/>
            <a:ext cx="144463" cy="146050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97977 h 21600"/>
              <a:gd name="T4" fmla="*/ 0 w 21600"/>
              <a:gd name="T5" fmla="*/ 21846428 h 21600"/>
              <a:gd name="T6" fmla="*/ 6328411 w 21600"/>
              <a:gd name="T7" fmla="*/ 37294517 h 21600"/>
              <a:gd name="T8" fmla="*/ 21608571 w 21600"/>
              <a:gd name="T9" fmla="*/ 43692532 h 21600"/>
              <a:gd name="T10" fmla="*/ 36888746 w 21600"/>
              <a:gd name="T11" fmla="*/ 37294517 h 21600"/>
              <a:gd name="T12" fmla="*/ 43217143 w 21600"/>
              <a:gd name="T13" fmla="*/ 21846428 h 21600"/>
              <a:gd name="T14" fmla="*/ 36888746 w 21600"/>
              <a:gd name="T15" fmla="*/ 63979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6300192" y="4606096"/>
            <a:ext cx="27908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rebuchet MS" pitchFamily="34" charset="0"/>
              </a:rPr>
              <a:t>Ведения реестра имущества, земельных участков, объектов недвижимости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Электронный обмен областями карты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Сквозная автоматизация всех  подразделений работающих с имущество</a:t>
            </a:r>
          </a:p>
          <a:p>
            <a:endParaRPr lang="ru-RU" sz="1000" dirty="0">
              <a:latin typeface="Trebuchet MS" pitchFamily="34" charset="0"/>
            </a:endParaRPr>
          </a:p>
          <a:p>
            <a:endParaRPr lang="ru-RU" sz="1000" dirty="0">
              <a:latin typeface="Trebuchet MS" pitchFamily="34" charset="0"/>
            </a:endParaRP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612775" y="4606096"/>
            <a:ext cx="26019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rebuchet MS" pitchFamily="34" charset="0"/>
              </a:rPr>
              <a:t>Поиск информации по всем подключенным подсистемам с визуализацией на карте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Детализация объектов в выделенной области 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Возможность создания собственных тематических карт и слоев </a:t>
            </a:r>
          </a:p>
        </p:txBody>
      </p:sp>
      <p:sp>
        <p:nvSpPr>
          <p:cNvPr id="25607" name="AutoShape 37"/>
          <p:cNvSpPr>
            <a:spLocks noChangeArrowheads="1"/>
          </p:cNvSpPr>
          <p:nvPr/>
        </p:nvSpPr>
        <p:spPr bwMode="auto">
          <a:xfrm>
            <a:off x="396305" y="4652963"/>
            <a:ext cx="144462" cy="144462"/>
          </a:xfrm>
          <a:custGeom>
            <a:avLst/>
            <a:gdLst>
              <a:gd name="T0" fmla="*/ 21608708 w 21600"/>
              <a:gd name="T1" fmla="*/ 0 h 21600"/>
              <a:gd name="T2" fmla="*/ 6328455 w 21600"/>
              <a:gd name="T3" fmla="*/ 6328411 h 21600"/>
              <a:gd name="T4" fmla="*/ 0 w 21600"/>
              <a:gd name="T5" fmla="*/ 21608892 h 21600"/>
              <a:gd name="T6" fmla="*/ 6328455 w 21600"/>
              <a:gd name="T7" fmla="*/ 36889014 h 21600"/>
              <a:gd name="T8" fmla="*/ 21608708 w 21600"/>
              <a:gd name="T9" fmla="*/ 43217464 h 21600"/>
              <a:gd name="T10" fmla="*/ 36888975 w 21600"/>
              <a:gd name="T11" fmla="*/ 36889014 h 21600"/>
              <a:gd name="T12" fmla="*/ 43217469 w 21600"/>
              <a:gd name="T13" fmla="*/ 21608892 h 21600"/>
              <a:gd name="T14" fmla="*/ 36888975 w 21600"/>
              <a:gd name="T15" fmla="*/ 63284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37"/>
          <p:cNvSpPr>
            <a:spLocks noChangeArrowheads="1"/>
          </p:cNvSpPr>
          <p:nvPr/>
        </p:nvSpPr>
        <p:spPr bwMode="auto">
          <a:xfrm>
            <a:off x="396305" y="5733256"/>
            <a:ext cx="144462" cy="144463"/>
          </a:xfrm>
          <a:custGeom>
            <a:avLst/>
            <a:gdLst>
              <a:gd name="T0" fmla="*/ 21608708 w 21600"/>
              <a:gd name="T1" fmla="*/ 0 h 21600"/>
              <a:gd name="T2" fmla="*/ 6328455 w 21600"/>
              <a:gd name="T3" fmla="*/ 6328408 h 21600"/>
              <a:gd name="T4" fmla="*/ 0 w 21600"/>
              <a:gd name="T5" fmla="*/ 21608895 h 21600"/>
              <a:gd name="T6" fmla="*/ 6328455 w 21600"/>
              <a:gd name="T7" fmla="*/ 36889002 h 21600"/>
              <a:gd name="T8" fmla="*/ 21608708 w 21600"/>
              <a:gd name="T9" fmla="*/ 43217469 h 21600"/>
              <a:gd name="T10" fmla="*/ 36888975 w 21600"/>
              <a:gd name="T11" fmla="*/ 36889002 h 21600"/>
              <a:gd name="T12" fmla="*/ 43217469 w 21600"/>
              <a:gd name="T13" fmla="*/ 21608895 h 21600"/>
              <a:gd name="T14" fmla="*/ 36888975 w 21600"/>
              <a:gd name="T15" fmla="*/ 63284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utoShape 37"/>
          <p:cNvSpPr>
            <a:spLocks noChangeArrowheads="1"/>
          </p:cNvSpPr>
          <p:nvPr/>
        </p:nvSpPr>
        <p:spPr bwMode="auto">
          <a:xfrm>
            <a:off x="6083300" y="4653136"/>
            <a:ext cx="144463" cy="144463"/>
          </a:xfrm>
          <a:custGeom>
            <a:avLst/>
            <a:gdLst>
              <a:gd name="T0" fmla="*/ 21608574 w 21600"/>
              <a:gd name="T1" fmla="*/ 0 h 21600"/>
              <a:gd name="T2" fmla="*/ 6328408 w 21600"/>
              <a:gd name="T3" fmla="*/ 6328455 h 21600"/>
              <a:gd name="T4" fmla="*/ 0 w 21600"/>
              <a:gd name="T5" fmla="*/ 21609029 h 21600"/>
              <a:gd name="T6" fmla="*/ 6328408 w 21600"/>
              <a:gd name="T7" fmla="*/ 36889269 h 21600"/>
              <a:gd name="T8" fmla="*/ 21608574 w 21600"/>
              <a:gd name="T9" fmla="*/ 43217736 h 21600"/>
              <a:gd name="T10" fmla="*/ 36888734 w 21600"/>
              <a:gd name="T11" fmla="*/ 36889269 h 21600"/>
              <a:gd name="T12" fmla="*/ 43217148 w 21600"/>
              <a:gd name="T13" fmla="*/ 21609029 h 21600"/>
              <a:gd name="T14" fmla="*/ 36888734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37"/>
          <p:cNvSpPr>
            <a:spLocks noChangeArrowheads="1"/>
          </p:cNvSpPr>
          <p:nvPr/>
        </p:nvSpPr>
        <p:spPr bwMode="auto">
          <a:xfrm>
            <a:off x="6083300" y="5116885"/>
            <a:ext cx="144463" cy="144463"/>
          </a:xfrm>
          <a:custGeom>
            <a:avLst/>
            <a:gdLst>
              <a:gd name="T0" fmla="*/ 21608574 w 21600"/>
              <a:gd name="T1" fmla="*/ 0 h 21600"/>
              <a:gd name="T2" fmla="*/ 6328408 w 21600"/>
              <a:gd name="T3" fmla="*/ 6328455 h 21600"/>
              <a:gd name="T4" fmla="*/ 0 w 21600"/>
              <a:gd name="T5" fmla="*/ 21609029 h 21600"/>
              <a:gd name="T6" fmla="*/ 6328408 w 21600"/>
              <a:gd name="T7" fmla="*/ 36889269 h 21600"/>
              <a:gd name="T8" fmla="*/ 21608574 w 21600"/>
              <a:gd name="T9" fmla="*/ 43217736 h 21600"/>
              <a:gd name="T10" fmla="*/ 36888734 w 21600"/>
              <a:gd name="T11" fmla="*/ 36889269 h 21600"/>
              <a:gd name="T12" fmla="*/ 43217148 w 21600"/>
              <a:gd name="T13" fmla="*/ 21609029 h 21600"/>
              <a:gd name="T14" fmla="*/ 36888734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37"/>
          <p:cNvSpPr>
            <a:spLocks noChangeArrowheads="1"/>
          </p:cNvSpPr>
          <p:nvPr/>
        </p:nvSpPr>
        <p:spPr bwMode="auto">
          <a:xfrm>
            <a:off x="6083300" y="5445224"/>
            <a:ext cx="142875" cy="142875"/>
          </a:xfrm>
          <a:custGeom>
            <a:avLst/>
            <a:gdLst>
              <a:gd name="T0" fmla="*/ 21371043 w 21600"/>
              <a:gd name="T1" fmla="*/ 0 h 21600"/>
              <a:gd name="T2" fmla="*/ 6258844 w 21600"/>
              <a:gd name="T3" fmla="*/ 6258844 h 21600"/>
              <a:gd name="T4" fmla="*/ 0 w 21600"/>
              <a:gd name="T5" fmla="*/ 21371360 h 21600"/>
              <a:gd name="T6" fmla="*/ 6258844 w 21600"/>
              <a:gd name="T7" fmla="*/ 36483502 h 21600"/>
              <a:gd name="T8" fmla="*/ 21371043 w 21600"/>
              <a:gd name="T9" fmla="*/ 42742403 h 21600"/>
              <a:gd name="T10" fmla="*/ 36483237 w 21600"/>
              <a:gd name="T11" fmla="*/ 36483502 h 21600"/>
              <a:gd name="T12" fmla="*/ 42742086 w 21600"/>
              <a:gd name="T13" fmla="*/ 21371360 h 21600"/>
              <a:gd name="T14" fmla="*/ 36483237 w 21600"/>
              <a:gd name="T15" fmla="*/ 62588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37"/>
          <p:cNvSpPr>
            <a:spLocks noChangeArrowheads="1"/>
          </p:cNvSpPr>
          <p:nvPr/>
        </p:nvSpPr>
        <p:spPr bwMode="auto">
          <a:xfrm>
            <a:off x="3203947" y="5732809"/>
            <a:ext cx="144463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11 h 21600"/>
              <a:gd name="T4" fmla="*/ 0 w 21600"/>
              <a:gd name="T5" fmla="*/ 21608879 h 21600"/>
              <a:gd name="T6" fmla="*/ 6328411 w 21600"/>
              <a:gd name="T7" fmla="*/ 36889014 h 21600"/>
              <a:gd name="T8" fmla="*/ 21608571 w 21600"/>
              <a:gd name="T9" fmla="*/ 43217437 h 21600"/>
              <a:gd name="T10" fmla="*/ 36888746 w 21600"/>
              <a:gd name="T11" fmla="*/ 36889014 h 21600"/>
              <a:gd name="T12" fmla="*/ 43217143 w 21600"/>
              <a:gd name="T13" fmla="*/ 21608879 h 21600"/>
              <a:gd name="T14" fmla="*/ 36888746 w 21600"/>
              <a:gd name="T15" fmla="*/ 63284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Text Box 18"/>
          <p:cNvSpPr txBox="1">
            <a:spLocks noChangeArrowheads="1"/>
          </p:cNvSpPr>
          <p:nvPr/>
        </p:nvSpPr>
        <p:spPr bwMode="auto">
          <a:xfrm>
            <a:off x="323528" y="4293096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Работа с картами (ГИС)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3131170" y="4305796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Эффективные процессы</a:t>
            </a:r>
          </a:p>
        </p:txBody>
      </p:sp>
      <p:sp>
        <p:nvSpPr>
          <p:cNvPr id="25615" name="AutoShape 37"/>
          <p:cNvSpPr>
            <a:spLocks noChangeArrowheads="1"/>
          </p:cNvSpPr>
          <p:nvPr/>
        </p:nvSpPr>
        <p:spPr bwMode="auto">
          <a:xfrm>
            <a:off x="396305" y="5261348"/>
            <a:ext cx="144462" cy="144463"/>
          </a:xfrm>
          <a:custGeom>
            <a:avLst/>
            <a:gdLst>
              <a:gd name="T0" fmla="*/ 21608708 w 21600"/>
              <a:gd name="T1" fmla="*/ 0 h 21600"/>
              <a:gd name="T2" fmla="*/ 6328455 w 21600"/>
              <a:gd name="T3" fmla="*/ 6328455 h 21600"/>
              <a:gd name="T4" fmla="*/ 0 w 21600"/>
              <a:gd name="T5" fmla="*/ 21609042 h 21600"/>
              <a:gd name="T6" fmla="*/ 6328455 w 21600"/>
              <a:gd name="T7" fmla="*/ 36889269 h 21600"/>
              <a:gd name="T8" fmla="*/ 21608708 w 21600"/>
              <a:gd name="T9" fmla="*/ 43217763 h 21600"/>
              <a:gd name="T10" fmla="*/ 36888975 w 21600"/>
              <a:gd name="T11" fmla="*/ 36889269 h 21600"/>
              <a:gd name="T12" fmla="*/ 43217469 w 21600"/>
              <a:gd name="T13" fmla="*/ 21609042 h 21600"/>
              <a:gd name="T14" fmla="*/ 36888975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Номер слайда 3"/>
          <p:cNvSpPr txBox="1">
            <a:spLocks noGrp="1"/>
          </p:cNvSpPr>
          <p:nvPr/>
        </p:nvSpPr>
        <p:spPr bwMode="auto">
          <a:xfrm>
            <a:off x="106363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037078BA-2D7C-47D1-B2B6-C0EFE4524EEA}" type="slidenum">
              <a:rPr lang="ru-RU" b="1">
                <a:cs typeface="Arial" charset="0"/>
              </a:rPr>
              <a:pPr algn="r"/>
              <a:t>11</a:t>
            </a:fld>
            <a:endParaRPr lang="ru-RU" b="1">
              <a:cs typeface="Arial" charset="0"/>
            </a:endParaRP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370113" y="4606096"/>
            <a:ext cx="27860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 smtClean="0">
                <a:latin typeface="Trebuchet MS" pitchFamily="34" charset="0"/>
              </a:rPr>
              <a:t>Обеспечение </a:t>
            </a:r>
            <a:r>
              <a:rPr lang="ru-RU" sz="1000" dirty="0">
                <a:latin typeface="Trebuchet MS" pitchFamily="34" charset="0"/>
              </a:rPr>
              <a:t>соблюдения регламентов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в </a:t>
            </a:r>
            <a:r>
              <a:rPr lang="ru-RU" sz="1000" dirty="0">
                <a:latin typeface="Trebuchet MS" pitchFamily="34" charset="0"/>
              </a:rPr>
              <a:t>процессе управления имуществом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Документальное сопровождение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всех </a:t>
            </a:r>
            <a:r>
              <a:rPr lang="ru-RU" sz="1000" dirty="0">
                <a:latin typeface="Trebuchet MS" pitchFamily="34" charset="0"/>
              </a:rPr>
              <a:t>этапов жизненного цикла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объектов </a:t>
            </a:r>
            <a:r>
              <a:rPr lang="ru-RU" sz="1000" dirty="0">
                <a:latin typeface="Trebuchet MS" pitchFamily="34" charset="0"/>
              </a:rPr>
              <a:t>имущества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Подключение к инфраструктуре электронного правительства</a:t>
            </a:r>
          </a:p>
          <a:p>
            <a:endParaRPr lang="ru-RU" sz="1000" dirty="0">
              <a:latin typeface="Trebuchet MS" pitchFamily="34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010523" y="4305796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Автоматизация</a:t>
            </a:r>
          </a:p>
        </p:txBody>
      </p:sp>
      <p:sp>
        <p:nvSpPr>
          <p:cNvPr id="25619" name="Прямоугольник 2"/>
          <p:cNvSpPr>
            <a:spLocks noChangeArrowheads="1"/>
          </p:cNvSpPr>
          <p:nvPr/>
        </p:nvSpPr>
        <p:spPr bwMode="auto">
          <a:xfrm>
            <a:off x="106363" y="850900"/>
            <a:ext cx="3179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276225">
              <a:buClr>
                <a:srgbClr val="F15A22"/>
              </a:buClr>
              <a:buFontTx/>
              <a:buAutoNum type="arabicPeriod"/>
            </a:pPr>
            <a:r>
              <a:rPr lang="ru-RU" sz="1200">
                <a:latin typeface="Trebuchet MS" pitchFamily="34" charset="0"/>
              </a:rPr>
              <a:t>Учет земельных участков</a:t>
            </a:r>
          </a:p>
          <a:p>
            <a:pPr marL="361950" indent="-276225">
              <a:buClr>
                <a:srgbClr val="F15A22"/>
              </a:buClr>
              <a:buFontTx/>
              <a:buAutoNum type="arabicPeriod"/>
            </a:pPr>
            <a:r>
              <a:rPr lang="ru-RU" sz="1200">
                <a:latin typeface="Trebuchet MS" pitchFamily="34" charset="0"/>
              </a:rPr>
              <a:t>Учет объектов жилой и нежилой недвижимости</a:t>
            </a:r>
          </a:p>
          <a:p>
            <a:pPr marL="361950" indent="-276225">
              <a:buClr>
                <a:srgbClr val="F15A22"/>
              </a:buClr>
              <a:buFontTx/>
              <a:buAutoNum type="arabicPeriod"/>
            </a:pPr>
            <a:r>
              <a:rPr lang="ru-RU" sz="1200">
                <a:latin typeface="Trebuchet MS" pitchFamily="34" charset="0"/>
              </a:rPr>
              <a:t>Управление имущественными комплексами</a:t>
            </a:r>
          </a:p>
        </p:txBody>
      </p:sp>
      <p:sp>
        <p:nvSpPr>
          <p:cNvPr id="25620" name="Прямоугольник 34"/>
          <p:cNvSpPr>
            <a:spLocks noChangeArrowheads="1"/>
          </p:cNvSpPr>
          <p:nvPr/>
        </p:nvSpPr>
        <p:spPr bwMode="auto">
          <a:xfrm>
            <a:off x="6084888" y="676275"/>
            <a:ext cx="2986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4. </a:t>
            </a:r>
            <a:r>
              <a:rPr lang="ru-RU" sz="1200">
                <a:latin typeface="Trebuchet MS" pitchFamily="34" charset="0"/>
              </a:rPr>
              <a:t>Управление финансовыми активами</a:t>
            </a:r>
          </a:p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5. </a:t>
            </a:r>
            <a:r>
              <a:rPr lang="ru-RU" sz="1200">
                <a:latin typeface="Trebuchet MS" pitchFamily="34" charset="0"/>
              </a:rPr>
              <a:t>Учет и мониторинг процессов управления государственным имуществом</a:t>
            </a:r>
          </a:p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6. </a:t>
            </a:r>
            <a:r>
              <a:rPr lang="ru-RU" sz="1200">
                <a:latin typeface="Trebuchet MS" pitchFamily="34" charset="0"/>
              </a:rPr>
              <a:t>Интеграция с инфраструктурой электронного правительства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4845" y="1753093"/>
            <a:ext cx="1166459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9862" y="3567131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7842" y="3542319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510" y="1775149"/>
            <a:ext cx="1228504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3025" y="-26988"/>
            <a:ext cx="90360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ОБЛАЧНЫЕ СЕРВИСЫ. О7.ИЗК</a:t>
            </a:r>
          </a:p>
        </p:txBody>
      </p:sp>
    </p:spTree>
    <p:extLst>
      <p:ext uri="{BB962C8B-B14F-4D97-AF65-F5344CB8AC3E}">
        <p14:creationId xmlns:p14="http://schemas.microsoft.com/office/powerpoint/2010/main" val="19035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410" y="1873250"/>
            <a:ext cx="1295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6413" y="1873250"/>
            <a:ext cx="1295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2DECC-EF81-49C4-A028-FEE60701CD64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/>
        </p:nvSpPr>
        <p:spPr bwMode="auto">
          <a:xfrm>
            <a:off x="179388" y="149225"/>
            <a:ext cx="84534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500" b="1">
                <a:solidFill>
                  <a:srgbClr val="0097CC"/>
                </a:solidFill>
                <a:latin typeface="Trebuchet MS" pitchFamily="34" charset="0"/>
              </a:rPr>
              <a:t>ПРИЕМУЩЕСТВА ИСПОЛЬЗОВАНИЯ ПРИКЛАДНЫХ СЕРВИСОВ В РЕГИОНЕ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836" y="3516313"/>
            <a:ext cx="2824163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Повышение эффективности реализации государственных функций и оказания государственных и муниципальных услуг в электронной форме</a:t>
            </a:r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Обеспечение </a:t>
            </a:r>
            <a:r>
              <a:rPr lang="ru-RU" sz="1200" dirty="0"/>
              <a:t>реализации межведомственного электронного взаимодействия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dirty="0"/>
              <a:t>Интеграция с инфраструктурой электронного правительства</a:t>
            </a:r>
          </a:p>
          <a:p>
            <a:pPr indent="268288">
              <a:defRPr/>
            </a:pPr>
            <a:endParaRPr lang="ru-RU" sz="1200" dirty="0"/>
          </a:p>
        </p:txBody>
      </p:sp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523577" y="3516313"/>
            <a:ext cx="26082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Полный охват </a:t>
            </a:r>
            <a:r>
              <a:rPr lang="ru-RU" sz="1200" dirty="0" smtClean="0"/>
              <a:t>унифицированными </a:t>
            </a:r>
            <a:r>
              <a:rPr lang="ru-RU" sz="1200" dirty="0"/>
              <a:t>прикладными сервисами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органов </a:t>
            </a:r>
            <a:r>
              <a:rPr lang="ru-RU" sz="1200" dirty="0"/>
              <a:t>государственной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власти и </a:t>
            </a:r>
            <a:r>
              <a:rPr lang="ru-RU" sz="1200" dirty="0"/>
              <a:t>местного самоуправления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масштабах региона</a:t>
            </a:r>
          </a:p>
        </p:txBody>
      </p:sp>
      <p:sp>
        <p:nvSpPr>
          <p:cNvPr id="32776" name="TextBox 20"/>
          <p:cNvSpPr txBox="1">
            <a:spLocks noChangeArrowheads="1"/>
          </p:cNvSpPr>
          <p:nvPr/>
        </p:nvSpPr>
        <p:spPr bwMode="auto">
          <a:xfrm>
            <a:off x="698972" y="30591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15A22"/>
                </a:solidFill>
              </a:rPr>
              <a:t>Масштаб</a:t>
            </a:r>
            <a:endParaRPr lang="ru-RU" dirty="0">
              <a:solidFill>
                <a:srgbClr val="F15A22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3832225" y="1230313"/>
            <a:ext cx="1550988" cy="155098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539552" y="1230313"/>
            <a:ext cx="1550987" cy="155098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80" name="TextBox 25"/>
          <p:cNvSpPr txBox="1">
            <a:spLocks noChangeArrowheads="1"/>
          </p:cNvSpPr>
          <p:nvPr/>
        </p:nvSpPr>
        <p:spPr bwMode="auto">
          <a:xfrm>
            <a:off x="3454867" y="3059113"/>
            <a:ext cx="205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15A22"/>
                </a:solidFill>
              </a:rPr>
              <a:t>Эффективность</a:t>
            </a:r>
            <a:endParaRPr lang="ru-RU" dirty="0">
              <a:solidFill>
                <a:srgbClr val="F15A22"/>
              </a:solidFill>
            </a:endParaRPr>
          </a:p>
        </p:txBody>
      </p:sp>
      <p:sp>
        <p:nvSpPr>
          <p:cNvPr id="32781" name="TextBox 26"/>
          <p:cNvSpPr txBox="1">
            <a:spLocks noChangeArrowheads="1"/>
          </p:cNvSpPr>
          <p:nvPr/>
        </p:nvSpPr>
        <p:spPr bwMode="auto">
          <a:xfrm>
            <a:off x="6494289" y="3059113"/>
            <a:ext cx="1462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15A22"/>
                </a:solidFill>
              </a:rPr>
              <a:t>Экономия</a:t>
            </a:r>
            <a:endParaRPr lang="ru-RU" dirty="0">
              <a:solidFill>
                <a:srgbClr val="F15A22"/>
              </a:solidFill>
            </a:endParaRPr>
          </a:p>
        </p:txBody>
      </p:sp>
      <p:sp>
        <p:nvSpPr>
          <p:cNvPr id="32782" name="AutoShape 37"/>
          <p:cNvSpPr>
            <a:spLocks noChangeArrowheads="1"/>
          </p:cNvSpPr>
          <p:nvPr/>
        </p:nvSpPr>
        <p:spPr bwMode="auto">
          <a:xfrm>
            <a:off x="316930" y="3580119"/>
            <a:ext cx="144462" cy="144463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448 h 21600"/>
              <a:gd name="T4" fmla="*/ 0 w 21600"/>
              <a:gd name="T5" fmla="*/ 144520428 h 21600"/>
              <a:gd name="T6" fmla="*/ 42324448 w 21600"/>
              <a:gd name="T7" fmla="*/ 246713934 h 21600"/>
              <a:gd name="T8" fmla="*/ 144518288 w 21600"/>
              <a:gd name="T9" fmla="*/ 289038716 h 21600"/>
              <a:gd name="T10" fmla="*/ 246712007 w 21600"/>
              <a:gd name="T11" fmla="*/ 246713934 h 21600"/>
              <a:gd name="T12" fmla="*/ 289036576 w 21600"/>
              <a:gd name="T13" fmla="*/ 144520428 h 21600"/>
              <a:gd name="T14" fmla="*/ 246712007 w 21600"/>
              <a:gd name="T15" fmla="*/ 423244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AutoShape 37"/>
          <p:cNvSpPr>
            <a:spLocks noChangeArrowheads="1"/>
          </p:cNvSpPr>
          <p:nvPr/>
        </p:nvSpPr>
        <p:spPr bwMode="auto">
          <a:xfrm>
            <a:off x="3059832" y="4653136"/>
            <a:ext cx="144462" cy="144463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448 h 21600"/>
              <a:gd name="T4" fmla="*/ 0 w 21600"/>
              <a:gd name="T5" fmla="*/ 144520428 h 21600"/>
              <a:gd name="T6" fmla="*/ 42324448 w 21600"/>
              <a:gd name="T7" fmla="*/ 246713934 h 21600"/>
              <a:gd name="T8" fmla="*/ 144518288 w 21600"/>
              <a:gd name="T9" fmla="*/ 289038716 h 21600"/>
              <a:gd name="T10" fmla="*/ 246712007 w 21600"/>
              <a:gd name="T11" fmla="*/ 246713934 h 21600"/>
              <a:gd name="T12" fmla="*/ 289036576 w 21600"/>
              <a:gd name="T13" fmla="*/ 144520428 h 21600"/>
              <a:gd name="T14" fmla="*/ 246712007 w 21600"/>
              <a:gd name="T15" fmla="*/ 423244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AutoShape 37"/>
          <p:cNvSpPr>
            <a:spLocks noChangeArrowheads="1"/>
          </p:cNvSpPr>
          <p:nvPr/>
        </p:nvSpPr>
        <p:spPr bwMode="auto">
          <a:xfrm>
            <a:off x="3059832" y="5390412"/>
            <a:ext cx="144462" cy="144462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448 h 21600"/>
              <a:gd name="T4" fmla="*/ 0 w 21600"/>
              <a:gd name="T5" fmla="*/ 144520428 h 21600"/>
              <a:gd name="T6" fmla="*/ 42324448 w 21600"/>
              <a:gd name="T7" fmla="*/ 246713934 h 21600"/>
              <a:gd name="T8" fmla="*/ 144518288 w 21600"/>
              <a:gd name="T9" fmla="*/ 289038716 h 21600"/>
              <a:gd name="T10" fmla="*/ 246712007 w 21600"/>
              <a:gd name="T11" fmla="*/ 246713934 h 21600"/>
              <a:gd name="T12" fmla="*/ 289036576 w 21600"/>
              <a:gd name="T13" fmla="*/ 144520428 h 21600"/>
              <a:gd name="T14" fmla="*/ 246712007 w 21600"/>
              <a:gd name="T15" fmla="*/ 423244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AutoShape 37"/>
          <p:cNvSpPr>
            <a:spLocks noChangeArrowheads="1"/>
          </p:cNvSpPr>
          <p:nvPr/>
        </p:nvSpPr>
        <p:spPr bwMode="auto">
          <a:xfrm>
            <a:off x="3059832" y="3573016"/>
            <a:ext cx="144462" cy="144462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448 h 21600"/>
              <a:gd name="T4" fmla="*/ 0 w 21600"/>
              <a:gd name="T5" fmla="*/ 144520428 h 21600"/>
              <a:gd name="T6" fmla="*/ 42324448 w 21600"/>
              <a:gd name="T7" fmla="*/ 246713934 h 21600"/>
              <a:gd name="T8" fmla="*/ 144518288 w 21600"/>
              <a:gd name="T9" fmla="*/ 289038716 h 21600"/>
              <a:gd name="T10" fmla="*/ 246712007 w 21600"/>
              <a:gd name="T11" fmla="*/ 246713934 h 21600"/>
              <a:gd name="T12" fmla="*/ 289036576 w 21600"/>
              <a:gd name="T13" fmla="*/ 144520428 h 21600"/>
              <a:gd name="T14" fmla="*/ 246712007 w 21600"/>
              <a:gd name="T15" fmla="*/ 423244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084168" y="3516313"/>
            <a:ext cx="2785629" cy="1384995"/>
            <a:chOff x="6067289" y="3516313"/>
            <a:chExt cx="2785629" cy="1384995"/>
          </a:xfrm>
        </p:grpSpPr>
        <p:sp>
          <p:nvSpPr>
            <p:cNvPr id="32774" name="TextBox 12"/>
            <p:cNvSpPr txBox="1">
              <a:spLocks noChangeArrowheads="1"/>
            </p:cNvSpPr>
            <p:nvPr/>
          </p:nvSpPr>
          <p:spPr bwMode="auto">
            <a:xfrm>
              <a:off x="6283313" y="3516313"/>
              <a:ext cx="2569605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Оптимизация затрат на инфраструктурные ресурсы </a:t>
              </a:r>
              <a:r>
                <a:rPr lang="ru-RU" sz="1200" b="1" dirty="0" smtClean="0"/>
                <a:t>в 30 раз </a:t>
              </a:r>
            </a:p>
            <a:p>
              <a:endParaRPr lang="ru-RU" sz="1200" dirty="0"/>
            </a:p>
            <a:p>
              <a:r>
                <a:rPr lang="ru-RU" sz="1200" dirty="0"/>
                <a:t>С</a:t>
              </a:r>
              <a:r>
                <a:rPr lang="ru-RU" sz="1200" dirty="0" smtClean="0"/>
                <a:t>окращение </a:t>
              </a:r>
              <a:r>
                <a:rPr lang="ru-RU" sz="1200" dirty="0"/>
                <a:t>сроков </a:t>
              </a:r>
              <a:r>
                <a:rPr lang="ru-RU" sz="1200" dirty="0" smtClean="0"/>
                <a:t>разработку и развертывания прикладных сервисов </a:t>
              </a:r>
              <a:r>
                <a:rPr lang="ru-RU" sz="1200" b="1" dirty="0" smtClean="0"/>
                <a:t>в 5 раз</a:t>
              </a:r>
              <a:endParaRPr lang="ru-RU" sz="1200" b="1" dirty="0"/>
            </a:p>
          </p:txBody>
        </p:sp>
        <p:sp>
          <p:nvSpPr>
            <p:cNvPr id="32786" name="AutoShape 37"/>
            <p:cNvSpPr>
              <a:spLocks noChangeArrowheads="1"/>
            </p:cNvSpPr>
            <p:nvPr/>
          </p:nvSpPr>
          <p:spPr bwMode="auto">
            <a:xfrm>
              <a:off x="6067289" y="3573609"/>
              <a:ext cx="144462" cy="144462"/>
            </a:xfrm>
            <a:custGeom>
              <a:avLst/>
              <a:gdLst>
                <a:gd name="T0" fmla="*/ 144518288 w 21600"/>
                <a:gd name="T1" fmla="*/ 0 h 21600"/>
                <a:gd name="T2" fmla="*/ 42324448 w 21600"/>
                <a:gd name="T3" fmla="*/ 42324448 h 21600"/>
                <a:gd name="T4" fmla="*/ 0 w 21600"/>
                <a:gd name="T5" fmla="*/ 144520428 h 21600"/>
                <a:gd name="T6" fmla="*/ 42324448 w 21600"/>
                <a:gd name="T7" fmla="*/ 246713934 h 21600"/>
                <a:gd name="T8" fmla="*/ 144518288 w 21600"/>
                <a:gd name="T9" fmla="*/ 289038716 h 21600"/>
                <a:gd name="T10" fmla="*/ 246712007 w 21600"/>
                <a:gd name="T11" fmla="*/ 246713934 h 21600"/>
                <a:gd name="T12" fmla="*/ 289036576 w 21600"/>
                <a:gd name="T13" fmla="*/ 144520428 h 21600"/>
                <a:gd name="T14" fmla="*/ 246712007 w 21600"/>
                <a:gd name="T15" fmla="*/ 4232444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97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7" name="AutoShape 37"/>
            <p:cNvSpPr>
              <a:spLocks noChangeArrowheads="1"/>
            </p:cNvSpPr>
            <p:nvPr/>
          </p:nvSpPr>
          <p:spPr bwMode="auto">
            <a:xfrm>
              <a:off x="6067289" y="4305949"/>
              <a:ext cx="144462" cy="144462"/>
            </a:xfrm>
            <a:custGeom>
              <a:avLst/>
              <a:gdLst>
                <a:gd name="T0" fmla="*/ 144518288 w 21600"/>
                <a:gd name="T1" fmla="*/ 0 h 21600"/>
                <a:gd name="T2" fmla="*/ 42324448 w 21600"/>
                <a:gd name="T3" fmla="*/ 42324448 h 21600"/>
                <a:gd name="T4" fmla="*/ 0 w 21600"/>
                <a:gd name="T5" fmla="*/ 144520428 h 21600"/>
                <a:gd name="T6" fmla="*/ 42324448 w 21600"/>
                <a:gd name="T7" fmla="*/ 246713934 h 21600"/>
                <a:gd name="T8" fmla="*/ 144518288 w 21600"/>
                <a:gd name="T9" fmla="*/ 289038716 h 21600"/>
                <a:gd name="T10" fmla="*/ 246712007 w 21600"/>
                <a:gd name="T11" fmla="*/ 246713934 h 21600"/>
                <a:gd name="T12" fmla="*/ 289036576 w 21600"/>
                <a:gd name="T13" fmla="*/ 144520428 h 21600"/>
                <a:gd name="T14" fmla="*/ 246712007 w 21600"/>
                <a:gd name="T15" fmla="*/ 4232444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97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194" name="Picture 2" descr="D:\!Мои документы\Downloads\econom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64" y="1230313"/>
            <a:ext cx="1556192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99592" y="2924944"/>
            <a:ext cx="748883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4365104"/>
            <a:ext cx="748883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484784"/>
            <a:ext cx="748883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1995" y="116632"/>
            <a:ext cx="90360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ЗАДАЧИ ПО ОРГАНИЗАЦИИ МЕЖВЕДОМСТВЕННОГО ВЗАИМОДЕЙСТВИЯ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171300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15A22"/>
              </a:buClr>
            </a:pPr>
            <a:r>
              <a:rPr lang="ru-RU" sz="2000" dirty="0" smtClean="0"/>
              <a:t>Получение сведений от ФОИВ потребителями в Субъекте РФ (доработка ВИС потребителей).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465400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15A22"/>
              </a:buClr>
            </a:pPr>
            <a:r>
              <a:rPr lang="ru-RU" sz="2000" dirty="0"/>
              <a:t>Обеспечение межведомственного взаимодействия внутри Субъекта РФ (на региональном и муниципальном уровнях)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3061409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15A22"/>
              </a:buClr>
            </a:pPr>
            <a:r>
              <a:rPr lang="ru-RU" sz="2000" dirty="0"/>
              <a:t>Предоставление сведений для ФОИВ от поставщиков в Субъекте (разработка сервисов в соответствии с требованиями ФОИВ)</a:t>
            </a:r>
          </a:p>
        </p:txBody>
      </p:sp>
    </p:spTree>
    <p:extLst>
      <p:ext uri="{BB962C8B-B14F-4D97-AF65-F5344CB8AC3E}">
        <p14:creationId xmlns:p14="http://schemas.microsoft.com/office/powerpoint/2010/main" val="4466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Rectangle 17"/>
          <p:cNvSpPr>
            <a:spLocks/>
          </p:cNvSpPr>
          <p:nvPr/>
        </p:nvSpPr>
        <p:spPr bwMode="auto">
          <a:xfrm>
            <a:off x="181629" y="859185"/>
            <a:ext cx="7632700" cy="41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6" tIns="50798" rIns="88896" bIns="50798">
            <a:spAutoFit/>
          </a:bodyPr>
          <a:lstStyle/>
          <a:p>
            <a:pPr defTabSz="912813"/>
            <a:r>
              <a:rPr lang="ru-RU" sz="2000" b="1" dirty="0" smtClean="0">
                <a:solidFill>
                  <a:srgbClr val="F15A22"/>
                </a:solidFill>
                <a:sym typeface="Helvetica" charset="0"/>
              </a:rPr>
              <a:t>ОТВЕННОСТЬ </a:t>
            </a:r>
            <a:r>
              <a:rPr lang="ru-RU" sz="2000" b="1" dirty="0" smtClean="0">
                <a:solidFill>
                  <a:srgbClr val="F15A22"/>
                </a:solidFill>
                <a:cs typeface="Arial" pitchFamily="34" charset="0"/>
                <a:sym typeface="Helvetica" charset="0"/>
              </a:rPr>
              <a:t>РЕГИОНАЛЬНОГО</a:t>
            </a:r>
            <a:r>
              <a:rPr lang="ru-RU" sz="2000" b="1" dirty="0" smtClean="0">
                <a:solidFill>
                  <a:srgbClr val="F15A22"/>
                </a:solidFill>
                <a:sym typeface="Helvetica" charset="0"/>
              </a:rPr>
              <a:t> ОПЕРАТОРА </a:t>
            </a:r>
            <a:endParaRPr lang="ru-RU" sz="2000" b="1" dirty="0">
              <a:solidFill>
                <a:srgbClr val="F15A22"/>
              </a:solidFill>
              <a:sym typeface="Helvetica" charset="0"/>
            </a:endParaRPr>
          </a:p>
        </p:txBody>
      </p:sp>
      <p:sp>
        <p:nvSpPr>
          <p:cNvPr id="7" name="Rectangle 19"/>
          <p:cNvSpPr>
            <a:spLocks/>
          </p:cNvSpPr>
          <p:nvPr/>
        </p:nvSpPr>
        <p:spPr bwMode="auto">
          <a:xfrm>
            <a:off x="755576" y="1556792"/>
            <a:ext cx="8136904" cy="30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96" tIns="50798" rIns="88896" bIns="50798">
            <a:spAutoFit/>
          </a:bodyPr>
          <a:lstStyle/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Организация создания и эксплуатации </a:t>
            </a:r>
            <a:r>
              <a:rPr lang="ru-RU" sz="1600" dirty="0">
                <a:latin typeface="Arial" pitchFamily="34" charset="0"/>
                <a:cs typeface="Arial" pitchFamily="34" charset="0"/>
                <a:sym typeface="Helvetica" charset="0"/>
              </a:rPr>
              <a:t>региональной инфраструктуры ЭП,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интеграция </a:t>
            </a:r>
            <a:r>
              <a:rPr lang="ru-RU" sz="1600" dirty="0">
                <a:latin typeface="Arial" pitchFamily="34" charset="0"/>
                <a:cs typeface="Arial" pitchFamily="34" charset="0"/>
                <a:sym typeface="Helvetica" charset="0"/>
              </a:rPr>
              <a:t>в единую инфраструктуру электронного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правительства</a:t>
            </a:r>
          </a:p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Организация </a:t>
            </a:r>
            <a:r>
              <a:rPr lang="ru-RU" sz="1600" dirty="0">
                <a:latin typeface="Arial" pitchFamily="34" charset="0"/>
                <a:cs typeface="Arial" pitchFamily="34" charset="0"/>
                <a:sym typeface="Helvetica" charset="0"/>
              </a:rPr>
              <a:t>доступа через РСМЭВ к электронным сервисам федерального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уровня</a:t>
            </a:r>
          </a:p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Регистрация </a:t>
            </a:r>
            <a:r>
              <a:rPr lang="ru-RU" sz="1600" dirty="0">
                <a:latin typeface="Arial" pitchFamily="34" charset="0"/>
                <a:cs typeface="Arial" pitchFamily="34" charset="0"/>
                <a:sym typeface="Helvetica" charset="0"/>
              </a:rPr>
              <a:t>в РСМЭВ электронных сервисов региональных и муниципальных участников электронного межведомственного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взаимодействия</a:t>
            </a:r>
          </a:p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342900" indent="-342900" defTabSz="912813">
              <a:buClr>
                <a:srgbClr val="F15A22"/>
              </a:buClr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  <a:sym typeface="Helvetica" charset="0"/>
              </a:rPr>
              <a:t>Организация </a:t>
            </a:r>
            <a:r>
              <a:rPr lang="ru-RU" sz="1600" dirty="0">
                <a:latin typeface="Arial" pitchFamily="34" charset="0"/>
                <a:cs typeface="Arial" pitchFamily="34" charset="0"/>
                <a:sym typeface="Helvetica" charset="0"/>
              </a:rPr>
              <a:t>подключения к РСМЭВ информационных систем региональных и муниципальных участников электронного межведомственного взаимодействия, включая защищенные телекоммуникационные каналы </a:t>
            </a:r>
            <a:endParaRPr lang="ru-RU" sz="1600" dirty="0" smtClean="0">
              <a:latin typeface="Arial" pitchFamily="34" charset="0"/>
              <a:cs typeface="Arial" pitchFamily="34" charset="0"/>
              <a:sym typeface="Helvetica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3242" y="22733"/>
            <a:ext cx="90360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РЕГИОНАЛЬНЫЙ ОПЕРАТОР ЭЛЕКТРОННОГО ПРАВИТЕЛЬСТВА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911551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>
              <a:buClr>
                <a:srgbClr val="F15A22"/>
              </a:buClr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разработку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обеспечение работоспособности электронных сервисов отвечает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Поставщик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информации – соответствующий орган власти или организация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4797152"/>
            <a:ext cx="8280920" cy="115212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42"/>
          <p:cNvSpPr>
            <a:spLocks noChangeArrowheads="1"/>
          </p:cNvSpPr>
          <p:nvPr/>
        </p:nvSpPr>
        <p:spPr bwMode="auto">
          <a:xfrm>
            <a:off x="5822952" y="1334022"/>
            <a:ext cx="1831011" cy="17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Рисунок 171" descr="round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1" y="1258537"/>
            <a:ext cx="4744260" cy="3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G:\Файлы\Работа\presentation\new\slide 3\3-4-8_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21" y="836712"/>
            <a:ext cx="1430857" cy="7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3491" y="1611538"/>
            <a:ext cx="1517253" cy="298608"/>
            <a:chOff x="880" y="3172"/>
            <a:chExt cx="1001" cy="269"/>
          </a:xfrm>
        </p:grpSpPr>
        <p:pic>
          <p:nvPicPr>
            <p:cNvPr id="42" name="Рисунок 154" descr="rou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3172"/>
              <a:ext cx="10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Группа 152"/>
            <p:cNvGrpSpPr>
              <a:grpSpLocks/>
            </p:cNvGrpSpPr>
            <p:nvPr/>
          </p:nvGrpSpPr>
          <p:grpSpPr bwMode="auto">
            <a:xfrm>
              <a:off x="1476" y="3223"/>
              <a:ext cx="293" cy="120"/>
              <a:chOff x="9782100" y="3519486"/>
              <a:chExt cx="490262" cy="197546"/>
            </a:xfrm>
          </p:grpSpPr>
          <p:pic>
            <p:nvPicPr>
              <p:cNvPr id="50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2100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1981" y="3519486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862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" name="Picture 29" descr="W:\Presentation_rostelecom\1\eGov-presentation_s4-13-gd_1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" y="3223"/>
              <a:ext cx="14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1" descr="W:\Presentation_rostelecom\1\eGov-presentation_s4-13-gd_109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3180"/>
              <a:ext cx="9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2" descr="W:\Presentation_rostelecom\1\eGov-presentation_s4-13-gd_10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3223"/>
              <a:ext cx="1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 descr="W:\Presentation_rostelecom\1\eGov-presentation_s4-13-gd_7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3180"/>
              <a:ext cx="14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0" descr="W:\Presentation_rostelecom\1\eGov-presentation_s4-13-gd_1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" y="3266"/>
              <a:ext cx="1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3" descr="W:\Presentation_rostelecom\1\eGov-presentation_s4-13-gd_10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177"/>
              <a:ext cx="11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3588754" y="1661491"/>
            <a:ext cx="1517253" cy="298608"/>
            <a:chOff x="880" y="3172"/>
            <a:chExt cx="1001" cy="269"/>
          </a:xfrm>
        </p:grpSpPr>
        <p:pic>
          <p:nvPicPr>
            <p:cNvPr id="31" name="Рисунок 154" descr="rou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3172"/>
              <a:ext cx="10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Группа 152"/>
            <p:cNvGrpSpPr>
              <a:grpSpLocks/>
            </p:cNvGrpSpPr>
            <p:nvPr/>
          </p:nvGrpSpPr>
          <p:grpSpPr bwMode="auto">
            <a:xfrm>
              <a:off x="1476" y="3223"/>
              <a:ext cx="293" cy="120"/>
              <a:chOff x="9782100" y="3519486"/>
              <a:chExt cx="490262" cy="197546"/>
            </a:xfrm>
          </p:grpSpPr>
          <p:pic>
            <p:nvPicPr>
              <p:cNvPr id="39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2100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1981" y="3519486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862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9" descr="W:\Presentation_rostelecom\1\eGov-presentation_s4-13-gd_1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" y="3223"/>
              <a:ext cx="14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1" descr="W:\Presentation_rostelecom\1\eGov-presentation_s4-13-gd_109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3180"/>
              <a:ext cx="9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2" descr="W:\Presentation_rostelecom\1\eGov-presentation_s4-13-gd_10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3223"/>
              <a:ext cx="1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W:\Presentation_rostelecom\1\eGov-presentation_s4-13-gd_7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3180"/>
              <a:ext cx="14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0" descr="W:\Presentation_rostelecom\1\eGov-presentation_s4-13-gd_1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" y="3266"/>
              <a:ext cx="1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3" descr="W:\Presentation_rostelecom\1\eGov-presentation_s4-13-gd_10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177"/>
              <a:ext cx="11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5307601" y="1661491"/>
            <a:ext cx="1517253" cy="298608"/>
            <a:chOff x="880" y="3172"/>
            <a:chExt cx="1001" cy="269"/>
          </a:xfrm>
        </p:grpSpPr>
        <p:pic>
          <p:nvPicPr>
            <p:cNvPr id="20" name="Рисунок 154" descr="rou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3172"/>
              <a:ext cx="10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52"/>
            <p:cNvGrpSpPr>
              <a:grpSpLocks/>
            </p:cNvGrpSpPr>
            <p:nvPr/>
          </p:nvGrpSpPr>
          <p:grpSpPr bwMode="auto">
            <a:xfrm>
              <a:off x="1476" y="3223"/>
              <a:ext cx="293" cy="120"/>
              <a:chOff x="9782100" y="3519486"/>
              <a:chExt cx="490262" cy="197546"/>
            </a:xfrm>
          </p:grpSpPr>
          <p:pic>
            <p:nvPicPr>
              <p:cNvPr id="28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2100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1981" y="3519486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862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9" descr="W:\Presentation_rostelecom\1\eGov-presentation_s4-13-gd_1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" y="3223"/>
              <a:ext cx="14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1" descr="W:\Presentation_rostelecom\1\eGov-presentation_s4-13-gd_109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3180"/>
              <a:ext cx="9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2" descr="W:\Presentation_rostelecom\1\eGov-presentation_s4-13-gd_10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3223"/>
              <a:ext cx="1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W:\Presentation_rostelecom\1\eGov-presentation_s4-13-gd_7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3180"/>
              <a:ext cx="14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0" descr="W:\Presentation_rostelecom\1\eGov-presentation_s4-13-gd_1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" y="3266"/>
              <a:ext cx="1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3" descr="W:\Presentation_rostelecom\1\eGov-presentation_s4-13-gd_10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177"/>
              <a:ext cx="11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Line 140"/>
          <p:cNvSpPr>
            <a:spLocks noChangeShapeType="1"/>
          </p:cNvSpPr>
          <p:nvPr/>
        </p:nvSpPr>
        <p:spPr bwMode="auto">
          <a:xfrm flipV="1">
            <a:off x="2489844" y="1510522"/>
            <a:ext cx="0" cy="10101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40"/>
          <p:cNvSpPr>
            <a:spLocks noChangeShapeType="1"/>
          </p:cNvSpPr>
          <p:nvPr/>
        </p:nvSpPr>
        <p:spPr bwMode="auto">
          <a:xfrm flipV="1">
            <a:off x="4345107" y="1560475"/>
            <a:ext cx="0" cy="10101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40"/>
          <p:cNvSpPr>
            <a:spLocks noChangeShapeType="1"/>
          </p:cNvSpPr>
          <p:nvPr/>
        </p:nvSpPr>
        <p:spPr bwMode="auto">
          <a:xfrm flipV="1">
            <a:off x="6063954" y="1560475"/>
            <a:ext cx="0" cy="10101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Box 149"/>
          <p:cNvSpPr txBox="1">
            <a:spLocks noChangeArrowheads="1"/>
          </p:cNvSpPr>
          <p:nvPr/>
        </p:nvSpPr>
        <p:spPr bwMode="auto">
          <a:xfrm>
            <a:off x="1115616" y="1963429"/>
            <a:ext cx="2419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400" b="1" dirty="0">
                <a:solidFill>
                  <a:srgbClr val="0070C0"/>
                </a:solidFill>
              </a:rPr>
              <a:t>Федеральный сегмент</a:t>
            </a:r>
          </a:p>
        </p:txBody>
      </p:sp>
      <p:sp>
        <p:nvSpPr>
          <p:cNvPr id="17" name="TextBox 149"/>
          <p:cNvSpPr txBox="1">
            <a:spLocks noChangeArrowheads="1"/>
          </p:cNvSpPr>
          <p:nvPr/>
        </p:nvSpPr>
        <p:spPr bwMode="auto">
          <a:xfrm>
            <a:off x="3246197" y="1963429"/>
            <a:ext cx="2419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400" b="1" dirty="0">
                <a:solidFill>
                  <a:srgbClr val="0070C0"/>
                </a:solidFill>
              </a:rPr>
              <a:t>Региональный сегмент</a:t>
            </a:r>
          </a:p>
        </p:txBody>
      </p:sp>
      <p:sp>
        <p:nvSpPr>
          <p:cNvPr id="18" name="TextBox 149"/>
          <p:cNvSpPr txBox="1">
            <a:spLocks noChangeArrowheads="1"/>
          </p:cNvSpPr>
          <p:nvPr/>
        </p:nvSpPr>
        <p:spPr bwMode="auto">
          <a:xfrm>
            <a:off x="5537258" y="1963429"/>
            <a:ext cx="2419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400" b="1" dirty="0">
                <a:solidFill>
                  <a:srgbClr val="0070C0"/>
                </a:solidFill>
              </a:rPr>
              <a:t>Муниципальный сегмент</a:t>
            </a:r>
          </a:p>
        </p:txBody>
      </p:sp>
      <p:sp>
        <p:nvSpPr>
          <p:cNvPr id="19" name="TextBox 223"/>
          <p:cNvSpPr txBox="1">
            <a:spLocks noChangeArrowheads="1"/>
          </p:cNvSpPr>
          <p:nvPr/>
        </p:nvSpPr>
        <p:spPr bwMode="auto">
          <a:xfrm>
            <a:off x="2089689" y="1095357"/>
            <a:ext cx="15005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sz="1400" b="1" dirty="0">
                <a:solidFill>
                  <a:srgbClr val="F15A22"/>
                </a:solidFill>
              </a:rPr>
              <a:t>СМЭВ</a:t>
            </a:r>
          </a:p>
        </p:txBody>
      </p:sp>
      <p:sp>
        <p:nvSpPr>
          <p:cNvPr id="58" name="Прямоугольник 193"/>
          <p:cNvSpPr>
            <a:spLocks noChangeArrowheads="1"/>
          </p:cNvSpPr>
          <p:nvPr/>
        </p:nvSpPr>
        <p:spPr bwMode="auto">
          <a:xfrm>
            <a:off x="900113" y="2388944"/>
            <a:ext cx="7958137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Доработка существующих ВИС</a:t>
            </a: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defTabSz="179388">
              <a:lnSpc>
                <a:spcPct val="90000"/>
              </a:lnSpc>
              <a:buClr>
                <a:srgbClr val="F15A22"/>
              </a:buClr>
              <a:tabLst>
                <a:tab pos="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Развитие непрофильных ВИС (например, ЭДО, общие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BPMN-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движки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defTabSz="179388">
              <a:lnSpc>
                <a:spcPct val="90000"/>
              </a:lnSpc>
              <a:buClr>
                <a:srgbClr val="F15A22"/>
              </a:buClr>
              <a:tabLst>
                <a:tab pos="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defTabSz="179388">
              <a:lnSpc>
                <a:spcPct val="90000"/>
              </a:lnSpc>
              <a:buClr>
                <a:srgbClr val="F15A2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сервисов с использованием СИР в составе РИЭП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07950" y="-27384"/>
            <a:ext cx="90360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РАЗРАБОТКА ЭЛЕКТРОННЫХ СЕРВИСОВ МЕЖВЕДОМСТВЕННОГО ВЗАИМОДЕЙСТВИЯ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2638" y="2742956"/>
            <a:ext cx="177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Разработчик ИС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76048" y="3861048"/>
            <a:ext cx="177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Разработчик ИС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2531" y="5085184"/>
            <a:ext cx="28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Агенты ОАО «</a:t>
            </a:r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0070C0"/>
                </a:solidFill>
              </a:rPr>
              <a:t>остелеком»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249202" y="4941168"/>
            <a:ext cx="6851190" cy="285004"/>
            <a:chOff x="1259632" y="5517232"/>
            <a:chExt cx="6851190" cy="285004"/>
          </a:xfrm>
        </p:grpSpPr>
        <p:sp>
          <p:nvSpPr>
            <p:cNvPr id="64" name="Стрелка углом вверх 63"/>
            <p:cNvSpPr/>
            <p:nvPr/>
          </p:nvSpPr>
          <p:spPr>
            <a:xfrm rot="5400000">
              <a:off x="4169259" y="5039815"/>
              <a:ext cx="285004" cy="1239838"/>
            </a:xfrm>
            <a:prstGeom prst="bentUpArrow">
              <a:avLst/>
            </a:prstGeom>
            <a:solidFill>
              <a:srgbClr val="F15A22"/>
            </a:solidFill>
            <a:ln>
              <a:solidFill>
                <a:srgbClr val="F15A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259632" y="5517232"/>
              <a:ext cx="6851190" cy="0"/>
            </a:xfrm>
            <a:prstGeom prst="line">
              <a:avLst/>
            </a:prstGeom>
            <a:ln w="28575">
              <a:solidFill>
                <a:srgbClr val="F15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1259632" y="2783956"/>
            <a:ext cx="6851190" cy="285004"/>
            <a:chOff x="1259632" y="5517232"/>
            <a:chExt cx="6851190" cy="285004"/>
          </a:xfrm>
        </p:grpSpPr>
        <p:sp>
          <p:nvSpPr>
            <p:cNvPr id="74" name="Стрелка углом вверх 73"/>
            <p:cNvSpPr/>
            <p:nvPr/>
          </p:nvSpPr>
          <p:spPr>
            <a:xfrm rot="5400000">
              <a:off x="4169259" y="5039815"/>
              <a:ext cx="285004" cy="1239838"/>
            </a:xfrm>
            <a:prstGeom prst="bentUpArrow">
              <a:avLst/>
            </a:prstGeom>
            <a:solidFill>
              <a:srgbClr val="F15A22"/>
            </a:solidFill>
            <a:ln>
              <a:solidFill>
                <a:srgbClr val="F15A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259632" y="5517232"/>
              <a:ext cx="6851190" cy="0"/>
            </a:xfrm>
            <a:prstGeom prst="line">
              <a:avLst/>
            </a:prstGeom>
            <a:ln w="28575">
              <a:solidFill>
                <a:srgbClr val="F15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1259632" y="3789040"/>
            <a:ext cx="6851190" cy="285004"/>
            <a:chOff x="1259632" y="5517232"/>
            <a:chExt cx="6851190" cy="285004"/>
          </a:xfrm>
        </p:grpSpPr>
        <p:sp>
          <p:nvSpPr>
            <p:cNvPr id="77" name="Стрелка углом вверх 76"/>
            <p:cNvSpPr/>
            <p:nvPr/>
          </p:nvSpPr>
          <p:spPr>
            <a:xfrm rot="5400000">
              <a:off x="4169259" y="5039815"/>
              <a:ext cx="285004" cy="1239838"/>
            </a:xfrm>
            <a:prstGeom prst="bentUpArrow">
              <a:avLst/>
            </a:prstGeom>
            <a:solidFill>
              <a:srgbClr val="F15A22"/>
            </a:solidFill>
            <a:ln>
              <a:solidFill>
                <a:srgbClr val="F15A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259632" y="5517232"/>
              <a:ext cx="6851190" cy="0"/>
            </a:xfrm>
            <a:prstGeom prst="line">
              <a:avLst/>
            </a:prstGeom>
            <a:ln w="28575">
              <a:solidFill>
                <a:srgbClr val="F15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991237" y="692696"/>
            <a:ext cx="5105960" cy="6795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ОАО «Ростелеком»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42205" y="2348879"/>
            <a:ext cx="2041563" cy="759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Комплексный сервис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699793" y="2348880"/>
            <a:ext cx="2128890" cy="759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Перевод услуг в ЭВ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04048" y="2348880"/>
            <a:ext cx="2182018" cy="7594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Межведомственное взаимодействие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42204" y="3284950"/>
            <a:ext cx="2041563" cy="759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Электронные сервисы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699792" y="3284984"/>
            <a:ext cx="2128891" cy="759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Защищенные каналы и сетевая связанность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004048" y="3284950"/>
            <a:ext cx="2182018" cy="759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Тиражирование электронных сервисов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991236" y="5057162"/>
            <a:ext cx="5105960" cy="7481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 РФ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1484784"/>
            <a:ext cx="2088232" cy="616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491880" y="4293096"/>
            <a:ext cx="2088232" cy="616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7950" y="0"/>
            <a:ext cx="90360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ПРОДУКТОВЫЙ ПОРТФЕЛЬ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276872"/>
            <a:ext cx="8496944" cy="1944216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380312" y="2348880"/>
            <a:ext cx="1152128" cy="7594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О7.МФЦ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7380312" y="3284950"/>
            <a:ext cx="1152128" cy="7594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О7.ДОК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2E87-D958-450C-B8CE-6001BA754807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5436096" y="1633351"/>
            <a:ext cx="3568210" cy="3517958"/>
            <a:chOff x="565" y="1060"/>
            <a:chExt cx="1997" cy="1656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1194"/>
              <a:ext cx="113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G:\Файлы\Работа\rostelekom\presentation_8\slide 7\eGov-presentation_8-01-gd_0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60"/>
              <a:ext cx="1496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T:\Presentation_rostelecom\5\5_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2193"/>
              <a:ext cx="33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T:\Presentation_rostelecom\5\5_4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2193"/>
              <a:ext cx="24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Группа 2"/>
            <p:cNvGrpSpPr>
              <a:grpSpLocks/>
            </p:cNvGrpSpPr>
            <p:nvPr/>
          </p:nvGrpSpPr>
          <p:grpSpPr bwMode="auto">
            <a:xfrm>
              <a:off x="566" y="2341"/>
              <a:ext cx="1996" cy="375"/>
              <a:chOff x="2200236" y="3376613"/>
              <a:chExt cx="6362700" cy="2447925"/>
            </a:xfrm>
          </p:grpSpPr>
          <p:pic>
            <p:nvPicPr>
              <p:cNvPr id="16" name="Picture 4" descr="G:\Файлы\Работа\presentation\slide\eGov-presentation_s6-00-gd_07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236" y="3376613"/>
                <a:ext cx="636270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250" y="434657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850" y="4508500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363" y="4622800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0875" y="449421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825" y="421798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750" y="42846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363" y="4127500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475" y="448468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663" y="407987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5" y="417512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227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5725" y="40560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925" y="413702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225" y="41703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550" y="422751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450" y="390842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0038" y="40179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863" y="402748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8650" y="407987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263" y="43608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469423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49323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125" y="43608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9788" y="429101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Рисунок 139" descr="hhhhhhh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2134"/>
              <a:ext cx="66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9" descr="новый инфомат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" y="1796"/>
              <a:ext cx="573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T:\Presentation_rostelecom\5\5_4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1987"/>
              <a:ext cx="44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9"/>
          <p:cNvSpPr txBox="1">
            <a:spLocks noChangeArrowheads="1"/>
          </p:cNvSpPr>
          <p:nvPr/>
        </p:nvSpPr>
        <p:spPr bwMode="auto">
          <a:xfrm>
            <a:off x="477371" y="1876867"/>
            <a:ext cx="524588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На Портале размещено  около </a:t>
            </a:r>
            <a:r>
              <a:rPr lang="ru-RU" b="1" dirty="0" smtClean="0">
                <a:solidFill>
                  <a:srgbClr val="F15A22"/>
                </a:solidFill>
                <a:cs typeface="Arial" pitchFamily="34" charset="0"/>
              </a:rPr>
              <a:t>42 000 </a:t>
            </a: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услуг:</a:t>
            </a:r>
            <a:endParaRPr 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15A2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Федеральных услуг:      	   </a:t>
            </a:r>
            <a:r>
              <a:rPr lang="ru-RU" b="1" dirty="0" smtClean="0">
                <a:solidFill>
                  <a:srgbClr val="F15A22"/>
                </a:solidFill>
                <a:cs typeface="Arial" pitchFamily="34" charset="0"/>
              </a:rPr>
              <a:t>940</a:t>
            </a:r>
          </a:p>
          <a:p>
            <a:pPr>
              <a:lnSpc>
                <a:spcPct val="150000"/>
              </a:lnSpc>
              <a:buClr>
                <a:srgbClr val="F15A2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Региональных услуг:                    </a:t>
            </a:r>
            <a:r>
              <a:rPr lang="ru-RU" b="1" dirty="0" smtClean="0">
                <a:solidFill>
                  <a:srgbClr val="F15A22"/>
                </a:solidFill>
                <a:cs typeface="Arial" pitchFamily="34" charset="0"/>
              </a:rPr>
              <a:t>12 401</a:t>
            </a:r>
          </a:p>
          <a:p>
            <a:pPr>
              <a:lnSpc>
                <a:spcPct val="150000"/>
              </a:lnSpc>
              <a:buClr>
                <a:srgbClr val="F15A2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Муниципальных услуг:                 </a:t>
            </a:r>
            <a:r>
              <a:rPr lang="ru-RU" b="1" dirty="0">
                <a:solidFill>
                  <a:srgbClr val="F15A22"/>
                </a:solidFill>
                <a:cs typeface="Arial" pitchFamily="34" charset="0"/>
              </a:rPr>
              <a:t>29 641</a:t>
            </a:r>
          </a:p>
          <a:p>
            <a:pPr marL="0" indent="0">
              <a:lnSpc>
                <a:spcPct val="150000"/>
              </a:lnSpc>
              <a:defRPr/>
            </a:pPr>
            <a:endParaRPr lang="ru-RU" b="1" dirty="0" smtClean="0">
              <a:cs typeface="Arial" pitchFamily="34" charset="0"/>
            </a:endParaRPr>
          </a:p>
          <a:p>
            <a:pPr marL="0" indent="0">
              <a:defRPr/>
            </a:pP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В эл. виде предоставляется более 1 600 </a:t>
            </a:r>
            <a:br>
              <a:rPr lang="ru-RU" b="1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интерактивных услуг:</a:t>
            </a:r>
            <a:endParaRPr 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15A2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Федеральных услуг :                    </a:t>
            </a:r>
            <a:r>
              <a:rPr lang="ru-RU" b="1" dirty="0" smtClean="0">
                <a:solidFill>
                  <a:srgbClr val="F15A22"/>
                </a:solidFill>
                <a:cs typeface="Arial" pitchFamily="34" charset="0"/>
              </a:rPr>
              <a:t>245</a:t>
            </a:r>
          </a:p>
          <a:p>
            <a:pPr>
              <a:lnSpc>
                <a:spcPct val="150000"/>
              </a:lnSpc>
              <a:buClr>
                <a:srgbClr val="F15A2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Региональных услуг :                   </a:t>
            </a:r>
            <a:r>
              <a:rPr lang="ru-RU" b="1" dirty="0" smtClean="0">
                <a:solidFill>
                  <a:srgbClr val="F15A22"/>
                </a:solidFill>
                <a:cs typeface="Arial" pitchFamily="34" charset="0"/>
              </a:rPr>
              <a:t>1 357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0228" y="60794"/>
            <a:ext cx="90360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ЕДИНЫЙ ПОРТАЛ ГОСУДАРСТВЕННЫХ И МУНИЦИПАЛЬНЫХ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310" y="1264019"/>
            <a:ext cx="117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15A22"/>
                </a:solidFill>
                <a:latin typeface="Arial" pitchFamily="34" charset="0"/>
                <a:cs typeface="Arial" pitchFamily="34" charset="0"/>
              </a:rPr>
              <a:t>УСЛУГИ:</a:t>
            </a:r>
          </a:p>
        </p:txBody>
      </p:sp>
    </p:spTree>
    <p:extLst>
      <p:ext uri="{BB962C8B-B14F-4D97-AF65-F5344CB8AC3E}">
        <p14:creationId xmlns:p14="http://schemas.microsoft.com/office/powerpoint/2010/main" val="59917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Мои документы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01" y="2924944"/>
            <a:ext cx="1315369" cy="13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!Мои документы\Download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1382599" cy="13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!Мои документы\Downloads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26" y="2852936"/>
            <a:ext cx="1309369" cy="13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8" name="Picture 4" descr="C:\Users\ska\Desktop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4438" y="756475"/>
            <a:ext cx="2032603" cy="20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3025" y="-26988"/>
            <a:ext cx="90360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ОБЛАЧНЫЕ СЕРВИСЫ. О7.МЕДИЦИНА</a:t>
            </a:r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107950" y="61944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EE4B801C-6667-4467-89C3-AD6DC59A3C5E}" type="slidenum">
              <a:rPr lang="ru-RU" b="1">
                <a:cs typeface="Arial" charset="0"/>
              </a:rPr>
              <a:pPr algn="r"/>
              <a:t>7</a:t>
            </a:fld>
            <a:endParaRPr lang="ru-RU" b="1">
              <a:cs typeface="Arial" charset="0"/>
            </a:endParaRPr>
          </a:p>
        </p:txBody>
      </p:sp>
      <p:sp>
        <p:nvSpPr>
          <p:cNvPr id="20484" name="AutoShape 37"/>
          <p:cNvSpPr>
            <a:spLocks noChangeArrowheads="1"/>
          </p:cNvSpPr>
          <p:nvPr/>
        </p:nvSpPr>
        <p:spPr bwMode="auto">
          <a:xfrm>
            <a:off x="323850" y="4795614"/>
            <a:ext cx="144463" cy="144463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5 h 21600"/>
              <a:gd name="T4" fmla="*/ 0 w 21600"/>
              <a:gd name="T5" fmla="*/ 21609029 h 21600"/>
              <a:gd name="T6" fmla="*/ 6328455 w 21600"/>
              <a:gd name="T7" fmla="*/ 36889269 h 21600"/>
              <a:gd name="T8" fmla="*/ 21608721 w 21600"/>
              <a:gd name="T9" fmla="*/ 43217736 h 21600"/>
              <a:gd name="T10" fmla="*/ 36889002 w 21600"/>
              <a:gd name="T11" fmla="*/ 36889269 h 21600"/>
              <a:gd name="T12" fmla="*/ 43217442 w 21600"/>
              <a:gd name="T13" fmla="*/ 21609029 h 21600"/>
              <a:gd name="T14" fmla="*/ 36889002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37"/>
          <p:cNvSpPr>
            <a:spLocks noChangeArrowheads="1"/>
          </p:cNvSpPr>
          <p:nvPr/>
        </p:nvSpPr>
        <p:spPr bwMode="auto">
          <a:xfrm>
            <a:off x="6286500" y="5085557"/>
            <a:ext cx="144463" cy="144462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5 h 21600"/>
              <a:gd name="T4" fmla="*/ 0 w 21600"/>
              <a:gd name="T5" fmla="*/ 21609029 h 21600"/>
              <a:gd name="T6" fmla="*/ 6328455 w 21600"/>
              <a:gd name="T7" fmla="*/ 36889269 h 21600"/>
              <a:gd name="T8" fmla="*/ 21608721 w 21600"/>
              <a:gd name="T9" fmla="*/ 43217736 h 21600"/>
              <a:gd name="T10" fmla="*/ 36889002 w 21600"/>
              <a:gd name="T11" fmla="*/ 36889269 h 21600"/>
              <a:gd name="T12" fmla="*/ 43217442 w 21600"/>
              <a:gd name="T13" fmla="*/ 21609029 h 21600"/>
              <a:gd name="T14" fmla="*/ 36889002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37"/>
          <p:cNvSpPr>
            <a:spLocks noChangeArrowheads="1"/>
          </p:cNvSpPr>
          <p:nvPr/>
        </p:nvSpPr>
        <p:spPr bwMode="auto">
          <a:xfrm>
            <a:off x="323850" y="5436767"/>
            <a:ext cx="144463" cy="144462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11 h 21600"/>
              <a:gd name="T4" fmla="*/ 0 w 21600"/>
              <a:gd name="T5" fmla="*/ 21608892 h 21600"/>
              <a:gd name="T6" fmla="*/ 6328455 w 21600"/>
              <a:gd name="T7" fmla="*/ 36889014 h 21600"/>
              <a:gd name="T8" fmla="*/ 21608721 w 21600"/>
              <a:gd name="T9" fmla="*/ 43217464 h 21600"/>
              <a:gd name="T10" fmla="*/ 36889002 w 21600"/>
              <a:gd name="T11" fmla="*/ 36889014 h 21600"/>
              <a:gd name="T12" fmla="*/ 43217442 w 21600"/>
              <a:gd name="T13" fmla="*/ 21608892 h 21600"/>
              <a:gd name="T14" fmla="*/ 36889002 w 21600"/>
              <a:gd name="T15" fmla="*/ 63284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6450013" y="4581128"/>
            <a:ext cx="2786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rebuchet MS" pitchFamily="34" charset="0"/>
              </a:rPr>
              <a:t>Функции дистанционного консультирования пациентов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Автоматический поиск исследования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по </a:t>
            </a:r>
            <a:r>
              <a:rPr lang="ru-RU" sz="1000" dirty="0">
                <a:latin typeface="Trebuchet MS" pitchFamily="34" charset="0"/>
              </a:rPr>
              <a:t>реквизитам пациента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Мониторинг доступа к истории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просмотра </a:t>
            </a:r>
            <a:r>
              <a:rPr lang="ru-RU" sz="1000" dirty="0">
                <a:latin typeface="Trebuchet MS" pitchFamily="34" charset="0"/>
              </a:rPr>
              <a:t>исследований</a:t>
            </a:r>
            <a:endParaRPr lang="ru-RU" sz="1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0488" name="AutoShape 37"/>
          <p:cNvSpPr>
            <a:spLocks noChangeArrowheads="1"/>
          </p:cNvSpPr>
          <p:nvPr/>
        </p:nvSpPr>
        <p:spPr bwMode="auto">
          <a:xfrm>
            <a:off x="3276600" y="4611390"/>
            <a:ext cx="144463" cy="144463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502 h 21600"/>
              <a:gd name="T4" fmla="*/ 0 w 21600"/>
              <a:gd name="T5" fmla="*/ 21609176 h 21600"/>
              <a:gd name="T6" fmla="*/ 6328455 w 21600"/>
              <a:gd name="T7" fmla="*/ 36889537 h 21600"/>
              <a:gd name="T8" fmla="*/ 21608721 w 21600"/>
              <a:gd name="T9" fmla="*/ 43218030 h 21600"/>
              <a:gd name="T10" fmla="*/ 36889002 w 21600"/>
              <a:gd name="T11" fmla="*/ 36889537 h 21600"/>
              <a:gd name="T12" fmla="*/ 43217442 w 21600"/>
              <a:gd name="T13" fmla="*/ 21609176 h 21600"/>
              <a:gd name="T14" fmla="*/ 36889002 w 21600"/>
              <a:gd name="T15" fmla="*/ 632850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6084888" y="665163"/>
            <a:ext cx="2914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4. </a:t>
            </a:r>
            <a:r>
              <a:rPr lang="ru-RU" sz="1200">
                <a:latin typeface="Trebuchet MS" pitchFamily="34" charset="0"/>
              </a:rPr>
              <a:t>Электронный Документооборот административно хозяйственной деятельности</a:t>
            </a:r>
          </a:p>
          <a:p>
            <a:pPr marL="180975" indent="-180975"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5. </a:t>
            </a:r>
            <a:r>
              <a:rPr lang="ru-RU" sz="1200">
                <a:latin typeface="Trebuchet MS" pitchFamily="34" charset="0"/>
              </a:rPr>
              <a:t>Дистанционные консультации. Телемедицина</a:t>
            </a:r>
          </a:p>
          <a:p>
            <a:pPr marL="180975" indent="-180975"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0490" name="Прямоугольник 1"/>
          <p:cNvSpPr>
            <a:spLocks noChangeArrowheads="1"/>
          </p:cNvSpPr>
          <p:nvPr/>
        </p:nvSpPr>
        <p:spPr bwMode="auto">
          <a:xfrm>
            <a:off x="203200" y="757238"/>
            <a:ext cx="3316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1. </a:t>
            </a:r>
            <a:r>
              <a:rPr lang="ru-RU" sz="1200">
                <a:latin typeface="Trebuchet MS" pitchFamily="34" charset="0"/>
              </a:rPr>
              <a:t>Электронная Регистратура</a:t>
            </a:r>
          </a:p>
          <a:p>
            <a:pPr marL="180975" indent="-180975"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2. </a:t>
            </a:r>
            <a:r>
              <a:rPr lang="ru-RU" sz="1200">
                <a:latin typeface="Trebuchet MS" pitchFamily="34" charset="0"/>
              </a:rPr>
              <a:t>Единая Электронная Медицинская Карта</a:t>
            </a:r>
          </a:p>
          <a:p>
            <a:pPr marL="180975" indent="-180975"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  <a:p>
            <a:pPr marL="180975" indent="-180975"/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3. </a:t>
            </a:r>
            <a:r>
              <a:rPr lang="ru-RU" sz="1200">
                <a:latin typeface="Trebuchet MS" pitchFamily="34" charset="0"/>
              </a:rPr>
              <a:t>Единое хранилище диагностических изображений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251520" y="4294188"/>
            <a:ext cx="2722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Лечебно профилактические </a:t>
            </a:r>
            <a:r>
              <a:rPr lang="en-US" sz="1200" b="1" dirty="0" smtClean="0">
                <a:solidFill>
                  <a:srgbClr val="F15A22"/>
                </a:solidFill>
                <a:latin typeface="Trebuchet MS" pitchFamily="34" charset="0"/>
              </a:rPr>
              <a:t/>
            </a:r>
            <a:br>
              <a:rPr lang="en-US" sz="1200" b="1" dirty="0" smtClean="0">
                <a:solidFill>
                  <a:srgbClr val="F15A22"/>
                </a:solidFill>
                <a:latin typeface="Trebuchet MS" pitchFamily="34" charset="0"/>
              </a:rPr>
            </a:br>
            <a:r>
              <a:rPr lang="ru-RU" sz="1200" b="1" dirty="0" smtClean="0">
                <a:solidFill>
                  <a:srgbClr val="F15A22"/>
                </a:solidFill>
                <a:latin typeface="Trebuchet MS" pitchFamily="34" charset="0"/>
              </a:rPr>
              <a:t>учреждения</a:t>
            </a:r>
            <a:endParaRPr lang="ru-RU" sz="1200" b="1" dirty="0">
              <a:solidFill>
                <a:srgbClr val="F15A22"/>
              </a:solidFill>
              <a:latin typeface="Trebuchet MS" pitchFamily="34" charset="0"/>
            </a:endParaRP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39552" y="4755158"/>
            <a:ext cx="263858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rebuchet MS" pitchFamily="34" charset="0"/>
              </a:rPr>
              <a:t>Центральный архива медицинских изображений субъекта для хранения результатов исследований пациентов  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Единая электронная карта пациента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Единая регистратура с возможностью записи на прием к врачу через интернет </a:t>
            </a:r>
          </a:p>
          <a:p>
            <a:endParaRPr lang="ru-RU" sz="1000" dirty="0">
              <a:latin typeface="Trebuchet MS" pitchFamily="34" charset="0"/>
            </a:endParaRPr>
          </a:p>
          <a:p>
            <a:pPr>
              <a:lnSpc>
                <a:spcPct val="50000"/>
              </a:lnSpc>
            </a:pPr>
            <a:endParaRPr lang="ru-RU" sz="1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0493" name="AutoShape 37"/>
          <p:cNvSpPr>
            <a:spLocks noChangeArrowheads="1"/>
          </p:cNvSpPr>
          <p:nvPr/>
        </p:nvSpPr>
        <p:spPr bwMode="auto">
          <a:xfrm>
            <a:off x="323850" y="5718064"/>
            <a:ext cx="144463" cy="144462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5 h 21600"/>
              <a:gd name="T4" fmla="*/ 0 w 21600"/>
              <a:gd name="T5" fmla="*/ 21609029 h 21600"/>
              <a:gd name="T6" fmla="*/ 6328455 w 21600"/>
              <a:gd name="T7" fmla="*/ 36889269 h 21600"/>
              <a:gd name="T8" fmla="*/ 21608721 w 21600"/>
              <a:gd name="T9" fmla="*/ 43217736 h 21600"/>
              <a:gd name="T10" fmla="*/ 36889002 w 21600"/>
              <a:gd name="T11" fmla="*/ 36889269 h 21600"/>
              <a:gd name="T12" fmla="*/ 43217442 w 21600"/>
              <a:gd name="T13" fmla="*/ 21609029 h 21600"/>
              <a:gd name="T14" fmla="*/ 36889002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AutoShape 37"/>
          <p:cNvSpPr>
            <a:spLocks noChangeArrowheads="1"/>
          </p:cNvSpPr>
          <p:nvPr/>
        </p:nvSpPr>
        <p:spPr bwMode="auto">
          <a:xfrm>
            <a:off x="3276600" y="5535161"/>
            <a:ext cx="144463" cy="144462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8 h 21600"/>
              <a:gd name="T4" fmla="*/ 0 w 21600"/>
              <a:gd name="T5" fmla="*/ 21609026 h 21600"/>
              <a:gd name="T6" fmla="*/ 6328455 w 21600"/>
              <a:gd name="T7" fmla="*/ 36889281 h 21600"/>
              <a:gd name="T8" fmla="*/ 21608721 w 21600"/>
              <a:gd name="T9" fmla="*/ 43217731 h 21600"/>
              <a:gd name="T10" fmla="*/ 36889002 w 21600"/>
              <a:gd name="T11" fmla="*/ 36889281 h 21600"/>
              <a:gd name="T12" fmla="*/ 43217442 w 21600"/>
              <a:gd name="T13" fmla="*/ 21609026 h 21600"/>
              <a:gd name="T14" fmla="*/ 36889002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37"/>
          <p:cNvSpPr>
            <a:spLocks noChangeArrowheads="1"/>
          </p:cNvSpPr>
          <p:nvPr/>
        </p:nvSpPr>
        <p:spPr bwMode="auto">
          <a:xfrm>
            <a:off x="6286500" y="4652689"/>
            <a:ext cx="144463" cy="144463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8 h 21600"/>
              <a:gd name="T4" fmla="*/ 0 w 21600"/>
              <a:gd name="T5" fmla="*/ 21609026 h 21600"/>
              <a:gd name="T6" fmla="*/ 6328455 w 21600"/>
              <a:gd name="T7" fmla="*/ 36889281 h 21600"/>
              <a:gd name="T8" fmla="*/ 21608721 w 21600"/>
              <a:gd name="T9" fmla="*/ 43217731 h 21600"/>
              <a:gd name="T10" fmla="*/ 36889002 w 21600"/>
              <a:gd name="T11" fmla="*/ 36889281 h 21600"/>
              <a:gd name="T12" fmla="*/ 43217442 w 21600"/>
              <a:gd name="T13" fmla="*/ 21609026 h 21600"/>
              <a:gd name="T14" fmla="*/ 36889002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3417888" y="4581128"/>
            <a:ext cx="28829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rebuchet MS" pitchFamily="34" charset="0"/>
              </a:rPr>
              <a:t>Реализация программ модернизации здравоохранения в соответствии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с </a:t>
            </a:r>
            <a:r>
              <a:rPr lang="ru-RU" sz="1000" dirty="0">
                <a:latin typeface="Trebuchet MS" pitchFamily="34" charset="0"/>
              </a:rPr>
              <a:t>методическими рекомендациями </a:t>
            </a:r>
            <a:r>
              <a:rPr lang="ru-RU" sz="1000" dirty="0" smtClean="0">
                <a:latin typeface="Trebuchet MS" pitchFamily="34" charset="0"/>
              </a:rPr>
              <a:t>и </a:t>
            </a:r>
            <a:r>
              <a:rPr lang="ru-RU" sz="1000" dirty="0">
                <a:latin typeface="Trebuchet MS" pitchFamily="34" charset="0"/>
              </a:rPr>
              <a:t>нормативными требованиями Министерства здравоохранения и социального развития</a:t>
            </a:r>
          </a:p>
          <a:p>
            <a:pPr>
              <a:lnSpc>
                <a:spcPct val="50000"/>
              </a:lnSpc>
            </a:pPr>
            <a:endParaRPr lang="ru-RU" sz="1000" dirty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50000"/>
              </a:lnSpc>
            </a:pPr>
            <a:endParaRPr lang="ru-RU" sz="1000" dirty="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Прозрачность взаиморасчетов между медицинскими организациями, </a:t>
            </a:r>
            <a:r>
              <a:rPr lang="ru-RU" sz="1000" dirty="0" smtClean="0">
                <a:latin typeface="Trebuchet MS" pitchFamily="34" charset="0"/>
              </a:rPr>
              <a:t/>
            </a:r>
            <a:br>
              <a:rPr lang="ru-RU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страховыми </a:t>
            </a:r>
            <a:r>
              <a:rPr lang="ru-RU" sz="1000" dirty="0">
                <a:latin typeface="Trebuchet MS" pitchFamily="34" charset="0"/>
              </a:rPr>
              <a:t>компаниями</a:t>
            </a:r>
          </a:p>
          <a:p>
            <a:endParaRPr lang="ru-RU" sz="1000" dirty="0">
              <a:latin typeface="Trebuchet MS" pitchFamily="34" charset="0"/>
            </a:endParaRPr>
          </a:p>
          <a:p>
            <a:r>
              <a:rPr lang="ru-RU" sz="1000" dirty="0">
                <a:latin typeface="Trebuchet MS" pitchFamily="34" charset="0"/>
              </a:rPr>
              <a:t>Интеграция с инфраструктурой электронного правительства и предоставление услуг </a:t>
            </a:r>
            <a:r>
              <a:rPr lang="en-US" sz="1000" dirty="0" smtClean="0">
                <a:latin typeface="Trebuchet MS" pitchFamily="34" charset="0"/>
              </a:rPr>
              <a:t/>
            </a:r>
            <a:br>
              <a:rPr lang="en-US" sz="1000" dirty="0" smtClean="0">
                <a:latin typeface="Trebuchet MS" pitchFamily="34" charset="0"/>
              </a:rPr>
            </a:br>
            <a:r>
              <a:rPr lang="ru-RU" sz="1000" dirty="0" smtClean="0">
                <a:latin typeface="Trebuchet MS" pitchFamily="34" charset="0"/>
              </a:rPr>
              <a:t>в </a:t>
            </a:r>
            <a:r>
              <a:rPr lang="ru-RU" sz="1000" dirty="0">
                <a:latin typeface="Trebuchet MS" pitchFamily="34" charset="0"/>
              </a:rPr>
              <a:t>электронной форме</a:t>
            </a:r>
            <a:endParaRPr lang="ru-RU" sz="1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6214170" y="4306888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Телемедицина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204270" y="4292600"/>
            <a:ext cx="252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Модернизация</a:t>
            </a:r>
          </a:p>
        </p:txBody>
      </p:sp>
      <p:sp>
        <p:nvSpPr>
          <p:cNvPr id="20499" name="AutoShape 37"/>
          <p:cNvSpPr>
            <a:spLocks noChangeArrowheads="1"/>
          </p:cNvSpPr>
          <p:nvPr/>
        </p:nvSpPr>
        <p:spPr bwMode="auto">
          <a:xfrm>
            <a:off x="3276600" y="6164857"/>
            <a:ext cx="144463" cy="144463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8 h 21600"/>
              <a:gd name="T4" fmla="*/ 0 w 21600"/>
              <a:gd name="T5" fmla="*/ 21609026 h 21600"/>
              <a:gd name="T6" fmla="*/ 6328455 w 21600"/>
              <a:gd name="T7" fmla="*/ 36889281 h 21600"/>
              <a:gd name="T8" fmla="*/ 21608721 w 21600"/>
              <a:gd name="T9" fmla="*/ 43217731 h 21600"/>
              <a:gd name="T10" fmla="*/ 36889002 w 21600"/>
              <a:gd name="T11" fmla="*/ 36889281 h 21600"/>
              <a:gd name="T12" fmla="*/ 43217442 w 21600"/>
              <a:gd name="T13" fmla="*/ 21609026 h 21600"/>
              <a:gd name="T14" fmla="*/ 36889002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37"/>
          <p:cNvSpPr>
            <a:spLocks noChangeArrowheads="1"/>
          </p:cNvSpPr>
          <p:nvPr/>
        </p:nvSpPr>
        <p:spPr bwMode="auto">
          <a:xfrm>
            <a:off x="6286500" y="5532239"/>
            <a:ext cx="144462" cy="144463"/>
          </a:xfrm>
          <a:custGeom>
            <a:avLst/>
            <a:gdLst>
              <a:gd name="T0" fmla="*/ 21608721 w 21600"/>
              <a:gd name="T1" fmla="*/ 0 h 21600"/>
              <a:gd name="T2" fmla="*/ 6328455 w 21600"/>
              <a:gd name="T3" fmla="*/ 6328455 h 21600"/>
              <a:gd name="T4" fmla="*/ 0 w 21600"/>
              <a:gd name="T5" fmla="*/ 21609029 h 21600"/>
              <a:gd name="T6" fmla="*/ 6328455 w 21600"/>
              <a:gd name="T7" fmla="*/ 36889269 h 21600"/>
              <a:gd name="T8" fmla="*/ 21608721 w 21600"/>
              <a:gd name="T9" fmla="*/ 43217736 h 21600"/>
              <a:gd name="T10" fmla="*/ 36889002 w 21600"/>
              <a:gd name="T11" fmla="*/ 36889269 h 21600"/>
              <a:gd name="T12" fmla="*/ 43217442 w 21600"/>
              <a:gd name="T13" fmla="*/ 21609029 h 21600"/>
              <a:gd name="T14" fmla="*/ 36889002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4845" y="1753093"/>
            <a:ext cx="1166459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9862" y="3567131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7842" y="3542319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510" y="1775149"/>
            <a:ext cx="1228504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2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5" descr="C:\Users\ska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396" y="764704"/>
            <a:ext cx="2051645" cy="20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!Мои документы\Download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02" y="2924944"/>
            <a:ext cx="1315368" cy="13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!Мои документы\Downloads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94" y="2924944"/>
            <a:ext cx="1304958" cy="13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!Мои документы\Download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40" y="2852936"/>
            <a:ext cx="1313755" cy="1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4845" y="1753093"/>
            <a:ext cx="1166459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9862" y="3567131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7842" y="3542319"/>
            <a:ext cx="1125095" cy="2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1510" y="1775149"/>
            <a:ext cx="1228504" cy="11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7"/>
          <p:cNvSpPr>
            <a:spLocks noChangeArrowheads="1"/>
          </p:cNvSpPr>
          <p:nvPr/>
        </p:nvSpPr>
        <p:spPr bwMode="auto">
          <a:xfrm>
            <a:off x="213172" y="4581128"/>
            <a:ext cx="144462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5 h 21600"/>
              <a:gd name="T4" fmla="*/ 0 w 21600"/>
              <a:gd name="T5" fmla="*/ 21609029 h 21600"/>
              <a:gd name="T6" fmla="*/ 6328411 w 21600"/>
              <a:gd name="T7" fmla="*/ 36889269 h 21600"/>
              <a:gd name="T8" fmla="*/ 21608571 w 21600"/>
              <a:gd name="T9" fmla="*/ 43217736 h 21600"/>
              <a:gd name="T10" fmla="*/ 36888746 w 21600"/>
              <a:gd name="T11" fmla="*/ 36889269 h 21600"/>
              <a:gd name="T12" fmla="*/ 43217143 w 21600"/>
              <a:gd name="T13" fmla="*/ 21609029 h 21600"/>
              <a:gd name="T14" fmla="*/ 36888746 w 21600"/>
              <a:gd name="T15" fmla="*/ 632845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37"/>
          <p:cNvSpPr>
            <a:spLocks noChangeArrowheads="1"/>
          </p:cNvSpPr>
          <p:nvPr/>
        </p:nvSpPr>
        <p:spPr bwMode="auto">
          <a:xfrm>
            <a:off x="213172" y="5035391"/>
            <a:ext cx="144462" cy="144462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365 h 21600"/>
              <a:gd name="T4" fmla="*/ 0 w 21600"/>
              <a:gd name="T5" fmla="*/ 21608745 h 21600"/>
              <a:gd name="T6" fmla="*/ 6328411 w 21600"/>
              <a:gd name="T7" fmla="*/ 36888746 h 21600"/>
              <a:gd name="T8" fmla="*/ 21608571 w 21600"/>
              <a:gd name="T9" fmla="*/ 43217169 h 21600"/>
              <a:gd name="T10" fmla="*/ 36888746 w 21600"/>
              <a:gd name="T11" fmla="*/ 36888746 h 21600"/>
              <a:gd name="T12" fmla="*/ 43217143 w 21600"/>
              <a:gd name="T13" fmla="*/ 21608745 h 21600"/>
              <a:gd name="T14" fmla="*/ 36888746 w 21600"/>
              <a:gd name="T15" fmla="*/ 63283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357634" y="4524216"/>
            <a:ext cx="30153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Ведение электронного дневника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rebuchet MS" pitchFamily="34" charset="0"/>
                <a:cs typeface="Tahoma" pitchFamily="34" charset="0"/>
              </a:rPr>
            </a:b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и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электронного журнала успеваемости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Централизованное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назначение домашних заданий, расписаний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уроков,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информирование о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поурочных планах, темах урока и т.д.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З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аписи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детей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в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школу и детский сад из единого портала государственных услуг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auto">
          <a:xfrm>
            <a:off x="498475" y="962025"/>
            <a:ext cx="27781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1. </a:t>
            </a:r>
            <a:r>
              <a:rPr lang="ru-RU" sz="1200">
                <a:latin typeface="Trebuchet MS" pitchFamily="34" charset="0"/>
              </a:rPr>
              <a:t>Электронная школа</a:t>
            </a:r>
          </a:p>
          <a:p>
            <a:pPr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2. </a:t>
            </a:r>
            <a:r>
              <a:rPr lang="ru-RU" sz="1200">
                <a:latin typeface="Trebuchet MS" pitchFamily="34" charset="0"/>
              </a:rPr>
              <a:t>Электронный детский сад</a:t>
            </a:r>
          </a:p>
          <a:p>
            <a:endParaRPr lang="ru-RU" sz="1200">
              <a:latin typeface="Trebuchet MS" pitchFamily="34" charset="0"/>
            </a:endParaRPr>
          </a:p>
          <a:p>
            <a:r>
              <a:rPr lang="ru-RU" sz="1200">
                <a:solidFill>
                  <a:srgbClr val="F15A22"/>
                </a:solidFill>
                <a:latin typeface="Trebuchet MS" pitchFamily="34" charset="0"/>
              </a:rPr>
              <a:t>3. </a:t>
            </a:r>
            <a:r>
              <a:rPr lang="ru-RU" sz="1200">
                <a:latin typeface="Trebuchet MS" pitchFamily="34" charset="0"/>
              </a:rPr>
              <a:t>Мониторинг образования</a:t>
            </a:r>
          </a:p>
          <a:p>
            <a:endParaRPr lang="ru-RU" sz="1200">
              <a:latin typeface="Trebuchet MS" pitchFamily="34" charset="0"/>
            </a:endParaRPr>
          </a:p>
          <a:p>
            <a:pPr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  <a:p>
            <a:pPr>
              <a:lnSpc>
                <a:spcPct val="50000"/>
              </a:lnSpc>
            </a:pPr>
            <a:endParaRPr lang="ru-RU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511" name="AutoShape 37"/>
          <p:cNvSpPr>
            <a:spLocks noChangeArrowheads="1"/>
          </p:cNvSpPr>
          <p:nvPr/>
        </p:nvSpPr>
        <p:spPr bwMode="auto">
          <a:xfrm>
            <a:off x="3280241" y="4581128"/>
            <a:ext cx="144463" cy="144462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8 h 21600"/>
              <a:gd name="T4" fmla="*/ 0 w 21600"/>
              <a:gd name="T5" fmla="*/ 21609026 h 21600"/>
              <a:gd name="T6" fmla="*/ 6328411 w 21600"/>
              <a:gd name="T7" fmla="*/ 36889281 h 21600"/>
              <a:gd name="T8" fmla="*/ 21608571 w 21600"/>
              <a:gd name="T9" fmla="*/ 43217731 h 21600"/>
              <a:gd name="T10" fmla="*/ 36888746 w 21600"/>
              <a:gd name="T11" fmla="*/ 36889281 h 21600"/>
              <a:gd name="T12" fmla="*/ 43217143 w 21600"/>
              <a:gd name="T13" fmla="*/ 21609026 h 21600"/>
              <a:gd name="T14" fmla="*/ 36888746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37"/>
          <p:cNvSpPr>
            <a:spLocks noChangeArrowheads="1"/>
          </p:cNvSpPr>
          <p:nvPr/>
        </p:nvSpPr>
        <p:spPr bwMode="auto">
          <a:xfrm>
            <a:off x="3280241" y="5322566"/>
            <a:ext cx="144463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8 h 21600"/>
              <a:gd name="T4" fmla="*/ 0 w 21600"/>
              <a:gd name="T5" fmla="*/ 21609026 h 21600"/>
              <a:gd name="T6" fmla="*/ 6328411 w 21600"/>
              <a:gd name="T7" fmla="*/ 36889281 h 21600"/>
              <a:gd name="T8" fmla="*/ 21608571 w 21600"/>
              <a:gd name="T9" fmla="*/ 43217731 h 21600"/>
              <a:gd name="T10" fmla="*/ 36888746 w 21600"/>
              <a:gd name="T11" fmla="*/ 36889281 h 21600"/>
              <a:gd name="T12" fmla="*/ 43217143 w 21600"/>
              <a:gd name="T13" fmla="*/ 21609026 h 21600"/>
              <a:gd name="T14" fmla="*/ 36888746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37"/>
          <p:cNvSpPr>
            <a:spLocks noChangeArrowheads="1"/>
          </p:cNvSpPr>
          <p:nvPr/>
        </p:nvSpPr>
        <p:spPr bwMode="auto">
          <a:xfrm>
            <a:off x="6435394" y="4581128"/>
            <a:ext cx="144463" cy="144462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11 h 21600"/>
              <a:gd name="T4" fmla="*/ 0 w 21600"/>
              <a:gd name="T5" fmla="*/ 21608892 h 21600"/>
              <a:gd name="T6" fmla="*/ 6328411 w 21600"/>
              <a:gd name="T7" fmla="*/ 36889014 h 21600"/>
              <a:gd name="T8" fmla="*/ 21608571 w 21600"/>
              <a:gd name="T9" fmla="*/ 43217464 h 21600"/>
              <a:gd name="T10" fmla="*/ 36888746 w 21600"/>
              <a:gd name="T11" fmla="*/ 36889014 h 21600"/>
              <a:gd name="T12" fmla="*/ 43217143 w 21600"/>
              <a:gd name="T13" fmla="*/ 21608892 h 21600"/>
              <a:gd name="T14" fmla="*/ 36888746 w 21600"/>
              <a:gd name="T15" fmla="*/ 63284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37"/>
          <p:cNvSpPr>
            <a:spLocks noChangeArrowheads="1"/>
          </p:cNvSpPr>
          <p:nvPr/>
        </p:nvSpPr>
        <p:spPr bwMode="auto">
          <a:xfrm>
            <a:off x="6435394" y="5035390"/>
            <a:ext cx="144463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8 h 21600"/>
              <a:gd name="T4" fmla="*/ 0 w 21600"/>
              <a:gd name="T5" fmla="*/ 21609026 h 21600"/>
              <a:gd name="T6" fmla="*/ 6328411 w 21600"/>
              <a:gd name="T7" fmla="*/ 36889281 h 21600"/>
              <a:gd name="T8" fmla="*/ 21608571 w 21600"/>
              <a:gd name="T9" fmla="*/ 43217731 h 21600"/>
              <a:gd name="T10" fmla="*/ 36888746 w 21600"/>
              <a:gd name="T11" fmla="*/ 36889281 h 21600"/>
              <a:gd name="T12" fmla="*/ 43217143 w 21600"/>
              <a:gd name="T13" fmla="*/ 21609026 h 21600"/>
              <a:gd name="T14" fmla="*/ 36888746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6372075" y="4246141"/>
            <a:ext cx="208803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Аналитика</a:t>
            </a:r>
          </a:p>
        </p:txBody>
      </p:sp>
      <p:sp>
        <p:nvSpPr>
          <p:cNvPr id="21516" name="Номер слайда 3"/>
          <p:cNvSpPr txBox="1">
            <a:spLocks noGrp="1"/>
          </p:cNvSpPr>
          <p:nvPr/>
        </p:nvSpPr>
        <p:spPr bwMode="auto">
          <a:xfrm>
            <a:off x="107950" y="623252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C172CD4F-1069-4E86-BB17-01C596F4420C}" type="slidenum">
              <a:rPr lang="ru-RU" b="1">
                <a:cs typeface="Arial" charset="0"/>
              </a:rPr>
              <a:pPr algn="r"/>
              <a:t>8</a:t>
            </a:fld>
            <a:endParaRPr lang="ru-RU" b="1">
              <a:cs typeface="Arial" charset="0"/>
            </a:endParaRPr>
          </a:p>
        </p:txBody>
      </p:sp>
      <p:sp>
        <p:nvSpPr>
          <p:cNvPr id="21517" name="Прямоугольник 1"/>
          <p:cNvSpPr>
            <a:spLocks noChangeArrowheads="1"/>
          </p:cNvSpPr>
          <p:nvPr/>
        </p:nvSpPr>
        <p:spPr bwMode="auto">
          <a:xfrm>
            <a:off x="6007100" y="919163"/>
            <a:ext cx="2741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F15A22"/>
                </a:solidFill>
                <a:latin typeface="Trebuchet MS" pitchFamily="34" charset="0"/>
              </a:rPr>
              <a:t>4</a:t>
            </a:r>
            <a:r>
              <a:rPr lang="ru-RU" sz="1200" dirty="0" smtClean="0">
                <a:solidFill>
                  <a:srgbClr val="F15A22"/>
                </a:solidFill>
                <a:latin typeface="Trebuchet MS" pitchFamily="34" charset="0"/>
              </a:rPr>
              <a:t>. </a:t>
            </a:r>
            <a:r>
              <a:rPr lang="ru-RU" sz="1200" dirty="0">
                <a:latin typeface="Trebuchet MS" pitchFamily="34" charset="0"/>
              </a:rPr>
              <a:t>Социальная сеть учеников</a:t>
            </a:r>
          </a:p>
          <a:p>
            <a:endParaRPr lang="ru-RU" sz="1200" dirty="0">
              <a:latin typeface="Trebuchet MS" pitchFamily="34" charset="0"/>
            </a:endParaRPr>
          </a:p>
          <a:p>
            <a:pPr marL="180975" indent="-180975"/>
            <a:r>
              <a:rPr lang="ru-RU" sz="1200" dirty="0">
                <a:solidFill>
                  <a:srgbClr val="F15A22"/>
                </a:solidFill>
                <a:latin typeface="Trebuchet MS" pitchFamily="34" charset="0"/>
              </a:rPr>
              <a:t>5</a:t>
            </a:r>
            <a:r>
              <a:rPr lang="ru-RU" sz="1200" dirty="0" smtClean="0">
                <a:solidFill>
                  <a:srgbClr val="F15A22"/>
                </a:solidFill>
                <a:latin typeface="Trebuchet MS" pitchFamily="34" charset="0"/>
              </a:rPr>
              <a:t>. </a:t>
            </a:r>
            <a:r>
              <a:rPr lang="ru-RU" sz="1200" dirty="0">
                <a:latin typeface="Trebuchet MS" pitchFamily="34" charset="0"/>
              </a:rPr>
              <a:t>Интеграция с инфраструктурой электронного правительства</a:t>
            </a:r>
          </a:p>
        </p:txBody>
      </p:sp>
      <p:sp>
        <p:nvSpPr>
          <p:cNvPr id="21518" name="Прямоугольник 2"/>
          <p:cNvSpPr>
            <a:spLocks noChangeArrowheads="1"/>
          </p:cNvSpPr>
          <p:nvPr/>
        </p:nvSpPr>
        <p:spPr bwMode="auto">
          <a:xfrm>
            <a:off x="6645845" y="4524216"/>
            <a:ext cx="2606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Анализ и прогнозирование работы учебного заведения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Автоматизированный сбор отчетности со всех учебных учреждений. 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Переход к сдаче классных журналов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rebuchet MS" pitchFamily="34" charset="0"/>
                <a:cs typeface="Tahoma" pitchFamily="34" charset="0"/>
              </a:rPr>
            </a:b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в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электронной форме</a:t>
            </a: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146199" y="4255666"/>
            <a:ext cx="284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Обеспечение учебного процесса</a:t>
            </a:r>
          </a:p>
        </p:txBody>
      </p:sp>
      <p:sp>
        <p:nvSpPr>
          <p:cNvPr id="21520" name="Прямоугольник 5"/>
          <p:cNvSpPr>
            <a:spLocks noChangeArrowheads="1"/>
          </p:cNvSpPr>
          <p:nvPr/>
        </p:nvSpPr>
        <p:spPr bwMode="auto">
          <a:xfrm>
            <a:off x="3443263" y="4524216"/>
            <a:ext cx="2928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Предоставление информации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rebuchet MS" pitchFamily="34" charset="0"/>
                <a:cs typeface="Tahoma" pitchFamily="34" charset="0"/>
              </a:rPr>
            </a:b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об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образовательных программах, организации бесплатного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rebuchet MS" pitchFamily="34" charset="0"/>
                <a:cs typeface="Tahoma" pitchFamily="34" charset="0"/>
              </a:rPr>
            </a:b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и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общедоступного образования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Предоставление  информации о порядке проведения единого государственного экзамена</a:t>
            </a:r>
          </a:p>
          <a:p>
            <a:endParaRPr lang="ru-RU" sz="1000" dirty="0">
              <a:latin typeface="Trebuchet MS" pitchFamily="34" charset="0"/>
              <a:cs typeface="Tahoma" pitchFamily="34" charset="0"/>
            </a:endParaRPr>
          </a:p>
          <a:p>
            <a:r>
              <a:rPr lang="ru-RU" sz="1000" dirty="0">
                <a:latin typeface="Trebuchet MS" pitchFamily="34" charset="0"/>
                <a:cs typeface="Tahoma" pitchFamily="34" charset="0"/>
              </a:rPr>
              <a:t>Предоставление информации о результатах сданных экзаменов и зачислении </a:t>
            </a: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/>
            </a:r>
            <a:br>
              <a:rPr lang="ru-RU" sz="1000" dirty="0" smtClean="0">
                <a:latin typeface="Trebuchet MS" pitchFamily="34" charset="0"/>
                <a:cs typeface="Tahoma" pitchFamily="34" charset="0"/>
              </a:rPr>
            </a:br>
            <a:r>
              <a:rPr lang="ru-RU" sz="1000" dirty="0" smtClean="0">
                <a:latin typeface="Trebuchet MS" pitchFamily="34" charset="0"/>
                <a:cs typeface="Tahoma" pitchFamily="34" charset="0"/>
              </a:rPr>
              <a:t>в </a:t>
            </a:r>
            <a:r>
              <a:rPr lang="ru-RU" sz="1000" dirty="0">
                <a:latin typeface="Trebuchet MS" pitchFamily="34" charset="0"/>
                <a:cs typeface="Tahoma" pitchFamily="34" charset="0"/>
              </a:rPr>
              <a:t>образовательное учреждение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203848" y="4246141"/>
            <a:ext cx="207295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5A22"/>
                </a:solidFill>
                <a:latin typeface="Trebuchet MS" pitchFamily="34" charset="0"/>
              </a:rPr>
              <a:t>Информирование</a:t>
            </a:r>
          </a:p>
        </p:txBody>
      </p:sp>
      <p:sp>
        <p:nvSpPr>
          <p:cNvPr id="21523" name="AutoShape 37"/>
          <p:cNvSpPr>
            <a:spLocks noChangeArrowheads="1"/>
          </p:cNvSpPr>
          <p:nvPr/>
        </p:nvSpPr>
        <p:spPr bwMode="auto">
          <a:xfrm>
            <a:off x="213172" y="5667235"/>
            <a:ext cx="144462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365 h 21600"/>
              <a:gd name="T4" fmla="*/ 0 w 21600"/>
              <a:gd name="T5" fmla="*/ 21608745 h 21600"/>
              <a:gd name="T6" fmla="*/ 6328411 w 21600"/>
              <a:gd name="T7" fmla="*/ 36888746 h 21600"/>
              <a:gd name="T8" fmla="*/ 21608571 w 21600"/>
              <a:gd name="T9" fmla="*/ 43217169 h 21600"/>
              <a:gd name="T10" fmla="*/ 36888746 w 21600"/>
              <a:gd name="T11" fmla="*/ 36888746 h 21600"/>
              <a:gd name="T12" fmla="*/ 43217143 w 21600"/>
              <a:gd name="T13" fmla="*/ 21608745 h 21600"/>
              <a:gd name="T14" fmla="*/ 36888746 w 21600"/>
              <a:gd name="T15" fmla="*/ 63283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AutoShape 37"/>
          <p:cNvSpPr>
            <a:spLocks noChangeArrowheads="1"/>
          </p:cNvSpPr>
          <p:nvPr/>
        </p:nvSpPr>
        <p:spPr bwMode="auto">
          <a:xfrm>
            <a:off x="6435394" y="5460578"/>
            <a:ext cx="144463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8 h 21600"/>
              <a:gd name="T4" fmla="*/ 0 w 21600"/>
              <a:gd name="T5" fmla="*/ 21609026 h 21600"/>
              <a:gd name="T6" fmla="*/ 6328411 w 21600"/>
              <a:gd name="T7" fmla="*/ 36889281 h 21600"/>
              <a:gd name="T8" fmla="*/ 21608571 w 21600"/>
              <a:gd name="T9" fmla="*/ 43217731 h 21600"/>
              <a:gd name="T10" fmla="*/ 36888746 w 21600"/>
              <a:gd name="T11" fmla="*/ 36889281 h 21600"/>
              <a:gd name="T12" fmla="*/ 43217143 w 21600"/>
              <a:gd name="T13" fmla="*/ 21609026 h 21600"/>
              <a:gd name="T14" fmla="*/ 36888746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AutoShape 37"/>
          <p:cNvSpPr>
            <a:spLocks noChangeArrowheads="1"/>
          </p:cNvSpPr>
          <p:nvPr/>
        </p:nvSpPr>
        <p:spPr bwMode="auto">
          <a:xfrm>
            <a:off x="3280241" y="5961434"/>
            <a:ext cx="144463" cy="144463"/>
          </a:xfrm>
          <a:custGeom>
            <a:avLst/>
            <a:gdLst>
              <a:gd name="T0" fmla="*/ 21608571 w 21600"/>
              <a:gd name="T1" fmla="*/ 0 h 21600"/>
              <a:gd name="T2" fmla="*/ 6328411 w 21600"/>
              <a:gd name="T3" fmla="*/ 6328458 h 21600"/>
              <a:gd name="T4" fmla="*/ 0 w 21600"/>
              <a:gd name="T5" fmla="*/ 21609026 h 21600"/>
              <a:gd name="T6" fmla="*/ 6328411 w 21600"/>
              <a:gd name="T7" fmla="*/ 36889281 h 21600"/>
              <a:gd name="T8" fmla="*/ 21608571 w 21600"/>
              <a:gd name="T9" fmla="*/ 43217731 h 21600"/>
              <a:gd name="T10" fmla="*/ 36888746 w 21600"/>
              <a:gd name="T11" fmla="*/ 36889281 h 21600"/>
              <a:gd name="T12" fmla="*/ 43217143 w 21600"/>
              <a:gd name="T13" fmla="*/ 21609026 h 21600"/>
              <a:gd name="T14" fmla="*/ 36888746 w 21600"/>
              <a:gd name="T15" fmla="*/ 63284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3025" y="-26988"/>
            <a:ext cx="90360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ОБЛАЧНЫЕ СЕРВИСЫ. О7.ОБРАЗОВАНИЕ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798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7EA8F-A08E-4F45-B1AE-C3FE704A6709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6628" name="AutoShape 37"/>
          <p:cNvSpPr>
            <a:spLocks noChangeArrowheads="1"/>
          </p:cNvSpPr>
          <p:nvPr/>
        </p:nvSpPr>
        <p:spPr bwMode="auto">
          <a:xfrm>
            <a:off x="250825" y="4622701"/>
            <a:ext cx="144463" cy="144462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4742 h 21600"/>
              <a:gd name="T4" fmla="*/ 0 w 21600"/>
              <a:gd name="T5" fmla="*/ 144521284 h 21600"/>
              <a:gd name="T6" fmla="*/ 42325651 w 21600"/>
              <a:gd name="T7" fmla="*/ 246715646 h 21600"/>
              <a:gd name="T8" fmla="*/ 144522178 w 21600"/>
              <a:gd name="T9" fmla="*/ 289040428 h 21600"/>
              <a:gd name="T10" fmla="*/ 246718852 w 21600"/>
              <a:gd name="T11" fmla="*/ 246715646 h 21600"/>
              <a:gd name="T12" fmla="*/ 289044783 w 21600"/>
              <a:gd name="T13" fmla="*/ 144521284 h 21600"/>
              <a:gd name="T14" fmla="*/ 246718852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37"/>
          <p:cNvSpPr>
            <a:spLocks noChangeArrowheads="1"/>
          </p:cNvSpPr>
          <p:nvPr/>
        </p:nvSpPr>
        <p:spPr bwMode="auto">
          <a:xfrm>
            <a:off x="250825" y="4948138"/>
            <a:ext cx="144463" cy="144463"/>
          </a:xfrm>
          <a:custGeom>
            <a:avLst/>
            <a:gdLst>
              <a:gd name="T0" fmla="*/ 144522178 w 21600"/>
              <a:gd name="T1" fmla="*/ 0 h 21600"/>
              <a:gd name="T2" fmla="*/ 42325651 w 21600"/>
              <a:gd name="T3" fmla="*/ 42325330 h 21600"/>
              <a:gd name="T4" fmla="*/ 0 w 21600"/>
              <a:gd name="T5" fmla="*/ 144523462 h 21600"/>
              <a:gd name="T6" fmla="*/ 42325651 w 21600"/>
              <a:gd name="T7" fmla="*/ 246719066 h 21600"/>
              <a:gd name="T8" fmla="*/ 144522178 w 21600"/>
              <a:gd name="T9" fmla="*/ 289044783 h 21600"/>
              <a:gd name="T10" fmla="*/ 246718852 w 21600"/>
              <a:gd name="T11" fmla="*/ 246719066 h 21600"/>
              <a:gd name="T12" fmla="*/ 289044783 w 21600"/>
              <a:gd name="T13" fmla="*/ 144523462 h 21600"/>
              <a:gd name="T14" fmla="*/ 246718852 w 21600"/>
              <a:gd name="T15" fmla="*/ 4232533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37"/>
          <p:cNvSpPr>
            <a:spLocks noChangeArrowheads="1"/>
          </p:cNvSpPr>
          <p:nvPr/>
        </p:nvSpPr>
        <p:spPr bwMode="auto">
          <a:xfrm>
            <a:off x="3132138" y="4622701"/>
            <a:ext cx="144462" cy="144462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742 h 21600"/>
              <a:gd name="T4" fmla="*/ 0 w 21600"/>
              <a:gd name="T5" fmla="*/ 144521284 h 21600"/>
              <a:gd name="T6" fmla="*/ 42324448 w 21600"/>
              <a:gd name="T7" fmla="*/ 246715646 h 21600"/>
              <a:gd name="T8" fmla="*/ 144518288 w 21600"/>
              <a:gd name="T9" fmla="*/ 289040428 h 21600"/>
              <a:gd name="T10" fmla="*/ 246712007 w 21600"/>
              <a:gd name="T11" fmla="*/ 246715646 h 21600"/>
              <a:gd name="T12" fmla="*/ 289036576 w 21600"/>
              <a:gd name="T13" fmla="*/ 144521284 h 21600"/>
              <a:gd name="T14" fmla="*/ 246712007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4925" y="620713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F15A22"/>
              </a:buClr>
              <a:buFontTx/>
              <a:buAutoNum type="arabicPeriod"/>
              <a:defRPr/>
            </a:pPr>
            <a:r>
              <a:rPr lang="ru-RU" sz="1200" dirty="0">
                <a:latin typeface="Trebuchet MS" pitchFamily="34" charset="0"/>
              </a:rPr>
              <a:t>«Одно окно» для приема обращений населения обо всех ЧС</a:t>
            </a:r>
          </a:p>
          <a:p>
            <a:pPr marL="342900" indent="-342900">
              <a:buClr>
                <a:srgbClr val="F15A22"/>
              </a:buClr>
              <a:buFontTx/>
              <a:buAutoNum type="arabicPeriod"/>
              <a:defRPr/>
            </a:pPr>
            <a:r>
              <a:rPr lang="ru-RU" sz="1200" dirty="0">
                <a:latin typeface="Trebuchet MS" pitchFamily="34" charset="0"/>
              </a:rPr>
              <a:t>Обеспечение контроля за действиями оперативных служб, оперативная поддержка их деятельности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156325" y="404813"/>
            <a:ext cx="3024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F15A22"/>
              </a:buClr>
              <a:buFontTx/>
              <a:buAutoNum type="arabicPeriod" startAt="3"/>
              <a:defRPr/>
            </a:pPr>
            <a:r>
              <a:rPr lang="ru-RU" sz="1200" dirty="0">
                <a:latin typeface="Trebuchet MS" pitchFamily="34" charset="0"/>
              </a:rPr>
              <a:t>Координация действий </a:t>
            </a:r>
            <a:br>
              <a:rPr lang="ru-RU" sz="1200" dirty="0">
                <a:latin typeface="Trebuchet MS" pitchFamily="34" charset="0"/>
              </a:rPr>
            </a:br>
            <a:r>
              <a:rPr lang="ru-RU" sz="1200" dirty="0">
                <a:latin typeface="Trebuchet MS" pitchFamily="34" charset="0"/>
              </a:rPr>
              <a:t>отдельных служб с возможностью перехвата функции управления при комплексных ЧС</a:t>
            </a:r>
          </a:p>
          <a:p>
            <a:pPr marL="342900" indent="-342900">
              <a:buClr>
                <a:srgbClr val="F15A22"/>
              </a:buClr>
              <a:buFontTx/>
              <a:buAutoNum type="arabicPeriod" startAt="3"/>
              <a:defRPr/>
            </a:pPr>
            <a:r>
              <a:rPr lang="ru-RU" sz="1200" dirty="0">
                <a:latin typeface="Trebuchet MS" pitchFamily="34" charset="0"/>
              </a:rPr>
              <a:t>Единая система сбора данных </a:t>
            </a:r>
            <a:br>
              <a:rPr lang="ru-RU" sz="1200" dirty="0">
                <a:latin typeface="Trebuchet MS" pitchFamily="34" charset="0"/>
              </a:rPr>
            </a:br>
            <a:r>
              <a:rPr lang="ru-RU" sz="1200" dirty="0">
                <a:latin typeface="Trebuchet MS" pitchFamily="34" charset="0"/>
              </a:rPr>
              <a:t>со всех критически важных объектов, накопление и анализ статистики по всем ЧС</a:t>
            </a:r>
          </a:p>
        </p:txBody>
      </p:sp>
      <p:sp>
        <p:nvSpPr>
          <p:cNvPr id="26634" name="Text Box 18"/>
          <p:cNvSpPr txBox="1">
            <a:spLocks noChangeArrowheads="1"/>
          </p:cNvSpPr>
          <p:nvPr/>
        </p:nvSpPr>
        <p:spPr bwMode="auto">
          <a:xfrm>
            <a:off x="179388" y="4275038"/>
            <a:ext cx="252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15A22"/>
                </a:solidFill>
                <a:latin typeface="Trebuchet MS" pitchFamily="34" charset="0"/>
              </a:rPr>
              <a:t>Экстренные службы</a:t>
            </a: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3060700" y="4275038"/>
            <a:ext cx="2592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15A22"/>
                </a:solidFill>
                <a:latin typeface="Trebuchet MS" pitchFamily="34" charset="0"/>
              </a:rPr>
              <a:t>Единая система сбора данных</a:t>
            </a:r>
          </a:p>
        </p:txBody>
      </p:sp>
      <p:sp>
        <p:nvSpPr>
          <p:cNvPr id="26636" name="Text Box 18"/>
          <p:cNvSpPr txBox="1">
            <a:spLocks noChangeArrowheads="1"/>
          </p:cNvSpPr>
          <p:nvPr/>
        </p:nvSpPr>
        <p:spPr bwMode="auto">
          <a:xfrm>
            <a:off x="6156325" y="42496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15A22"/>
                </a:solidFill>
                <a:latin typeface="Trebuchet MS" pitchFamily="34" charset="0"/>
              </a:rPr>
              <a:t>Информационно-коммуникационная подсистема</a:t>
            </a:r>
          </a:p>
        </p:txBody>
      </p:sp>
      <p:sp>
        <p:nvSpPr>
          <p:cNvPr id="26637" name="AutoShape 37"/>
          <p:cNvSpPr>
            <a:spLocks noChangeArrowheads="1"/>
          </p:cNvSpPr>
          <p:nvPr/>
        </p:nvSpPr>
        <p:spPr bwMode="auto">
          <a:xfrm>
            <a:off x="3132138" y="4921151"/>
            <a:ext cx="144462" cy="144462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742 h 21600"/>
              <a:gd name="T4" fmla="*/ 0 w 21600"/>
              <a:gd name="T5" fmla="*/ 144521284 h 21600"/>
              <a:gd name="T6" fmla="*/ 42324448 w 21600"/>
              <a:gd name="T7" fmla="*/ 246715646 h 21600"/>
              <a:gd name="T8" fmla="*/ 144518288 w 21600"/>
              <a:gd name="T9" fmla="*/ 289040428 h 21600"/>
              <a:gd name="T10" fmla="*/ 246712007 w 21600"/>
              <a:gd name="T11" fmla="*/ 246715646 h 21600"/>
              <a:gd name="T12" fmla="*/ 289036576 w 21600"/>
              <a:gd name="T13" fmla="*/ 144521284 h 21600"/>
              <a:gd name="T14" fmla="*/ 246712007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37"/>
          <p:cNvSpPr>
            <a:spLocks noChangeArrowheads="1"/>
          </p:cNvSpPr>
          <p:nvPr/>
        </p:nvSpPr>
        <p:spPr bwMode="auto">
          <a:xfrm>
            <a:off x="3132138" y="5281513"/>
            <a:ext cx="144462" cy="144463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5330 h 21600"/>
              <a:gd name="T4" fmla="*/ 0 w 21600"/>
              <a:gd name="T5" fmla="*/ 144523462 h 21600"/>
              <a:gd name="T6" fmla="*/ 42324448 w 21600"/>
              <a:gd name="T7" fmla="*/ 246719066 h 21600"/>
              <a:gd name="T8" fmla="*/ 144518288 w 21600"/>
              <a:gd name="T9" fmla="*/ 289044783 h 21600"/>
              <a:gd name="T10" fmla="*/ 246712007 w 21600"/>
              <a:gd name="T11" fmla="*/ 246719066 h 21600"/>
              <a:gd name="T12" fmla="*/ 289036576 w 21600"/>
              <a:gd name="T13" fmla="*/ 144523462 h 21600"/>
              <a:gd name="T14" fmla="*/ 246712007 w 21600"/>
              <a:gd name="T15" fmla="*/ 4232533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AutoShape 37"/>
          <p:cNvSpPr>
            <a:spLocks noChangeArrowheads="1"/>
          </p:cNvSpPr>
          <p:nvPr/>
        </p:nvSpPr>
        <p:spPr bwMode="auto">
          <a:xfrm>
            <a:off x="6227763" y="4743351"/>
            <a:ext cx="144462" cy="144462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742 h 21600"/>
              <a:gd name="T4" fmla="*/ 0 w 21600"/>
              <a:gd name="T5" fmla="*/ 144521284 h 21600"/>
              <a:gd name="T6" fmla="*/ 42324448 w 21600"/>
              <a:gd name="T7" fmla="*/ 246715646 h 21600"/>
              <a:gd name="T8" fmla="*/ 144518288 w 21600"/>
              <a:gd name="T9" fmla="*/ 289040428 h 21600"/>
              <a:gd name="T10" fmla="*/ 246712007 w 21600"/>
              <a:gd name="T11" fmla="*/ 246715646 h 21600"/>
              <a:gd name="T12" fmla="*/ 289036576 w 21600"/>
              <a:gd name="T13" fmla="*/ 144521284 h 21600"/>
              <a:gd name="T14" fmla="*/ 246712007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AutoShape 37"/>
          <p:cNvSpPr>
            <a:spLocks noChangeArrowheads="1"/>
          </p:cNvSpPr>
          <p:nvPr/>
        </p:nvSpPr>
        <p:spPr bwMode="auto">
          <a:xfrm>
            <a:off x="6227763" y="5545038"/>
            <a:ext cx="144462" cy="144463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5651 h 21600"/>
              <a:gd name="T4" fmla="*/ 0 w 21600"/>
              <a:gd name="T5" fmla="*/ 144524318 h 21600"/>
              <a:gd name="T6" fmla="*/ 42324448 w 21600"/>
              <a:gd name="T7" fmla="*/ 246720992 h 21600"/>
              <a:gd name="T8" fmla="*/ 144518288 w 21600"/>
              <a:gd name="T9" fmla="*/ 289046495 h 21600"/>
              <a:gd name="T10" fmla="*/ 246712007 w 21600"/>
              <a:gd name="T11" fmla="*/ 246720992 h 21600"/>
              <a:gd name="T12" fmla="*/ 289036576 w 21600"/>
              <a:gd name="T13" fmla="*/ 144524318 h 21600"/>
              <a:gd name="T14" fmla="*/ 246712007 w 21600"/>
              <a:gd name="T15" fmla="*/ 4232565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395288" y="4875113"/>
            <a:ext cx="25923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Консультативное обслуживание, предназначенное для оказания информационно-справочной помощи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95288" y="4562376"/>
            <a:ext cx="2592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Сбор и консолидация данных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3275013" y="4562376"/>
            <a:ext cx="28813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Накопление и анализ данных</a:t>
            </a:r>
          </a:p>
        </p:txBody>
      </p:sp>
      <p:sp>
        <p:nvSpPr>
          <p:cNvPr id="26644" name="Text Box 18"/>
          <p:cNvSpPr txBox="1">
            <a:spLocks noChangeArrowheads="1"/>
          </p:cNvSpPr>
          <p:nvPr/>
        </p:nvSpPr>
        <p:spPr bwMode="auto">
          <a:xfrm>
            <a:off x="3275013" y="4824313"/>
            <a:ext cx="288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Обеспечение взаимодействия с системой ГЛОНАСС</a:t>
            </a:r>
          </a:p>
        </p:txBody>
      </p:sp>
      <p:sp>
        <p:nvSpPr>
          <p:cNvPr id="26645" name="Text Box 18"/>
          <p:cNvSpPr txBox="1">
            <a:spLocks noChangeArrowheads="1"/>
          </p:cNvSpPr>
          <p:nvPr/>
        </p:nvSpPr>
        <p:spPr bwMode="auto">
          <a:xfrm>
            <a:off x="3275013" y="5210076"/>
            <a:ext cx="3024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Географическая информационная система</a:t>
            </a:r>
          </a:p>
        </p:txBody>
      </p:sp>
      <p:sp>
        <p:nvSpPr>
          <p:cNvPr id="26646" name="Text Box 18"/>
          <p:cNvSpPr txBox="1">
            <a:spLocks noChangeArrowheads="1"/>
          </p:cNvSpPr>
          <p:nvPr/>
        </p:nvSpPr>
        <p:spPr bwMode="auto">
          <a:xfrm>
            <a:off x="6443663" y="4671913"/>
            <a:ext cx="2771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Центр обработки вызовов</a:t>
            </a:r>
          </a:p>
        </p:txBody>
      </p:sp>
      <p:sp>
        <p:nvSpPr>
          <p:cNvPr id="26647" name="Text Box 18"/>
          <p:cNvSpPr txBox="1">
            <a:spLocks noChangeArrowheads="1"/>
          </p:cNvSpPr>
          <p:nvPr/>
        </p:nvSpPr>
        <p:spPr bwMode="auto">
          <a:xfrm>
            <a:off x="6443663" y="5472013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Информационно-аналитическая поддержка принятия решений по экстренному реагированию</a:t>
            </a:r>
          </a:p>
        </p:txBody>
      </p:sp>
      <p:sp>
        <p:nvSpPr>
          <p:cNvPr id="26648" name="AutoShape 37"/>
          <p:cNvSpPr>
            <a:spLocks noChangeArrowheads="1"/>
          </p:cNvSpPr>
          <p:nvPr/>
        </p:nvSpPr>
        <p:spPr bwMode="auto">
          <a:xfrm>
            <a:off x="6227763" y="4986238"/>
            <a:ext cx="144462" cy="144463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5330 h 21600"/>
              <a:gd name="T4" fmla="*/ 0 w 21600"/>
              <a:gd name="T5" fmla="*/ 144523462 h 21600"/>
              <a:gd name="T6" fmla="*/ 42324448 w 21600"/>
              <a:gd name="T7" fmla="*/ 246719066 h 21600"/>
              <a:gd name="T8" fmla="*/ 144518288 w 21600"/>
              <a:gd name="T9" fmla="*/ 289044783 h 21600"/>
              <a:gd name="T10" fmla="*/ 246712007 w 21600"/>
              <a:gd name="T11" fmla="*/ 246719066 h 21600"/>
              <a:gd name="T12" fmla="*/ 289036576 w 21600"/>
              <a:gd name="T13" fmla="*/ 144523462 h 21600"/>
              <a:gd name="T14" fmla="*/ 246712007 w 21600"/>
              <a:gd name="T15" fmla="*/ 4232533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9" name="Text Box 18"/>
          <p:cNvSpPr txBox="1">
            <a:spLocks noChangeArrowheads="1"/>
          </p:cNvSpPr>
          <p:nvPr/>
        </p:nvSpPr>
        <p:spPr bwMode="auto">
          <a:xfrm>
            <a:off x="6443663" y="4924326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Хранение и актуализация данных, получение информации в оперативном режиме</a:t>
            </a:r>
          </a:p>
        </p:txBody>
      </p:sp>
      <p:sp>
        <p:nvSpPr>
          <p:cNvPr id="26650" name="AutoShape 37"/>
          <p:cNvSpPr>
            <a:spLocks noChangeArrowheads="1"/>
          </p:cNvSpPr>
          <p:nvPr/>
        </p:nvSpPr>
        <p:spPr bwMode="auto">
          <a:xfrm>
            <a:off x="3132138" y="5641876"/>
            <a:ext cx="144462" cy="144462"/>
          </a:xfrm>
          <a:custGeom>
            <a:avLst/>
            <a:gdLst>
              <a:gd name="T0" fmla="*/ 144518288 w 21600"/>
              <a:gd name="T1" fmla="*/ 0 h 21600"/>
              <a:gd name="T2" fmla="*/ 42324448 w 21600"/>
              <a:gd name="T3" fmla="*/ 42324742 h 21600"/>
              <a:gd name="T4" fmla="*/ 0 w 21600"/>
              <a:gd name="T5" fmla="*/ 144521284 h 21600"/>
              <a:gd name="T6" fmla="*/ 42324448 w 21600"/>
              <a:gd name="T7" fmla="*/ 246715646 h 21600"/>
              <a:gd name="T8" fmla="*/ 144518288 w 21600"/>
              <a:gd name="T9" fmla="*/ 289040428 h 21600"/>
              <a:gd name="T10" fmla="*/ 246712007 w 21600"/>
              <a:gd name="T11" fmla="*/ 246715646 h 21600"/>
              <a:gd name="T12" fmla="*/ 289036576 w 21600"/>
              <a:gd name="T13" fmla="*/ 144521284 h 21600"/>
              <a:gd name="T14" fmla="*/ 246712007 w 21600"/>
              <a:gd name="T15" fmla="*/ 42324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0097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Text Box 18"/>
          <p:cNvSpPr txBox="1">
            <a:spLocks noChangeArrowheads="1"/>
          </p:cNvSpPr>
          <p:nvPr/>
        </p:nvSpPr>
        <p:spPr bwMode="auto">
          <a:xfrm>
            <a:off x="3275013" y="5570438"/>
            <a:ext cx="288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rebuchet MS" pitchFamily="34" charset="0"/>
              </a:rPr>
              <a:t>Система защиты информации</a:t>
            </a:r>
          </a:p>
        </p:txBody>
      </p:sp>
      <p:grpSp>
        <p:nvGrpSpPr>
          <p:cNvPr id="38" name="Группа 39"/>
          <p:cNvGrpSpPr>
            <a:grpSpLocks/>
          </p:cNvGrpSpPr>
          <p:nvPr/>
        </p:nvGrpSpPr>
        <p:grpSpPr bwMode="auto">
          <a:xfrm>
            <a:off x="1170402" y="756475"/>
            <a:ext cx="6569950" cy="3499880"/>
            <a:chOff x="969963" y="552450"/>
            <a:chExt cx="7564437" cy="4030663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9475" y="1700213"/>
              <a:ext cx="13430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313" y="3789363"/>
              <a:ext cx="1295400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3088" y="3760788"/>
              <a:ext cx="1295400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7263" y="1725613"/>
              <a:ext cx="1414462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175" y="2997200"/>
              <a:ext cx="15144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35375" y="552450"/>
              <a:ext cx="2362200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9925" y="3068638"/>
              <a:ext cx="15144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9963" y="3068638"/>
              <a:ext cx="15144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73025" y="-26988"/>
            <a:ext cx="90360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0097CC"/>
                </a:solidFill>
                <a:latin typeface="Trebuchet MS" pitchFamily="34" charset="0"/>
              </a:rPr>
              <a:t>ОБЛАЧНЫЕ СЕРВИСЫ. О7.СИТЕМА 112</a:t>
            </a:r>
          </a:p>
        </p:txBody>
      </p:sp>
    </p:spTree>
    <p:extLst>
      <p:ext uri="{BB962C8B-B14F-4D97-AF65-F5344CB8AC3E}">
        <p14:creationId xmlns:p14="http://schemas.microsoft.com/office/powerpoint/2010/main" val="2306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508</TotalTime>
  <Words>671</Words>
  <Application>Microsoft Office PowerPoint</Application>
  <PresentationFormat>Экран (4:3)</PresentationFormat>
  <Paragraphs>211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Danilova Veronica</dc:creator>
  <cp:lastModifiedBy>ЗалЗ</cp:lastModifiedBy>
  <cp:revision>66</cp:revision>
  <dcterms:created xsi:type="dcterms:W3CDTF">2011-09-12T10:33:47Z</dcterms:created>
  <dcterms:modified xsi:type="dcterms:W3CDTF">2012-06-06T07:28:07Z</dcterms:modified>
</cp:coreProperties>
</file>