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63" r:id="rId2"/>
  </p:sldMasterIdLst>
  <p:notesMasterIdLst>
    <p:notesMasterId r:id="rId23"/>
  </p:notesMasterIdLst>
  <p:sldIdLst>
    <p:sldId id="328" r:id="rId3"/>
    <p:sldId id="344" r:id="rId4"/>
    <p:sldId id="329" r:id="rId5"/>
    <p:sldId id="348" r:id="rId6"/>
    <p:sldId id="349" r:id="rId7"/>
    <p:sldId id="330" r:id="rId8"/>
    <p:sldId id="350" r:id="rId9"/>
    <p:sldId id="336" r:id="rId10"/>
    <p:sldId id="331" r:id="rId11"/>
    <p:sldId id="332" r:id="rId12"/>
    <p:sldId id="345" r:id="rId13"/>
    <p:sldId id="337" r:id="rId14"/>
    <p:sldId id="339" r:id="rId15"/>
    <p:sldId id="319" r:id="rId16"/>
    <p:sldId id="340" r:id="rId17"/>
    <p:sldId id="342" r:id="rId18"/>
    <p:sldId id="351" r:id="rId19"/>
    <p:sldId id="353" r:id="rId20"/>
    <p:sldId id="352" r:id="rId21"/>
    <p:sldId id="35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66FF99"/>
    <a:srgbClr val="003399"/>
    <a:srgbClr val="66FF66"/>
    <a:srgbClr val="00FF00"/>
    <a:srgbClr val="FFFF00"/>
    <a:srgbClr val="0000FF"/>
    <a:srgbClr val="00FFFF"/>
    <a:srgbClr val="E5F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319" autoAdjust="0"/>
    <p:restoredTop sz="97147" autoAdjust="0"/>
  </p:normalViewPr>
  <p:slideViewPr>
    <p:cSldViewPr>
      <p:cViewPr varScale="1">
        <p:scale>
          <a:sx n="55" d="100"/>
          <a:sy n="55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1" d="100"/>
          <a:sy n="51" d="100"/>
        </p:scale>
        <p:origin x="-192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3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3451776649746189E-2"/>
          <c:y val="6.4516129032258021E-2"/>
          <c:w val="0.92005076142131992"/>
          <c:h val="0.6580645161290321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6"/>
            </a:solidFill>
            <a:ln w="12612">
              <a:solidFill>
                <a:srgbClr val="000000"/>
              </a:solidFill>
              <a:prstDash val="solid"/>
            </a:ln>
          </c:spPr>
          <c:dPt>
            <c:idx val="0"/>
          </c:dPt>
          <c:dPt>
            <c:idx val="1"/>
            <c:spPr>
              <a:solidFill>
                <a:srgbClr val="FF6600"/>
              </a:solidFill>
              <a:ln w="12612">
                <a:solidFill>
                  <a:srgbClr val="000000"/>
                </a:solidFill>
                <a:prstDash val="solid"/>
              </a:ln>
            </c:spPr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Pt>
            <c:idx val="20"/>
          </c:dPt>
          <c:dPt>
            <c:idx val="21"/>
          </c:dPt>
          <c:dPt>
            <c:idx val="22"/>
          </c:dPt>
          <c:cat>
            <c:strRef>
              <c:f>Sheet1!$A$2:$A$24</c:f>
              <c:strCache>
                <c:ptCount val="23"/>
                <c:pt idx="0">
                  <c:v>Румыния</c:v>
                </c:pt>
                <c:pt idx="1">
                  <c:v>Россия</c:v>
                </c:pt>
                <c:pt idx="2">
                  <c:v>Хорватия</c:v>
                </c:pt>
                <c:pt idx="3">
                  <c:v>Греция</c:v>
                </c:pt>
                <c:pt idx="4">
                  <c:v>Австралия</c:v>
                </c:pt>
                <c:pt idx="5">
                  <c:v>Эстония</c:v>
                </c:pt>
                <c:pt idx="6">
                  <c:v>Литва</c:v>
                </c:pt>
                <c:pt idx="7">
                  <c:v>Англия</c:v>
                </c:pt>
                <c:pt idx="8">
                  <c:v>Швеция</c:v>
                </c:pt>
                <c:pt idx="9">
                  <c:v>Канада</c:v>
                </c:pt>
                <c:pt idx="10">
                  <c:v>Польша</c:v>
                </c:pt>
                <c:pt idx="11">
                  <c:v>Дания</c:v>
                </c:pt>
                <c:pt idx="12">
                  <c:v>Германия</c:v>
                </c:pt>
                <c:pt idx="13">
                  <c:v>Словения</c:v>
                </c:pt>
                <c:pt idx="14">
                  <c:v>Венгрия</c:v>
                </c:pt>
                <c:pt idx="15">
                  <c:v>Финляндия</c:v>
                </c:pt>
                <c:pt idx="16">
                  <c:v>Латвия</c:v>
                </c:pt>
                <c:pt idx="17">
                  <c:v>Франция</c:v>
                </c:pt>
                <c:pt idx="18">
                  <c:v>Италия</c:v>
                </c:pt>
                <c:pt idx="19">
                  <c:v>США</c:v>
                </c:pt>
                <c:pt idx="20">
                  <c:v>Австрия</c:v>
                </c:pt>
                <c:pt idx="21">
                  <c:v>Бельгия</c:v>
                </c:pt>
                <c:pt idx="22">
                  <c:v>Испания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8.1999999999999993</c:v>
                </c:pt>
                <c:pt idx="4">
                  <c:v>8.6999999999999993</c:v>
                </c:pt>
                <c:pt idx="5">
                  <c:v>9.8000000000000007</c:v>
                </c:pt>
                <c:pt idx="6">
                  <c:v>11</c:v>
                </c:pt>
                <c:pt idx="7">
                  <c:v>12</c:v>
                </c:pt>
                <c:pt idx="8">
                  <c:v>12.6</c:v>
                </c:pt>
                <c:pt idx="9">
                  <c:v>13</c:v>
                </c:pt>
                <c:pt idx="10">
                  <c:v>13</c:v>
                </c:pt>
                <c:pt idx="11">
                  <c:v>13.1</c:v>
                </c:pt>
                <c:pt idx="12">
                  <c:v>13.1</c:v>
                </c:pt>
                <c:pt idx="13">
                  <c:v>13.2</c:v>
                </c:pt>
                <c:pt idx="14">
                  <c:v>16</c:v>
                </c:pt>
                <c:pt idx="15">
                  <c:v>16.2</c:v>
                </c:pt>
                <c:pt idx="16">
                  <c:v>16.899999999999999</c:v>
                </c:pt>
                <c:pt idx="17">
                  <c:v>17</c:v>
                </c:pt>
                <c:pt idx="18">
                  <c:v>17.2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34.5</c:v>
                </c:pt>
              </c:numCache>
            </c:numRef>
          </c:val>
        </c:ser>
        <c:dLbls/>
        <c:gapDepth val="0"/>
        <c:shape val="box"/>
        <c:axId val="122045184"/>
        <c:axId val="122046720"/>
        <c:axId val="0"/>
      </c:bar3DChart>
      <c:catAx>
        <c:axId val="122045184"/>
        <c:scaling>
          <c:orientation val="minMax"/>
        </c:scaling>
        <c:axPos val="b"/>
        <c:numFmt formatCode="General" sourceLinked="1"/>
        <c:tickLblPos val="low"/>
        <c:spPr>
          <a:ln w="3153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sz="1600" b="1" i="0" u="none" strike="noStrike" baseline="0">
                <a:solidFill>
                  <a:srgbClr val="FCF305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046720"/>
        <c:crosses val="autoZero"/>
        <c:auto val="1"/>
        <c:lblAlgn val="ctr"/>
        <c:lblOffset val="100"/>
        <c:tickLblSkip val="1"/>
        <c:tickMarkSkip val="1"/>
      </c:catAx>
      <c:valAx>
        <c:axId val="122046720"/>
        <c:scaling>
          <c:orientation val="minMax"/>
        </c:scaling>
        <c:axPos val="l"/>
        <c:numFmt formatCode="General" sourceLinked="1"/>
        <c:tickLblPos val="nextTo"/>
        <c:spPr>
          <a:ln w="31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045184"/>
        <c:crosses val="autoZero"/>
        <c:crossBetween val="between"/>
      </c:valAx>
      <c:spPr>
        <a:noFill/>
        <a:ln w="2522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6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9.7385203783629734E-2"/>
          <c:y val="3.6077472873384399E-2"/>
          <c:w val="0.65533638436828401"/>
          <c:h val="0.624976941765379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Лист1!$A$2:$A$4</c:f>
              <c:strCache>
                <c:ptCount val="3"/>
                <c:pt idx="0">
                  <c:v>Новосибирск</c:v>
                </c:pt>
                <c:pt idx="1">
                  <c:v>Кемерово</c:v>
                </c:pt>
                <c:pt idx="2">
                  <c:v>Омск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35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Новосибирск</c:v>
                </c:pt>
                <c:pt idx="1">
                  <c:v>Кемерово</c:v>
                </c:pt>
                <c:pt idx="2">
                  <c:v>Омск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21</c:v>
                </c:pt>
                <c:pt idx="2">
                  <c:v>26</c:v>
                </c:pt>
              </c:numCache>
            </c:numRef>
          </c:val>
        </c:ser>
        <c:dLbls/>
        <c:axId val="125984128"/>
        <c:axId val="125994112"/>
      </c:barChart>
      <c:catAx>
        <c:axId val="125984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5994112"/>
        <c:crosses val="autoZero"/>
        <c:auto val="1"/>
        <c:lblAlgn val="ctr"/>
        <c:lblOffset val="100"/>
      </c:catAx>
      <c:valAx>
        <c:axId val="125994112"/>
        <c:scaling>
          <c:orientation val="minMax"/>
          <c:max val="75"/>
          <c:min val="10"/>
        </c:scaling>
        <c:axPos val="l"/>
        <c:majorGridlines/>
        <c:numFmt formatCode="General" sourceLinked="1"/>
        <c:tickLblPos val="nextTo"/>
        <c:crossAx val="12598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83253354167305"/>
          <c:y val="0.34594647529584815"/>
          <c:w val="0.18999591443244707"/>
          <c:h val="0.2412083523286680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148760330578497E-2"/>
          <c:y val="2.9045643153527007E-2"/>
          <c:w val="0.92252066115702491"/>
          <c:h val="0.6763485477178430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Почки</c:v>
                </c:pt>
              </c:strCache>
            </c:strRef>
          </c:tx>
          <c:spPr>
            <a:solidFill>
              <a:srgbClr val="0000FF"/>
            </a:solidFill>
            <a:ln w="12628">
              <a:solidFill>
                <a:schemeClr val="tx1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США (за 1 год, 2006)</c:v>
                </c:pt>
                <c:pt idx="1">
                  <c:v>Россия (за 15 лет)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17094</c:v>
                </c:pt>
                <c:pt idx="1">
                  <c:v>6000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Сердце</c:v>
                </c:pt>
              </c:strCache>
            </c:strRef>
          </c:tx>
          <c:spPr>
            <a:solidFill>
              <a:srgbClr val="FFFF00"/>
            </a:solidFill>
            <a:ln w="12628">
              <a:solidFill>
                <a:schemeClr val="tx1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США (за 1 год, 2006)</c:v>
                </c:pt>
                <c:pt idx="1">
                  <c:v>Россия (за 15 лет)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2223</c:v>
                </c:pt>
                <c:pt idx="1">
                  <c:v>112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Печень</c:v>
                </c:pt>
              </c:strCache>
            </c:strRef>
          </c:tx>
          <c:spPr>
            <a:solidFill>
              <a:srgbClr val="00FFFF"/>
            </a:solidFill>
            <a:ln w="12628">
              <a:solidFill>
                <a:schemeClr val="tx1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США (за 1 год, 2006)</c:v>
                </c:pt>
                <c:pt idx="1">
                  <c:v>Россия (за 15 лет)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6650</c:v>
                </c:pt>
                <c:pt idx="1">
                  <c:v>169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Легкие</c:v>
                </c:pt>
              </c:strCache>
            </c:strRef>
          </c:tx>
          <c:spPr>
            <a:solidFill>
              <a:srgbClr val="00FF00"/>
            </a:solidFill>
            <a:ln w="12628">
              <a:solidFill>
                <a:schemeClr val="tx1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США (за 1 год, 2006)</c:v>
                </c:pt>
                <c:pt idx="1">
                  <c:v>Россия (за 15 лет)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1405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Поджелуд. железа</c:v>
                </c:pt>
              </c:strCache>
            </c:strRef>
          </c:tx>
          <c:spPr>
            <a:solidFill>
              <a:srgbClr val="FF00FF"/>
            </a:solidFill>
            <a:ln w="12628">
              <a:solidFill>
                <a:schemeClr val="tx1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США (за 1 год, 2006)</c:v>
                </c:pt>
                <c:pt idx="1">
                  <c:v>Россия (за 15 лет)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924</c:v>
                </c:pt>
                <c:pt idx="1">
                  <c:v>10</c:v>
                </c:pt>
              </c:numCache>
            </c:numRef>
          </c:val>
        </c:ser>
        <c:dLbls/>
        <c:gapDepth val="0"/>
        <c:shape val="box"/>
        <c:axId val="125957632"/>
        <c:axId val="125959168"/>
        <c:axId val="0"/>
      </c:bar3DChart>
      <c:catAx>
        <c:axId val="125957632"/>
        <c:scaling>
          <c:orientation val="minMax"/>
        </c:scaling>
        <c:axPos val="b"/>
        <c:numFmt formatCode="General" sourceLinked="1"/>
        <c:tickLblPos val="low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959168"/>
        <c:crosses val="autoZero"/>
        <c:auto val="1"/>
        <c:lblAlgn val="ctr"/>
        <c:lblOffset val="100"/>
        <c:tickLblSkip val="1"/>
        <c:tickMarkSkip val="1"/>
      </c:catAx>
      <c:valAx>
        <c:axId val="125959168"/>
        <c:scaling>
          <c:orientation val="minMax"/>
          <c:max val="17500"/>
          <c:min val="0"/>
        </c:scaling>
        <c:axPos val="l"/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957632"/>
        <c:crosses val="autoZero"/>
        <c:crossBetween val="between"/>
      </c:valAx>
      <c:spPr>
        <a:noFill/>
        <a:ln w="25255">
          <a:noFill/>
        </a:ln>
      </c:spPr>
    </c:plotArea>
    <c:legend>
      <c:legendPos val="b"/>
      <c:layout>
        <c:manualLayout>
          <c:xMode val="edge"/>
          <c:yMode val="edge"/>
          <c:x val="8.4710743801653041E-2"/>
          <c:y val="0.91286307053942006"/>
          <c:w val="0.83057851239669511"/>
          <c:h val="8.2987551867219927E-2"/>
        </c:manualLayout>
      </c:layout>
      <c:spPr>
        <a:noFill/>
        <a:ln w="25255">
          <a:noFill/>
        </a:ln>
      </c:spPr>
      <c:txPr>
        <a:bodyPr/>
        <a:lstStyle/>
        <a:p>
          <a:pPr>
            <a:defRPr sz="187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46C4F6-AA12-4F80-88B0-5B82B4F642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87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eaLnBrk="1" hangingPunct="1"/>
            <a:fld id="{9F2597E0-1D58-D445-BB38-007961FFCE19}" type="slidenum">
              <a:rPr lang="en-US">
                <a:latin typeface="Arial" charset="0"/>
              </a:rPr>
              <a:pPr eaLnBrk="1" hangingPunct="1"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eaLnBrk="1" hangingPunct="1"/>
            <a:fld id="{B07E783D-9047-E744-95D9-074805996850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50B04-4A68-4815-A48B-EC208A0E40A6}" type="slidenum">
              <a:rPr lang="en-US">
                <a:latin typeface="Arial" charset="0"/>
                <a:cs typeface="Arial" charset="0"/>
              </a:rPr>
              <a:pPr/>
              <a:t>13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6C4F6-AA12-4F80-88B0-5B82B4F642C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eaLnBrk="1" hangingPunct="1"/>
            <a:fld id="{C1F526FB-05DD-8847-9A2A-743850BBC9D7}" type="slidenum">
              <a:rPr lang="ru-RU">
                <a:latin typeface="Arial" charset="0"/>
              </a:rPr>
              <a:pPr eaLnBrk="1" hangingPunct="1"/>
              <a:t>20</a:t>
            </a:fld>
            <a:endParaRPr lang="ru-RU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330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0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C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32692D-2963-104D-AC49-1944FA47B789}" type="slidenum">
              <a:rPr lang="ru-RU">
                <a:solidFill>
                  <a:srgbClr val="0000CC"/>
                </a:solidFill>
              </a:rPr>
              <a:pPr/>
              <a:t>‹#›</a:t>
            </a:fld>
            <a:endParaRPr lang="ru-RU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20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84672-B410-EB42-8D36-13A6420F9C1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48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E4CA0-E50A-1F49-9C4D-630615F2D2A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77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68C4E-C18A-D549-B116-90554BC18B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DC8B9-3BF6-5C4D-A5B2-9C1CF73A2BD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8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C3A35-589D-AF4F-BB19-8EDD8BFDE12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36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50094-0A53-244A-8BFB-D16332916E4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579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9A6E-990A-634C-BA50-06F5F7A4AEB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4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59968-5F27-9049-9BF4-5A9099B0800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800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3F68E-1348-694E-9080-296583E60A8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30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21BAA-B8E6-8443-8962-5B47005E162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4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2C3-4B5F-6B40-BA31-989943033D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335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EB9B-A473-B544-8E25-C3B4A04A143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30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12/18/2011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12/18/2011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FFFFFF"/>
              </a:solidFill>
              <a:latin typeface="Tahoma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FFFFFF"/>
              </a:solidFill>
              <a:latin typeface="Tahoma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FFFFFF"/>
              </a:solidFill>
              <a:latin typeface="Tahoma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FFFFFF"/>
              </a:solidFill>
              <a:latin typeface="Tahoma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FFFFFF"/>
              </a:solidFill>
              <a:latin typeface="Tahoma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FFFFFF"/>
              </a:solidFill>
              <a:latin typeface="Tahoma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FFFFFF"/>
              </a:solidFill>
              <a:latin typeface="Tahoma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7654B9-AF5D-AC49-AD33-7474BF56F90F}" type="slidenum">
              <a:rPr lang="ru-RU" smtClean="0">
                <a:solidFill>
                  <a:srgbClr val="FFFFFF"/>
                </a:solidFill>
                <a:latin typeface="Tahoma" charset="0"/>
                <a:ea typeface="Arial" charset="0"/>
              </a:rPr>
              <a:pPr/>
              <a:t>‹#›</a:t>
            </a:fld>
            <a:endParaRPr lang="ru-RU" smtClean="0">
              <a:solidFill>
                <a:srgbClr val="FFFFFF"/>
              </a:solidFill>
              <a:latin typeface="Tahoma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5082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ezumno.ru/uploads/posts/2008-04/1209143709_115166_11585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8"/>
            <a:ext cx="8001024" cy="24214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</a:rPr>
              <a:t>Управляемые факторы дефицита </a:t>
            </a:r>
            <a:br>
              <a:rPr lang="ru-RU" sz="4400" b="1" dirty="0" smtClean="0">
                <a:effectLst/>
              </a:rPr>
            </a:br>
            <a:r>
              <a:rPr lang="ru-RU" sz="4400" b="1" dirty="0" smtClean="0">
                <a:effectLst/>
              </a:rPr>
              <a:t>донорских органов</a:t>
            </a:r>
            <a:endParaRPr lang="ru-RU" sz="44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86256"/>
            <a:ext cx="7406640" cy="22390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900" b="1" dirty="0" smtClean="0">
                <a:solidFill>
                  <a:srgbClr val="003399"/>
                </a:solidFill>
              </a:rPr>
              <a:t>Астраков Сергей Викторович</a:t>
            </a:r>
          </a:p>
          <a:p>
            <a:pPr algn="ctr"/>
            <a:endParaRPr lang="ru-RU" sz="3200" b="1" dirty="0" smtClean="0">
              <a:solidFill>
                <a:srgbClr val="0033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д.м.н., профессор</a:t>
            </a:r>
          </a:p>
          <a:p>
            <a:pPr algn="ctr"/>
            <a:endParaRPr lang="ru-RU" sz="3200" b="1" dirty="0" smtClean="0">
              <a:solidFill>
                <a:srgbClr val="0033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Председатель Сибирской Ассоциации трансплантационных координаторов </a:t>
            </a:r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-24"/>
            <a:ext cx="4653160" cy="15568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</a:rPr>
              <a:t>Негативные </a:t>
            </a:r>
            <a:br>
              <a:rPr lang="ru-RU" sz="4000" b="1" dirty="0" smtClean="0">
                <a:solidFill>
                  <a:srgbClr val="FF0000"/>
                </a:solidFill>
                <a:effectLst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</a:rPr>
              <a:t>                факторы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36912"/>
            <a:ext cx="8100392" cy="40770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6200" b="1" dirty="0" smtClean="0"/>
          </a:p>
          <a:p>
            <a:pPr>
              <a:buBlip>
                <a:blip r:embed="rId2"/>
              </a:buBlip>
            </a:pPr>
            <a:r>
              <a:rPr lang="ru-RU" sz="7200" b="1" dirty="0" smtClean="0">
                <a:solidFill>
                  <a:srgbClr val="003399"/>
                </a:solidFill>
              </a:rPr>
              <a:t>  </a:t>
            </a:r>
            <a:r>
              <a:rPr lang="ru-RU" sz="7200" b="1" dirty="0">
                <a:solidFill>
                  <a:srgbClr val="003399"/>
                </a:solidFill>
              </a:rPr>
              <a:t>П</a:t>
            </a:r>
            <a:r>
              <a:rPr lang="ru-RU" sz="7200" b="1" dirty="0" smtClean="0">
                <a:solidFill>
                  <a:srgbClr val="003399"/>
                </a:solidFill>
              </a:rPr>
              <a:t>еред руководителями отрасли не поставлена задача развивать    </a:t>
            </a:r>
          </a:p>
          <a:p>
            <a:pPr marL="82296" indent="0">
              <a:buNone/>
            </a:pPr>
            <a:r>
              <a:rPr lang="ru-RU" sz="7200" b="1" dirty="0">
                <a:solidFill>
                  <a:srgbClr val="003399"/>
                </a:solidFill>
              </a:rPr>
              <a:t> </a:t>
            </a:r>
            <a:r>
              <a:rPr lang="ru-RU" sz="7200" b="1" dirty="0" smtClean="0">
                <a:solidFill>
                  <a:srgbClr val="003399"/>
                </a:solidFill>
              </a:rPr>
              <a:t>       органное донорство</a:t>
            </a:r>
          </a:p>
          <a:p>
            <a:pPr marL="82296" indent="0">
              <a:buNone/>
            </a:pPr>
            <a:endParaRPr lang="ru-RU" sz="7200" b="1" dirty="0" smtClean="0">
              <a:solidFill>
                <a:srgbClr val="003399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7200" b="1" dirty="0" smtClean="0">
                <a:solidFill>
                  <a:srgbClr val="003399"/>
                </a:solidFill>
              </a:rPr>
              <a:t>  </a:t>
            </a:r>
            <a:r>
              <a:rPr lang="ru-RU" sz="7200" b="1" dirty="0">
                <a:solidFill>
                  <a:srgbClr val="003399"/>
                </a:solidFill>
              </a:rPr>
              <a:t>Нет </a:t>
            </a:r>
            <a:r>
              <a:rPr lang="ru-RU" sz="7200" b="1" dirty="0" smtClean="0">
                <a:solidFill>
                  <a:srgbClr val="003399"/>
                </a:solidFill>
              </a:rPr>
              <a:t>отчетности, института </a:t>
            </a:r>
            <a:r>
              <a:rPr lang="ru-RU" sz="7200" b="1" dirty="0">
                <a:solidFill>
                  <a:srgbClr val="003399"/>
                </a:solidFill>
              </a:rPr>
              <a:t>контроля и </a:t>
            </a:r>
            <a:r>
              <a:rPr lang="ru-RU" sz="7200" b="1" dirty="0" smtClean="0">
                <a:solidFill>
                  <a:srgbClr val="003399"/>
                </a:solidFill>
              </a:rPr>
              <a:t>принуждения</a:t>
            </a:r>
          </a:p>
          <a:p>
            <a:pPr marL="82296" indent="0">
              <a:buNone/>
            </a:pPr>
            <a:endParaRPr lang="ru-RU" sz="7200" b="1" dirty="0" smtClean="0">
              <a:solidFill>
                <a:srgbClr val="003399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7200" b="1" dirty="0" smtClean="0">
                <a:solidFill>
                  <a:srgbClr val="003399"/>
                </a:solidFill>
              </a:rPr>
              <a:t>  Нет </a:t>
            </a:r>
            <a:r>
              <a:rPr lang="ru-RU" sz="7200" b="1" dirty="0">
                <a:solidFill>
                  <a:srgbClr val="003399"/>
                </a:solidFill>
              </a:rPr>
              <a:t>персональной </a:t>
            </a:r>
            <a:r>
              <a:rPr lang="ru-RU" sz="7200" b="1" dirty="0" smtClean="0">
                <a:solidFill>
                  <a:srgbClr val="003399"/>
                </a:solidFill>
              </a:rPr>
              <a:t>ответственности руководителей </a:t>
            </a:r>
            <a:r>
              <a:rPr lang="ru-RU" sz="7200" b="1" dirty="0">
                <a:solidFill>
                  <a:srgbClr val="003399"/>
                </a:solidFill>
              </a:rPr>
              <a:t>ЛПУ</a:t>
            </a:r>
          </a:p>
          <a:p>
            <a:pPr marL="82296" indent="0">
              <a:buNone/>
            </a:pPr>
            <a:endParaRPr lang="ru-RU" sz="7200" b="1" dirty="0" smtClean="0">
              <a:solidFill>
                <a:srgbClr val="003399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7200" b="1" dirty="0" smtClean="0">
                <a:solidFill>
                  <a:srgbClr val="003399"/>
                </a:solidFill>
              </a:rPr>
              <a:t>  Обеспечение органного донорства не  </a:t>
            </a:r>
            <a:r>
              <a:rPr lang="ru-RU" sz="7200" b="1" dirty="0">
                <a:solidFill>
                  <a:srgbClr val="003399"/>
                </a:solidFill>
              </a:rPr>
              <a:t> является критерием </a:t>
            </a:r>
            <a:r>
              <a:rPr lang="ru-RU" sz="7200" b="1" dirty="0" smtClean="0">
                <a:solidFill>
                  <a:srgbClr val="003399"/>
                </a:solidFill>
              </a:rPr>
              <a:t> </a:t>
            </a:r>
          </a:p>
          <a:p>
            <a:pPr marL="82296" indent="0">
              <a:buNone/>
            </a:pPr>
            <a:r>
              <a:rPr lang="ru-RU" sz="7200" b="1" dirty="0">
                <a:solidFill>
                  <a:srgbClr val="003399"/>
                </a:solidFill>
              </a:rPr>
              <a:t> </a:t>
            </a:r>
            <a:r>
              <a:rPr lang="ru-RU" sz="7200" b="1" dirty="0" smtClean="0">
                <a:solidFill>
                  <a:srgbClr val="003399"/>
                </a:solidFill>
              </a:rPr>
              <a:t>      оценки </a:t>
            </a:r>
            <a:r>
              <a:rPr lang="ru-RU" sz="7200" b="1" dirty="0">
                <a:solidFill>
                  <a:srgbClr val="003399"/>
                </a:solidFill>
              </a:rPr>
              <a:t>работы ЛПУ             </a:t>
            </a:r>
            <a:endParaRPr lang="ru-RU" sz="7200" b="1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3399"/>
                </a:solidFill>
              </a:rPr>
              <a:t>      </a:t>
            </a:r>
          </a:p>
          <a:p>
            <a:pPr>
              <a:buBlip>
                <a:blip r:embed="rId2"/>
              </a:buBlip>
            </a:pPr>
            <a:r>
              <a:rPr lang="ru-RU" sz="7200" b="1" dirty="0" smtClean="0">
                <a:solidFill>
                  <a:srgbClr val="003399"/>
                </a:solidFill>
              </a:rPr>
              <a:t>  Донорство регулируется субъективными </a:t>
            </a:r>
            <a:r>
              <a:rPr lang="ru-RU" sz="7200" b="1" dirty="0">
                <a:solidFill>
                  <a:srgbClr val="003399"/>
                </a:solidFill>
              </a:rPr>
              <a:t> </a:t>
            </a:r>
            <a:r>
              <a:rPr lang="ru-RU" sz="7200" b="1" dirty="0" smtClean="0">
                <a:solidFill>
                  <a:srgbClr val="003399"/>
                </a:solidFill>
              </a:rPr>
              <a:t>факторами и в  </a:t>
            </a:r>
          </a:p>
          <a:p>
            <a:pPr marL="82296" indent="0">
              <a:buNone/>
            </a:pPr>
            <a:r>
              <a:rPr lang="ru-RU" sz="7200" b="1" dirty="0">
                <a:solidFill>
                  <a:srgbClr val="003399"/>
                </a:solidFill>
              </a:rPr>
              <a:t> </a:t>
            </a:r>
            <a:r>
              <a:rPr lang="ru-RU" sz="7200" b="1" dirty="0" smtClean="0">
                <a:solidFill>
                  <a:srgbClr val="003399"/>
                </a:solidFill>
              </a:rPr>
              <a:t>      настоящее время  зависит от лояльности главного врача, </a:t>
            </a:r>
          </a:p>
          <a:p>
            <a:pPr marL="82296" indent="0">
              <a:buNone/>
            </a:pPr>
            <a:r>
              <a:rPr lang="ru-RU" sz="7200" b="1" dirty="0">
                <a:solidFill>
                  <a:srgbClr val="003399"/>
                </a:solidFill>
              </a:rPr>
              <a:t> </a:t>
            </a:r>
            <a:r>
              <a:rPr lang="ru-RU" sz="7200" b="1" dirty="0" smtClean="0">
                <a:solidFill>
                  <a:srgbClr val="003399"/>
                </a:solidFill>
              </a:rPr>
              <a:t>      находящегося вне административного контроля </a:t>
            </a:r>
            <a:r>
              <a:rPr lang="ru-RU" sz="8000" b="1" dirty="0" smtClean="0">
                <a:solidFill>
                  <a:srgbClr val="003399"/>
                </a:solidFill>
              </a:rPr>
              <a:t>				    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3399"/>
                </a:solidFill>
              </a:rPr>
              <a:t>       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3399"/>
                </a:solidFill>
              </a:rPr>
              <a:t>     </a:t>
            </a:r>
            <a:r>
              <a:rPr lang="ru-RU" sz="2800" b="1" dirty="0" smtClean="0">
                <a:solidFill>
                  <a:srgbClr val="003399"/>
                </a:solidFill>
              </a:rPr>
              <a:t>     </a:t>
            </a:r>
          </a:p>
          <a:p>
            <a:pPr>
              <a:buNone/>
            </a:pP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700808"/>
            <a:ext cx="8143900" cy="82073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/>
              <a:t>В большинстве субъектов РФ и СФО нет структур, обеспечивающих органное донорство </a:t>
            </a:r>
            <a:endParaRPr lang="ru-RU" sz="2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74" y="0"/>
            <a:ext cx="3319098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7690" y="9428"/>
            <a:ext cx="1776310" cy="1951395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572513084"/>
              </p:ext>
            </p:extLst>
          </p:nvPr>
        </p:nvGraphicFramePr>
        <p:xfrm>
          <a:off x="1259632" y="1772816"/>
          <a:ext cx="64807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27584" y="47667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Динамика количества трансплантаций  </a:t>
            </a:r>
          </a:p>
          <a:p>
            <a:pPr algn="ctr"/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в СФО за 2010 -2011 </a:t>
            </a:r>
            <a:r>
              <a:rPr lang="ru-RU" sz="2800" b="1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г.г</a:t>
            </a:r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.</a:t>
            </a:r>
            <a:endParaRPr lang="ru-RU" sz="2800" b="1" dirty="0"/>
          </a:p>
        </p:txBody>
      </p: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5021439"/>
            <a:ext cx="1547664" cy="183656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115616" y="593467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«Тот, кто думает, что остановился, </a:t>
            </a:r>
          </a:p>
          <a:p>
            <a:r>
              <a:rPr lang="ru-RU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на самом деле катится под гору»</a:t>
            </a:r>
          </a:p>
          <a:p>
            <a:pPr algn="r"/>
            <a:r>
              <a:rPr lang="ru-RU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                                         </a:t>
            </a:r>
            <a:r>
              <a:rPr lang="ru-RU" b="1" i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 (Генри Форд, 1903)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7695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/>
              </a:rPr>
              <a:t>Негативные </a:t>
            </a:r>
            <a:br>
              <a:rPr lang="ru-RU" sz="5400" b="1" dirty="0" smtClean="0">
                <a:solidFill>
                  <a:srgbClr val="FF0000"/>
                </a:solidFill>
                <a:effectLst/>
              </a:rPr>
            </a:br>
            <a:r>
              <a:rPr lang="ru-RU" sz="5400" b="1" dirty="0" smtClean="0">
                <a:solidFill>
                  <a:srgbClr val="FF0000"/>
                </a:solidFill>
                <a:effectLst/>
              </a:rPr>
              <a:t>                           факторы</a:t>
            </a:r>
            <a:endParaRPr lang="ru-RU" sz="5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286124"/>
            <a:ext cx="8358214" cy="35718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3600" b="1" dirty="0" smtClean="0"/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- смерть трудоспособных граждан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- неэффективные социальные расходы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- неэффективные медицинские расходы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- разочарование общества в </a:t>
            </a:r>
            <a:r>
              <a:rPr lang="ru-RU" b="1" dirty="0" err="1" smtClean="0">
                <a:solidFill>
                  <a:srgbClr val="0000FF"/>
                </a:solidFill>
              </a:rPr>
              <a:t>госполитике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Picture 4" descr="Много-много денег (8 фото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8310" y="2"/>
            <a:ext cx="1975690" cy="32146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829691"/>
            <a:ext cx="6143668" cy="138499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Нет экономического обоснования  необходимости трансплантационного лечения: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0121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effectLst/>
              </a:rPr>
              <a:t>Соотношение числа трансплантаций </a:t>
            </a:r>
            <a:br>
              <a:rPr lang="ru-RU" sz="2800" b="1" dirty="0" smtClean="0">
                <a:solidFill>
                  <a:srgbClr val="FF0000"/>
                </a:solidFill>
                <a:effectLst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</a:rPr>
              <a:t>в США и России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0292582"/>
              </p:ext>
            </p:extLst>
          </p:nvPr>
        </p:nvGraphicFramePr>
        <p:xfrm>
          <a:off x="-396875" y="2420888"/>
          <a:ext cx="9972675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300192" y="6093296"/>
            <a:ext cx="11509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838" y="1196752"/>
            <a:ext cx="5993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Экономия средств бюджета в расчете на 1 оперированного – 187 000 долларов за период дожития ≈ 5 млрд. долларов каждый год</a:t>
            </a:r>
            <a:endParaRPr lang="ru-RU" b="1" dirty="0"/>
          </a:p>
        </p:txBody>
      </p:sp>
      <p:pic>
        <p:nvPicPr>
          <p:cNvPr id="7" name="Picture 4" descr="vacamundi0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100392" y="908720"/>
            <a:ext cx="72008" cy="7200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668344" y="980728"/>
            <a:ext cx="4320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300450" y="1988840"/>
            <a:ext cx="72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СФО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1571612"/>
            <a:ext cx="5857916" cy="113730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143668" cy="14287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</a:rPr>
              <a:t>Негативные </a:t>
            </a:r>
            <a:br>
              <a:rPr lang="ru-RU" sz="4000" b="1" dirty="0" smtClean="0">
                <a:solidFill>
                  <a:srgbClr val="FF0000"/>
                </a:solidFill>
                <a:effectLst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</a:rPr>
              <a:t>                               факторы</a:t>
            </a:r>
            <a:endParaRPr lang="ru-RU" sz="4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068960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>
              <a:buFontTx/>
              <a:buChar char="-"/>
            </a:pPr>
            <a:r>
              <a:rPr lang="ru-RU" sz="2800" b="1" dirty="0" smtClean="0"/>
              <a:t> </a:t>
            </a:r>
            <a:r>
              <a:rPr lang="ru-RU" sz="2400" b="1" dirty="0" smtClean="0"/>
              <a:t>Оборудование, расходные материалы и   </a:t>
            </a:r>
          </a:p>
          <a:p>
            <a:r>
              <a:rPr lang="ru-RU" sz="2400" b="1" dirty="0" smtClean="0"/>
              <a:t>   медикаменты </a:t>
            </a:r>
          </a:p>
          <a:p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  Компенсаций на ведение доноров-трупов  НЕТ </a:t>
            </a:r>
          </a:p>
          <a:p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  Оплаты дополнительной работы по  </a:t>
            </a:r>
          </a:p>
          <a:p>
            <a:r>
              <a:rPr lang="ru-RU" sz="2400" b="1" dirty="0" smtClean="0"/>
              <a:t>   координации и кондиционированию НЕТ</a:t>
            </a:r>
          </a:p>
          <a:p>
            <a:r>
              <a:rPr lang="ru-RU" sz="2800" b="1" dirty="0" smtClean="0"/>
              <a:t>   </a:t>
            </a:r>
          </a:p>
        </p:txBody>
      </p:sp>
      <p:pic>
        <p:nvPicPr>
          <p:cNvPr id="4" name="Picture 10" descr="este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322" y="0"/>
            <a:ext cx="213567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1643050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Недостаточная обеспеченность донорских баз: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1714488"/>
            <a:ext cx="5214974" cy="14287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0502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</a:rPr>
              <a:t>Негативные </a:t>
            </a:r>
            <a:br>
              <a:rPr lang="ru-RU" sz="4800" b="1" dirty="0" smtClean="0">
                <a:solidFill>
                  <a:srgbClr val="FF0000"/>
                </a:solidFill>
                <a:effectLst/>
              </a:rPr>
            </a:br>
            <a:r>
              <a:rPr lang="ru-RU" sz="4800" b="1" dirty="0" smtClean="0">
                <a:solidFill>
                  <a:srgbClr val="FF0000"/>
                </a:solidFill>
                <a:effectLst/>
              </a:rPr>
              <a:t>                   факторы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645024"/>
            <a:ext cx="7893520" cy="3212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- учет умерших от повреждений мозга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- учет эффективных доноров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- учет неэффективных доноров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(умерло 9652 больных;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смерть мозга диагностирована в 14 случаях!?)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82276" name="Picture 4" descr="http://www.goldaustralia.net/images/goldenaustr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857488" cy="21488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714488"/>
            <a:ext cx="535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/>
              <a:t>Нет аудита </a:t>
            </a:r>
          </a:p>
          <a:p>
            <a:pPr algn="ctr">
              <a:buNone/>
            </a:pPr>
            <a:r>
              <a:rPr lang="ru-RU" sz="3200" b="1" dirty="0" smtClean="0"/>
              <a:t>смертности по отрасли: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7653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/>
              </a:rPr>
              <a:t>              Пути решения проблем</a:t>
            </a:r>
            <a:endParaRPr lang="ru-RU" sz="4800" b="1" dirty="0">
              <a:effectLst/>
            </a:endParaRPr>
          </a:p>
        </p:txBody>
      </p:sp>
      <p:pic>
        <p:nvPicPr>
          <p:cNvPr id="183298" name="Picture 2" descr="http://beastly.ru/files/product/643_132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412776"/>
            <a:ext cx="3357554" cy="2357430"/>
          </a:xfrm>
          <a:prstGeom prst="rect">
            <a:avLst/>
          </a:prstGeom>
          <a:noFill/>
        </p:spPr>
      </p:pic>
      <p:pic>
        <p:nvPicPr>
          <p:cNvPr id="183300" name="Picture 4" descr="http://www.1723.ru/toponim/prianik/prianik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3140968"/>
            <a:ext cx="3362325" cy="30099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3933056"/>
            <a:ext cx="1414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3399"/>
                </a:solidFill>
                <a:latin typeface="Corbel"/>
                <a:ea typeface="+mj-ea"/>
                <a:cs typeface="+mj-cs"/>
              </a:rPr>
              <a:t>кнут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5661248"/>
            <a:ext cx="2280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3399"/>
                </a:solidFill>
                <a:latin typeface="Corbel"/>
                <a:ea typeface="+mj-ea"/>
                <a:cs typeface="+mj-cs"/>
              </a:rPr>
              <a:t>пряник</a:t>
            </a:r>
            <a:r>
              <a:rPr lang="ru-RU" sz="4800" b="1" dirty="0" smtClean="0">
                <a:solidFill>
                  <a:srgbClr val="4F271C">
                    <a:satMod val="130000"/>
                  </a:srgbClr>
                </a:solidFill>
                <a:latin typeface="Corbel"/>
                <a:ea typeface="+mj-ea"/>
                <a:cs typeface="+mj-cs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43608" y="34886"/>
            <a:ext cx="7920880" cy="1143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На уровне СФО: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</a:t>
            </a:r>
            <a:r>
              <a:rPr lang="ru-RU" sz="2000" b="1" i="1" dirty="0" smtClean="0">
                <a:solidFill>
                  <a:srgbClr val="3366FF"/>
                </a:solidFill>
              </a:rPr>
              <a:t>(«…пора и власть употребить» - И.А. Крылов, 1812)  </a:t>
            </a:r>
            <a:endParaRPr lang="ru-RU" sz="2000" b="1" i="1" dirty="0">
              <a:solidFill>
                <a:srgbClr val="33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8172400" cy="507754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Создать окружной  центр трансплантационной координации, обеспечивающий вертикальные и горизонтальные связи между субъектами СФО в части:</a:t>
            </a:r>
          </a:p>
          <a:p>
            <a:pPr marL="82296" indent="0">
              <a:buNone/>
            </a:pPr>
            <a:r>
              <a:rPr lang="ru-RU" sz="2000" dirty="0" smtClean="0"/>
              <a:t>            </a:t>
            </a:r>
            <a:r>
              <a:rPr lang="ru-RU" sz="1800" i="1" dirty="0" smtClean="0"/>
              <a:t>  - аудита смертности</a:t>
            </a:r>
          </a:p>
          <a:p>
            <a:pPr marL="82296" indent="0"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            - ведения регистра потенциальных доноров и реципиентов</a:t>
            </a:r>
          </a:p>
          <a:p>
            <a:pPr marL="82296" indent="0"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            - перемещения органов между субъектами СФО</a:t>
            </a:r>
          </a:p>
          <a:p>
            <a:pPr marL="82296" indent="0"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           - заготовки трупных </a:t>
            </a:r>
            <a:r>
              <a:rPr lang="ru-RU" sz="1800" i="1" dirty="0" err="1" smtClean="0"/>
              <a:t>имплантов</a:t>
            </a:r>
            <a:r>
              <a:rPr lang="ru-RU" sz="1800" i="1" dirty="0" smtClean="0"/>
              <a:t> и органов</a:t>
            </a:r>
          </a:p>
          <a:p>
            <a:pPr marL="82296" indent="0">
              <a:buNone/>
            </a:pPr>
            <a:endParaRPr lang="ru-RU" sz="1800" i="1" dirty="0" smtClean="0"/>
          </a:p>
          <a:p>
            <a:r>
              <a:rPr lang="ru-RU" sz="2000" dirty="0" smtClean="0"/>
              <a:t>На базе Центра и НГУ обеспечить постоянную образовательную деятельность по профилю «Органное донорство» и подготовку кадров</a:t>
            </a:r>
          </a:p>
          <a:p>
            <a:endParaRPr lang="ru-RU" sz="2000" dirty="0" smtClean="0"/>
          </a:p>
          <a:p>
            <a:r>
              <a:rPr lang="ru-RU" sz="2000" dirty="0" smtClean="0"/>
              <a:t>Обеспечить механизмы финансирования трансплантационной координации и органного и тканевого донорства</a:t>
            </a:r>
          </a:p>
          <a:p>
            <a:endParaRPr lang="ru-RU" sz="2000" dirty="0" smtClean="0"/>
          </a:p>
          <a:p>
            <a:r>
              <a:rPr lang="ru-RU" sz="2000" dirty="0" smtClean="0"/>
              <a:t>Предусмотреть отчетность Полпреду субъектов СФО по эффективности органного донорства </a:t>
            </a:r>
          </a:p>
          <a:p>
            <a:endParaRPr lang="ru-RU" sz="20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365"/>
            <a:ext cx="1259632" cy="16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93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43608" y="34886"/>
            <a:ext cx="7920880" cy="1143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solidFill>
                  <a:srgbClr val="C32D2E"/>
                </a:solidFill>
              </a:rPr>
              <a:t>Обратиться в </a:t>
            </a:r>
            <a:r>
              <a:rPr lang="ru-RU" sz="3200" b="1" dirty="0" err="1">
                <a:solidFill>
                  <a:srgbClr val="C32D2E"/>
                </a:solidFill>
              </a:rPr>
              <a:t>Минздравсоцразвития</a:t>
            </a:r>
            <a:r>
              <a:rPr lang="ru-RU" sz="3200" b="1" dirty="0">
                <a:solidFill>
                  <a:srgbClr val="C32D2E"/>
                </a:solidFill>
              </a:rPr>
              <a:t> с предложением </a:t>
            </a:r>
            <a:r>
              <a:rPr lang="ru-RU" sz="3200" b="1" dirty="0" smtClean="0">
                <a:solidFill>
                  <a:srgbClr val="C32D2E"/>
                </a:solidFill>
              </a:rPr>
              <a:t>: </a:t>
            </a:r>
            <a:br>
              <a:rPr lang="ru-RU" sz="3200" b="1" dirty="0" smtClean="0">
                <a:solidFill>
                  <a:srgbClr val="C32D2E"/>
                </a:solidFill>
              </a:rPr>
            </a:br>
            <a:endParaRPr lang="ru-RU" sz="3200" b="1" i="1" dirty="0">
              <a:solidFill>
                <a:srgbClr val="C32D2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8172400" cy="5077544"/>
          </a:xfrm>
        </p:spPr>
        <p:txBody>
          <a:bodyPr>
            <a:normAutofit/>
          </a:bodyPr>
          <a:lstStyle/>
          <a:p>
            <a:r>
              <a:rPr lang="ru-RU" sz="2000" dirty="0"/>
              <a:t>Р</a:t>
            </a:r>
            <a:r>
              <a:rPr lang="ru-RU" sz="2000" dirty="0" smtClean="0"/>
              <a:t>азработать и утвердить порядки и стандарты  посмертного и тканевого органного донорства </a:t>
            </a:r>
          </a:p>
          <a:p>
            <a:endParaRPr lang="ru-RU" sz="2000" dirty="0" smtClean="0"/>
          </a:p>
          <a:p>
            <a:r>
              <a:rPr lang="ru-RU" sz="2000" dirty="0" smtClean="0"/>
              <a:t>Укорить разработку Федерального закона о трансплантологии </a:t>
            </a:r>
          </a:p>
          <a:p>
            <a:endParaRPr lang="ru-RU" sz="2000" dirty="0"/>
          </a:p>
          <a:p>
            <a:r>
              <a:rPr lang="ru-RU" sz="2000" dirty="0" smtClean="0"/>
              <a:t>Ввести новую специальность – трансплантационный координатор и предусмотреть финансирование этого вида деятельности</a:t>
            </a:r>
          </a:p>
          <a:p>
            <a:endParaRPr lang="ru-RU" sz="2000" dirty="0"/>
          </a:p>
          <a:p>
            <a:r>
              <a:rPr lang="ru-RU" sz="2000" dirty="0" smtClean="0"/>
              <a:t>Включить трансплантационную координацию и кондиционирование доноров в список высокотехнологичных видов медицинской помощи</a:t>
            </a:r>
          </a:p>
          <a:p>
            <a:endParaRPr lang="ru-RU" sz="2000" dirty="0"/>
          </a:p>
          <a:p>
            <a:r>
              <a:rPr lang="ru-RU" sz="2000" dirty="0" smtClean="0"/>
              <a:t>Разрешить оплату процедуры подготовки донора в ЛПУ-донорских базах из Федеральной квоты на трансплантацию </a:t>
            </a:r>
            <a:endParaRPr lang="ru-RU" sz="1800" i="1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96028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15616" y="34886"/>
            <a:ext cx="7498080" cy="10178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На уровне субъектов СФО: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Издать нормативные акты, обязывающие отрасль здравоохранения и должностных лиц всех уровней обеспечивать посмертное органное и тканевое донорство</a:t>
            </a:r>
          </a:p>
          <a:p>
            <a:endParaRPr lang="ru-RU" dirty="0" smtClean="0"/>
          </a:p>
          <a:p>
            <a:r>
              <a:rPr lang="ru-RU" dirty="0" smtClean="0"/>
              <a:t>Включить в трудовые договора главных врачей ЛПУ-донорских баз положение об обязанности обеспечивать органное донорство и об ответственности за ненадлежащее выполнение этой работы </a:t>
            </a:r>
          </a:p>
          <a:p>
            <a:endParaRPr lang="ru-RU" dirty="0" smtClean="0"/>
          </a:p>
          <a:p>
            <a:r>
              <a:rPr lang="ru-RU" dirty="0" smtClean="0"/>
              <a:t>Предусмотреть механизмы регулярной отчетности отрасли (</a:t>
            </a:r>
            <a:r>
              <a:rPr lang="ru-RU" sz="2600" i="1" dirty="0" smtClean="0"/>
              <a:t>и главных врачей перед министром</a:t>
            </a:r>
            <a:r>
              <a:rPr lang="ru-RU" dirty="0" smtClean="0"/>
              <a:t>) перед губернатором об эффективности работы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149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План презентации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r>
              <a:rPr lang="ru-RU" dirty="0" smtClean="0"/>
              <a:t>Представление проблем,  существующих на разных уровнях управления</a:t>
            </a:r>
          </a:p>
          <a:p>
            <a:endParaRPr lang="ru-RU" dirty="0"/>
          </a:p>
          <a:p>
            <a:r>
              <a:rPr lang="ru-RU" dirty="0" smtClean="0"/>
              <a:t>Предложения </a:t>
            </a:r>
          </a:p>
          <a:p>
            <a:endParaRPr lang="ru-RU" dirty="0"/>
          </a:p>
          <a:p>
            <a:r>
              <a:rPr lang="ru-RU" dirty="0" smtClean="0"/>
              <a:t>Время доклада  ≤ 15 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6908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9"/>
          <p:cNvSpPr>
            <a:spLocks noChangeArrowheads="1"/>
          </p:cNvSpPr>
          <p:nvPr/>
        </p:nvSpPr>
        <p:spPr bwMode="auto">
          <a:xfrm rot="2576414">
            <a:off x="6111875" y="1122363"/>
            <a:ext cx="3213100" cy="866775"/>
          </a:xfrm>
          <a:prstGeom prst="curvedDownArrow">
            <a:avLst>
              <a:gd name="adj1" fmla="val 2197"/>
              <a:gd name="adj2" fmla="val 76336"/>
              <a:gd name="adj3" fmla="val 33333"/>
            </a:avLst>
          </a:prstGeom>
          <a:solidFill>
            <a:schemeClr val="accent2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Rectangle 20"/>
          <p:cNvSpPr>
            <a:spLocks noChangeArrowheads="1"/>
          </p:cNvSpPr>
          <p:nvPr/>
        </p:nvSpPr>
        <p:spPr bwMode="auto">
          <a:xfrm>
            <a:off x="7019925" y="3089275"/>
            <a:ext cx="198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Общество</a:t>
            </a:r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3708400" y="280988"/>
            <a:ext cx="2517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Трансплант-</a:t>
            </a:r>
          </a:p>
          <a:p>
            <a:r>
              <a:rPr lang="ru-RU" sz="2800" b="1">
                <a:solidFill>
                  <a:schemeClr val="tx2"/>
                </a:solidFill>
              </a:rPr>
              <a:t>координация</a:t>
            </a:r>
          </a:p>
        </p:txBody>
      </p:sp>
      <p:sp>
        <p:nvSpPr>
          <p:cNvPr id="55301" name="Rectangle 23"/>
          <p:cNvSpPr>
            <a:spLocks noChangeArrowheads="1"/>
          </p:cNvSpPr>
          <p:nvPr/>
        </p:nvSpPr>
        <p:spPr bwMode="auto">
          <a:xfrm>
            <a:off x="3098800" y="6021388"/>
            <a:ext cx="3408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Трансплантация</a:t>
            </a:r>
          </a:p>
        </p:txBody>
      </p:sp>
      <p:sp>
        <p:nvSpPr>
          <p:cNvPr id="55302" name="Rectangle 24"/>
          <p:cNvSpPr>
            <a:spLocks noChangeArrowheads="1"/>
          </p:cNvSpPr>
          <p:nvPr/>
        </p:nvSpPr>
        <p:spPr bwMode="auto">
          <a:xfrm>
            <a:off x="395288" y="3233738"/>
            <a:ext cx="1457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Власть</a:t>
            </a:r>
          </a:p>
        </p:txBody>
      </p:sp>
      <p:sp>
        <p:nvSpPr>
          <p:cNvPr id="55303" name="AutoShape 25"/>
          <p:cNvSpPr>
            <a:spLocks noChangeArrowheads="1"/>
          </p:cNvSpPr>
          <p:nvPr/>
        </p:nvSpPr>
        <p:spPr bwMode="auto">
          <a:xfrm rot="7483261">
            <a:off x="5985669" y="4826794"/>
            <a:ext cx="3436938" cy="742950"/>
          </a:xfrm>
          <a:prstGeom prst="curvedDownArrow">
            <a:avLst>
              <a:gd name="adj1" fmla="val 2741"/>
              <a:gd name="adj2" fmla="val 95263"/>
              <a:gd name="adj3" fmla="val 33333"/>
            </a:avLst>
          </a:prstGeom>
          <a:solidFill>
            <a:srgbClr val="00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26"/>
          <p:cNvSpPr>
            <a:spLocks noChangeArrowheads="1"/>
          </p:cNvSpPr>
          <p:nvPr/>
        </p:nvSpPr>
        <p:spPr bwMode="auto">
          <a:xfrm rot="-7670469">
            <a:off x="-88106" y="4868069"/>
            <a:ext cx="3436938" cy="742950"/>
          </a:xfrm>
          <a:prstGeom prst="curvedDownArrow">
            <a:avLst>
              <a:gd name="adj1" fmla="val 2741"/>
              <a:gd name="adj2" fmla="val 95263"/>
              <a:gd name="adj3" fmla="val 33333"/>
            </a:avLst>
          </a:prstGeom>
          <a:solidFill>
            <a:srgbClr val="FFFF00"/>
          </a:solidFill>
          <a:ln w="5715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27"/>
          <p:cNvSpPr>
            <a:spLocks noChangeArrowheads="1"/>
          </p:cNvSpPr>
          <p:nvPr/>
        </p:nvSpPr>
        <p:spPr bwMode="auto">
          <a:xfrm rot="-2801700">
            <a:off x="321469" y="1175544"/>
            <a:ext cx="3436938" cy="742950"/>
          </a:xfrm>
          <a:prstGeom prst="curvedDownArrow">
            <a:avLst>
              <a:gd name="adj1" fmla="val 2741"/>
              <a:gd name="adj2" fmla="val 95263"/>
              <a:gd name="adj3" fmla="val 33333"/>
            </a:avLst>
          </a:prstGeom>
          <a:solidFill>
            <a:srgbClr val="00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06" name="Picture 28" descr="195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3779837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94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000100" y="1628800"/>
            <a:ext cx="4929222" cy="2428892"/>
          </a:xfrm>
          <a:prstGeom prst="downArrow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  Осознание факта критического    дефицита донорских органов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429288" cy="135732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/>
              </a:rPr>
              <a:t>Положительные     </a:t>
            </a:r>
            <a:br>
              <a:rPr lang="ru-RU" sz="4400" b="1" dirty="0" smtClean="0">
                <a:solidFill>
                  <a:srgbClr val="FF0000"/>
                </a:solidFill>
                <a:effectLst/>
              </a:rPr>
            </a:br>
            <a:r>
              <a:rPr lang="ru-RU" sz="4400" b="1" dirty="0" smtClean="0">
                <a:solidFill>
                  <a:srgbClr val="FF0000"/>
                </a:solidFill>
                <a:effectLst/>
              </a:rPr>
              <a:t>                     факторы </a:t>
            </a:r>
            <a:endParaRPr lang="ru-RU" sz="4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857628"/>
            <a:ext cx="7790712" cy="264320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4100" b="1" dirty="0" smtClean="0"/>
              <a:t>Признание необходимости  системного подхода к органному  донорству</a:t>
            </a:r>
          </a:p>
          <a:p>
            <a:endParaRPr lang="ru-RU" sz="4100" b="1" dirty="0" smtClean="0"/>
          </a:p>
          <a:p>
            <a:endParaRPr lang="ru-RU" sz="41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5922067" y="12020"/>
            <a:ext cx="3229187" cy="321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?</a:t>
            </a:r>
            <a:r>
              <a:rPr lang="ru-RU" dirty="0" smtClean="0"/>
              <a:t>  </a:t>
            </a:r>
            <a:r>
              <a:rPr lang="ru-RU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ru-RU" dirty="0" smtClean="0"/>
              <a:t>  данные по СФО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00553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мерших больных – потенциальных доноров органов                                    - </a:t>
            </a:r>
            <a:r>
              <a:rPr lang="ru-RU" sz="3600" b="1" dirty="0" smtClean="0"/>
              <a:t>9652</a:t>
            </a:r>
          </a:p>
          <a:p>
            <a:endParaRPr lang="ru-RU" dirty="0" smtClean="0"/>
          </a:p>
          <a:p>
            <a:r>
              <a:rPr lang="ru-RU" dirty="0" smtClean="0"/>
              <a:t>Больных на гемодиализе                   - </a:t>
            </a:r>
            <a:r>
              <a:rPr lang="ru-RU" sz="3600" b="1" dirty="0" smtClean="0"/>
              <a:t>2145</a:t>
            </a:r>
          </a:p>
          <a:p>
            <a:endParaRPr lang="ru-RU" dirty="0" smtClean="0"/>
          </a:p>
          <a:p>
            <a:r>
              <a:rPr lang="ru-RU" dirty="0" smtClean="0"/>
              <a:t>В очереди на пересадку почки       -  </a:t>
            </a:r>
            <a:r>
              <a:rPr lang="ru-RU" sz="3600" b="1" dirty="0" smtClean="0"/>
              <a:t>417</a:t>
            </a:r>
          </a:p>
          <a:p>
            <a:endParaRPr lang="ru-RU" dirty="0" smtClean="0"/>
          </a:p>
          <a:p>
            <a:r>
              <a:rPr lang="ru-RU" dirty="0" smtClean="0"/>
              <a:t>Трансплантировано почек                -  </a:t>
            </a:r>
            <a:r>
              <a:rPr lang="ru-RU" sz="3600" b="1" dirty="0" smtClean="0"/>
              <a:t>87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Объединение 3"/>
          <p:cNvSpPr/>
          <p:nvPr/>
        </p:nvSpPr>
        <p:spPr>
          <a:xfrm>
            <a:off x="7092280" y="1988840"/>
            <a:ext cx="504056" cy="4248472"/>
          </a:xfrm>
          <a:prstGeom prst="flowChartMerg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0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4021138"/>
            <a:ext cx="351155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51350"/>
            <a:ext cx="24765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92563"/>
            <a:ext cx="22320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589213"/>
            <a:ext cx="2563812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91188" y="0"/>
            <a:ext cx="3452812" cy="2589213"/>
          </a:xfrm>
        </p:spPr>
      </p:pic>
      <p:pic>
        <p:nvPicPr>
          <p:cNvPr id="5325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450" y="0"/>
            <a:ext cx="25923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1288" y="3392488"/>
            <a:ext cx="2598737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733256"/>
            <a:ext cx="388843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Сколько больных умирает от </a:t>
            </a:r>
            <a:r>
              <a:rPr lang="ru-RU" sz="2400" b="1" dirty="0" err="1" smtClean="0">
                <a:solidFill>
                  <a:srgbClr val="FFFF00"/>
                </a:solidFill>
              </a:rPr>
              <a:t>отсутстивия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органов </a:t>
            </a:r>
            <a:r>
              <a:rPr lang="ru-RU" sz="2400" b="1" dirty="0" smtClean="0">
                <a:solidFill>
                  <a:srgbClr val="FFFF00"/>
                </a:solidFill>
              </a:rPr>
              <a:t>?!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3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36"/>
            <a:ext cx="685804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/>
              </a:rPr>
              <a:t>Негативные </a:t>
            </a:r>
            <a:br>
              <a:rPr lang="ru-RU" sz="5400" b="1" dirty="0" smtClean="0">
                <a:solidFill>
                  <a:srgbClr val="FF0000"/>
                </a:solidFill>
                <a:effectLst/>
              </a:rPr>
            </a:br>
            <a:r>
              <a:rPr lang="ru-RU" sz="5400" b="1" dirty="0" smtClean="0">
                <a:solidFill>
                  <a:srgbClr val="FF0000"/>
                </a:solidFill>
                <a:effectLst/>
              </a:rPr>
              <a:t>                     факторы</a:t>
            </a:r>
            <a:endParaRPr lang="ru-RU" sz="5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786190"/>
            <a:ext cx="7572396" cy="285752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3900" b="1" dirty="0" smtClean="0"/>
              <a:t>   </a:t>
            </a:r>
            <a:r>
              <a:rPr lang="ru-RU" sz="3500" b="1" i="1" dirty="0" smtClean="0">
                <a:solidFill>
                  <a:srgbClr val="003399"/>
                </a:solidFill>
              </a:rPr>
              <a:t> </a:t>
            </a:r>
            <a:r>
              <a:rPr lang="ru-RU" sz="3500" b="1" i="1" dirty="0" smtClean="0">
                <a:solidFill>
                  <a:srgbClr val="0000FF"/>
                </a:solidFill>
              </a:rPr>
              <a:t>нет идеологии</a:t>
            </a:r>
          </a:p>
          <a:p>
            <a:pPr>
              <a:buBlip>
                <a:blip r:embed="rId2"/>
              </a:buBlip>
            </a:pPr>
            <a:r>
              <a:rPr lang="ru-RU" sz="3500" b="1" i="1" dirty="0" smtClean="0">
                <a:solidFill>
                  <a:srgbClr val="0000FF"/>
                </a:solidFill>
              </a:rPr>
              <a:t>    нет системы</a:t>
            </a:r>
          </a:p>
          <a:p>
            <a:pPr>
              <a:buBlip>
                <a:blip r:embed="rId2"/>
              </a:buBlip>
            </a:pPr>
            <a:r>
              <a:rPr lang="ru-RU" sz="3500" b="1" i="1" dirty="0" smtClean="0">
                <a:solidFill>
                  <a:srgbClr val="0000FF"/>
                </a:solidFill>
              </a:rPr>
              <a:t>    нет нормативных актов</a:t>
            </a:r>
          </a:p>
          <a:p>
            <a:pPr lvl="1">
              <a:buBlip>
                <a:blip r:embed="rId2"/>
              </a:buBlip>
            </a:pPr>
            <a:r>
              <a:rPr lang="ru-RU" sz="3100" b="1" i="1" dirty="0" smtClean="0">
                <a:solidFill>
                  <a:srgbClr val="0000FF"/>
                </a:solidFill>
              </a:rPr>
              <a:t>    </a:t>
            </a:r>
            <a:r>
              <a:rPr lang="ru-RU" sz="3100" b="1" i="1" dirty="0" smtClean="0"/>
              <a:t>нет института принуждения</a:t>
            </a:r>
          </a:p>
          <a:p>
            <a:pPr lvl="1">
              <a:buBlip>
                <a:blip r:embed="rId2"/>
              </a:buBlip>
            </a:pPr>
            <a:r>
              <a:rPr lang="ru-RU" sz="3100" b="1" i="1" dirty="0" smtClean="0"/>
              <a:t>    </a:t>
            </a:r>
            <a:r>
              <a:rPr lang="ru-RU" sz="3100" b="1" i="1" dirty="0"/>
              <a:t>нет ответственных </a:t>
            </a:r>
            <a:r>
              <a:rPr lang="ru-RU" sz="3100" b="1" i="1" dirty="0" smtClean="0"/>
              <a:t>лиц</a:t>
            </a:r>
          </a:p>
          <a:p>
            <a:pPr lvl="1">
              <a:buBlip>
                <a:blip r:embed="rId2"/>
              </a:buBlip>
            </a:pPr>
            <a:r>
              <a:rPr lang="ru-RU" sz="3100" b="1" i="1" dirty="0" smtClean="0"/>
              <a:t>   нет контроля     </a:t>
            </a:r>
          </a:p>
          <a:p>
            <a:endParaRPr lang="ru-RU" b="1" dirty="0" smtClean="0"/>
          </a:p>
          <a:p>
            <a:endParaRPr lang="ru-RU" dirty="0" smtClean="0"/>
          </a:p>
        </p:txBody>
      </p:sp>
      <p:pic>
        <p:nvPicPr>
          <p:cNvPr id="205828" name="Picture 4" descr="http://vitya.biz/images/russ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8062" y="0"/>
            <a:ext cx="1915938" cy="200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075364"/>
            <a:ext cx="8100392" cy="1569660"/>
          </a:xfrm>
          <a:prstGeom prst="rect">
            <a:avLst/>
          </a:prstGeom>
          <a:solidFill>
            <a:srgbClr val="E5F5FF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Государственная политика  регулирования органного донорства неэффективна (</a:t>
            </a:r>
            <a:r>
              <a:rPr lang="ru-RU" sz="3200" b="1" i="1" dirty="0" smtClean="0"/>
              <a:t>отсутствует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2748211"/>
              </p:ext>
            </p:extLst>
          </p:nvPr>
        </p:nvGraphicFramePr>
        <p:xfrm>
          <a:off x="-1260648" y="1772816"/>
          <a:ext cx="11439525" cy="470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FFFF"/>
                </a:solidFill>
                <a:latin typeface="Tahoma" charset="0"/>
                <a:ea typeface="Arial" charset="0"/>
              </a:rPr>
              <a:t>Количество доноров на 1 млн. населения</a:t>
            </a:r>
            <a:r>
              <a:rPr lang="ru-RU" sz="3600" b="1" dirty="0" smtClean="0">
                <a:solidFill>
                  <a:srgbClr val="00FFFF"/>
                </a:solidFill>
                <a:latin typeface="Tahoma" charset="0"/>
                <a:ea typeface="Arial" charset="0"/>
              </a:rPr>
              <a:t> </a:t>
            </a:r>
          </a:p>
          <a:p>
            <a:pPr algn="ctr"/>
            <a:endParaRPr lang="ru-RU" b="1" dirty="0" smtClean="0">
              <a:solidFill>
                <a:srgbClr val="FF99FF"/>
              </a:solidFill>
              <a:latin typeface="Tahoma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7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1643050"/>
            <a:ext cx="8143900" cy="157163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Нет юридической оценки  отсутствию органного донорства: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59293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   </a:t>
            </a:r>
            <a:r>
              <a:rPr lang="ru-RU" sz="4900" b="1" dirty="0" smtClean="0">
                <a:solidFill>
                  <a:srgbClr val="FF0000"/>
                </a:solidFill>
                <a:effectLst/>
              </a:rPr>
              <a:t>Негативные </a:t>
            </a:r>
            <a:br>
              <a:rPr lang="ru-RU" sz="4900" b="1" dirty="0" smtClean="0">
                <a:solidFill>
                  <a:srgbClr val="FF0000"/>
                </a:solidFill>
                <a:effectLst/>
              </a:rPr>
            </a:br>
            <a:r>
              <a:rPr lang="ru-RU" sz="4900" b="1" dirty="0" smtClean="0">
                <a:solidFill>
                  <a:srgbClr val="FF0000"/>
                </a:solidFill>
                <a:effectLst/>
              </a:rPr>
              <a:t>                          факторы</a:t>
            </a:r>
            <a:endParaRPr lang="ru-RU" sz="49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714752"/>
            <a:ext cx="8572528" cy="3143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</a:t>
            </a:r>
            <a:r>
              <a:rPr lang="ru-RU" b="1" dirty="0" smtClean="0">
                <a:solidFill>
                  <a:srgbClr val="003399"/>
                </a:solidFill>
              </a:rPr>
              <a:t>-    Государство обязано обеспечивать</a:t>
            </a:r>
          </a:p>
          <a:p>
            <a:pPr>
              <a:buNone/>
            </a:pPr>
            <a:r>
              <a:rPr lang="ru-RU" b="1" dirty="0" smtClean="0">
                <a:solidFill>
                  <a:srgbClr val="003399"/>
                </a:solidFill>
              </a:rPr>
              <a:t>             защиту здоровья граждан,  </a:t>
            </a:r>
          </a:p>
          <a:p>
            <a:pPr>
              <a:buNone/>
            </a:pPr>
            <a:r>
              <a:rPr lang="ru-RU" b="1" dirty="0" smtClean="0">
                <a:solidFill>
                  <a:srgbClr val="003399"/>
                </a:solidFill>
              </a:rPr>
              <a:t>             (в т.ч. нуждающихся в трансплантации) </a:t>
            </a:r>
          </a:p>
          <a:p>
            <a:pPr>
              <a:buNone/>
            </a:pPr>
            <a:endParaRPr lang="ru-RU" b="1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3399"/>
                </a:solidFill>
              </a:rPr>
              <a:t>        -   Нарушение прав реципиентов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3399"/>
                </a:solidFill>
              </a:rPr>
              <a:t>              (меры прокурорского реагирования)</a:t>
            </a:r>
            <a:endParaRPr lang="ru-RU" sz="2800" b="1" dirty="0">
              <a:solidFill>
                <a:srgbClr val="003399"/>
              </a:solidFill>
            </a:endParaRPr>
          </a:p>
        </p:txBody>
      </p:sp>
      <p:pic>
        <p:nvPicPr>
          <p:cNvPr id="6" name="Picture 9" descr="ju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"/>
            <a:ext cx="2214546" cy="16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1928802"/>
            <a:ext cx="785818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28" y="0"/>
            <a:ext cx="6715172" cy="1500166"/>
          </a:xfrm>
        </p:spPr>
        <p:txBody>
          <a:bodyPr>
            <a:noAutofit/>
          </a:bodyPr>
          <a:lstStyle/>
          <a:p>
            <a:r>
              <a:rPr lang="ru-RU" sz="5200" b="1" dirty="0" smtClean="0">
                <a:solidFill>
                  <a:srgbClr val="FF0000"/>
                </a:solidFill>
                <a:effectLst/>
              </a:rPr>
              <a:t>    Негативные </a:t>
            </a:r>
            <a:br>
              <a:rPr lang="ru-RU" sz="5200" b="1" dirty="0" smtClean="0">
                <a:solidFill>
                  <a:srgbClr val="FF0000"/>
                </a:solidFill>
                <a:effectLst/>
              </a:rPr>
            </a:br>
            <a:r>
              <a:rPr lang="ru-RU" sz="5200" b="1" dirty="0" smtClean="0">
                <a:solidFill>
                  <a:srgbClr val="FF0000"/>
                </a:solidFill>
                <a:effectLst/>
              </a:rPr>
              <a:t>                           факторы</a:t>
            </a:r>
            <a:endParaRPr lang="ru-RU" sz="52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236546" name="Picture 2" descr="Минздравсоцразвития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3903681" cy="15716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857364"/>
            <a:ext cx="8100392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Отсутствие отраслевого регулирования органного донорства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356992"/>
            <a:ext cx="80010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800" b="1" dirty="0">
                <a:solidFill>
                  <a:srgbClr val="003399"/>
                </a:solidFill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</a:rPr>
              <a:t>органное донорство не является  </a:t>
            </a:r>
          </a:p>
          <a:p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</a:rPr>
              <a:t>    индикатором эффективности  </a:t>
            </a:r>
          </a:p>
          <a:p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</a:rPr>
              <a:t>    работы </a:t>
            </a:r>
            <a:r>
              <a:rPr lang="ru-RU" sz="2400" b="1" dirty="0" err="1" smtClean="0">
                <a:solidFill>
                  <a:srgbClr val="003399"/>
                </a:solidFill>
              </a:rPr>
              <a:t>минздравсоцразвития</a:t>
            </a:r>
            <a:endParaRPr lang="ru-RU" sz="2400" b="1" dirty="0" smtClean="0">
              <a:solidFill>
                <a:srgbClr val="003399"/>
              </a:solidFill>
            </a:endParaRPr>
          </a:p>
          <a:p>
            <a:endParaRPr lang="ru-RU" sz="2400" b="1" dirty="0" smtClean="0">
              <a:solidFill>
                <a:srgbClr val="003399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3399"/>
                </a:solidFill>
              </a:rPr>
              <a:t>   нет нормативной базы и отчетности</a:t>
            </a:r>
          </a:p>
          <a:p>
            <a:pPr>
              <a:buBlip>
                <a:blip r:embed="rId3"/>
              </a:buBlip>
            </a:pPr>
            <a:endParaRPr lang="en-US" sz="2400" b="1" dirty="0" smtClean="0">
              <a:solidFill>
                <a:srgbClr val="003399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3399"/>
                </a:solidFill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</a:rPr>
              <a:t>  нет утвержденного МЗ порядка  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      трансплантационной координации и  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      органного донорства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литра">
  <a:themeElements>
    <a:clrScheme name="Палитра 13">
      <a:dk1>
        <a:srgbClr val="0000CC"/>
      </a:dk1>
      <a:lt1>
        <a:srgbClr val="FFFFFF"/>
      </a:lt1>
      <a:dk2>
        <a:srgbClr val="000066"/>
      </a:dk2>
      <a:lt2>
        <a:srgbClr val="FFFFCC"/>
      </a:lt2>
      <a:accent1>
        <a:srgbClr val="3193FF"/>
      </a:accent1>
      <a:accent2>
        <a:srgbClr val="00FF00"/>
      </a:accent2>
      <a:accent3>
        <a:srgbClr val="AAAAB8"/>
      </a:accent3>
      <a:accent4>
        <a:srgbClr val="DADADA"/>
      </a:accent4>
      <a:accent5>
        <a:srgbClr val="ADC8FF"/>
      </a:accent5>
      <a:accent6>
        <a:srgbClr val="00E700"/>
      </a:accent6>
      <a:hlink>
        <a:srgbClr val="FF0000"/>
      </a:hlink>
      <a:folHlink>
        <a:srgbClr val="FFFF00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94"/>
        </a:dk1>
        <a:lt1>
          <a:srgbClr val="FFFFFF"/>
        </a:lt1>
        <a:dk2>
          <a:srgbClr val="000066"/>
        </a:dk2>
        <a:lt2>
          <a:srgbClr val="FFFFCC"/>
        </a:lt2>
        <a:accent1>
          <a:srgbClr val="3193FF"/>
        </a:accent1>
        <a:accent2>
          <a:srgbClr val="00FFFF"/>
        </a:accent2>
        <a:accent3>
          <a:srgbClr val="AAAAB8"/>
        </a:accent3>
        <a:accent4>
          <a:srgbClr val="DADADA"/>
        </a:accent4>
        <a:accent5>
          <a:srgbClr val="ADC8FF"/>
        </a:accent5>
        <a:accent6>
          <a:srgbClr val="00E7E7"/>
        </a:accent6>
        <a:hlink>
          <a:srgbClr val="FF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94"/>
        </a:dk1>
        <a:lt1>
          <a:srgbClr val="FFFFFF"/>
        </a:lt1>
        <a:dk2>
          <a:srgbClr val="00003A"/>
        </a:dk2>
        <a:lt2>
          <a:srgbClr val="FFFFCC"/>
        </a:lt2>
        <a:accent1>
          <a:srgbClr val="3193FF"/>
        </a:accent1>
        <a:accent2>
          <a:srgbClr val="00FFFF"/>
        </a:accent2>
        <a:accent3>
          <a:srgbClr val="AAAAAE"/>
        </a:accent3>
        <a:accent4>
          <a:srgbClr val="DADADA"/>
        </a:accent4>
        <a:accent5>
          <a:srgbClr val="ADC8FF"/>
        </a:accent5>
        <a:accent6>
          <a:srgbClr val="00E7E7"/>
        </a:accent6>
        <a:hlink>
          <a:srgbClr val="FF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94"/>
        </a:dk1>
        <a:lt1>
          <a:srgbClr val="FFFFFF"/>
        </a:lt1>
        <a:dk2>
          <a:srgbClr val="000066"/>
        </a:dk2>
        <a:lt2>
          <a:srgbClr val="FFFFCC"/>
        </a:lt2>
        <a:accent1>
          <a:srgbClr val="3193FF"/>
        </a:accent1>
        <a:accent2>
          <a:srgbClr val="00FFFF"/>
        </a:accent2>
        <a:accent3>
          <a:srgbClr val="AAAAB8"/>
        </a:accent3>
        <a:accent4>
          <a:srgbClr val="DADADA"/>
        </a:accent4>
        <a:accent5>
          <a:srgbClr val="ADC8FF"/>
        </a:accent5>
        <a:accent6>
          <a:srgbClr val="00E7E7"/>
        </a:accent6>
        <a:hlink>
          <a:srgbClr val="FF0000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94"/>
        </a:dk1>
        <a:lt1>
          <a:srgbClr val="FFFFFF"/>
        </a:lt1>
        <a:dk2>
          <a:srgbClr val="000066"/>
        </a:dk2>
        <a:lt2>
          <a:srgbClr val="FFFFCC"/>
        </a:lt2>
        <a:accent1>
          <a:srgbClr val="3193FF"/>
        </a:accent1>
        <a:accent2>
          <a:srgbClr val="00FFFF"/>
        </a:accent2>
        <a:accent3>
          <a:srgbClr val="AAAAB8"/>
        </a:accent3>
        <a:accent4>
          <a:srgbClr val="DADADA"/>
        </a:accent4>
        <a:accent5>
          <a:srgbClr val="ADC8FF"/>
        </a:accent5>
        <a:accent6>
          <a:srgbClr val="00E7E7"/>
        </a:accent6>
        <a:hlink>
          <a:srgbClr val="FFFF00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FF00"/>
        </a:dk1>
        <a:lt1>
          <a:srgbClr val="FFFFFF"/>
        </a:lt1>
        <a:dk2>
          <a:srgbClr val="000066"/>
        </a:dk2>
        <a:lt2>
          <a:srgbClr val="FFFFCC"/>
        </a:lt2>
        <a:accent1>
          <a:srgbClr val="3193FF"/>
        </a:accent1>
        <a:accent2>
          <a:srgbClr val="00FFFF"/>
        </a:accent2>
        <a:accent3>
          <a:srgbClr val="AAAAB8"/>
        </a:accent3>
        <a:accent4>
          <a:srgbClr val="DADADA"/>
        </a:accent4>
        <a:accent5>
          <a:srgbClr val="ADC8FF"/>
        </a:accent5>
        <a:accent6>
          <a:srgbClr val="00E7E7"/>
        </a:accent6>
        <a:hlink>
          <a:srgbClr val="FF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CC"/>
        </a:dk1>
        <a:lt1>
          <a:srgbClr val="FFFFFF"/>
        </a:lt1>
        <a:dk2>
          <a:srgbClr val="000066"/>
        </a:dk2>
        <a:lt2>
          <a:srgbClr val="FFFFCC"/>
        </a:lt2>
        <a:accent1>
          <a:srgbClr val="3193FF"/>
        </a:accent1>
        <a:accent2>
          <a:srgbClr val="00FFFF"/>
        </a:accent2>
        <a:accent3>
          <a:srgbClr val="AAAAB8"/>
        </a:accent3>
        <a:accent4>
          <a:srgbClr val="DADADA"/>
        </a:accent4>
        <a:accent5>
          <a:srgbClr val="ADC8FF"/>
        </a:accent5>
        <a:accent6>
          <a:srgbClr val="00E7E7"/>
        </a:accent6>
        <a:hlink>
          <a:srgbClr val="FF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3">
        <a:dk1>
          <a:srgbClr val="0000CC"/>
        </a:dk1>
        <a:lt1>
          <a:srgbClr val="FFFFFF"/>
        </a:lt1>
        <a:dk2>
          <a:srgbClr val="000066"/>
        </a:dk2>
        <a:lt2>
          <a:srgbClr val="FFFFCC"/>
        </a:lt2>
        <a:accent1>
          <a:srgbClr val="3193FF"/>
        </a:accent1>
        <a:accent2>
          <a:srgbClr val="00FF00"/>
        </a:accent2>
        <a:accent3>
          <a:srgbClr val="AAAAB8"/>
        </a:accent3>
        <a:accent4>
          <a:srgbClr val="DADADA"/>
        </a:accent4>
        <a:accent5>
          <a:srgbClr val="ADC8FF"/>
        </a:accent5>
        <a:accent6>
          <a:srgbClr val="00E700"/>
        </a:accent6>
        <a:hlink>
          <a:srgbClr val="FF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4">
        <a:dk1>
          <a:srgbClr val="00FFFF"/>
        </a:dk1>
        <a:lt1>
          <a:srgbClr val="FFFFFF"/>
        </a:lt1>
        <a:dk2>
          <a:srgbClr val="000066"/>
        </a:dk2>
        <a:lt2>
          <a:srgbClr val="FFFFCC"/>
        </a:lt2>
        <a:accent1>
          <a:srgbClr val="3193FF"/>
        </a:accent1>
        <a:accent2>
          <a:srgbClr val="00FF00"/>
        </a:accent2>
        <a:accent3>
          <a:srgbClr val="AAAAB8"/>
        </a:accent3>
        <a:accent4>
          <a:srgbClr val="DADADA"/>
        </a:accent4>
        <a:accent5>
          <a:srgbClr val="ADC8FF"/>
        </a:accent5>
        <a:accent6>
          <a:srgbClr val="00E700"/>
        </a:accent6>
        <a:hlink>
          <a:srgbClr val="FF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4378</TotalTime>
  <Words>643</Words>
  <Application>Microsoft Macintosh PowerPoint</Application>
  <PresentationFormat>Экран (4:3)</PresentationFormat>
  <Paragraphs>150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Солнцестояние</vt:lpstr>
      <vt:lpstr>1_Палитра</vt:lpstr>
      <vt:lpstr>Управляемые факторы дефицита  донорских органов</vt:lpstr>
      <vt:lpstr>План презентации</vt:lpstr>
      <vt:lpstr>Положительные                           факторы </vt:lpstr>
      <vt:lpstr>?    данные по СФО</vt:lpstr>
      <vt:lpstr>Слайд 5</vt:lpstr>
      <vt:lpstr>Негативные                       факторы</vt:lpstr>
      <vt:lpstr>Слайд 7</vt:lpstr>
      <vt:lpstr>   Негативные                            факторы</vt:lpstr>
      <vt:lpstr>    Негативные                             факторы</vt:lpstr>
      <vt:lpstr>Негативные                  факторы</vt:lpstr>
      <vt:lpstr>Слайд 11</vt:lpstr>
      <vt:lpstr>Негативные                             факторы</vt:lpstr>
      <vt:lpstr>Соотношение числа трансплантаций  в США и России</vt:lpstr>
      <vt:lpstr>Негативные                                 факторы</vt:lpstr>
      <vt:lpstr>Негативные                     факторы</vt:lpstr>
      <vt:lpstr>              Пути решения проблем</vt:lpstr>
      <vt:lpstr>На уровне СФО:        («…пора и власть употребить» - И.А. Крылов, 1812)  </vt:lpstr>
      <vt:lpstr>Обратиться в Минздравсоцразвития с предложением :  </vt:lpstr>
      <vt:lpstr>На уровне субъектов СФО: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органного донорства в Новосибирске</dc:title>
  <dc:creator>Астраков</dc:creator>
  <cp:lastModifiedBy>Valued Acer Customer</cp:lastModifiedBy>
  <cp:revision>274</cp:revision>
  <dcterms:created xsi:type="dcterms:W3CDTF">2009-10-31T14:42:20Z</dcterms:created>
  <dcterms:modified xsi:type="dcterms:W3CDTF">2011-12-18T13:37:49Z</dcterms:modified>
</cp:coreProperties>
</file>