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342" r:id="rId5"/>
    <p:sldId id="328" r:id="rId6"/>
    <p:sldId id="403" r:id="rId7"/>
    <p:sldId id="372" r:id="rId8"/>
    <p:sldId id="373" r:id="rId9"/>
    <p:sldId id="374" r:id="rId10"/>
    <p:sldId id="369" r:id="rId11"/>
    <p:sldId id="391" r:id="rId12"/>
    <p:sldId id="392" r:id="rId13"/>
    <p:sldId id="363" r:id="rId14"/>
    <p:sldId id="399" r:id="rId15"/>
    <p:sldId id="379" r:id="rId16"/>
    <p:sldId id="370" r:id="rId17"/>
    <p:sldId id="385" r:id="rId18"/>
    <p:sldId id="384" r:id="rId19"/>
    <p:sldId id="344" r:id="rId20"/>
    <p:sldId id="345" r:id="rId21"/>
    <p:sldId id="402" r:id="rId22"/>
    <p:sldId id="376" r:id="rId23"/>
    <p:sldId id="395" r:id="rId24"/>
    <p:sldId id="396" r:id="rId25"/>
    <p:sldId id="397" r:id="rId26"/>
    <p:sldId id="393" r:id="rId27"/>
    <p:sldId id="394" r:id="rId28"/>
    <p:sldId id="377" r:id="rId29"/>
  </p:sldIdLst>
  <p:sldSz cx="9144000" cy="6858000" type="overhead"/>
  <p:notesSz cx="6856413" cy="9666288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300" kern="1200">
        <a:solidFill>
          <a:schemeClr val="tx1"/>
        </a:solidFill>
        <a:latin typeface="Arial" charset="0"/>
        <a:ea typeface="+mn-ea"/>
        <a:cs typeface="+mn-cs"/>
      </a:defRPr>
    </a:lvl1pPr>
    <a:lvl2pPr marL="378104" algn="ctr" rtl="0" eaLnBrk="0" fontAlgn="base" hangingPunct="0">
      <a:spcBef>
        <a:spcPct val="0"/>
      </a:spcBef>
      <a:spcAft>
        <a:spcPct val="0"/>
      </a:spcAft>
      <a:defRPr sz="2300" kern="1200">
        <a:solidFill>
          <a:schemeClr val="tx1"/>
        </a:solidFill>
        <a:latin typeface="Arial" charset="0"/>
        <a:ea typeface="+mn-ea"/>
        <a:cs typeface="+mn-cs"/>
      </a:defRPr>
    </a:lvl2pPr>
    <a:lvl3pPr marL="756209" algn="ctr" rtl="0" eaLnBrk="0" fontAlgn="base" hangingPunct="0">
      <a:spcBef>
        <a:spcPct val="0"/>
      </a:spcBef>
      <a:spcAft>
        <a:spcPct val="0"/>
      </a:spcAft>
      <a:defRPr sz="2300" kern="1200">
        <a:solidFill>
          <a:schemeClr val="tx1"/>
        </a:solidFill>
        <a:latin typeface="Arial" charset="0"/>
        <a:ea typeface="+mn-ea"/>
        <a:cs typeface="+mn-cs"/>
      </a:defRPr>
    </a:lvl3pPr>
    <a:lvl4pPr marL="1134313" algn="ctr" rtl="0" eaLnBrk="0" fontAlgn="base" hangingPunct="0">
      <a:spcBef>
        <a:spcPct val="0"/>
      </a:spcBef>
      <a:spcAft>
        <a:spcPct val="0"/>
      </a:spcAft>
      <a:defRPr sz="2300" kern="1200">
        <a:solidFill>
          <a:schemeClr val="tx1"/>
        </a:solidFill>
        <a:latin typeface="Arial" charset="0"/>
        <a:ea typeface="+mn-ea"/>
        <a:cs typeface="+mn-cs"/>
      </a:defRPr>
    </a:lvl4pPr>
    <a:lvl5pPr marL="1512418" algn="ctr" rtl="0" eaLnBrk="0" fontAlgn="base" hangingPunct="0">
      <a:spcBef>
        <a:spcPct val="0"/>
      </a:spcBef>
      <a:spcAft>
        <a:spcPct val="0"/>
      </a:spcAft>
      <a:defRPr sz="2300" kern="1200">
        <a:solidFill>
          <a:schemeClr val="tx1"/>
        </a:solidFill>
        <a:latin typeface="Arial" charset="0"/>
        <a:ea typeface="+mn-ea"/>
        <a:cs typeface="+mn-cs"/>
      </a:defRPr>
    </a:lvl5pPr>
    <a:lvl6pPr marL="1890522" algn="l" defTabSz="756209" rtl="0" eaLnBrk="1" latinLnBrk="0" hangingPunct="1">
      <a:defRPr sz="2300" kern="1200">
        <a:solidFill>
          <a:schemeClr val="tx1"/>
        </a:solidFill>
        <a:latin typeface="Arial" charset="0"/>
        <a:ea typeface="+mn-ea"/>
        <a:cs typeface="+mn-cs"/>
      </a:defRPr>
    </a:lvl6pPr>
    <a:lvl7pPr marL="2268626" algn="l" defTabSz="756209" rtl="0" eaLnBrk="1" latinLnBrk="0" hangingPunct="1">
      <a:defRPr sz="2300" kern="1200">
        <a:solidFill>
          <a:schemeClr val="tx1"/>
        </a:solidFill>
        <a:latin typeface="Arial" charset="0"/>
        <a:ea typeface="+mn-ea"/>
        <a:cs typeface="+mn-cs"/>
      </a:defRPr>
    </a:lvl7pPr>
    <a:lvl8pPr marL="2646731" algn="l" defTabSz="756209" rtl="0" eaLnBrk="1" latinLnBrk="0" hangingPunct="1">
      <a:defRPr sz="2300" kern="1200">
        <a:solidFill>
          <a:schemeClr val="tx1"/>
        </a:solidFill>
        <a:latin typeface="Arial" charset="0"/>
        <a:ea typeface="+mn-ea"/>
        <a:cs typeface="+mn-cs"/>
      </a:defRPr>
    </a:lvl8pPr>
    <a:lvl9pPr marL="3024835" algn="l" defTabSz="756209" rtl="0" eaLnBrk="1" latinLnBrk="0" hangingPunct="1">
      <a:defRPr sz="23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FF0000"/>
    <a:srgbClr val="990033"/>
    <a:srgbClr val="FF6600"/>
    <a:srgbClr val="9933FF"/>
    <a:srgbClr val="6699FF"/>
    <a:srgbClr val="003300"/>
    <a:srgbClr val="993300"/>
    <a:srgbClr val="FF0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Gitternetz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Designformatvorlage 2 - Akz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Keine Formatvorlage, Tabellengitternetz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5918" autoAdjust="0"/>
  </p:normalViewPr>
  <p:slideViewPr>
    <p:cSldViewPr>
      <p:cViewPr>
        <p:scale>
          <a:sx n="100" d="100"/>
          <a:sy n="100" d="100"/>
        </p:scale>
        <p:origin x="-1254" y="-150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0C49E4A8-D482-456A-8B6E-2517EA298250}" type="datetime1">
              <a:rPr lang="de-DE"/>
              <a:pPr/>
              <a:t>04.06.2012</a:t>
            </a:fld>
            <a:endParaRPr lang="de-DE"/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82100"/>
            <a:ext cx="29718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145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182100"/>
            <a:ext cx="29718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87C923CE-FF53-4825-A242-DB35F73ED96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D3CDD6AE-69B4-42DE-8E77-93C70BA02790}" type="datetime1">
              <a:rPr lang="de-DE"/>
              <a:pPr/>
              <a:t>04.06.2012</a:t>
            </a:fld>
            <a:endParaRPr lang="de-DE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12825" y="725488"/>
            <a:ext cx="4830763" cy="3622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592638"/>
            <a:ext cx="5027613" cy="434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Textformatierung des Masters zu bearbeiten.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82100"/>
            <a:ext cx="29718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182100"/>
            <a:ext cx="29718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63573672-2011-4720-8454-5BF9488A058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378104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756209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134313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51241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1890522" algn="l" defTabSz="75620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68626" algn="l" defTabSz="75620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46731" algn="l" defTabSz="75620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24835" algn="l" defTabSz="75620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573672-2011-4720-8454-5BF9488A0582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573672-2011-4720-8454-5BF9488A0582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4" y="1600206"/>
            <a:ext cx="8229601" cy="4525963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itchFamily="34" charset="0"/>
                <a:cs typeface="Arial" pitchFamily="34" charset="0"/>
              </a:defRPr>
            </a:lvl1pPr>
            <a:lvl2pPr>
              <a:defRPr sz="1600">
                <a:latin typeface="Arial" pitchFamily="34" charset="0"/>
                <a:cs typeface="Arial" pitchFamily="34" charset="0"/>
              </a:defRPr>
            </a:lvl2pPr>
            <a:lvl3pPr>
              <a:defRPr sz="1400">
                <a:latin typeface="Arial" pitchFamily="34" charset="0"/>
                <a:cs typeface="Arial" pitchFamily="34" charset="0"/>
              </a:defRPr>
            </a:lvl3pPr>
            <a:lvl4pPr>
              <a:defRPr sz="1200">
                <a:latin typeface="Arial" pitchFamily="34" charset="0"/>
                <a:cs typeface="Arial" pitchFamily="34" charset="0"/>
              </a:defRPr>
            </a:lvl4pPr>
            <a:lvl5pPr>
              <a:defRPr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/>
              <a:t>Seite </a:t>
            </a:r>
            <a:fld id="{01015240-CF9E-4F55-9F9E-02133843A1FD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  <p:transition advClick="0" advTm="5000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5" y="2130437"/>
            <a:ext cx="7772399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4" y="3886205"/>
            <a:ext cx="640080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78104" indent="0" algn="ctr">
              <a:buNone/>
              <a:defRPr/>
            </a:lvl2pPr>
            <a:lvl3pPr marL="756209" indent="0" algn="ctr">
              <a:buNone/>
              <a:defRPr/>
            </a:lvl3pPr>
            <a:lvl4pPr marL="1134313" indent="0" algn="ctr">
              <a:buNone/>
              <a:defRPr/>
            </a:lvl4pPr>
            <a:lvl5pPr marL="1512418" indent="0" algn="ctr">
              <a:buNone/>
              <a:defRPr/>
            </a:lvl5pPr>
            <a:lvl6pPr marL="1890522" indent="0" algn="ctr">
              <a:buNone/>
              <a:defRPr/>
            </a:lvl6pPr>
            <a:lvl7pPr marL="2268626" indent="0" algn="ctr">
              <a:buNone/>
              <a:defRPr/>
            </a:lvl7pPr>
            <a:lvl8pPr marL="2646731" indent="0" algn="ctr">
              <a:buNone/>
              <a:defRPr/>
            </a:lvl8pPr>
            <a:lvl9pPr marL="3024835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553207" y="6453196"/>
            <a:ext cx="1114425" cy="268287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Seite </a:t>
            </a:r>
            <a:fld id="{DE1641CA-852C-424C-B2C9-8EBAAADC58DD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  <p:transition advClick="0" advTm="5000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395293" y="115896"/>
            <a:ext cx="6553199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5621" tIns="37810" rIns="75621" bIns="378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Format des Titel-Masters zu bearbeiten.</a:t>
            </a:r>
          </a:p>
        </p:txBody>
      </p:sp>
      <p:pic>
        <p:nvPicPr>
          <p:cNvPr id="1028" name="Picture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" y="642951"/>
            <a:ext cx="9144000" cy="7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12" descr="E:\Eigene Dateien\__Mediendaten\CI_Designs\PPT\back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92" y="6308730"/>
            <a:ext cx="407988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15" descr="E:\Eigene Dateien\__Mediendaten\CI_Designs\PPT\home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83540" y="6308730"/>
            <a:ext cx="407988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16" descr="E:\Eigene Dateien\__Mediendaten\CI_Designs\PPT\next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40730" y="6308730"/>
            <a:ext cx="407988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AEGMIS_LOGO_6,3x2,2cm_fWor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32677" y="96851"/>
            <a:ext cx="1619250" cy="549275"/>
          </a:xfrm>
          <a:prstGeom prst="rect">
            <a:avLst/>
          </a:prstGeom>
          <a:noFill/>
        </p:spPr>
      </p:pic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6091" y="1052514"/>
            <a:ext cx="8229601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5621" tIns="37810" rIns="75621" bIns="378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7" y="6453196"/>
            <a:ext cx="11144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5621" tIns="37810" rIns="75621" bIns="37810" numCol="1" anchor="t" anchorCtr="0" compatLnSpc="1">
            <a:prstTxWarp prst="textNoShape">
              <a:avLst/>
            </a:prstTxWarp>
          </a:bodyPr>
          <a:lstStyle>
            <a:lvl1pPr algn="l">
              <a:defRPr sz="1000"/>
            </a:lvl1pPr>
          </a:lstStyle>
          <a:p>
            <a:r>
              <a:rPr lang="de-DE"/>
              <a:t>Seite </a:t>
            </a:r>
            <a:fld id="{B6A3FC56-8617-4295-989A-001BD56926A8}" type="slidenum">
              <a:rPr lang="de-DE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advClick="0" advTm="5000">
    <p:wipe dir="d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Arial" charset="0"/>
          <a:cs typeface="Arial" charset="0"/>
        </a:defRPr>
      </a:lvl5pPr>
      <a:lvl6pPr marL="378104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Optimum" pitchFamily="2" charset="0"/>
        </a:defRPr>
      </a:lvl6pPr>
      <a:lvl7pPr marL="756209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Optimum" pitchFamily="2" charset="0"/>
        </a:defRPr>
      </a:lvl7pPr>
      <a:lvl8pPr marL="1134313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Optimum" pitchFamily="2" charset="0"/>
        </a:defRPr>
      </a:lvl8pPr>
      <a:lvl9pPr marL="1512418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Optimum" pitchFamily="2" charset="0"/>
        </a:defRPr>
      </a:lvl9pPr>
    </p:titleStyle>
    <p:bodyStyle>
      <a:lvl1pPr marL="283578" indent="-283578" algn="l" rtl="0" eaLnBrk="0" fontAlgn="base" hangingPunct="0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Arial" charset="0"/>
          <a:ea typeface="+mn-ea"/>
          <a:cs typeface="+mn-cs"/>
        </a:defRPr>
      </a:lvl1pPr>
      <a:lvl2pPr marL="614420" indent="-23631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2pPr>
      <a:lvl3pPr marL="945261" indent="-189052" algn="l" rtl="0" eaLnBrk="0" fontAlgn="base" hangingPunct="0">
        <a:spcBef>
          <a:spcPct val="20000"/>
        </a:spcBef>
        <a:spcAft>
          <a:spcPct val="0"/>
        </a:spcAft>
        <a:buChar char="•"/>
        <a:defRPr sz="1700">
          <a:solidFill>
            <a:schemeClr val="tx1"/>
          </a:solidFill>
          <a:latin typeface="Arial" charset="0"/>
        </a:defRPr>
      </a:lvl3pPr>
      <a:lvl4pPr marL="1323365" indent="-189052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" charset="0"/>
        </a:defRPr>
      </a:lvl4pPr>
      <a:lvl5pPr marL="1701470" indent="-189052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Arial" charset="0"/>
        </a:defRPr>
      </a:lvl5pPr>
      <a:lvl6pPr marL="2079574" indent="-189052" algn="l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6pPr>
      <a:lvl7pPr marL="2457679" indent="-189052" algn="l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7pPr>
      <a:lvl8pPr marL="2835783" indent="-189052" algn="l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8pPr>
      <a:lvl9pPr marL="3213887" indent="-189052" algn="l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75620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8104" algn="l" defTabSz="75620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6209" algn="l" defTabSz="75620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4313" algn="l" defTabSz="75620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2418" algn="l" defTabSz="75620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0522" algn="l" defTabSz="75620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68626" algn="l" defTabSz="75620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46731" algn="l" defTabSz="75620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24835" algn="l" defTabSz="75620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" Target="slide6.xm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4860037" y="4"/>
            <a:ext cx="428396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621" tIns="37810" rIns="75621" bIns="37810" rtlCol="0" anchor="ctr"/>
          <a:lstStyle/>
          <a:p>
            <a:pPr algn="ctr"/>
            <a:endParaRPr lang="de-DE" dirty="0"/>
          </a:p>
        </p:txBody>
      </p:sp>
      <p:sp>
        <p:nvSpPr>
          <p:cNvPr id="13" name="Rechteck 12"/>
          <p:cNvSpPr/>
          <p:nvPr/>
        </p:nvSpPr>
        <p:spPr bwMode="auto">
          <a:xfrm>
            <a:off x="4786317" y="0"/>
            <a:ext cx="152784" cy="43030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5621" tIns="37810" rIns="75621" bIns="3781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defTabSz="756209"/>
            <a:endParaRPr lang="de-DE" dirty="0" smtClean="0"/>
          </a:p>
        </p:txBody>
      </p:sp>
      <p:pic>
        <p:nvPicPr>
          <p:cNvPr id="11" name="Grafik 10" descr="Bahnhof Ulm_PP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" y="5"/>
            <a:ext cx="4857784" cy="6858000"/>
          </a:xfrm>
          <a:prstGeom prst="rect">
            <a:avLst/>
          </a:prstGeom>
        </p:spPr>
      </p:pic>
      <p:pic>
        <p:nvPicPr>
          <p:cNvPr id="7" name="Picture 1" descr="D:\Eigene Dateien\__Mediendaten\_CI-Design\AEG MIS LOGO norm #FC3D32 Pfa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8942" y="260650"/>
            <a:ext cx="3863872" cy="1310400"/>
          </a:xfrm>
          <a:prstGeom prst="rect">
            <a:avLst/>
          </a:prstGeom>
          <a:noFill/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148064" y="4293096"/>
            <a:ext cx="3725813" cy="1615241"/>
          </a:xfrm>
          <a:noFill/>
        </p:spPr>
        <p:txBody>
          <a:bodyPr wrap="none" rtlCol="0">
            <a:spAutoFit/>
          </a:bodyPr>
          <a:lstStyle/>
          <a:p>
            <a:r>
              <a:rPr lang="ru-RU" sz="2000" cap="small" dirty="0" smtClean="0">
                <a:latin typeface="Arial" charset="0"/>
              </a:rPr>
              <a:t>Фирма по разработке</a:t>
            </a:r>
            <a:br>
              <a:rPr lang="ru-RU" sz="2000" cap="small" dirty="0" smtClean="0">
                <a:latin typeface="Arial" charset="0"/>
              </a:rPr>
            </a:br>
            <a:r>
              <a:rPr lang="ru-RU" sz="2000" cap="small" dirty="0" smtClean="0">
                <a:latin typeface="Arial" charset="0"/>
              </a:rPr>
              <a:t>системного программного </a:t>
            </a:r>
            <a:br>
              <a:rPr lang="ru-RU" sz="2000" cap="small" dirty="0" smtClean="0">
                <a:latin typeface="Arial" charset="0"/>
              </a:rPr>
            </a:br>
            <a:r>
              <a:rPr lang="ru-RU" sz="2000" cap="small" dirty="0" smtClean="0">
                <a:latin typeface="Arial" charset="0"/>
              </a:rPr>
              <a:t>обеспечения и современных </a:t>
            </a:r>
            <a:br>
              <a:rPr lang="ru-RU" sz="2000" cap="small" dirty="0" smtClean="0">
                <a:latin typeface="Arial" charset="0"/>
              </a:rPr>
            </a:br>
            <a:r>
              <a:rPr lang="ru-RU" sz="2000" cap="small" dirty="0" smtClean="0">
                <a:latin typeface="Arial" charset="0"/>
              </a:rPr>
              <a:t>систем информации </a:t>
            </a:r>
            <a:br>
              <a:rPr lang="ru-RU" sz="2000" cap="small" dirty="0" smtClean="0">
                <a:latin typeface="Arial" charset="0"/>
              </a:rPr>
            </a:br>
            <a:r>
              <a:rPr lang="ru-RU" sz="2000" cap="small" dirty="0" smtClean="0">
                <a:latin typeface="Arial" charset="0"/>
              </a:rPr>
              <a:t>для пассажиров </a:t>
            </a:r>
            <a:endParaRPr lang="de-DE" sz="2000" cap="small" dirty="0"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ЖКД для автобусных остановок</a:t>
            </a:r>
            <a:endParaRPr lang="de-DE" dirty="0"/>
          </a:p>
        </p:txBody>
      </p:sp>
      <p:pic>
        <p:nvPicPr>
          <p:cNvPr id="1026" name="Picture 2" descr="C:\Users\srohnth\Desktop\bilder kolomna\IMG_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473" y="1040850"/>
            <a:ext cx="4344688" cy="3912029"/>
          </a:xfrm>
          <a:prstGeom prst="rect">
            <a:avLst/>
          </a:prstGeom>
          <a:noFill/>
        </p:spPr>
      </p:pic>
      <p:pic>
        <p:nvPicPr>
          <p:cNvPr id="1027" name="Picture 3" descr="C:\Users\srohnth\Desktop\bilder kolomna\IMG_00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0833" y="1109083"/>
            <a:ext cx="2601903" cy="527129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ЖКД для автобусных остановок</a:t>
            </a:r>
            <a:endParaRPr lang="de-DE" dirty="0"/>
          </a:p>
        </p:txBody>
      </p:sp>
      <p:pic>
        <p:nvPicPr>
          <p:cNvPr id="2051" name="Picture 3" descr="E:\Eigene Dateien\Dokumente\Bilder\ÖPNF\Nasa\66.Haltestelle_SceneTwo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333735"/>
            <a:ext cx="8784976" cy="403948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Системы управлением транспорта</a:t>
            </a:r>
            <a:endParaRPr lang="de-DE" dirty="0"/>
          </a:p>
        </p:txBody>
      </p:sp>
      <p:pic>
        <p:nvPicPr>
          <p:cNvPr id="1026" name="Picture 2" descr="E:\Eigene Dateien\Dokumente\Bilder\Referenzbil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908720"/>
            <a:ext cx="2400267" cy="2016224"/>
          </a:xfrm>
          <a:prstGeom prst="rect">
            <a:avLst/>
          </a:prstGeom>
          <a:noFill/>
        </p:spPr>
      </p:pic>
      <p:pic>
        <p:nvPicPr>
          <p:cNvPr id="6" name="Grafik 5" descr="Kassel_Umleitu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573016"/>
            <a:ext cx="2568285" cy="1926214"/>
          </a:xfrm>
          <a:prstGeom prst="rect">
            <a:avLst/>
          </a:prstGeom>
        </p:spPr>
      </p:pic>
      <p:pic>
        <p:nvPicPr>
          <p:cNvPr id="7" name="Picture 16" descr="PLS Köl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101671" y="836712"/>
            <a:ext cx="2278641" cy="2160240"/>
          </a:xfrm>
          <a:prstGeom prst="rect">
            <a:avLst/>
          </a:prstGeom>
          <a:noFill/>
        </p:spPr>
      </p:pic>
      <p:sp>
        <p:nvSpPr>
          <p:cNvPr id="10" name="Textfeld 9"/>
          <p:cNvSpPr txBox="1"/>
          <p:nvPr/>
        </p:nvSpPr>
        <p:spPr>
          <a:xfrm>
            <a:off x="251520" y="2996952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Системы управления для парковок</a:t>
            </a:r>
            <a:endParaRPr lang="de-DE" sz="1400" dirty="0"/>
          </a:p>
        </p:txBody>
      </p:sp>
      <p:sp>
        <p:nvSpPr>
          <p:cNvPr id="12" name="Textfeld 11"/>
          <p:cNvSpPr txBox="1"/>
          <p:nvPr/>
        </p:nvSpPr>
        <p:spPr>
          <a:xfrm>
            <a:off x="5004048" y="3068960"/>
            <a:ext cx="3672408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ct val="20000"/>
              </a:spcBef>
            </a:pPr>
            <a:r>
              <a:rPr lang="ru-RU" sz="14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Системы путеводители в городах, </a:t>
            </a:r>
          </a:p>
          <a:p>
            <a:pPr lvl="0" algn="l">
              <a:spcBef>
                <a:spcPct val="20000"/>
              </a:spcBef>
            </a:pPr>
            <a:r>
              <a:rPr lang="ru-RU" sz="14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 мероприятиях, в аэропортах, стадионах и т.д. </a:t>
            </a:r>
          </a:p>
          <a:p>
            <a:pPr lvl="0" algn="l">
              <a:spcBef>
                <a:spcPct val="20000"/>
              </a:spcBef>
            </a:pPr>
            <a:r>
              <a:rPr lang="ru-RU" sz="14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(Система </a:t>
            </a:r>
            <a:r>
              <a:rPr lang="de-DE" sz="1400" kern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Geameleon</a:t>
            </a:r>
            <a:r>
              <a:rPr lang="de-DE" sz="14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– Green Systems</a:t>
            </a:r>
            <a:r>
              <a:rPr lang="ru-RU" sz="14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467544" y="5589240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ru-RU" sz="1400" dirty="0" smtClean="0"/>
              <a:t>Системы управления движением транспорта</a:t>
            </a:r>
          </a:p>
          <a:p>
            <a:pPr algn="l">
              <a:buNone/>
            </a:pPr>
            <a:r>
              <a:rPr lang="ru-RU" sz="1400" dirty="0" smtClean="0"/>
              <a:t>(Система </a:t>
            </a:r>
            <a:r>
              <a:rPr lang="de-DE" sz="1400" dirty="0" err="1" smtClean="0"/>
              <a:t>Geameleon</a:t>
            </a:r>
            <a:r>
              <a:rPr lang="de-DE" sz="1400" dirty="0" smtClean="0"/>
              <a:t> – Green Systems</a:t>
            </a:r>
            <a:r>
              <a:rPr lang="ru-RU" sz="1400" dirty="0" smtClean="0"/>
              <a:t>)</a:t>
            </a:r>
          </a:p>
        </p:txBody>
      </p:sp>
      <p:pic>
        <p:nvPicPr>
          <p:cNvPr id="14" name="Picture 14" descr="Leitsystem Allianz Arena München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140455" y="4128554"/>
            <a:ext cx="2671905" cy="2519574"/>
          </a:xfr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95288" y="115888"/>
            <a:ext cx="6913016" cy="433387"/>
          </a:xfrm>
        </p:spPr>
        <p:txBody>
          <a:bodyPr/>
          <a:lstStyle/>
          <a:p>
            <a:r>
              <a:rPr lang="ru-RU" dirty="0" smtClean="0"/>
              <a:t>Системы </a:t>
            </a:r>
            <a:r>
              <a:rPr lang="de-DE" dirty="0" smtClean="0"/>
              <a:t>Green Systems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328592"/>
          </a:xfrm>
        </p:spPr>
        <p:txBody>
          <a:bodyPr/>
          <a:lstStyle/>
          <a:p>
            <a:pPr>
              <a:buNone/>
            </a:pPr>
            <a:endParaRPr lang="de-DE" sz="2000" dirty="0" smtClean="0"/>
          </a:p>
          <a:p>
            <a:pPr>
              <a:buNone/>
            </a:pPr>
            <a:endParaRPr lang="de-DE" sz="2000" dirty="0" smtClean="0"/>
          </a:p>
          <a:p>
            <a:pPr>
              <a:buFontTx/>
              <a:buChar char="-"/>
            </a:pPr>
            <a:endParaRPr lang="de-DE" sz="2000" dirty="0" smtClean="0"/>
          </a:p>
        </p:txBody>
      </p:sp>
      <p:sp>
        <p:nvSpPr>
          <p:cNvPr id="9" name="Rechteck 8"/>
          <p:cNvSpPr/>
          <p:nvPr/>
        </p:nvSpPr>
        <p:spPr>
          <a:xfrm>
            <a:off x="323528" y="1196752"/>
            <a:ext cx="864096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de-DE" sz="1800" dirty="0" smtClean="0"/>
              <a:t>  </a:t>
            </a:r>
            <a:r>
              <a:rPr lang="ru-RU" sz="1800" dirty="0" smtClean="0"/>
              <a:t>Не требуют энергии для отображения информации</a:t>
            </a:r>
          </a:p>
          <a:p>
            <a:pPr algn="l"/>
            <a:r>
              <a:rPr lang="ru-RU" sz="1600" dirty="0" smtClean="0"/>
              <a:t>   </a:t>
            </a:r>
            <a:r>
              <a:rPr lang="ru-RU" sz="1600" i="1" dirty="0" smtClean="0"/>
              <a:t>Энергия требуется только в момент записи новой информации</a:t>
            </a:r>
          </a:p>
          <a:p>
            <a:pPr algn="l"/>
            <a:endParaRPr lang="ru-RU" sz="1600" dirty="0" smtClean="0"/>
          </a:p>
          <a:p>
            <a:pPr algn="l">
              <a:buFont typeface="Arial" pitchFamily="34" charset="0"/>
              <a:buChar char="•"/>
            </a:pPr>
            <a:r>
              <a:rPr lang="ru-RU" sz="1800" dirty="0" smtClean="0"/>
              <a:t>  </a:t>
            </a:r>
            <a:r>
              <a:rPr lang="az-Cyrl-AZ" sz="1800" dirty="0" smtClean="0"/>
              <a:t>Небольшие энергозатраты</a:t>
            </a:r>
            <a:r>
              <a:rPr lang="de-DE" sz="1800" dirty="0" smtClean="0"/>
              <a:t> </a:t>
            </a:r>
            <a:r>
              <a:rPr lang="ru-RU" sz="1800" dirty="0" smtClean="0"/>
              <a:t>и</a:t>
            </a:r>
            <a:r>
              <a:rPr lang="de-DE" sz="1800" dirty="0" smtClean="0"/>
              <a:t> </a:t>
            </a:r>
            <a:r>
              <a:rPr lang="ru-RU" sz="1800" dirty="0" smtClean="0"/>
              <a:t>затраты на текущие расходы</a:t>
            </a:r>
            <a:endParaRPr lang="de-DE" sz="1800" dirty="0" smtClean="0"/>
          </a:p>
          <a:p>
            <a:pPr algn="l">
              <a:buFont typeface="Arial" pitchFamily="34" charset="0"/>
              <a:buChar char="•"/>
            </a:pPr>
            <a:endParaRPr lang="ru-RU" sz="1600" dirty="0" smtClean="0"/>
          </a:p>
          <a:p>
            <a:pPr algn="l">
              <a:buFont typeface="Arial" pitchFamily="34" charset="0"/>
              <a:buChar char="•"/>
            </a:pPr>
            <a:r>
              <a:rPr lang="ru-RU" sz="1800" dirty="0" smtClean="0"/>
              <a:t>   Пригодны для чтения при попадании </a:t>
            </a:r>
            <a:br>
              <a:rPr lang="ru-RU" sz="1800" dirty="0" smtClean="0"/>
            </a:br>
            <a:r>
              <a:rPr lang="ru-RU" sz="1800" dirty="0" smtClean="0"/>
              <a:t>    на них солнечного света </a:t>
            </a:r>
            <a:endParaRPr lang="de-DE" sz="1800" dirty="0" smtClean="0"/>
          </a:p>
          <a:p>
            <a:pPr algn="l"/>
            <a:endParaRPr lang="de-DE" sz="1600" dirty="0" smtClean="0"/>
          </a:p>
          <a:p>
            <a:pPr algn="l">
              <a:buFont typeface="Arial" pitchFamily="34" charset="0"/>
              <a:buChar char="•"/>
              <a:tabLst>
                <a:tab pos="180975" algn="l"/>
              </a:tabLst>
            </a:pPr>
            <a:r>
              <a:rPr lang="de-DE" sz="1800" dirty="0" smtClean="0"/>
              <a:t> </a:t>
            </a:r>
            <a:r>
              <a:rPr lang="ru-RU" sz="1800" dirty="0" smtClean="0"/>
              <a:t>  </a:t>
            </a:r>
            <a:r>
              <a:rPr lang="az-Cyrl-AZ" sz="1800" dirty="0" smtClean="0"/>
              <a:t>Возможность использования солнечных батарей</a:t>
            </a:r>
          </a:p>
          <a:p>
            <a:pPr algn="l"/>
            <a:endParaRPr lang="de-DE" sz="1600" dirty="0" smtClean="0"/>
          </a:p>
          <a:p>
            <a:pPr algn="l">
              <a:buFont typeface="Arial" pitchFamily="34" charset="0"/>
              <a:buChar char="•"/>
              <a:tabLst>
                <a:tab pos="180975" algn="l"/>
              </a:tabLst>
            </a:pPr>
            <a:r>
              <a:rPr lang="de-DE" sz="1800" dirty="0" smtClean="0"/>
              <a:t>  </a:t>
            </a:r>
            <a:r>
              <a:rPr lang="az-Cyrl-AZ" sz="1800" dirty="0" smtClean="0"/>
              <a:t>Небольшой выброс</a:t>
            </a:r>
            <a:r>
              <a:rPr lang="de-DE" sz="1800" dirty="0" smtClean="0"/>
              <a:t> CO²</a:t>
            </a:r>
            <a:endParaRPr lang="ru-RU" sz="1800" dirty="0" smtClean="0"/>
          </a:p>
          <a:p>
            <a:pPr algn="l"/>
            <a:endParaRPr lang="ru-RU" sz="1600" dirty="0" smtClean="0"/>
          </a:p>
          <a:p>
            <a:pPr algn="l">
              <a:buFont typeface="Arial" pitchFamily="34" charset="0"/>
              <a:buChar char="•"/>
              <a:tabLst>
                <a:tab pos="180975" algn="l"/>
              </a:tabLst>
            </a:pPr>
            <a:r>
              <a:rPr lang="ru-RU" sz="1800" dirty="0" smtClean="0"/>
              <a:t>  Индивидуальное оформление</a:t>
            </a:r>
            <a:endParaRPr lang="de-DE" sz="1800" dirty="0" smtClean="0"/>
          </a:p>
          <a:p>
            <a:pPr algn="l"/>
            <a:endParaRPr lang="de-DE" sz="1600" dirty="0" smtClean="0"/>
          </a:p>
          <a:p>
            <a:pPr algn="l">
              <a:buFont typeface="Arial" pitchFamily="34" charset="0"/>
              <a:buChar char="•"/>
            </a:pPr>
            <a:r>
              <a:rPr lang="de-DE" sz="1800" dirty="0" smtClean="0"/>
              <a:t>  </a:t>
            </a:r>
            <a:r>
              <a:rPr lang="az-Cyrl-AZ" sz="1800" dirty="0" smtClean="0"/>
              <a:t>Экологичные</a:t>
            </a:r>
            <a:endParaRPr lang="de-DE" sz="1800" dirty="0" smtClean="0"/>
          </a:p>
        </p:txBody>
      </p:sp>
      <p:pic>
        <p:nvPicPr>
          <p:cNvPr id="7" name="Picture 2" descr="H:\Russland\PPT-Bilder\MagicSun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1917" y="4508963"/>
            <a:ext cx="2762571" cy="1656341"/>
          </a:xfrm>
          <a:prstGeom prst="rect">
            <a:avLst/>
          </a:prstGeom>
          <a:noFill/>
        </p:spPr>
      </p:pic>
      <p:pic>
        <p:nvPicPr>
          <p:cNvPr id="10" name="Picture 2" descr="E:\Eigene Dateien\Dokumente\Bilder\P1010979.JPG"/>
          <p:cNvPicPr>
            <a:picLocks noChangeAspect="1" noChangeArrowheads="1"/>
          </p:cNvPicPr>
          <p:nvPr/>
        </p:nvPicPr>
        <p:blipFill>
          <a:blip r:embed="rId3" cstate="print"/>
          <a:srcRect l="7578"/>
          <a:stretch>
            <a:fillRect/>
          </a:stretch>
        </p:blipFill>
        <p:spPr bwMode="auto">
          <a:xfrm>
            <a:off x="6940259" y="908720"/>
            <a:ext cx="2096237" cy="302433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Системы </a:t>
            </a:r>
            <a:r>
              <a:rPr lang="de-DE" b="1" dirty="0" smtClean="0"/>
              <a:t>Green Systems</a:t>
            </a:r>
            <a:endParaRPr lang="de-DE" b="1" dirty="0"/>
          </a:p>
        </p:txBody>
      </p:sp>
      <p:pic>
        <p:nvPicPr>
          <p:cNvPr id="2050" name="Picture 2" descr="E:\Eigene Dateien\Dokumente\Bilder\P1010979.JPG"/>
          <p:cNvPicPr>
            <a:picLocks noChangeAspect="1" noChangeArrowheads="1"/>
          </p:cNvPicPr>
          <p:nvPr/>
        </p:nvPicPr>
        <p:blipFill>
          <a:blip r:embed="rId2" cstate="print"/>
          <a:srcRect l="7578"/>
          <a:stretch>
            <a:fillRect/>
          </a:stretch>
        </p:blipFill>
        <p:spPr bwMode="auto">
          <a:xfrm>
            <a:off x="323528" y="908720"/>
            <a:ext cx="3512708" cy="5067944"/>
          </a:xfrm>
          <a:prstGeom prst="rect">
            <a:avLst/>
          </a:prstGeom>
          <a:noFill/>
        </p:spPr>
      </p:pic>
      <p:pic>
        <p:nvPicPr>
          <p:cNvPr id="2051" name="Picture 3" descr="E:\Eigene Dateien\Dokumente\Bilder\P10109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980728"/>
            <a:ext cx="4416743" cy="331236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Системы </a:t>
            </a:r>
            <a:r>
              <a:rPr lang="de-DE" dirty="0" smtClean="0"/>
              <a:t>Green Systems</a:t>
            </a:r>
            <a:endParaRPr lang="de-DE" dirty="0"/>
          </a:p>
        </p:txBody>
      </p:sp>
      <p:pic>
        <p:nvPicPr>
          <p:cNvPr id="3074" name="Picture 2" descr="E:\Eigene Dateien\Dokumente\Bilder\Kopie von Bhf_DTA_Kat5_1a_2xCM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8090" y="908720"/>
            <a:ext cx="5458206" cy="3411379"/>
          </a:xfrm>
          <a:prstGeom prst="rect">
            <a:avLst/>
          </a:prstGeom>
          <a:noFill/>
        </p:spPr>
      </p:pic>
      <p:pic>
        <p:nvPicPr>
          <p:cNvPr id="4" name="Grafik 3" descr="E:\Eigene Dateien\Dokumente\Bilder\DTD(AcisMetro)_3xCM40_vorne_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088" y="4509120"/>
            <a:ext cx="421196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fik 4" descr="E:\Eigene Dateien\Dokumente\Bilder\DTD(AcisMetro)_2xCM40_vorne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4581128"/>
            <a:ext cx="345638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Стелы </a:t>
            </a:r>
            <a:r>
              <a:rPr lang="de-DE" dirty="0" err="1" smtClean="0"/>
              <a:t>ChLCD</a:t>
            </a:r>
            <a:r>
              <a:rPr lang="de-DE" dirty="0" smtClean="0"/>
              <a:t> – </a:t>
            </a:r>
            <a:r>
              <a:rPr lang="ru-RU" dirty="0" smtClean="0"/>
              <a:t>автобусная остановка</a:t>
            </a:r>
            <a:endParaRPr lang="de-DE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5626" y="1382014"/>
            <a:ext cx="6945972" cy="5222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Стелы </a:t>
            </a:r>
            <a:r>
              <a:rPr lang="de-DE" dirty="0" err="1" smtClean="0"/>
              <a:t>ChLCD</a:t>
            </a:r>
            <a:endParaRPr lang="de-DE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3940" y="862850"/>
            <a:ext cx="1503057" cy="57345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3167" y="1195101"/>
            <a:ext cx="2515019" cy="34673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Geameleon</a:t>
            </a:r>
            <a:r>
              <a:rPr lang="ru-RU" dirty="0" smtClean="0"/>
              <a:t>-табло</a:t>
            </a:r>
            <a:endParaRPr lang="de-DE" dirty="0"/>
          </a:p>
        </p:txBody>
      </p:sp>
      <p:pic>
        <p:nvPicPr>
          <p:cNvPr id="1027" name="Picture 3" descr="E:\Eigene Dateien\Dokumente\Bilder\IMG_54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8570339" cy="482453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Geameleon</a:t>
            </a:r>
            <a:r>
              <a:rPr lang="ru-RU" dirty="0" smtClean="0"/>
              <a:t>-табло</a:t>
            </a:r>
            <a:endParaRPr lang="de-DE" dirty="0"/>
          </a:p>
        </p:txBody>
      </p:sp>
      <p:pic>
        <p:nvPicPr>
          <p:cNvPr id="2" name="Picture 2" descr="E:\Eigene Dateien\Dokumente\Bilder\IMG_9776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36712"/>
            <a:ext cx="7710902" cy="551113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Сегменты рынка</a:t>
            </a:r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520" y="836712"/>
            <a:ext cx="6592824" cy="5435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Аэропорт Шереметьево Терминал </a:t>
            </a:r>
            <a:r>
              <a:rPr lang="de-DE" dirty="0" smtClean="0"/>
              <a:t>D</a:t>
            </a:r>
            <a:endParaRPr lang="de-DE" dirty="0"/>
          </a:p>
        </p:txBody>
      </p:sp>
      <p:pic>
        <p:nvPicPr>
          <p:cNvPr id="1026" name="Picture 2" descr="E:\Eigene Dateien\Dokumente\Osteuropa\Russland\Flughäfen\Bilder\Foto geschickt an Sankt-P\Sheremetjevo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64704"/>
            <a:ext cx="7416824" cy="556261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Аэропорт Внуково</a:t>
            </a:r>
            <a:endParaRPr lang="de-DE" dirty="0"/>
          </a:p>
        </p:txBody>
      </p:sp>
      <p:pic>
        <p:nvPicPr>
          <p:cNvPr id="5" name="Picture 4" descr="E:\Eigene Dateien\Dokumente\Osteuropa\Russland\Flughäfen\Bilder\Foto geschickt an Sankt-P\Vnukovo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2"/>
            <a:ext cx="8208912" cy="547528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Аэропорт Мюнхен</a:t>
            </a:r>
            <a:endParaRPr lang="de-DE" dirty="0"/>
          </a:p>
        </p:txBody>
      </p:sp>
      <p:pic>
        <p:nvPicPr>
          <p:cNvPr id="2050" name="Picture 2" descr="E:\Eigene Dateien\Dokumente\Osteuropa\Russland\Flughäfen\Bilder\München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890718"/>
            <a:ext cx="7128792" cy="534659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Приминение ЖК-Матриц</a:t>
            </a:r>
            <a:endParaRPr lang="de-DE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136661" y="904370"/>
            <a:ext cx="3505504" cy="2658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DSC02544 Kopi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7697" y="3633698"/>
            <a:ext cx="3523488" cy="2755392"/>
          </a:xfrm>
          <a:noFill/>
        </p:spPr>
      </p:pic>
      <p:pic>
        <p:nvPicPr>
          <p:cNvPr id="6" name="Picture 13" descr="Bus Finla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3562" y="3565465"/>
            <a:ext cx="3669792" cy="2755392"/>
          </a:xfrm>
          <a:prstGeom prst="rect">
            <a:avLst/>
          </a:prstGeom>
          <a:noFill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23554" y="836143"/>
            <a:ext cx="3505504" cy="262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505206" y="2438412"/>
            <a:ext cx="1676399" cy="2302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75621" tIns="37810" rIns="75621" bIns="37810">
            <a:spAutoFit/>
          </a:bodyPr>
          <a:lstStyle/>
          <a:p>
            <a:r>
              <a:rPr lang="ru-RU" sz="1000" dirty="0" smtClean="0"/>
              <a:t>Ульм</a:t>
            </a:r>
            <a:endParaRPr lang="de-DE" sz="1000" dirty="0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338744" y="6090096"/>
            <a:ext cx="865188" cy="2302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75621" tIns="37810" rIns="75621" bIns="37810">
            <a:spAutoFit/>
          </a:bodyPr>
          <a:lstStyle/>
          <a:p>
            <a:r>
              <a:rPr lang="ru-RU" sz="1000" dirty="0" smtClean="0"/>
              <a:t>Дубай</a:t>
            </a:r>
            <a:endParaRPr lang="de-DE" sz="1000" dirty="0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786314" y="5929326"/>
            <a:ext cx="990600" cy="2302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75621" tIns="37810" rIns="75621" bIns="37810">
            <a:spAutoFit/>
          </a:bodyPr>
          <a:lstStyle/>
          <a:p>
            <a:r>
              <a:rPr lang="ru-RU" sz="1000" dirty="0" smtClean="0"/>
              <a:t>Финляндия </a:t>
            </a:r>
            <a:endParaRPr lang="de-DE" sz="10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Приминение ЖК-Матриц (Дубай)</a:t>
            </a:r>
            <a:endParaRPr lang="de-DE" dirty="0"/>
          </a:p>
        </p:txBody>
      </p:sp>
      <p:pic>
        <p:nvPicPr>
          <p:cNvPr id="3074" name="Picture 2" descr="C:\Users\srohnth\Desktop\bilder kolomna\P10102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352" y="904383"/>
            <a:ext cx="3858026" cy="2936569"/>
          </a:xfrm>
          <a:prstGeom prst="rect">
            <a:avLst/>
          </a:prstGeom>
          <a:noFill/>
        </p:spPr>
      </p:pic>
      <p:pic>
        <p:nvPicPr>
          <p:cNvPr id="3075" name="Picture 3" descr="C:\Users\srohnth\Desktop\bilder kolomna\P10102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9922" y="3087835"/>
            <a:ext cx="3908546" cy="297502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4427984" y="0"/>
            <a:ext cx="4716016" cy="1700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 bwMode="auto">
          <a:xfrm>
            <a:off x="4644008" y="0"/>
            <a:ext cx="4499992" cy="52322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Grafik 10" descr="Bahnhof Ulm_PP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499992" cy="6858000"/>
          </a:xfrm>
          <a:prstGeom prst="rect">
            <a:avLst/>
          </a:prstGeom>
        </p:spPr>
      </p:pic>
      <p:pic>
        <p:nvPicPr>
          <p:cNvPr id="7" name="Picture 1" descr="D:\Eigene Dateien\__Mediendaten\_CI-Design\AEG MIS LOGO norm #FC3D32 Pfa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40" y="260648"/>
            <a:ext cx="3863872" cy="13104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0528" y="2852738"/>
            <a:ext cx="15240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4712256" y="2564904"/>
            <a:ext cx="15128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Томас Рон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6516216" y="2852738"/>
            <a:ext cx="2484437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0" dirty="0" smtClean="0">
                <a:solidFill>
                  <a:sysClr val="windowText" lastClr="000000"/>
                </a:solidFill>
              </a:rPr>
              <a:t>Директор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филиала в городе Дрезден (Германия)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Тел:   + (49) 351 26 35 89 10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Факс: + (49) 351 26 35 89 19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Email: thomas.rohn@aegmis.de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508104" y="198884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1800" b="1" kern="0" dirty="0" smtClean="0">
                <a:solidFill>
                  <a:sysClr val="windowText" lastClr="000000"/>
                </a:solidFill>
              </a:rPr>
              <a:t>Контактная информация </a:t>
            </a:r>
          </a:p>
        </p:txBody>
      </p:sp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0652" y="4868863"/>
            <a:ext cx="1584325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4788024" y="4509120"/>
            <a:ext cx="19446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Анастасия Гаппель </a:t>
            </a: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6516216" y="4797425"/>
            <a:ext cx="2700337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Заместитель директора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0" dirty="0" smtClean="0">
                <a:solidFill>
                  <a:sysClr val="windowText" lastClr="000000"/>
                </a:solidFill>
              </a:rPr>
              <a:t>Тел:   + (49) 351 26 35 89 12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0" dirty="0" smtClean="0">
                <a:solidFill>
                  <a:sysClr val="windowText" lastClr="000000"/>
                </a:solidFill>
              </a:rPr>
              <a:t>Факс: + (49) 351 26 35 89 19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Email: anastasia.happel@aegmis.de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PaCIM</a:t>
            </a:r>
            <a:r>
              <a:rPr lang="de-DE" dirty="0" smtClean="0"/>
              <a:t> – </a:t>
            </a:r>
            <a:r>
              <a:rPr lang="de-DE" dirty="0" smtClean="0"/>
              <a:t>Software</a:t>
            </a:r>
            <a:endParaRPr lang="de-DE" dirty="0"/>
          </a:p>
        </p:txBody>
      </p:sp>
      <p:grpSp>
        <p:nvGrpSpPr>
          <p:cNvPr id="2" name="Gruppieren 209"/>
          <p:cNvGrpSpPr/>
          <p:nvPr/>
        </p:nvGrpSpPr>
        <p:grpSpPr>
          <a:xfrm>
            <a:off x="3131840" y="2518726"/>
            <a:ext cx="2193541" cy="2134410"/>
            <a:chOff x="4037264" y="2235860"/>
            <a:chExt cx="2656269" cy="2530296"/>
          </a:xfrm>
        </p:grpSpPr>
        <p:grpSp>
          <p:nvGrpSpPr>
            <p:cNvPr id="3" name="Gruppieren 30"/>
            <p:cNvGrpSpPr/>
            <p:nvPr/>
          </p:nvGrpSpPr>
          <p:grpSpPr>
            <a:xfrm>
              <a:off x="4108956" y="2235860"/>
              <a:ext cx="2540944" cy="2530296"/>
              <a:chOff x="3563888" y="260648"/>
              <a:chExt cx="2540944" cy="2530296"/>
            </a:xfrm>
          </p:grpSpPr>
          <p:grpSp>
            <p:nvGrpSpPr>
              <p:cNvPr id="4" name="Gruppieren 28"/>
              <p:cNvGrpSpPr/>
              <p:nvPr/>
            </p:nvGrpSpPr>
            <p:grpSpPr>
              <a:xfrm>
                <a:off x="3563888" y="260648"/>
                <a:ext cx="2540944" cy="2530296"/>
                <a:chOff x="4109272" y="2246192"/>
                <a:chExt cx="2540944" cy="2530296"/>
              </a:xfrm>
            </p:grpSpPr>
            <p:sp>
              <p:nvSpPr>
                <p:cNvPr id="229" name="Rad 228"/>
                <p:cNvSpPr/>
                <p:nvPr/>
              </p:nvSpPr>
              <p:spPr>
                <a:xfrm>
                  <a:off x="4109272" y="2246192"/>
                  <a:ext cx="2540944" cy="2530296"/>
                </a:xfrm>
                <a:prstGeom prst="donut">
                  <a:avLst>
                    <a:gd name="adj" fmla="val 10232"/>
                  </a:avLst>
                </a:prstGeom>
                <a:solidFill>
                  <a:srgbClr val="B76380"/>
                </a:solidFill>
                <a:effectLst>
                  <a:outerShdw blurRad="40000" dist="22860" dir="540000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31750" h="25400"/>
                </a:sp3d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0" name="Rad 229"/>
                <p:cNvSpPr/>
                <p:nvPr/>
              </p:nvSpPr>
              <p:spPr>
                <a:xfrm>
                  <a:off x="4489660" y="2626896"/>
                  <a:ext cx="1764000" cy="1764000"/>
                </a:xfrm>
                <a:prstGeom prst="donut">
                  <a:avLst>
                    <a:gd name="adj" fmla="val 16259"/>
                  </a:avLst>
                </a:prstGeom>
                <a:solidFill>
                  <a:srgbClr val="C6C6C6"/>
                </a:solidFill>
                <a:effectLst>
                  <a:outerShdw blurRad="40000" dist="22860" dir="540000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38100" h="25400"/>
                </a:sp3d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1" name="Ellipse 230"/>
                <p:cNvSpPr/>
                <p:nvPr/>
              </p:nvSpPr>
              <p:spPr>
                <a:xfrm>
                  <a:off x="4911376" y="3053720"/>
                  <a:ext cx="900000" cy="900000"/>
                </a:xfrm>
                <a:prstGeom prst="ellipse">
                  <a:avLst/>
                </a:prstGeom>
                <a:solidFill>
                  <a:srgbClr val="EAEABA"/>
                </a:solidFill>
                <a:effectLst>
                  <a:outerShdw blurRad="40000" dist="22860" dir="540000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44450" h="25400"/>
                </a:sp3d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de-DE" sz="1600" b="1" dirty="0">
                    <a:solidFill>
                      <a:schemeClr val="tx1"/>
                    </a:solidFill>
                    <a:latin typeface="Frutiger 45 Light" pitchFamily="2" charset="0"/>
                  </a:endParaRPr>
                </a:p>
              </p:txBody>
            </p:sp>
          </p:grpSp>
          <p:sp>
            <p:nvSpPr>
              <p:cNvPr id="228" name="Rechteck 227"/>
              <p:cNvSpPr/>
              <p:nvPr/>
            </p:nvSpPr>
            <p:spPr>
              <a:xfrm>
                <a:off x="4102583" y="1158703"/>
                <a:ext cx="1383323" cy="693238"/>
              </a:xfrm>
              <a:prstGeom prst="rect">
                <a:avLst/>
              </a:prstGeom>
              <a:effectLst>
                <a:outerShdw blurRad="31750" dist="254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de-DE" sz="1600" dirty="0" smtClean="0">
                    <a:latin typeface="Frutiger 55 Roman" pitchFamily="34" charset="0"/>
                  </a:rPr>
                  <a:t>PaCIM</a:t>
                </a:r>
              </a:p>
              <a:p>
                <a:pPr algn="ctr"/>
                <a:r>
                  <a:rPr lang="de-DE" sz="1600" dirty="0" smtClean="0">
                    <a:latin typeface="Frutiger 55 Roman" pitchFamily="34" charset="0"/>
                  </a:rPr>
                  <a:t>Software</a:t>
                </a:r>
                <a:endParaRPr lang="de-DE" sz="1600" dirty="0">
                  <a:latin typeface="Frutiger 55 Roman" pitchFamily="34" charset="0"/>
                </a:endParaRPr>
              </a:p>
            </p:txBody>
          </p:sp>
        </p:grpSp>
        <p:grpSp>
          <p:nvGrpSpPr>
            <p:cNvPr id="5" name="Gruppieren 46"/>
            <p:cNvGrpSpPr/>
            <p:nvPr/>
          </p:nvGrpSpPr>
          <p:grpSpPr>
            <a:xfrm>
              <a:off x="4037264" y="2241400"/>
              <a:ext cx="2656269" cy="2503828"/>
              <a:chOff x="4037264" y="2241400"/>
              <a:chExt cx="2656269" cy="2503828"/>
            </a:xfrm>
          </p:grpSpPr>
          <p:sp>
            <p:nvSpPr>
              <p:cNvPr id="213" name="Textfeld 212"/>
              <p:cNvSpPr txBox="1"/>
              <p:nvPr/>
            </p:nvSpPr>
            <p:spPr>
              <a:xfrm>
                <a:off x="5101886" y="2241400"/>
                <a:ext cx="575799" cy="230832"/>
              </a:xfrm>
              <a:prstGeom prst="rect">
                <a:avLst/>
              </a:prstGeom>
              <a:noFill/>
              <a:effectLst>
                <a:outerShdw blurRad="25400" dist="127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de-DE" sz="900" dirty="0" smtClean="0">
                    <a:latin typeface="Arial" pitchFamily="34" charset="0"/>
                    <a:cs typeface="Arial" pitchFamily="34" charset="0"/>
                  </a:rPr>
                  <a:t>Dienste</a:t>
                </a:r>
                <a:endParaRPr lang="de-DE" sz="9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4" name="Textfeld 213"/>
              <p:cNvSpPr txBox="1"/>
              <p:nvPr/>
            </p:nvSpPr>
            <p:spPr>
              <a:xfrm>
                <a:off x="5996662" y="2570070"/>
                <a:ext cx="216024" cy="144000"/>
              </a:xfrm>
              <a:prstGeom prst="rect">
                <a:avLst/>
              </a:prstGeom>
              <a:noFill/>
              <a:ln w="12700"/>
              <a:effectLst>
                <a:outerShdw blurRad="254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 anchor="ctr" anchorCtr="1">
                <a:noAutofit/>
              </a:bodyPr>
              <a:lstStyle/>
              <a:p>
                <a:r>
                  <a:rPr lang="de-DE" sz="800" dirty="0" smtClean="0">
                    <a:latin typeface="Arial" pitchFamily="34" charset="0"/>
                    <a:cs typeface="Arial" pitchFamily="34" charset="0"/>
                  </a:rPr>
                  <a:t>SIRI</a:t>
                </a:r>
                <a:endParaRPr lang="de-DE" sz="8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5" name="Textfeld 214"/>
              <p:cNvSpPr txBox="1"/>
              <p:nvPr/>
            </p:nvSpPr>
            <p:spPr>
              <a:xfrm>
                <a:off x="6171939" y="2786410"/>
                <a:ext cx="338554" cy="215444"/>
              </a:xfrm>
              <a:prstGeom prst="rect">
                <a:avLst/>
              </a:prstGeom>
              <a:noFill/>
              <a:effectLst>
                <a:outerShdw blurRad="25400" dist="127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de-DE" sz="800" dirty="0" smtClean="0">
                    <a:latin typeface="Arial" pitchFamily="34" charset="0"/>
                    <a:cs typeface="Arial" pitchFamily="34" charset="0"/>
                  </a:rPr>
                  <a:t>SM</a:t>
                </a:r>
                <a:endParaRPr lang="de-DE" sz="8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6" name="Textfeld 215"/>
              <p:cNvSpPr txBox="1"/>
              <p:nvPr/>
            </p:nvSpPr>
            <p:spPr>
              <a:xfrm>
                <a:off x="6350169" y="3233640"/>
                <a:ext cx="343364" cy="215444"/>
              </a:xfrm>
              <a:prstGeom prst="rect">
                <a:avLst/>
              </a:prstGeom>
              <a:noFill/>
              <a:effectLst>
                <a:outerShdw blurRad="25400" dist="127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de-DE" sz="800" dirty="0" smtClean="0">
                    <a:latin typeface="Arial" pitchFamily="34" charset="0"/>
                    <a:cs typeface="Arial" pitchFamily="34" charset="0"/>
                  </a:rPr>
                  <a:t>CM</a:t>
                </a:r>
                <a:endParaRPr lang="de-DE" sz="8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7" name="Textfeld 216"/>
              <p:cNvSpPr txBox="1"/>
              <p:nvPr/>
            </p:nvSpPr>
            <p:spPr>
              <a:xfrm>
                <a:off x="6326022" y="3681186"/>
                <a:ext cx="316112" cy="215444"/>
              </a:xfrm>
              <a:prstGeom prst="rect">
                <a:avLst/>
              </a:prstGeom>
              <a:noFill/>
              <a:effectLst>
                <a:outerShdw blurRad="25400" dist="127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de-DE" sz="800" dirty="0" smtClean="0">
                    <a:latin typeface="Arial" pitchFamily="34" charset="0"/>
                    <a:cs typeface="Arial" pitchFamily="34" charset="0"/>
                  </a:rPr>
                  <a:t>ET</a:t>
                </a:r>
                <a:endParaRPr lang="de-DE" sz="8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8" name="Textfeld 217"/>
              <p:cNvSpPr txBox="1"/>
              <p:nvPr/>
            </p:nvSpPr>
            <p:spPr>
              <a:xfrm>
                <a:off x="6099666" y="4087668"/>
                <a:ext cx="338554" cy="215444"/>
              </a:xfrm>
              <a:prstGeom prst="rect">
                <a:avLst/>
              </a:prstGeom>
              <a:noFill/>
              <a:effectLst>
                <a:outerShdw blurRad="25400" dist="127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de-DE" sz="800" dirty="0" smtClean="0">
                    <a:latin typeface="Arial" pitchFamily="34" charset="0"/>
                    <a:cs typeface="Arial" pitchFamily="34" charset="0"/>
                  </a:rPr>
                  <a:t>VM</a:t>
                </a:r>
                <a:endParaRPr lang="de-DE" sz="8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9" name="Textfeld 218"/>
              <p:cNvSpPr txBox="1"/>
              <p:nvPr/>
            </p:nvSpPr>
            <p:spPr>
              <a:xfrm>
                <a:off x="5729294" y="4396364"/>
                <a:ext cx="349776" cy="215444"/>
              </a:xfrm>
              <a:prstGeom prst="rect">
                <a:avLst/>
              </a:prstGeom>
              <a:noFill/>
              <a:effectLst>
                <a:outerShdw blurRad="25400" dist="127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de-DE" sz="800" dirty="0" smtClean="0">
                    <a:latin typeface="Arial" pitchFamily="34" charset="0"/>
                    <a:cs typeface="Arial" pitchFamily="34" charset="0"/>
                  </a:rPr>
                  <a:t>GM</a:t>
                </a:r>
                <a:endParaRPr lang="de-DE" sz="8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0" name="Textfeld 219"/>
              <p:cNvSpPr txBox="1"/>
              <p:nvPr/>
            </p:nvSpPr>
            <p:spPr>
              <a:xfrm>
                <a:off x="5200182" y="4529784"/>
                <a:ext cx="328936" cy="215444"/>
              </a:xfrm>
              <a:prstGeom prst="rect">
                <a:avLst/>
              </a:prstGeom>
              <a:noFill/>
              <a:effectLst>
                <a:outerShdw blurRad="25400" dist="127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de-DE" sz="800" dirty="0" smtClean="0">
                    <a:latin typeface="Arial" pitchFamily="34" charset="0"/>
                    <a:cs typeface="Arial" pitchFamily="34" charset="0"/>
                  </a:rPr>
                  <a:t>. . .</a:t>
                </a:r>
                <a:endParaRPr lang="de-DE" sz="8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1" name="Textfeld 220"/>
              <p:cNvSpPr txBox="1"/>
              <p:nvPr/>
            </p:nvSpPr>
            <p:spPr>
              <a:xfrm>
                <a:off x="4572000" y="4350186"/>
                <a:ext cx="401072" cy="215444"/>
              </a:xfrm>
              <a:prstGeom prst="rect">
                <a:avLst/>
              </a:prstGeom>
              <a:noFill/>
              <a:effectLst>
                <a:outerShdw blurRad="25400" dist="127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de-DE" sz="800" dirty="0" smtClean="0">
                    <a:latin typeface="Arial" pitchFamily="34" charset="0"/>
                    <a:cs typeface="Arial" pitchFamily="34" charset="0"/>
                  </a:rPr>
                  <a:t>AND</a:t>
                </a:r>
                <a:endParaRPr lang="de-DE" sz="8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2" name="Textfeld 221"/>
              <p:cNvSpPr txBox="1"/>
              <p:nvPr/>
            </p:nvSpPr>
            <p:spPr>
              <a:xfrm>
                <a:off x="4258454" y="4041226"/>
                <a:ext cx="351378" cy="215444"/>
              </a:xfrm>
              <a:prstGeom prst="rect">
                <a:avLst/>
              </a:prstGeom>
              <a:noFill/>
              <a:effectLst>
                <a:outerShdw blurRad="25400" dist="127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de-DE" sz="800" dirty="0" smtClean="0">
                    <a:latin typeface="Arial" pitchFamily="34" charset="0"/>
                    <a:cs typeface="Arial" pitchFamily="34" charset="0"/>
                  </a:rPr>
                  <a:t>VIS</a:t>
                </a:r>
                <a:endParaRPr lang="de-DE" sz="8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3" name="Textfeld 222"/>
              <p:cNvSpPr txBox="1"/>
              <p:nvPr/>
            </p:nvSpPr>
            <p:spPr>
              <a:xfrm>
                <a:off x="4081772" y="3681450"/>
                <a:ext cx="396262" cy="215444"/>
              </a:xfrm>
              <a:prstGeom prst="rect">
                <a:avLst/>
              </a:prstGeom>
              <a:noFill/>
              <a:effectLst>
                <a:outerShdw blurRad="25400" dist="127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de-DE" sz="800" dirty="0" smtClean="0">
                    <a:latin typeface="Arial" pitchFamily="34" charset="0"/>
                    <a:cs typeface="Arial" pitchFamily="34" charset="0"/>
                  </a:rPr>
                  <a:t>AUS</a:t>
                </a:r>
                <a:endParaRPr lang="de-DE" sz="8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4" name="Textfeld 223"/>
              <p:cNvSpPr txBox="1"/>
              <p:nvPr/>
            </p:nvSpPr>
            <p:spPr>
              <a:xfrm>
                <a:off x="4037264" y="3207810"/>
                <a:ext cx="396262" cy="215444"/>
              </a:xfrm>
              <a:prstGeom prst="rect">
                <a:avLst/>
              </a:prstGeom>
              <a:noFill/>
              <a:effectLst>
                <a:outerShdw blurRad="25400" dist="127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de-DE" sz="800" dirty="0" smtClean="0">
                    <a:latin typeface="Arial" pitchFamily="34" charset="0"/>
                    <a:cs typeface="Arial" pitchFamily="34" charset="0"/>
                  </a:rPr>
                  <a:t>ANS</a:t>
                </a:r>
                <a:endParaRPr lang="de-DE" sz="8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5" name="Textfeld 224"/>
              <p:cNvSpPr txBox="1"/>
              <p:nvPr/>
            </p:nvSpPr>
            <p:spPr>
              <a:xfrm>
                <a:off x="4215494" y="2806442"/>
                <a:ext cx="349776" cy="215444"/>
              </a:xfrm>
              <a:prstGeom prst="rect">
                <a:avLst/>
              </a:prstGeom>
              <a:noFill/>
              <a:effectLst>
                <a:outerShdw blurRad="25400" dist="127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de-DE" sz="800" dirty="0" smtClean="0">
                    <a:latin typeface="Arial" pitchFamily="34" charset="0"/>
                    <a:cs typeface="Arial" pitchFamily="34" charset="0"/>
                  </a:rPr>
                  <a:t>DFI</a:t>
                </a:r>
                <a:endParaRPr lang="de-DE" sz="8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6" name="Textfeld 225"/>
              <p:cNvSpPr txBox="1"/>
              <p:nvPr/>
            </p:nvSpPr>
            <p:spPr>
              <a:xfrm>
                <a:off x="4556502" y="2570070"/>
                <a:ext cx="216024" cy="144000"/>
              </a:xfrm>
              <a:prstGeom prst="rect">
                <a:avLst/>
              </a:prstGeom>
              <a:noFill/>
              <a:ln w="12700"/>
              <a:effectLst>
                <a:outerShdw blurRad="254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 anchor="ctr" anchorCtr="1">
                <a:noAutofit/>
              </a:bodyPr>
              <a:lstStyle/>
              <a:p>
                <a:r>
                  <a:rPr lang="de-DE" sz="800" dirty="0" smtClean="0">
                    <a:latin typeface="Arial" pitchFamily="34" charset="0"/>
                    <a:cs typeface="Arial" pitchFamily="34" charset="0"/>
                  </a:rPr>
                  <a:t>VDV</a:t>
                </a:r>
                <a:endParaRPr lang="de-DE" sz="8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6" name="Gruppieren 231"/>
          <p:cNvGrpSpPr/>
          <p:nvPr/>
        </p:nvGrpSpPr>
        <p:grpSpPr>
          <a:xfrm>
            <a:off x="179512" y="2492896"/>
            <a:ext cx="2962658" cy="1656184"/>
            <a:chOff x="210508" y="2498062"/>
            <a:chExt cx="3867766" cy="2092997"/>
          </a:xfrm>
        </p:grpSpPr>
        <p:sp>
          <p:nvSpPr>
            <p:cNvPr id="233" name="Ellipse 232"/>
            <p:cNvSpPr/>
            <p:nvPr/>
          </p:nvSpPr>
          <p:spPr>
            <a:xfrm>
              <a:off x="2090645" y="2924944"/>
              <a:ext cx="1410101" cy="1260000"/>
            </a:xfrm>
            <a:prstGeom prst="ellipse">
              <a:avLst/>
            </a:prstGeom>
            <a:solidFill>
              <a:srgbClr val="F5F5F5"/>
            </a:solidFill>
            <a:ln w="31750">
              <a:solidFill>
                <a:srgbClr val="83CE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1400" dirty="0" err="1" smtClean="0">
                  <a:solidFill>
                    <a:srgbClr val="0A0B0D"/>
                  </a:solidFill>
                  <a:latin typeface="Frutiger 55 Roman" pitchFamily="34" charset="0"/>
                  <a:cs typeface="Browallia New" pitchFamily="34" charset="-34"/>
                </a:rPr>
                <a:t>PaCIM</a:t>
              </a:r>
              <a:endParaRPr lang="de-DE" sz="1400" dirty="0" smtClean="0">
                <a:solidFill>
                  <a:srgbClr val="0A0B0D"/>
                </a:solidFill>
                <a:latin typeface="Frutiger 55 Roman" pitchFamily="34" charset="0"/>
                <a:cs typeface="Browallia New" pitchFamily="34" charset="-34"/>
              </a:endParaRPr>
            </a:p>
            <a:p>
              <a:pPr algn="ctr"/>
              <a:r>
                <a:rPr lang="ru-RU" sz="1400" dirty="0" smtClean="0">
                  <a:solidFill>
                    <a:srgbClr val="0A0B0D"/>
                  </a:solidFill>
                  <a:latin typeface="Frutiger 55 Roman" pitchFamily="34" charset="0"/>
                  <a:cs typeface="Browallia New" pitchFamily="34" charset="-34"/>
                </a:rPr>
                <a:t>жел. дорога</a:t>
              </a:r>
              <a:endParaRPr lang="de-DE" sz="1400" dirty="0">
                <a:solidFill>
                  <a:srgbClr val="0A0B0D"/>
                </a:solidFill>
                <a:latin typeface="Frutiger 55 Roman" pitchFamily="34" charset="0"/>
                <a:cs typeface="Browallia New" pitchFamily="34" charset="-34"/>
              </a:endParaRPr>
            </a:p>
          </p:txBody>
        </p:sp>
        <p:grpSp>
          <p:nvGrpSpPr>
            <p:cNvPr id="7" name="Gruppieren 84"/>
            <p:cNvGrpSpPr/>
            <p:nvPr/>
          </p:nvGrpSpPr>
          <p:grpSpPr>
            <a:xfrm>
              <a:off x="210508" y="2498062"/>
              <a:ext cx="2177060" cy="2092997"/>
              <a:chOff x="210508" y="2498062"/>
              <a:chExt cx="2177060" cy="2092997"/>
            </a:xfrm>
          </p:grpSpPr>
          <p:pic>
            <p:nvPicPr>
              <p:cNvPr id="23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10508" y="2498062"/>
                <a:ext cx="1841212" cy="13809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8" name="Gruppieren 14"/>
              <p:cNvGrpSpPr/>
              <p:nvPr/>
            </p:nvGrpSpPr>
            <p:grpSpPr>
              <a:xfrm>
                <a:off x="1115616" y="2590604"/>
                <a:ext cx="443280" cy="1964694"/>
                <a:chOff x="1115616" y="2590604"/>
                <a:chExt cx="443280" cy="1964694"/>
              </a:xfrm>
            </p:grpSpPr>
            <p:sp>
              <p:nvSpPr>
                <p:cNvPr id="239" name="Abgerundetes Rechteck 238"/>
                <p:cNvSpPr/>
                <p:nvPr/>
              </p:nvSpPr>
              <p:spPr>
                <a:xfrm>
                  <a:off x="1126896" y="2590604"/>
                  <a:ext cx="432000" cy="252000"/>
                </a:xfrm>
                <a:prstGeom prst="roundRect">
                  <a:avLst/>
                </a:prstGeom>
                <a:solidFill>
                  <a:srgbClr val="F5F5F5"/>
                </a:solidFill>
                <a:ln w="31750">
                  <a:solidFill>
                    <a:srgbClr val="D0D0D0"/>
                  </a:solidFill>
                </a:ln>
                <a:effectLst>
                  <a:outerShdw blurRad="50800" dist="254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de-DE" sz="1200" dirty="0" smtClean="0">
                      <a:solidFill>
                        <a:srgbClr val="0A0B0D"/>
                      </a:solidFill>
                      <a:latin typeface="Frutiger 55 Roman" pitchFamily="34" charset="0"/>
                    </a:rPr>
                    <a:t>UIC</a:t>
                  </a:r>
                  <a:endParaRPr lang="de-DE" sz="1600" dirty="0">
                    <a:solidFill>
                      <a:srgbClr val="0A0B0D"/>
                    </a:solidFill>
                    <a:latin typeface="Frutiger 55 Roman" pitchFamily="34" charset="0"/>
                  </a:endParaRPr>
                </a:p>
              </p:txBody>
            </p:sp>
            <p:sp>
              <p:nvSpPr>
                <p:cNvPr id="240" name="Abgerundetes Rechteck 239"/>
                <p:cNvSpPr/>
                <p:nvPr/>
              </p:nvSpPr>
              <p:spPr>
                <a:xfrm>
                  <a:off x="1120782" y="2919964"/>
                  <a:ext cx="432000" cy="252000"/>
                </a:xfrm>
                <a:prstGeom prst="roundRect">
                  <a:avLst/>
                </a:prstGeom>
                <a:solidFill>
                  <a:srgbClr val="F5F5F5"/>
                </a:solidFill>
                <a:ln w="31750">
                  <a:solidFill>
                    <a:srgbClr val="D0D0D0"/>
                  </a:solidFill>
                </a:ln>
                <a:effectLst>
                  <a:outerShdw blurRad="50800" dist="254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de-DE" sz="1200" dirty="0" smtClean="0">
                      <a:solidFill>
                        <a:srgbClr val="0A0B0D"/>
                      </a:solidFill>
                      <a:latin typeface="Frutiger 55 Roman" pitchFamily="34" charset="0"/>
                    </a:rPr>
                    <a:t>ZLV</a:t>
                  </a:r>
                  <a:endParaRPr lang="de-DE" sz="1600" dirty="0">
                    <a:solidFill>
                      <a:srgbClr val="0A0B0D"/>
                    </a:solidFill>
                    <a:latin typeface="Frutiger 55 Roman" pitchFamily="34" charset="0"/>
                  </a:endParaRPr>
                </a:p>
              </p:txBody>
            </p:sp>
            <p:sp>
              <p:nvSpPr>
                <p:cNvPr id="241" name="Abgerundetes Rechteck 240"/>
                <p:cNvSpPr/>
                <p:nvPr/>
              </p:nvSpPr>
              <p:spPr>
                <a:xfrm>
                  <a:off x="1120830" y="3249008"/>
                  <a:ext cx="432000" cy="252000"/>
                </a:xfrm>
                <a:prstGeom prst="roundRect">
                  <a:avLst/>
                </a:prstGeom>
                <a:solidFill>
                  <a:srgbClr val="F5F5F5"/>
                </a:solidFill>
                <a:ln w="31750">
                  <a:solidFill>
                    <a:srgbClr val="D0D0D0"/>
                  </a:solidFill>
                </a:ln>
                <a:effectLst>
                  <a:outerShdw blurRad="50800" dist="254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de-DE" sz="1200" dirty="0" smtClean="0">
                      <a:solidFill>
                        <a:srgbClr val="0A0B0D"/>
                      </a:solidFill>
                      <a:latin typeface="Frutiger 55 Roman" pitchFamily="34" charset="0"/>
                    </a:rPr>
                    <a:t>IRIS</a:t>
                  </a:r>
                  <a:endParaRPr lang="de-DE" sz="1600" dirty="0">
                    <a:solidFill>
                      <a:srgbClr val="0A0B0D"/>
                    </a:solidFill>
                    <a:latin typeface="Frutiger 55 Roman" pitchFamily="34" charset="0"/>
                  </a:endParaRPr>
                </a:p>
              </p:txBody>
            </p:sp>
            <p:sp>
              <p:nvSpPr>
                <p:cNvPr id="242" name="Abgerundetes Rechteck 241"/>
                <p:cNvSpPr/>
                <p:nvPr/>
              </p:nvSpPr>
              <p:spPr>
                <a:xfrm>
                  <a:off x="1125996" y="3578052"/>
                  <a:ext cx="432000" cy="252000"/>
                </a:xfrm>
                <a:prstGeom prst="roundRect">
                  <a:avLst/>
                </a:prstGeom>
                <a:solidFill>
                  <a:srgbClr val="F5F5F5"/>
                </a:solidFill>
                <a:ln w="31750">
                  <a:solidFill>
                    <a:srgbClr val="D0D0D0"/>
                  </a:solidFill>
                </a:ln>
                <a:effectLst>
                  <a:outerShdw blurRad="50800" dist="254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de-DE" sz="1200" dirty="0" smtClean="0">
                      <a:solidFill>
                        <a:srgbClr val="0A0B0D"/>
                      </a:solidFill>
                      <a:latin typeface="Frutiger 55 Roman" pitchFamily="34" charset="0"/>
                    </a:rPr>
                    <a:t>OR</a:t>
                  </a:r>
                  <a:endParaRPr lang="de-DE" sz="1600" dirty="0">
                    <a:solidFill>
                      <a:srgbClr val="0A0B0D"/>
                    </a:solidFill>
                    <a:latin typeface="Frutiger 55 Roman" pitchFamily="34" charset="0"/>
                  </a:endParaRPr>
                </a:p>
              </p:txBody>
            </p:sp>
            <p:sp>
              <p:nvSpPr>
                <p:cNvPr id="243" name="Abgerundetes Rechteck 242"/>
                <p:cNvSpPr/>
                <p:nvPr/>
              </p:nvSpPr>
              <p:spPr>
                <a:xfrm>
                  <a:off x="1119882" y="3979420"/>
                  <a:ext cx="432000" cy="252000"/>
                </a:xfrm>
                <a:prstGeom prst="roundRect">
                  <a:avLst/>
                </a:prstGeom>
                <a:solidFill>
                  <a:srgbClr val="F5F5F5"/>
                </a:solidFill>
                <a:ln w="31750">
                  <a:solidFill>
                    <a:srgbClr val="D0D0D0"/>
                  </a:solidFill>
                </a:ln>
                <a:effectLst>
                  <a:outerShdw blurRad="50800" dist="254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de-DE" sz="1200" dirty="0" smtClean="0">
                      <a:solidFill>
                        <a:srgbClr val="0A0B0D"/>
                      </a:solidFill>
                      <a:latin typeface="Frutiger 55 Roman" pitchFamily="34" charset="0"/>
                    </a:rPr>
                    <a:t>VDV</a:t>
                  </a:r>
                  <a:endParaRPr lang="de-DE" sz="1600" dirty="0">
                    <a:solidFill>
                      <a:srgbClr val="0A0B0D"/>
                    </a:solidFill>
                    <a:latin typeface="Frutiger 55 Roman" pitchFamily="34" charset="0"/>
                  </a:endParaRPr>
                </a:p>
              </p:txBody>
            </p:sp>
            <p:sp>
              <p:nvSpPr>
                <p:cNvPr id="244" name="Abgerundetes Rechteck 243"/>
                <p:cNvSpPr/>
                <p:nvPr/>
              </p:nvSpPr>
              <p:spPr>
                <a:xfrm>
                  <a:off x="1119930" y="4303298"/>
                  <a:ext cx="432000" cy="252000"/>
                </a:xfrm>
                <a:prstGeom prst="roundRect">
                  <a:avLst/>
                </a:prstGeom>
                <a:solidFill>
                  <a:srgbClr val="F5F5F5"/>
                </a:solidFill>
                <a:ln w="31750">
                  <a:solidFill>
                    <a:srgbClr val="D0D0D0"/>
                  </a:solidFill>
                </a:ln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de-DE" sz="1200" dirty="0" smtClean="0">
                      <a:solidFill>
                        <a:srgbClr val="0A0B0D"/>
                      </a:solidFill>
                      <a:latin typeface="Frutiger 55 Roman" pitchFamily="34" charset="0"/>
                    </a:rPr>
                    <a:t>NSS</a:t>
                  </a:r>
                </a:p>
              </p:txBody>
            </p:sp>
            <p:sp>
              <p:nvSpPr>
                <p:cNvPr id="245" name="Abgerundetes Rechteck 244"/>
                <p:cNvSpPr/>
                <p:nvPr/>
              </p:nvSpPr>
              <p:spPr>
                <a:xfrm>
                  <a:off x="1115616" y="4298262"/>
                  <a:ext cx="432000" cy="252000"/>
                </a:xfrm>
                <a:prstGeom prst="roundRect">
                  <a:avLst/>
                </a:prstGeom>
                <a:solidFill>
                  <a:srgbClr val="F5F5F5"/>
                </a:solidFill>
                <a:ln w="31750">
                  <a:solidFill>
                    <a:srgbClr val="D0D0D0"/>
                  </a:solidFill>
                </a:ln>
                <a:effectLst>
                  <a:outerShdw blurRad="50800" dist="254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de-DE" sz="1200" dirty="0" smtClean="0">
                      <a:solidFill>
                        <a:srgbClr val="0A0B0D"/>
                      </a:solidFill>
                      <a:latin typeface="Frutiger 55 Roman" pitchFamily="34" charset="0"/>
                    </a:rPr>
                    <a:t>NSS</a:t>
                  </a:r>
                </a:p>
              </p:txBody>
            </p:sp>
          </p:grpSp>
          <p:pic>
            <p:nvPicPr>
              <p:cNvPr id="238" name="Picture 6" descr="Y:\Messen\Intertraffic 2011 Istanbul\Plakat PaCIM\Pacim_Parts\Pfeile1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576230" y="2631746"/>
                <a:ext cx="811338" cy="1959313"/>
              </a:xfrm>
              <a:prstGeom prst="rect">
                <a:avLst/>
              </a:prstGeom>
              <a:noFill/>
            </p:spPr>
          </p:pic>
        </p:grpSp>
        <p:sp>
          <p:nvSpPr>
            <p:cNvPr id="235" name="Pfeil nach oben und unten 234"/>
            <p:cNvSpPr/>
            <p:nvPr/>
          </p:nvSpPr>
          <p:spPr>
            <a:xfrm rot="16200000">
              <a:off x="3653976" y="3225893"/>
              <a:ext cx="216024" cy="632572"/>
            </a:xfrm>
            <a:prstGeom prst="upDownArrow">
              <a:avLst/>
            </a:prstGeom>
            <a:solidFill>
              <a:srgbClr val="C2C2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48" name="Pfeil nach oben und unten 247"/>
          <p:cNvSpPr/>
          <p:nvPr/>
        </p:nvSpPr>
        <p:spPr>
          <a:xfrm rot="13374240">
            <a:off x="3105954" y="4352480"/>
            <a:ext cx="213493" cy="678818"/>
          </a:xfrm>
          <a:prstGeom prst="upDownArrow">
            <a:avLst/>
          </a:prstGeom>
          <a:solidFill>
            <a:srgbClr val="C2C2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" name="Gruppieren 343"/>
          <p:cNvGrpSpPr/>
          <p:nvPr/>
        </p:nvGrpSpPr>
        <p:grpSpPr>
          <a:xfrm>
            <a:off x="827584" y="4710938"/>
            <a:ext cx="2808312" cy="1670390"/>
            <a:chOff x="827584" y="4710938"/>
            <a:chExt cx="2808312" cy="1670390"/>
          </a:xfrm>
        </p:grpSpPr>
        <p:sp>
          <p:nvSpPr>
            <p:cNvPr id="247" name="Textfeld 246"/>
            <p:cNvSpPr txBox="1"/>
            <p:nvPr/>
          </p:nvSpPr>
          <p:spPr>
            <a:xfrm>
              <a:off x="2557610" y="4710938"/>
              <a:ext cx="18473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de-DE" sz="900" dirty="0">
                <a:latin typeface="Frutiger 55 Roman" pitchFamily="34" charset="0"/>
              </a:endParaRPr>
            </a:p>
          </p:txBody>
        </p:sp>
        <p:grpSp>
          <p:nvGrpSpPr>
            <p:cNvPr id="10" name="Gruppieren 115"/>
            <p:cNvGrpSpPr/>
            <p:nvPr/>
          </p:nvGrpSpPr>
          <p:grpSpPr>
            <a:xfrm>
              <a:off x="827584" y="4978804"/>
              <a:ext cx="2808312" cy="1402524"/>
              <a:chOff x="1701930" y="4509120"/>
              <a:chExt cx="3518142" cy="1800200"/>
            </a:xfrm>
          </p:grpSpPr>
          <p:sp>
            <p:nvSpPr>
              <p:cNvPr id="250" name="Ellipse 249"/>
              <p:cNvSpPr/>
              <p:nvPr/>
            </p:nvSpPr>
            <p:spPr>
              <a:xfrm>
                <a:off x="1979712" y="4509120"/>
                <a:ext cx="3240360" cy="1512168"/>
              </a:xfrm>
              <a:prstGeom prst="ellipse">
                <a:avLst/>
              </a:prstGeom>
              <a:solidFill>
                <a:srgbClr val="F5F5F5"/>
              </a:solidFill>
              <a:ln w="31750">
                <a:solidFill>
                  <a:srgbClr val="D0D0D0"/>
                </a:solidFill>
              </a:ln>
              <a:effectLst>
                <a:outerShdw blurRad="508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t" anchorCtr="0"/>
              <a:lstStyle/>
              <a:p>
                <a:pPr algn="ctr"/>
                <a:endParaRPr lang="de-DE" sz="1100" dirty="0" smtClean="0">
                  <a:solidFill>
                    <a:srgbClr val="0A0B0D"/>
                  </a:solidFill>
                  <a:latin typeface="Frutiger 55 Roman" pitchFamily="34" charset="0"/>
                  <a:cs typeface="Browallia New" pitchFamily="34" charset="-34"/>
                </a:endParaRPr>
              </a:p>
              <a:p>
                <a:pPr algn="ctr"/>
                <a:r>
                  <a:rPr lang="de-DE" sz="1100" b="1" dirty="0" err="1" smtClean="0">
                    <a:solidFill>
                      <a:srgbClr val="0A0B0D"/>
                    </a:solidFill>
                    <a:latin typeface="Frutiger 55 Roman" pitchFamily="34" charset="0"/>
                    <a:cs typeface="Browallia New" pitchFamily="34" charset="-34"/>
                  </a:rPr>
                  <a:t>PaCIM</a:t>
                </a:r>
                <a:r>
                  <a:rPr lang="de-DE" sz="1100" b="1" dirty="0" smtClean="0">
                    <a:solidFill>
                      <a:srgbClr val="0A0B0D"/>
                    </a:solidFill>
                    <a:latin typeface="Frutiger 55 Roman" pitchFamily="34" charset="0"/>
                    <a:cs typeface="Browallia New" pitchFamily="34" charset="-34"/>
                  </a:rPr>
                  <a:t> </a:t>
                </a:r>
                <a:r>
                  <a:rPr lang="ru-RU" sz="1100" b="1" dirty="0" smtClean="0">
                    <a:solidFill>
                      <a:srgbClr val="0A0B0D"/>
                    </a:solidFill>
                    <a:latin typeface="Frutiger 55 Roman" pitchFamily="34" charset="0"/>
                    <a:cs typeface="Browallia New" pitchFamily="34" charset="-34"/>
                  </a:rPr>
                  <a:t>жел. дорога</a:t>
                </a:r>
                <a:endParaRPr lang="de-DE" sz="1100" b="1" dirty="0" smtClean="0">
                  <a:solidFill>
                    <a:srgbClr val="0A0B0D"/>
                  </a:solidFill>
                  <a:latin typeface="Frutiger 55 Roman" pitchFamily="34" charset="0"/>
                  <a:cs typeface="Browallia New" pitchFamily="34" charset="-34"/>
                </a:endParaRPr>
              </a:p>
              <a:p>
                <a:pPr algn="ctr"/>
                <a:r>
                  <a:rPr lang="ru-RU" sz="1100" dirty="0" smtClean="0">
                    <a:solidFill>
                      <a:srgbClr val="0A0B0D"/>
                    </a:solidFill>
                    <a:latin typeface="Frutiger 55 Roman" pitchFamily="34" charset="0"/>
                    <a:cs typeface="Browallia New" pitchFamily="34" charset="-34"/>
                  </a:rPr>
                  <a:t>Системы информации для пассажиров</a:t>
                </a:r>
                <a:endParaRPr lang="de-DE" sz="1100" dirty="0" smtClean="0">
                  <a:solidFill>
                    <a:srgbClr val="0A0B0D"/>
                  </a:solidFill>
                  <a:latin typeface="Frutiger 55 Roman" pitchFamily="34" charset="0"/>
                  <a:cs typeface="Browallia New" pitchFamily="34" charset="-34"/>
                </a:endParaRPr>
              </a:p>
            </p:txBody>
          </p:sp>
          <p:grpSp>
            <p:nvGrpSpPr>
              <p:cNvPr id="11" name="Gruppieren 71"/>
              <p:cNvGrpSpPr/>
              <p:nvPr/>
            </p:nvGrpSpPr>
            <p:grpSpPr>
              <a:xfrm>
                <a:off x="3744016" y="5614802"/>
                <a:ext cx="1285862" cy="694518"/>
                <a:chOff x="3744016" y="5614802"/>
                <a:chExt cx="1285862" cy="694518"/>
              </a:xfrm>
            </p:grpSpPr>
            <p:sp>
              <p:nvSpPr>
                <p:cNvPr id="263" name="Abgerundetes Rechteck 262"/>
                <p:cNvSpPr/>
                <p:nvPr/>
              </p:nvSpPr>
              <p:spPr>
                <a:xfrm>
                  <a:off x="3744016" y="5723142"/>
                  <a:ext cx="972000" cy="540000"/>
                </a:xfrm>
                <a:prstGeom prst="roundRect">
                  <a:avLst/>
                </a:prstGeom>
                <a:solidFill>
                  <a:srgbClr val="F5F5F5"/>
                </a:solidFill>
                <a:ln w="31750">
                  <a:solidFill>
                    <a:srgbClr val="D0D0D0"/>
                  </a:solidFill>
                </a:ln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ru-RU" sz="1200" dirty="0" smtClean="0">
                      <a:solidFill>
                        <a:srgbClr val="0A0B0D"/>
                      </a:solidFill>
                      <a:latin typeface="Frutiger 55 Roman" pitchFamily="34" charset="0"/>
                    </a:rPr>
                    <a:t>Акустика</a:t>
                  </a:r>
                  <a:endParaRPr lang="de-DE" sz="1200" dirty="0" smtClean="0">
                    <a:solidFill>
                      <a:srgbClr val="0A0B0D"/>
                    </a:solidFill>
                    <a:latin typeface="Frutiger 55 Roman" pitchFamily="34" charset="0"/>
                  </a:endParaRPr>
                </a:p>
              </p:txBody>
            </p:sp>
            <p:grpSp>
              <p:nvGrpSpPr>
                <p:cNvPr id="12" name="Gruppieren 65"/>
                <p:cNvGrpSpPr/>
                <p:nvPr/>
              </p:nvGrpSpPr>
              <p:grpSpPr>
                <a:xfrm>
                  <a:off x="4572473" y="5614802"/>
                  <a:ext cx="457405" cy="694518"/>
                  <a:chOff x="4572000" y="5614778"/>
                  <a:chExt cx="457405" cy="694518"/>
                </a:xfrm>
              </p:grpSpPr>
              <p:pic>
                <p:nvPicPr>
                  <p:cNvPr id="265" name="Picture 11" descr="Y:\Messen\Intertraffic 2011 Istanbul\Plakat PaCIM\Pacim_Parts\Horn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4721182" y="6093296"/>
                    <a:ext cx="308223" cy="21600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266" name="Picture 11" descr="Y:\Messen\Intertraffic 2011 Istanbul\Plakat PaCIM\Pacim_Parts\Horn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4654340" y="5851466"/>
                    <a:ext cx="308223" cy="21600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267" name="Picture 11" descr="Y:\Messen\Intertraffic 2011 Istanbul\Plakat PaCIM\Pacim_Parts\Horn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4572000" y="5614778"/>
                    <a:ext cx="308223" cy="216000"/>
                  </a:xfrm>
                  <a:prstGeom prst="rect">
                    <a:avLst/>
                  </a:prstGeom>
                  <a:noFill/>
                </p:spPr>
              </p:pic>
            </p:grpSp>
          </p:grpSp>
          <p:grpSp>
            <p:nvGrpSpPr>
              <p:cNvPr id="13" name="Gruppieren 98"/>
              <p:cNvGrpSpPr/>
              <p:nvPr/>
            </p:nvGrpSpPr>
            <p:grpSpPr>
              <a:xfrm>
                <a:off x="1701930" y="5599572"/>
                <a:ext cx="1635602" cy="514236"/>
                <a:chOff x="1701930" y="5599572"/>
                <a:chExt cx="1635602" cy="514236"/>
              </a:xfrm>
            </p:grpSpPr>
            <p:grpSp>
              <p:nvGrpSpPr>
                <p:cNvPr id="14" name="Gruppieren 89"/>
                <p:cNvGrpSpPr/>
                <p:nvPr/>
              </p:nvGrpSpPr>
              <p:grpSpPr>
                <a:xfrm>
                  <a:off x="1701930" y="5599572"/>
                  <a:ext cx="900024" cy="328892"/>
                  <a:chOff x="1259632" y="6216882"/>
                  <a:chExt cx="900024" cy="328892"/>
                </a:xfrm>
              </p:grpSpPr>
              <p:pic>
                <p:nvPicPr>
                  <p:cNvPr id="260" name="Picture 14" descr="Y:\Messen\Intertraffic 2011 Istanbul\Plakat PaCIM\Pacim_Parts\Typ5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1475656" y="6216882"/>
                    <a:ext cx="684000" cy="164446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261" name="Picture 14" descr="Y:\Messen\Intertraffic 2011 Istanbul\Plakat PaCIM\Pacim_Parts\Typ5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1367720" y="6288890"/>
                    <a:ext cx="684000" cy="164446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262" name="Picture 14" descr="Y:\Messen\Intertraffic 2011 Istanbul\Plakat PaCIM\Pacim_Parts\Typ5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1259632" y="6381328"/>
                    <a:ext cx="684000" cy="164446"/>
                  </a:xfrm>
                  <a:prstGeom prst="rect">
                    <a:avLst/>
                  </a:prstGeom>
                  <a:noFill/>
                </p:spPr>
              </p:pic>
            </p:grpSp>
            <p:grpSp>
              <p:nvGrpSpPr>
                <p:cNvPr id="15" name="Gruppieren 90"/>
                <p:cNvGrpSpPr/>
                <p:nvPr/>
              </p:nvGrpSpPr>
              <p:grpSpPr>
                <a:xfrm>
                  <a:off x="2437508" y="5784916"/>
                  <a:ext cx="900024" cy="328892"/>
                  <a:chOff x="1259632" y="6216882"/>
                  <a:chExt cx="900024" cy="328892"/>
                </a:xfrm>
              </p:grpSpPr>
              <p:pic>
                <p:nvPicPr>
                  <p:cNvPr id="257" name="Picture 14" descr="Y:\Messen\Intertraffic 2011 Istanbul\Plakat PaCIM\Pacim_Parts\Typ5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1475656" y="6216882"/>
                    <a:ext cx="684000" cy="164446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258" name="Picture 14" descr="Y:\Messen\Intertraffic 2011 Istanbul\Plakat PaCIM\Pacim_Parts\Typ5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1367720" y="6288890"/>
                    <a:ext cx="684000" cy="164446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259" name="Picture 14" descr="Y:\Messen\Intertraffic 2011 Istanbul\Plakat PaCIM\Pacim_Parts\Typ5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1259632" y="6381328"/>
                    <a:ext cx="684000" cy="164446"/>
                  </a:xfrm>
                  <a:prstGeom prst="rect">
                    <a:avLst/>
                  </a:prstGeom>
                  <a:noFill/>
                </p:spPr>
              </p:pic>
            </p:grpSp>
          </p:grpSp>
          <p:pic>
            <p:nvPicPr>
              <p:cNvPr id="253" name="Picture 17" descr="Y:\Messen\Intertraffic 2011 Istanbul\Plakat PaCIM\Pacim_Parts\Server1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100844" y="4648286"/>
                <a:ext cx="954000" cy="242132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254" name="Picture 18" descr="Y:\Messen\Intertraffic 2011 Istanbul\Plakat PaCIM\Pacim_Parts\Server2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800082" y="5488831"/>
                <a:ext cx="954000" cy="11622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  <p:grpSp>
        <p:nvGrpSpPr>
          <p:cNvPr id="16" name="Gruppieren 300"/>
          <p:cNvGrpSpPr/>
          <p:nvPr/>
        </p:nvGrpSpPr>
        <p:grpSpPr>
          <a:xfrm>
            <a:off x="5320346" y="1772816"/>
            <a:ext cx="3267989" cy="1991146"/>
            <a:chOff x="5824401" y="728978"/>
            <a:chExt cx="3267989" cy="1991146"/>
          </a:xfrm>
        </p:grpSpPr>
        <p:pic>
          <p:nvPicPr>
            <p:cNvPr id="302" name="Picture 21" descr="Y:\Messen\Intertraffic 2011 Istanbul\Plakat PaCIM\Pacim_Parts\Wulke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868143" y="728978"/>
              <a:ext cx="3224247" cy="1368152"/>
            </a:xfrm>
            <a:prstGeom prst="rect">
              <a:avLst/>
            </a:prstGeom>
            <a:noFill/>
          </p:spPr>
        </p:pic>
        <p:grpSp>
          <p:nvGrpSpPr>
            <p:cNvPr id="17" name="Gruppieren 114"/>
            <p:cNvGrpSpPr/>
            <p:nvPr/>
          </p:nvGrpSpPr>
          <p:grpSpPr>
            <a:xfrm>
              <a:off x="5824401" y="1342480"/>
              <a:ext cx="1869457" cy="1377644"/>
              <a:chOff x="5824401" y="1342480"/>
              <a:chExt cx="1869457" cy="1377644"/>
            </a:xfrm>
          </p:grpSpPr>
          <p:grpSp>
            <p:nvGrpSpPr>
              <p:cNvPr id="19" name="Gruppieren 113"/>
              <p:cNvGrpSpPr/>
              <p:nvPr/>
            </p:nvGrpSpPr>
            <p:grpSpPr>
              <a:xfrm>
                <a:off x="6392864" y="1608136"/>
                <a:ext cx="1300994" cy="925902"/>
                <a:chOff x="6392864" y="1608136"/>
                <a:chExt cx="1300994" cy="925902"/>
              </a:xfrm>
            </p:grpSpPr>
            <p:sp>
              <p:nvSpPr>
                <p:cNvPr id="309" name="Abgerundetes Rechteck 55"/>
                <p:cNvSpPr/>
                <p:nvPr/>
              </p:nvSpPr>
              <p:spPr>
                <a:xfrm>
                  <a:off x="6850426" y="1927164"/>
                  <a:ext cx="432000" cy="252000"/>
                </a:xfrm>
                <a:prstGeom prst="roundRect">
                  <a:avLst/>
                </a:prstGeom>
                <a:solidFill>
                  <a:srgbClr val="F5F5F5"/>
                </a:solidFill>
                <a:ln w="31750">
                  <a:solidFill>
                    <a:srgbClr val="D0D0D0"/>
                  </a:solidFill>
                </a:ln>
                <a:effectLst>
                  <a:outerShdw blurRad="50800" dist="254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de-DE" sz="1200" dirty="0" smtClean="0">
                      <a:solidFill>
                        <a:srgbClr val="0A0B0D"/>
                      </a:solidFill>
                      <a:latin typeface="Frutiger 55 Roman" pitchFamily="34" charset="0"/>
                    </a:rPr>
                    <a:t>SIRI</a:t>
                  </a:r>
                  <a:endParaRPr lang="de-DE" sz="1600" dirty="0">
                    <a:solidFill>
                      <a:srgbClr val="0A0B0D"/>
                    </a:solidFill>
                    <a:latin typeface="Frutiger 55 Roman" pitchFamily="34" charset="0"/>
                  </a:endParaRPr>
                </a:p>
              </p:txBody>
            </p:sp>
            <p:sp>
              <p:nvSpPr>
                <p:cNvPr id="310" name="Abgerundetes Rechteck 309"/>
                <p:cNvSpPr/>
                <p:nvPr/>
              </p:nvSpPr>
              <p:spPr>
                <a:xfrm>
                  <a:off x="6392864" y="1608136"/>
                  <a:ext cx="432000" cy="252000"/>
                </a:xfrm>
                <a:prstGeom prst="roundRect">
                  <a:avLst/>
                </a:prstGeom>
                <a:solidFill>
                  <a:srgbClr val="F5F5F5"/>
                </a:solidFill>
                <a:ln w="31750">
                  <a:solidFill>
                    <a:srgbClr val="D0D0D0"/>
                  </a:solidFill>
                </a:ln>
                <a:effectLst>
                  <a:outerShdw blurRad="50800" dist="254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de-DE" sz="1200" dirty="0" smtClean="0">
                      <a:solidFill>
                        <a:srgbClr val="0A0B0D"/>
                      </a:solidFill>
                      <a:latin typeface="Frutiger 55 Roman" pitchFamily="34" charset="0"/>
                    </a:rPr>
                    <a:t>VDV</a:t>
                  </a:r>
                  <a:endParaRPr lang="de-DE" sz="1600" dirty="0">
                    <a:solidFill>
                      <a:srgbClr val="0A0B0D"/>
                    </a:solidFill>
                    <a:latin typeface="Frutiger 55 Roman" pitchFamily="34" charset="0"/>
                  </a:endParaRPr>
                </a:p>
              </p:txBody>
            </p:sp>
            <p:sp>
              <p:nvSpPr>
                <p:cNvPr id="311" name="Abgerundetes Rechteck 310"/>
                <p:cNvSpPr/>
                <p:nvPr/>
              </p:nvSpPr>
              <p:spPr>
                <a:xfrm>
                  <a:off x="7261858" y="2282038"/>
                  <a:ext cx="432000" cy="252000"/>
                </a:xfrm>
                <a:prstGeom prst="roundRect">
                  <a:avLst/>
                </a:prstGeom>
                <a:solidFill>
                  <a:srgbClr val="F5F5F5"/>
                </a:solidFill>
                <a:ln w="31750">
                  <a:solidFill>
                    <a:srgbClr val="D0D0D0"/>
                  </a:solidFill>
                </a:ln>
                <a:effectLst>
                  <a:outerShdw blurRad="50800" dist="254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de-DE" sz="1100" dirty="0" smtClean="0">
                      <a:solidFill>
                        <a:srgbClr val="0A0B0D"/>
                      </a:solidFill>
                      <a:latin typeface="Frutiger 45 Light" pitchFamily="2" charset="0"/>
                    </a:rPr>
                    <a:t>RailML</a:t>
                  </a:r>
                </a:p>
              </p:txBody>
            </p:sp>
          </p:grpSp>
          <p:sp>
            <p:nvSpPr>
              <p:cNvPr id="306" name="Pfeil nach oben und unten 77"/>
              <p:cNvSpPr/>
              <p:nvPr/>
            </p:nvSpPr>
            <p:spPr>
              <a:xfrm rot="12869790">
                <a:off x="6117946" y="2025198"/>
                <a:ext cx="216024" cy="694926"/>
              </a:xfrm>
              <a:prstGeom prst="upDownArrow">
                <a:avLst/>
              </a:prstGeom>
              <a:solidFill>
                <a:srgbClr val="C2C2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7" name="Pfeil nach oben und unten 306"/>
              <p:cNvSpPr/>
              <p:nvPr/>
            </p:nvSpPr>
            <p:spPr>
              <a:xfrm rot="12869790">
                <a:off x="5824401" y="1342480"/>
                <a:ext cx="216024" cy="675455"/>
              </a:xfrm>
              <a:prstGeom prst="upDownArrow">
                <a:avLst/>
              </a:prstGeom>
              <a:solidFill>
                <a:srgbClr val="C2C2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8" name="Pfeil nach oben und unten 307"/>
              <p:cNvSpPr/>
              <p:nvPr/>
            </p:nvSpPr>
            <p:spPr>
              <a:xfrm rot="12869790">
                <a:off x="5948023" y="1745209"/>
                <a:ext cx="216024" cy="603442"/>
              </a:xfrm>
              <a:prstGeom prst="upDownArrow">
                <a:avLst/>
              </a:prstGeom>
              <a:solidFill>
                <a:srgbClr val="C2C2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304" name="Rechteck 303"/>
            <p:cNvSpPr/>
            <p:nvPr/>
          </p:nvSpPr>
          <p:spPr>
            <a:xfrm>
              <a:off x="6516215" y="1214450"/>
              <a:ext cx="2252912" cy="378624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/>
              <a:r>
                <a:rPr lang="ru-RU" sz="1400" dirty="0" smtClean="0">
                  <a:solidFill>
                    <a:srgbClr val="0A0B0D"/>
                  </a:solidFill>
                  <a:latin typeface="Frutiger 55 Roman" pitchFamily="34" charset="0"/>
                  <a:cs typeface="Browallia New" pitchFamily="34" charset="-34"/>
                </a:rPr>
                <a:t>Другие системы</a:t>
              </a:r>
              <a:r>
                <a:rPr lang="de-DE" sz="1400" dirty="0" smtClean="0">
                  <a:solidFill>
                    <a:srgbClr val="0A0B0D"/>
                  </a:solidFill>
                  <a:latin typeface="Frutiger 55 Roman" pitchFamily="34" charset="0"/>
                  <a:cs typeface="Browallia New" pitchFamily="34" charset="-34"/>
                </a:rPr>
                <a:t> </a:t>
              </a:r>
              <a:endParaRPr lang="de-DE" sz="1400" dirty="0" smtClean="0">
                <a:solidFill>
                  <a:srgbClr val="0A0B0D"/>
                </a:solidFill>
                <a:latin typeface="Frutiger 55 Roman" pitchFamily="34" charset="0"/>
                <a:cs typeface="Browallia New" pitchFamily="34" charset="-34"/>
              </a:endParaRPr>
            </a:p>
          </p:txBody>
        </p:sp>
      </p:grpSp>
      <p:grpSp>
        <p:nvGrpSpPr>
          <p:cNvPr id="21" name="Gruppieren 331"/>
          <p:cNvGrpSpPr/>
          <p:nvPr/>
        </p:nvGrpSpPr>
        <p:grpSpPr>
          <a:xfrm>
            <a:off x="2267744" y="692696"/>
            <a:ext cx="2664296" cy="1928115"/>
            <a:chOff x="1331640" y="908720"/>
            <a:chExt cx="2664296" cy="1928115"/>
          </a:xfrm>
        </p:grpSpPr>
        <p:sp>
          <p:nvSpPr>
            <p:cNvPr id="291" name="Ellipse 290"/>
            <p:cNvSpPr/>
            <p:nvPr/>
          </p:nvSpPr>
          <p:spPr>
            <a:xfrm>
              <a:off x="1331640" y="908720"/>
              <a:ext cx="2664296" cy="1402443"/>
            </a:xfrm>
            <a:prstGeom prst="ellipse">
              <a:avLst/>
            </a:prstGeom>
            <a:solidFill>
              <a:srgbClr val="F5F5F5"/>
            </a:solidFill>
            <a:ln w="31750">
              <a:solidFill>
                <a:srgbClr val="D0D0D0"/>
              </a:solidFill>
            </a:ln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 anchorCtr="0"/>
            <a:lstStyle/>
            <a:p>
              <a:pPr algn="ctr"/>
              <a:endParaRPr lang="de-DE" sz="1100" dirty="0" smtClean="0">
                <a:solidFill>
                  <a:srgbClr val="0A0B0D"/>
                </a:solidFill>
                <a:latin typeface="Frutiger 55 Roman" pitchFamily="34" charset="0"/>
                <a:cs typeface="Browallia New" pitchFamily="34" charset="-34"/>
              </a:endParaRPr>
            </a:p>
          </p:txBody>
        </p:sp>
        <p:pic>
          <p:nvPicPr>
            <p:cNvPr id="293" name="Picture 17" descr="Y:\Messen\Intertraffic 2011 Istanbul\Plakat PaCIM\Pacim_Parts\Server1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44663" y="1724490"/>
              <a:ext cx="784400" cy="22456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94" name="Textfeld 293"/>
            <p:cNvSpPr txBox="1"/>
            <p:nvPr/>
          </p:nvSpPr>
          <p:spPr>
            <a:xfrm>
              <a:off x="2559655" y="1944675"/>
              <a:ext cx="18473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fr-FR" sz="900" dirty="0" smtClean="0">
                <a:latin typeface="Frutiger 55 Roman" pitchFamily="34" charset="0"/>
              </a:endParaRPr>
            </a:p>
          </p:txBody>
        </p:sp>
        <p:sp>
          <p:nvSpPr>
            <p:cNvPr id="295" name="Rechteck 294"/>
            <p:cNvSpPr/>
            <p:nvPr/>
          </p:nvSpPr>
          <p:spPr>
            <a:xfrm>
              <a:off x="2198501" y="947812"/>
              <a:ext cx="112492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200" dirty="0" err="1" smtClean="0">
                  <a:solidFill>
                    <a:srgbClr val="0A0B0D"/>
                  </a:solidFill>
                  <a:latin typeface="Frutiger 55 Roman" pitchFamily="34" charset="0"/>
                  <a:cs typeface="Browallia New" pitchFamily="34" charset="-34"/>
                </a:rPr>
                <a:t>PaCIM</a:t>
              </a:r>
              <a:r>
                <a:rPr lang="ru-RU" sz="1200" dirty="0" smtClean="0">
                  <a:solidFill>
                    <a:srgbClr val="0A0B0D"/>
                  </a:solidFill>
                  <a:latin typeface="Frutiger 55 Roman" pitchFamily="34" charset="0"/>
                  <a:cs typeface="Browallia New" pitchFamily="34" charset="-34"/>
                </a:rPr>
                <a:t> </a:t>
              </a:r>
              <a:r>
                <a:rPr lang="ru-RU" sz="1200" dirty="0" smtClean="0">
                  <a:solidFill>
                    <a:srgbClr val="0A0B0D"/>
                  </a:solidFill>
                  <a:latin typeface="Frutiger 55 Roman" pitchFamily="34" charset="0"/>
                  <a:cs typeface="Browallia New" pitchFamily="34" charset="-34"/>
                </a:rPr>
                <a:t>ТОП </a:t>
              </a:r>
              <a:endParaRPr lang="de-DE" sz="1200" dirty="0">
                <a:latin typeface="Frutiger 55 Roman" pitchFamily="34" charset="0"/>
              </a:endParaRPr>
            </a:p>
          </p:txBody>
        </p:sp>
        <p:pic>
          <p:nvPicPr>
            <p:cNvPr id="296" name="Picture 19" descr="Y:\Messen\Intertraffic 2011 Istanbul\Plakat PaCIM\Pacim_Parts\GPS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756846" y="1242635"/>
              <a:ext cx="906663" cy="667830"/>
            </a:xfrm>
            <a:prstGeom prst="rect">
              <a:avLst/>
            </a:prstGeom>
            <a:ln>
              <a:noFill/>
            </a:ln>
            <a:effectLst>
              <a:outerShdw blurRad="38100" dist="38100" dir="2700000" algn="tl" rotWithShape="0">
                <a:srgbClr val="333333">
                  <a:alpha val="40000"/>
                </a:srgbClr>
              </a:outerShdw>
            </a:effectLst>
          </p:spPr>
        </p:pic>
        <p:grpSp>
          <p:nvGrpSpPr>
            <p:cNvPr id="22" name="Gruppieren 146"/>
            <p:cNvGrpSpPr/>
            <p:nvPr/>
          </p:nvGrpSpPr>
          <p:grpSpPr>
            <a:xfrm>
              <a:off x="1509260" y="1190739"/>
              <a:ext cx="725239" cy="490630"/>
              <a:chOff x="529220" y="1007112"/>
              <a:chExt cx="882048" cy="529016"/>
            </a:xfrm>
          </p:grpSpPr>
          <p:pic>
            <p:nvPicPr>
              <p:cNvPr id="298" name="Picture 20" descr="Y:\Messen\Intertraffic 2011 Istanbul\Plakat PaCIM\Pacim_Parts\HTCMaske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529220" y="1295144"/>
                <a:ext cx="450000" cy="240984"/>
              </a:xfrm>
              <a:prstGeom prst="rect">
                <a:avLst/>
              </a:prstGeom>
              <a:ln>
                <a:noFill/>
              </a:ln>
              <a:effectLst>
                <a:outerShdw blurRad="25400" dist="25400" dir="2700000" algn="tl" rotWithShape="0">
                  <a:srgbClr val="333333">
                    <a:alpha val="52000"/>
                  </a:srgbClr>
                </a:outerShdw>
              </a:effectLst>
            </p:spPr>
          </p:pic>
          <p:pic>
            <p:nvPicPr>
              <p:cNvPr id="299" name="Picture 20" descr="Y:\Messen\Intertraffic 2011 Istanbul\Plakat PaCIM\Pacim_Parts\HTCMaske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745244" y="1151128"/>
                <a:ext cx="450000" cy="240984"/>
              </a:xfrm>
              <a:prstGeom prst="rect">
                <a:avLst/>
              </a:prstGeom>
              <a:ln>
                <a:noFill/>
              </a:ln>
              <a:effectLst>
                <a:outerShdw blurRad="25400" dist="25400" dir="2700000" algn="tl" rotWithShape="0">
                  <a:srgbClr val="333333">
                    <a:alpha val="52000"/>
                  </a:srgbClr>
                </a:outerShdw>
              </a:effectLst>
            </p:spPr>
          </p:pic>
          <p:pic>
            <p:nvPicPr>
              <p:cNvPr id="300" name="Picture 20" descr="Y:\Messen\Intertraffic 2011 Istanbul\Plakat PaCIM\Pacim_Parts\HTCMaske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961268" y="1007112"/>
                <a:ext cx="450000" cy="240984"/>
              </a:xfrm>
              <a:prstGeom prst="rect">
                <a:avLst/>
              </a:prstGeom>
              <a:ln>
                <a:noFill/>
              </a:ln>
              <a:effectLst>
                <a:outerShdw blurRad="25400" dist="25400" dir="2700000" algn="tl" rotWithShape="0">
                  <a:srgbClr val="333333">
                    <a:alpha val="52000"/>
                  </a:srgbClr>
                </a:outerShdw>
              </a:effectLst>
            </p:spPr>
          </p:pic>
        </p:grpSp>
        <p:sp>
          <p:nvSpPr>
            <p:cNvPr id="331" name="Pfeil nach oben und unten 330"/>
            <p:cNvSpPr/>
            <p:nvPr/>
          </p:nvSpPr>
          <p:spPr>
            <a:xfrm rot="8574417">
              <a:off x="2151196" y="2364979"/>
              <a:ext cx="211698" cy="471856"/>
            </a:xfrm>
            <a:prstGeom prst="upDownArrow">
              <a:avLst/>
            </a:prstGeom>
            <a:solidFill>
              <a:srgbClr val="C2C2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19" name="Textfeld 318"/>
          <p:cNvSpPr txBox="1"/>
          <p:nvPr/>
        </p:nvSpPr>
        <p:spPr>
          <a:xfrm>
            <a:off x="6001634" y="4437112"/>
            <a:ext cx="196261" cy="2497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de-DE" sz="900" dirty="0">
              <a:latin typeface="Frutiger 55 Roman" pitchFamily="34" charset="0"/>
            </a:endParaRPr>
          </a:p>
        </p:txBody>
      </p:sp>
      <p:pic>
        <p:nvPicPr>
          <p:cNvPr id="325" name="Picture 8" descr="Y:\Messen\Intertraffic 2011 Istanbul\Plakat PaCIM\Pacim_Parts\Funke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90672" y="4955501"/>
            <a:ext cx="155851" cy="401059"/>
          </a:xfrm>
          <a:prstGeom prst="rect">
            <a:avLst/>
          </a:prstGeom>
          <a:noFill/>
        </p:spPr>
      </p:pic>
      <p:grpSp>
        <p:nvGrpSpPr>
          <p:cNvPr id="23" name="Gruppieren 341"/>
          <p:cNvGrpSpPr/>
          <p:nvPr/>
        </p:nvGrpSpPr>
        <p:grpSpPr>
          <a:xfrm>
            <a:off x="4860030" y="5027472"/>
            <a:ext cx="3240360" cy="1497872"/>
            <a:chOff x="5148064" y="5027472"/>
            <a:chExt cx="2938932" cy="1306360"/>
          </a:xfrm>
        </p:grpSpPr>
        <p:grpSp>
          <p:nvGrpSpPr>
            <p:cNvPr id="24" name="Gruppieren 186"/>
            <p:cNvGrpSpPr/>
            <p:nvPr/>
          </p:nvGrpSpPr>
          <p:grpSpPr>
            <a:xfrm>
              <a:off x="5148064" y="5027472"/>
              <a:ext cx="2195503" cy="1052780"/>
              <a:chOff x="308288" y="4360222"/>
              <a:chExt cx="3240360" cy="1512168"/>
            </a:xfrm>
          </p:grpSpPr>
          <p:sp>
            <p:nvSpPr>
              <p:cNvPr id="329" name="Ellipse 328"/>
              <p:cNvSpPr/>
              <p:nvPr/>
            </p:nvSpPr>
            <p:spPr>
              <a:xfrm>
                <a:off x="308288" y="4360222"/>
                <a:ext cx="3240360" cy="1512168"/>
              </a:xfrm>
              <a:prstGeom prst="ellipse">
                <a:avLst/>
              </a:prstGeom>
              <a:solidFill>
                <a:srgbClr val="F5F5F5"/>
              </a:solidFill>
              <a:ln w="31750">
                <a:solidFill>
                  <a:srgbClr val="D0D0D0"/>
                </a:solidFill>
              </a:ln>
              <a:effectLst>
                <a:outerShdw blurRad="508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t" anchorCtr="0"/>
              <a:lstStyle/>
              <a:p>
                <a:pPr algn="ctr"/>
                <a:endParaRPr lang="de-DE" sz="1100" dirty="0" smtClean="0">
                  <a:solidFill>
                    <a:srgbClr val="0A0B0D"/>
                  </a:solidFill>
                  <a:latin typeface="Frutiger 55 Roman" pitchFamily="34" charset="0"/>
                  <a:cs typeface="Browallia New" pitchFamily="34" charset="-34"/>
                </a:endParaRPr>
              </a:p>
              <a:p>
                <a:pPr algn="ctr"/>
                <a:r>
                  <a:rPr lang="de-DE" sz="1100" b="1" dirty="0" err="1" smtClean="0">
                    <a:solidFill>
                      <a:srgbClr val="0A0B0D"/>
                    </a:solidFill>
                    <a:latin typeface="Frutiger 55 Roman" pitchFamily="34" charset="0"/>
                    <a:cs typeface="Browallia New" pitchFamily="34" charset="-34"/>
                  </a:rPr>
                  <a:t>PaCIM</a:t>
                </a:r>
                <a:r>
                  <a:rPr lang="de-DE" sz="1100" b="1" dirty="0" smtClean="0">
                    <a:solidFill>
                      <a:srgbClr val="0A0B0D"/>
                    </a:solidFill>
                    <a:latin typeface="Frutiger 55 Roman" pitchFamily="34" charset="0"/>
                    <a:cs typeface="Browallia New" pitchFamily="34" charset="-34"/>
                  </a:rPr>
                  <a:t> </a:t>
                </a:r>
                <a:r>
                  <a:rPr lang="ru-RU" sz="1100" b="1" dirty="0" smtClean="0">
                    <a:solidFill>
                      <a:srgbClr val="0A0B0D"/>
                    </a:solidFill>
                    <a:latin typeface="Frutiger 55 Roman" pitchFamily="34" charset="0"/>
                    <a:cs typeface="Browallia New" pitchFamily="34" charset="-34"/>
                  </a:rPr>
                  <a:t>ТОП</a:t>
                </a:r>
              </a:p>
              <a:p>
                <a:r>
                  <a:rPr lang="ru-RU" sz="1100" dirty="0" smtClean="0">
                    <a:solidFill>
                      <a:srgbClr val="0A0B0D"/>
                    </a:solidFill>
                    <a:latin typeface="Frutiger 55 Roman" pitchFamily="34" charset="0"/>
                    <a:cs typeface="Browallia New" pitchFamily="34" charset="-34"/>
                  </a:rPr>
                  <a:t>Системы информации для пассажиров</a:t>
                </a:r>
                <a:endParaRPr lang="de-DE" sz="1100" dirty="0" smtClean="0">
                  <a:solidFill>
                    <a:srgbClr val="0A0B0D"/>
                  </a:solidFill>
                  <a:latin typeface="Frutiger 55 Roman" pitchFamily="34" charset="0"/>
                  <a:cs typeface="Browallia New" pitchFamily="34" charset="-34"/>
                </a:endParaRPr>
              </a:p>
              <a:p>
                <a:pPr algn="ctr"/>
                <a:endParaRPr lang="de-DE" sz="1100" dirty="0" smtClean="0">
                  <a:solidFill>
                    <a:srgbClr val="0A0B0D"/>
                  </a:solidFill>
                  <a:latin typeface="Frutiger 55 Roman" pitchFamily="34" charset="0"/>
                  <a:cs typeface="Browallia New" pitchFamily="34" charset="-34"/>
                </a:endParaRPr>
              </a:p>
            </p:txBody>
          </p:sp>
          <p:pic>
            <p:nvPicPr>
              <p:cNvPr id="330" name="Picture 17" descr="Y:\Messen\Intertraffic 2011 Istanbul\Plakat PaCIM\Pacim_Parts\Server1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429420" y="4499388"/>
                <a:ext cx="954000" cy="242132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  <p:grpSp>
          <p:nvGrpSpPr>
            <p:cNvPr id="25" name="Gruppieren 217"/>
            <p:cNvGrpSpPr/>
            <p:nvPr/>
          </p:nvGrpSpPr>
          <p:grpSpPr>
            <a:xfrm>
              <a:off x="5531134" y="5799092"/>
              <a:ext cx="678811" cy="488329"/>
              <a:chOff x="6511136" y="5683507"/>
              <a:chExt cx="1001862" cy="701415"/>
            </a:xfrm>
          </p:grpSpPr>
          <p:pic>
            <p:nvPicPr>
              <p:cNvPr id="327" name="Picture 3" descr="Y:\Messen\Intertraffic 2011 Istanbul\Plakat PaCIM\Pacim_Parts\TTSLogo.png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6680552" y="5683507"/>
                <a:ext cx="832446" cy="433512"/>
              </a:xfrm>
              <a:prstGeom prst="rect">
                <a:avLst/>
              </a:prstGeom>
              <a:noFill/>
            </p:spPr>
          </p:pic>
          <p:sp>
            <p:nvSpPr>
              <p:cNvPr id="328" name="Rechteck 327"/>
              <p:cNvSpPr/>
              <p:nvPr/>
            </p:nvSpPr>
            <p:spPr>
              <a:xfrm>
                <a:off x="6511136" y="5954361"/>
                <a:ext cx="792088" cy="4305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0A0B0D"/>
                    </a:solidFill>
                    <a:latin typeface="Frutiger 55 Roman" pitchFamily="34" charset="0"/>
                    <a:cs typeface="Browallia New" pitchFamily="34" charset="-34"/>
                  </a:rPr>
                  <a:t>TTS</a:t>
                </a:r>
                <a:endParaRPr lang="de-DE" sz="1200" dirty="0">
                  <a:latin typeface="Frutiger 55 Roman" pitchFamily="34" charset="0"/>
                </a:endParaRPr>
              </a:p>
            </p:txBody>
          </p:sp>
        </p:grpSp>
        <p:pic>
          <p:nvPicPr>
            <p:cNvPr id="322" name="Picture 6" descr="Y:\Messen\Intertraffic 2011 Istanbul\Plakat PaCIM\Pacim_Parts\Mabeg.pn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7440190" y="5356560"/>
              <a:ext cx="254950" cy="918098"/>
            </a:xfrm>
            <a:prstGeom prst="rect">
              <a:avLst/>
            </a:prstGeom>
            <a:noFill/>
            <a:effectLst>
              <a:outerShdw blurRad="25400" dist="76200" dir="168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323" name="Picture 5" descr="Y:\Messen\Intertraffic 2011 Istanbul\Plakat PaCIM\Pacim_Parts\Ch-LCD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6311757" y="5737657"/>
              <a:ext cx="916195" cy="596175"/>
            </a:xfrm>
            <a:prstGeom prst="rect">
              <a:avLst/>
            </a:prstGeom>
            <a:noFill/>
            <a:effectLst>
              <a:outerShdw blurRad="76200" dist="50800" dir="186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324" name="Picture 7" descr="Y:\Messen\Intertraffic 2011 Istanbul\Plakat PaCIM\Pacim_Parts\Heag.pn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7759679" y="5206164"/>
              <a:ext cx="327317" cy="1052780"/>
            </a:xfrm>
            <a:prstGeom prst="rect">
              <a:avLst/>
            </a:prstGeom>
            <a:noFill/>
            <a:effectLst>
              <a:outerShdw blurRad="38100" dist="1143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326" name="Picture 9" descr="Y:\Messen\Intertraffic 2011 Istanbul\Plakat PaCIM\Pacim_Parts\Pillermodem.pn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897225" y="5206163"/>
              <a:ext cx="275597" cy="224189"/>
            </a:xfrm>
            <a:prstGeom prst="rect">
              <a:avLst/>
            </a:prstGeom>
            <a:noFill/>
          </p:spPr>
        </p:pic>
      </p:grpSp>
      <p:sp>
        <p:nvSpPr>
          <p:cNvPr id="335" name="Pfeil nach oben und unten 334"/>
          <p:cNvSpPr/>
          <p:nvPr/>
        </p:nvSpPr>
        <p:spPr>
          <a:xfrm rot="8574417">
            <a:off x="5336690" y="4287623"/>
            <a:ext cx="227109" cy="731025"/>
          </a:xfrm>
          <a:prstGeom prst="upDownArrow">
            <a:avLst/>
          </a:prstGeom>
          <a:solidFill>
            <a:srgbClr val="C2C2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79512" y="115896"/>
            <a:ext cx="7272808" cy="433387"/>
          </a:xfrm>
        </p:spPr>
        <p:txBody>
          <a:bodyPr/>
          <a:lstStyle/>
          <a:p>
            <a:r>
              <a:rPr lang="ru-RU" b="1" dirty="0" smtClean="0"/>
              <a:t>Стандартные информационные системы немецких железных дорог (</a:t>
            </a:r>
            <a:r>
              <a:rPr lang="de-DE" b="1" dirty="0" smtClean="0"/>
              <a:t>DB AG</a:t>
            </a:r>
            <a:r>
              <a:rPr lang="ru-RU" b="1" dirty="0" smtClean="0"/>
              <a:t>) для внутреннего и внешнего применения</a:t>
            </a:r>
            <a:endParaRPr lang="de-DE" b="1" dirty="0"/>
          </a:p>
        </p:txBody>
      </p:sp>
      <p:pic>
        <p:nvPicPr>
          <p:cNvPr id="15" name="Picture 23" descr="E:\Eigene Dateien\__Mediendaten\Programm DB\Typ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0737" y="1208628"/>
            <a:ext cx="2286016" cy="897260"/>
          </a:xfrm>
          <a:prstGeom prst="rect">
            <a:avLst/>
          </a:prstGeom>
          <a:noFill/>
        </p:spPr>
      </p:pic>
      <p:pic>
        <p:nvPicPr>
          <p:cNvPr id="16" name="Picture 24" descr="E:\Eigene Dateien\__Mediendaten\Programm DB\Typ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0696" y="2420888"/>
            <a:ext cx="2290838" cy="1357322"/>
          </a:xfrm>
          <a:prstGeom prst="rect">
            <a:avLst/>
          </a:prstGeom>
          <a:noFill/>
        </p:spPr>
      </p:pic>
      <p:pic>
        <p:nvPicPr>
          <p:cNvPr id="17" name="Picture 25" descr="E:\Eigene Dateien\__Mediendaten\Programm DB\Typ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5032" y="1196752"/>
            <a:ext cx="3413111" cy="920829"/>
          </a:xfrm>
          <a:prstGeom prst="rect">
            <a:avLst/>
          </a:prstGeom>
          <a:noFill/>
        </p:spPr>
      </p:pic>
      <p:pic>
        <p:nvPicPr>
          <p:cNvPr id="19" name="Picture 27" descr="E:\Eigene Dateien\__Mediendaten\Programm DB\Typ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5032" y="2924944"/>
            <a:ext cx="3429024" cy="1457335"/>
          </a:xfrm>
          <a:prstGeom prst="rect">
            <a:avLst/>
          </a:prstGeom>
          <a:noFill/>
        </p:spPr>
      </p:pic>
      <p:sp>
        <p:nvSpPr>
          <p:cNvPr id="10" name="Textfeld 9"/>
          <p:cNvSpPr txBox="1"/>
          <p:nvPr/>
        </p:nvSpPr>
        <p:spPr>
          <a:xfrm>
            <a:off x="3002864" y="2132856"/>
            <a:ext cx="7200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Тип 1</a:t>
            </a:r>
            <a:endParaRPr lang="de-DE" sz="1000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3002864" y="3789040"/>
            <a:ext cx="7200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Тип 2</a:t>
            </a:r>
            <a:endParaRPr lang="de-DE" sz="1000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4515032" y="2132856"/>
            <a:ext cx="7200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Тип 4</a:t>
            </a:r>
            <a:endParaRPr lang="de-DE" sz="1000" b="1" dirty="0"/>
          </a:p>
        </p:txBody>
      </p:sp>
      <p:sp>
        <p:nvSpPr>
          <p:cNvPr id="21" name="Textfeld 20"/>
          <p:cNvSpPr txBox="1"/>
          <p:nvPr/>
        </p:nvSpPr>
        <p:spPr>
          <a:xfrm>
            <a:off x="4515032" y="4365104"/>
            <a:ext cx="7200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Тип 5</a:t>
            </a:r>
            <a:endParaRPr lang="de-DE" sz="1000" b="1" dirty="0"/>
          </a:p>
        </p:txBody>
      </p:sp>
      <p:pic>
        <p:nvPicPr>
          <p:cNvPr id="24" name="Picture 22" descr="E:\Eigene Dateien\__Mediendaten\Programm DB\Typ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632" y="4149080"/>
            <a:ext cx="2857520" cy="1360894"/>
          </a:xfrm>
          <a:prstGeom prst="rect">
            <a:avLst/>
          </a:prstGeom>
          <a:noFill/>
        </p:spPr>
      </p:pic>
      <p:sp>
        <p:nvSpPr>
          <p:cNvPr id="25" name="Textfeld 24"/>
          <p:cNvSpPr txBox="1"/>
          <p:nvPr/>
        </p:nvSpPr>
        <p:spPr>
          <a:xfrm>
            <a:off x="3002864" y="5517232"/>
            <a:ext cx="7200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Тип 3</a:t>
            </a:r>
            <a:endParaRPr lang="de-DE" sz="1000" b="1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79512" y="115896"/>
            <a:ext cx="7272808" cy="433387"/>
          </a:xfrm>
        </p:spPr>
        <p:txBody>
          <a:bodyPr/>
          <a:lstStyle/>
          <a:p>
            <a:r>
              <a:rPr lang="ru-RU" dirty="0" smtClean="0"/>
              <a:t>Стандартные информационные системы немецких железных дорог (</a:t>
            </a:r>
            <a:r>
              <a:rPr lang="de-DE" dirty="0" smtClean="0"/>
              <a:t>DB AG</a:t>
            </a:r>
            <a:r>
              <a:rPr lang="ru-RU" dirty="0" smtClean="0"/>
              <a:t>) для внутреннего применения</a:t>
            </a:r>
            <a:endParaRPr lang="de-DE" dirty="0"/>
          </a:p>
        </p:txBody>
      </p:sp>
      <p:pic>
        <p:nvPicPr>
          <p:cNvPr id="6" name="Picture 26" descr="E:\Eigene Dateien\__Mediendaten\Programm DB\Typ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2040" y="3375802"/>
            <a:ext cx="4396184" cy="2357454"/>
          </a:xfrm>
          <a:prstGeom prst="rect">
            <a:avLst/>
          </a:prstGeom>
          <a:noFill/>
        </p:spPr>
      </p:pic>
      <p:pic>
        <p:nvPicPr>
          <p:cNvPr id="7" name="Picture 28" descr="E:\Eigene Dateien\__Mediendaten\Programm DB\Typ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2406" y="1340768"/>
            <a:ext cx="4385818" cy="1444579"/>
          </a:xfrm>
          <a:prstGeom prst="rect">
            <a:avLst/>
          </a:prstGeom>
          <a:noFill/>
        </p:spPr>
      </p:pic>
      <p:sp>
        <p:nvSpPr>
          <p:cNvPr id="8" name="Textfeld 7"/>
          <p:cNvSpPr txBox="1"/>
          <p:nvPr/>
        </p:nvSpPr>
        <p:spPr>
          <a:xfrm>
            <a:off x="2084780" y="2822739"/>
            <a:ext cx="7200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Тип 6</a:t>
            </a:r>
            <a:endParaRPr lang="de-DE" sz="10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2084780" y="5775067"/>
            <a:ext cx="7200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Тип 7</a:t>
            </a:r>
            <a:endParaRPr lang="de-DE" sz="1000" b="1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Преимущества ЖКД фирмы </a:t>
            </a:r>
            <a:r>
              <a:rPr lang="de-DE" dirty="0" smtClean="0"/>
              <a:t>AEG MIS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  <a:noFill/>
          <a:ln>
            <a:noFill/>
          </a:ln>
        </p:spPr>
        <p:txBody>
          <a:bodyPr/>
          <a:lstStyle/>
          <a:p>
            <a:r>
              <a:rPr lang="ru-RU" sz="1800" dirty="0" smtClean="0"/>
              <a:t>Поставщик</a:t>
            </a:r>
            <a:r>
              <a:rPr lang="de-DE" sz="1800" dirty="0" smtClean="0"/>
              <a:t> </a:t>
            </a:r>
            <a:r>
              <a:rPr lang="ru-RU" sz="1800" dirty="0" smtClean="0"/>
              <a:t>компонетов ЖКД и производитель полных систем отображения информации</a:t>
            </a:r>
          </a:p>
          <a:p>
            <a:pPr>
              <a:buNone/>
            </a:pPr>
            <a:endParaRPr lang="de-DE" sz="1600" dirty="0" smtClean="0"/>
          </a:p>
          <a:p>
            <a:r>
              <a:rPr lang="ru-RU" sz="1800" dirty="0" smtClean="0"/>
              <a:t>Производитель жидкокристаллических матриц (ЖК-матриц)</a:t>
            </a:r>
            <a:endParaRPr lang="de-DE" sz="1800" dirty="0" smtClean="0"/>
          </a:p>
          <a:p>
            <a:pPr>
              <a:buNone/>
            </a:pPr>
            <a:r>
              <a:rPr lang="de-DE" sz="2000" dirty="0" smtClean="0"/>
              <a:t>    </a:t>
            </a:r>
            <a:r>
              <a:rPr lang="de-DE" sz="1600" i="1" dirty="0" smtClean="0"/>
              <a:t>AEG MIS </a:t>
            </a:r>
            <a:r>
              <a:rPr lang="ru-RU" sz="1600" i="1" dirty="0" smtClean="0"/>
              <a:t>единственная фирма в Европе по производству </a:t>
            </a:r>
            <a:br>
              <a:rPr lang="ru-RU" sz="1600" i="1" dirty="0" smtClean="0"/>
            </a:br>
            <a:r>
              <a:rPr lang="ru-RU" sz="1600" i="1" dirty="0" smtClean="0"/>
              <a:t>жк-матриц</a:t>
            </a:r>
          </a:p>
          <a:p>
            <a:pPr>
              <a:buNone/>
            </a:pPr>
            <a:endParaRPr lang="ru-RU" sz="1600" dirty="0" smtClean="0"/>
          </a:p>
          <a:p>
            <a:r>
              <a:rPr lang="az-Cyrl-AZ" sz="1800" dirty="0" smtClean="0"/>
              <a:t>Свыше </a:t>
            </a:r>
            <a:r>
              <a:rPr lang="de-DE" sz="1800" dirty="0" smtClean="0"/>
              <a:t>8</a:t>
            </a:r>
            <a:r>
              <a:rPr lang="az-Cyrl-AZ" sz="1800" dirty="0" smtClean="0"/>
              <a:t>0% доли рынка </a:t>
            </a:r>
            <a:r>
              <a:rPr lang="de-DE" sz="1800" dirty="0" smtClean="0"/>
              <a:t>DB AG</a:t>
            </a:r>
            <a:endParaRPr lang="ru-RU" sz="1800" dirty="0" smtClean="0"/>
          </a:p>
          <a:p>
            <a:pPr>
              <a:buNone/>
            </a:pPr>
            <a:r>
              <a:rPr lang="ru-RU" sz="1800" dirty="0" smtClean="0"/>
              <a:t>     </a:t>
            </a:r>
            <a:r>
              <a:rPr lang="ru-RU" sz="1600" i="1" dirty="0" smtClean="0"/>
              <a:t>более 400 вокзалов в Германии, в 2003 и 2008 гг. «Поставщик года Германских железных дорог»</a:t>
            </a:r>
          </a:p>
          <a:p>
            <a:pPr>
              <a:buNone/>
            </a:pPr>
            <a:endParaRPr lang="az-Cyrl-AZ" sz="1600" dirty="0" smtClean="0"/>
          </a:p>
          <a:p>
            <a:r>
              <a:rPr lang="ru-RU" sz="1800" dirty="0" smtClean="0"/>
              <a:t>Не требуют обслуживания</a:t>
            </a:r>
          </a:p>
          <a:p>
            <a:pPr>
              <a:buNone/>
            </a:pPr>
            <a:r>
              <a:rPr lang="ru-RU" sz="1700" dirty="0" smtClean="0"/>
              <a:t>     </a:t>
            </a:r>
            <a:r>
              <a:rPr lang="ru-RU" sz="1600" i="1" dirty="0" smtClean="0"/>
              <a:t>т.к. системы герметичны </a:t>
            </a:r>
            <a:r>
              <a:rPr lang="ru-RU" sz="1600" i="1" dirty="0" smtClean="0">
                <a:sym typeface="Wingdings"/>
              </a:rPr>
              <a:t> исключено попадание пыли</a:t>
            </a:r>
            <a:endParaRPr lang="ru-RU" sz="1700" i="1" dirty="0" smtClean="0">
              <a:sym typeface="Wingdings"/>
            </a:endParaRPr>
          </a:p>
          <a:p>
            <a:pPr>
              <a:buNone/>
            </a:pPr>
            <a:endParaRPr lang="de-DE" sz="1600" dirty="0" smtClean="0"/>
          </a:p>
          <a:p>
            <a:r>
              <a:rPr lang="az-Cyrl-AZ" sz="1800" dirty="0" smtClean="0"/>
              <a:t>Небольшие энергозатраты</a:t>
            </a:r>
            <a:endParaRPr lang="de-DE" sz="1600" i="1" dirty="0" smtClean="0"/>
          </a:p>
          <a:p>
            <a:pPr>
              <a:buNone/>
            </a:pPr>
            <a:endParaRPr lang="de-DE" sz="800" dirty="0" smtClean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Преимущества ЖКД фирмы </a:t>
            </a:r>
            <a:r>
              <a:rPr lang="de-DE" dirty="0" smtClean="0"/>
              <a:t>AEG MIS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>
              <a:buNone/>
            </a:pPr>
            <a:endParaRPr lang="de-DE" sz="800" dirty="0" smtClean="0"/>
          </a:p>
          <a:p>
            <a:r>
              <a:rPr lang="az-Cyrl-AZ" sz="1800" dirty="0" smtClean="0"/>
              <a:t>Высокий срок службы</a:t>
            </a:r>
            <a:endParaRPr lang="de-DE" sz="1800" dirty="0" smtClean="0"/>
          </a:p>
          <a:p>
            <a:pPr>
              <a:buNone/>
            </a:pPr>
            <a:r>
              <a:rPr lang="de-DE" sz="1600" dirty="0" smtClean="0"/>
              <a:t>     </a:t>
            </a:r>
            <a:r>
              <a:rPr lang="ru-RU" sz="1600" i="1" dirty="0" smtClean="0"/>
              <a:t>средний ожидаемый срок службы </a:t>
            </a:r>
            <a:r>
              <a:rPr lang="de-DE" sz="1600" i="1" dirty="0" smtClean="0"/>
              <a:t>&gt;</a:t>
            </a:r>
            <a:r>
              <a:rPr lang="ru-RU" sz="1600" i="1" dirty="0" smtClean="0"/>
              <a:t> 200.000 часов (22 года)</a:t>
            </a:r>
          </a:p>
          <a:p>
            <a:pPr>
              <a:buNone/>
            </a:pPr>
            <a:endParaRPr lang="de-DE" sz="1600" dirty="0" smtClean="0"/>
          </a:p>
          <a:p>
            <a:r>
              <a:rPr lang="az-Cyrl-AZ" sz="1800" dirty="0" smtClean="0"/>
              <a:t>Долгосрочное наличие материала</a:t>
            </a:r>
            <a:r>
              <a:rPr lang="de-DE" sz="1800" dirty="0" smtClean="0"/>
              <a:t> </a:t>
            </a:r>
          </a:p>
          <a:p>
            <a:pPr>
              <a:buNone/>
            </a:pPr>
            <a:r>
              <a:rPr lang="de-DE" sz="1800" dirty="0" smtClean="0"/>
              <a:t>	</a:t>
            </a:r>
            <a:r>
              <a:rPr lang="az-Cyrl-AZ" sz="1600" i="1" dirty="0" smtClean="0"/>
              <a:t>на основании собственного производства</a:t>
            </a:r>
          </a:p>
          <a:p>
            <a:pPr>
              <a:buNone/>
            </a:pPr>
            <a:endParaRPr lang="de-DE" sz="1600" dirty="0" smtClean="0"/>
          </a:p>
          <a:p>
            <a:r>
              <a:rPr lang="az-Cyrl-AZ" sz="1800" dirty="0" smtClean="0"/>
              <a:t>Экологичные</a:t>
            </a:r>
          </a:p>
          <a:p>
            <a:pPr>
              <a:buNone/>
            </a:pPr>
            <a:r>
              <a:rPr lang="az-Cyrl-AZ" sz="1600" dirty="0" smtClean="0"/>
              <a:t>     </a:t>
            </a:r>
            <a:r>
              <a:rPr lang="az-Cyrl-AZ" sz="1600" i="1" dirty="0" smtClean="0"/>
              <a:t>ИСО 14001 </a:t>
            </a:r>
            <a:r>
              <a:rPr lang="ru-RU" sz="1600" i="1" dirty="0" smtClean="0"/>
              <a:t>система экологического менеджмента</a:t>
            </a:r>
          </a:p>
          <a:p>
            <a:pPr>
              <a:buNone/>
            </a:pPr>
            <a:endParaRPr lang="ru-RU" sz="1600" dirty="0" smtClean="0"/>
          </a:p>
          <a:p>
            <a:r>
              <a:rPr lang="ru-RU" sz="1800" dirty="0" smtClean="0"/>
              <a:t>Гарантия</a:t>
            </a:r>
          </a:p>
          <a:p>
            <a:pPr>
              <a:buNone/>
            </a:pPr>
            <a:r>
              <a:rPr lang="ru-RU" sz="1600" dirty="0" smtClean="0"/>
              <a:t>     </a:t>
            </a:r>
            <a:r>
              <a:rPr lang="ru-RU" sz="1600" i="1" dirty="0" smtClean="0"/>
              <a:t>3 года</a:t>
            </a:r>
          </a:p>
          <a:p>
            <a:pPr>
              <a:buNone/>
            </a:pPr>
            <a:endParaRPr lang="ru-RU" sz="1600" dirty="0" smtClean="0"/>
          </a:p>
          <a:p>
            <a:r>
              <a:rPr lang="ru-RU" sz="1800" dirty="0" smtClean="0"/>
              <a:t>Многолетний опыт работы</a:t>
            </a:r>
            <a:endParaRPr lang="az-Cyrl-AZ" sz="1800" dirty="0" smtClean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smtClean="0"/>
              <a:t>Венгрия</a:t>
            </a:r>
            <a:endParaRPr lang="de-DE" dirty="0"/>
          </a:p>
        </p:txBody>
      </p:sp>
      <p:pic>
        <p:nvPicPr>
          <p:cNvPr id="1027" name="Picture 3" descr="E:\Eigene Dateien\Dokumente\Osteuropa_eisenbahn\Russland\Dispays_infos_fotos\Ungar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551" y="1040843"/>
            <a:ext cx="6925905" cy="508856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115896"/>
            <a:ext cx="6768977" cy="433387"/>
          </a:xfrm>
        </p:spPr>
        <p:txBody>
          <a:bodyPr/>
          <a:lstStyle/>
          <a:p>
            <a:r>
              <a:rPr lang="ru-RU" dirty="0" smtClean="0"/>
              <a:t>Вокзал г. Лейпцига переоборудован в течение 4 ночей</a:t>
            </a:r>
            <a:endParaRPr lang="de-DE" dirty="0"/>
          </a:p>
        </p:txBody>
      </p:sp>
      <p:pic>
        <p:nvPicPr>
          <p:cNvPr id="5122" name="Picture 2" descr="W:\Vertrieb\V2\Länder\Deutschland\MS5 Bahnen, stationär, Rohn\NL_DD\Transfer Happel_Rohn\Neuer Ordner\IMG_54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052736"/>
            <a:ext cx="6542265" cy="532859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eere Präsentation">
      <a:majorFont>
        <a:latin typeface="Optimum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32F785AF2A387468617D3EC1868AFA4" ma:contentTypeVersion="0" ma:contentTypeDescription="Ein neues Dokument erstellen." ma:contentTypeScope="" ma:versionID="bdd7708a2e506e5aaf2ba207e398ab36">
  <xsd:schema xmlns:xsd="http://www.w3.org/2001/XMLSchema" xmlns:p="http://schemas.microsoft.com/office/2006/metadata/properties" targetNamespace="http://schemas.microsoft.com/office/2006/metadata/properties" ma:root="true" ma:fieldsID="a4b7cec9922e7dae8c126a3131b33e7d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 ma:readOnly="true"/>
        <xsd:element ref="dc:title" minOccurs="0" maxOccurs="1" ma:index="4" ma:displayName="Beschreibung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DE03EF6B-5B69-4910-B843-9E97342FAA8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A6D22F-FE59-44ED-A364-D1C8178E0B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6074CC3D-C7A1-4035-ABD1-96CC25BCB33B}">
  <ds:schemaRefs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www.w3.org/XML/1998/namespace"/>
    <ds:schemaRef ds:uri="http://schemas.microsoft.com/office/2006/metadata/propertie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348</Words>
  <Application>Microsoft Office PowerPoint</Application>
  <PresentationFormat>Overheadfolien</PresentationFormat>
  <Paragraphs>132</Paragraphs>
  <Slides>25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6" baseType="lpstr">
      <vt:lpstr>Leere Präsentation</vt:lpstr>
      <vt:lpstr>Фирма по разработке системного программного  обеспечения и современных  систем информации  для пассажиров </vt:lpstr>
      <vt:lpstr>Сегменты рынка</vt:lpstr>
      <vt:lpstr>PaCIM – Software</vt:lpstr>
      <vt:lpstr>Стандартные информационные системы немецких железных дорог (DB AG) для внутреннего и внешнего применения</vt:lpstr>
      <vt:lpstr>Стандартные информационные системы немецких железных дорог (DB AG) для внутреннего применения</vt:lpstr>
      <vt:lpstr>Преимущества ЖКД фирмы AEG MIS</vt:lpstr>
      <vt:lpstr>Преимущества ЖКД фирмы AEG MIS</vt:lpstr>
      <vt:lpstr>Венгрия</vt:lpstr>
      <vt:lpstr>Вокзал г. Лейпцига переоборудован в течение 4 ночей</vt:lpstr>
      <vt:lpstr>ЖКД для автобусных остановок</vt:lpstr>
      <vt:lpstr>ЖКД для автобусных остановок</vt:lpstr>
      <vt:lpstr>Системы управлением транспорта</vt:lpstr>
      <vt:lpstr>Системы Green Systems</vt:lpstr>
      <vt:lpstr>Системы Green Systems</vt:lpstr>
      <vt:lpstr>Системы Green Systems</vt:lpstr>
      <vt:lpstr>Стелы ChLCD – автобусная остановка</vt:lpstr>
      <vt:lpstr>Стелы ChLCD</vt:lpstr>
      <vt:lpstr>Geameleon-табло</vt:lpstr>
      <vt:lpstr>Geameleon-табло</vt:lpstr>
      <vt:lpstr>Аэропорт Шереметьево Терминал D</vt:lpstr>
      <vt:lpstr>Аэропорт Внуково</vt:lpstr>
      <vt:lpstr>Аэропорт Мюнхен</vt:lpstr>
      <vt:lpstr>Приминение ЖК-Матриц</vt:lpstr>
      <vt:lpstr>Приминение ЖК-Матриц (Дубай)</vt:lpstr>
      <vt:lpstr>Folie 25</vt:lpstr>
    </vt:vector>
  </TitlesOfParts>
  <Company>MKT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Leere Powerpoint Präsentations Vorlage</dc:title>
  <dc:creator>M. Kühnle</dc:creator>
  <cp:lastModifiedBy>Anastasia Happel</cp:lastModifiedBy>
  <cp:revision>1424</cp:revision>
  <cp:lastPrinted>2001-01-30T14:08:05Z</cp:lastPrinted>
  <dcterms:created xsi:type="dcterms:W3CDTF">1999-02-12T17:59:26Z</dcterms:created>
  <dcterms:modified xsi:type="dcterms:W3CDTF">2012-06-04T09:13:56Z</dcterms:modified>
  <cp:contentType>Dokument</cp:contentTyp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Dokument</vt:lpwstr>
  </property>
</Properties>
</file>