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0" r:id="rId1"/>
  </p:sldMasterIdLst>
  <p:notesMasterIdLst>
    <p:notesMasterId r:id="rId15"/>
  </p:notesMasterIdLst>
  <p:handoutMasterIdLst>
    <p:handoutMasterId r:id="rId16"/>
  </p:handoutMasterIdLst>
  <p:sldIdLst>
    <p:sldId id="438" r:id="rId2"/>
    <p:sldId id="463" r:id="rId3"/>
    <p:sldId id="465" r:id="rId4"/>
    <p:sldId id="466" r:id="rId5"/>
    <p:sldId id="470" r:id="rId6"/>
    <p:sldId id="467" r:id="rId7"/>
    <p:sldId id="468" r:id="rId8"/>
    <p:sldId id="472" r:id="rId9"/>
    <p:sldId id="473" r:id="rId10"/>
    <p:sldId id="474" r:id="rId11"/>
    <p:sldId id="458" r:id="rId12"/>
    <p:sldId id="453" r:id="rId13"/>
    <p:sldId id="471" r:id="rId14"/>
  </p:sldIdLst>
  <p:sldSz cx="9144000" cy="5143500" type="screen16x9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FFFF00"/>
    <a:srgbClr val="002A7E"/>
    <a:srgbClr val="00478E"/>
    <a:srgbClr val="00458A"/>
    <a:srgbClr val="F7300F"/>
    <a:srgbClr val="4133F3"/>
    <a:srgbClr val="0000FF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8" autoAdjust="0"/>
    <p:restoredTop sz="83103" autoAdjust="0"/>
  </p:normalViewPr>
  <p:slideViewPr>
    <p:cSldViewPr snapToGrid="0">
      <p:cViewPr>
        <p:scale>
          <a:sx n="96" d="100"/>
          <a:sy n="96" d="100"/>
        </p:scale>
        <p:origin x="-2010" y="-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30" y="3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727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30" y="9433727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345C32-B73B-4065-8EFF-FF0EC65D9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1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0" y="3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7653"/>
            <a:ext cx="5438140" cy="44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727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0" y="9433727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5D847-4E3F-4C8A-80D7-7C0DF7F5B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Филиал РТРС «Сибирский РЦ» - один из крупнейших филиалов РТРС, осуществляющий эфирную трансляцию телевизионных и радиовещательных программ на территории Новосибирской области.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эксплуатации филиала находятся  794 телевизионных и радиовещательных передатчиков, транслирующих общероссийские и региональные программы на территории г. Новосибирска и Новосибирской области.  РЭС расположены в 361 населенном пункте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состав филиала РТРС «Сибирский РЦ» входят пять телерадиопередающих цехов, цех систем связи, а так же гордость филиала - цех спутниковой связи «Азимут-Н».  На базе ЦСС «Азимут-Н» построена центральная станция транспортной сети VSAT системы мониторинга объектов цифрового эфирного телерадиовещания РТРС, которая представляет собой надежную современную систему диспетчерского сбора данных и осуществляет непрерывный контроль параметров оборудования на объектах ЦЭТВ РТРС на всей территории России.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Численность сотрудников Сибирского регионального центра РТРС – более пятисот человек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Телерадиопередающие цеха  являются структурным подразделением филиала РТРС «Сибирский РЦ». В состав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каждого цеха входят аварийно- профилактическая  группа, радиотелевизионные передающие станции (РТПС) и радиотелевизионные станции  (РТС), маломощные - МРТС. Персонал цеха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осуществляет техническую эксплуатацию аппаратуры, оборудования, сооружений радиотелевизионных станций (РТПС и РТС) средств аналогового и цифрового телерадиовещания, трактов и каналов связи; обеспечивает хозяйственную жизнедеятельность всего комплекса сооружений, производственных и жилых зданий.   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Цех Новосибирск – обеспечивает ретрансляцию телевизионных и радиосигналов на Новосибирск, Маслянинский, Черепановский, Сузунский, Искитимский, Колыванский и Коченевские районы. В зоне охвата вещания передающих средств цеха Новосибирск проживает около 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млн.чел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В составе цеха Новосибирск 196 аналоговых ТВ и РВ передатчиков и 24 цифровых телевизионных станций суммарной излучаемой мощностью более 87 кВт.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Передающие средства цеха Новосибирск производства ООО НПК «Микротек» и ООО НПП «Триада-ТВ», расположенные в городе Новосибирске. Мощности передатчиков от 1 Вт до 5 кВт, как воздушного, так и водяного охлаждения.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Самое крупное подразделение цеха Новосибирск является РТПС Новосибирск расположенное в г.Новосибирск.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Передающие средства РТПС Новосибирск расположены в техническом здании в пяти аппаратных. Контроль за работой технических средств осуществляют дежурные РТПС Новосибирск в аппаратной контроля.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АПГ:</a:t>
            </a:r>
          </a:p>
          <a:p>
            <a:pPr marL="0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-старший АПГ – осуществляет распределение обязанностей между членами АПГ, допуск к производству работ на электроустановках;</a:t>
            </a:r>
          </a:p>
          <a:p>
            <a:pPr marL="0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имеющий допуск к работам на высоте;</a:t>
            </a:r>
          </a:p>
          <a:p>
            <a:pPr marL="0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водитель (он же электромеханик);</a:t>
            </a:r>
          </a:p>
          <a:p>
            <a:pPr marL="0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работам по обслуживанию АФУ и АМС должен выполняться с соблюдением требований «Межотраслевых правил по охране труда при работе на высоте ПОТ РМ 012-2000».</a:t>
            </a:r>
          </a:p>
          <a:p>
            <a:pPr marL="0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Заблаговременное оформление необходимых документов перед выездом возлагается на старшего АПГ, назначаемого приказом директора филиала.</a:t>
            </a:r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Ордынском районе Новосибирской области, на территории в 13 га, располагается  подразделение филиала РТРС  «Сибирский РЦ» - цех спутниковой связи «Азимут-Н» (ЦСС «Азимут-Н»). ЦСС «Азимут-Н» введён в эксплуатацию в 1988 году. 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Основной задачей цеха является предоставление услуг по организации спутниковых каналов связи и телевизионного вещания.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ЦСС «Азимут-Н»  выполняет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● оперативное и техническое обслуживание спутниковых линий передачи и оборудования земных станций;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● обеспечение работы центральной станции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VSAT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сети системы мониторинга объектов сети ЦЭТВ РТРС;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● организация работы загружающей станции спутниковой сети распределения программ «Россия 1» и «Радио России» для аналоговой эфирной трансляции на территории Новосибирской области;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● размещение и эксплуатационно-техническое обслуживание телекоммуникационного оборудования сторонних организаций;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● монтажные  и пуско-наладочные работы на оборудовании связи, включая антенные комплексы;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● эксплуатация и ремонт оборудования объектов цифрового и аналогового эфирного телевизионного вещания в Ордынском районе Новосибирской области.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выполнения  задачи РТРС по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контролю и управлению объектов  сети ЦЭТВ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в 2012 году в ЦСС «Азимут-Н» была построена и принята в эксплуатацию центральная станция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VSAT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сети системы мониторинга объектов ЦЭТВ РТРС. С помощью данной системы региональные филиалы РТРС имеют возможность дистанционно контролировать параметры оборудования объектов ЦЭТВ. Зона обслуживания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VSAT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сети системы мониторинга раскинулась от Санкт-Петербурга до Владивостока, и включает в себя более 4000 объектов сети цифрового эфирного телевизионного вещания в 73 филиалах РТРС. Работа  спутниковых сегментов сети организована с использованием ресурса космических аппаратов (КА) ОАО Газпром космические системы  «Ямал 401» (90°в.д.) и «Ямал 402» (55°в.д.).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связи с тем, что ремонт оборудования будет осуществляться силами работников производственных лабораторий, особое внимание   уделяется обеспечению этих подразделений наиболее квалифицированным персоналом.  Обучение этой категории работников   проводится с участием представителей заводов изготовителей оборудования. </a:t>
            </a: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ru-RU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обязанности специалистов</a:t>
            </a:r>
            <a:r>
              <a:rPr lang="ru-RU" b="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производственной лаборатории входят:</a:t>
            </a:r>
          </a:p>
          <a:p>
            <a:pPr marL="0" lvl="1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данных, составление протоколов измерений и карт покрытия с целью определения зон уверенного приема, диаграмм направленности антенн, выявления радиопомех.</a:t>
            </a:r>
          </a:p>
          <a:p>
            <a:pPr marL="0" lvl="1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предложений по проектированию и вводу в эксплуатацию вновь создаваемых объектов связи, размещению на них оборудования и АФУ</a:t>
            </a:r>
          </a:p>
          <a:p>
            <a:pPr marL="0" lvl="1" indent="0" algn="just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работах по расчету трудоемкости технического обслуживания средств телевидения, радиовещания и связи, ПССС, РРЛ сети аналогового и цифрового вещания и паспортизацию рабочих мест. </a:t>
            </a:r>
          </a:p>
          <a:p>
            <a:pPr marL="0" indent="0" algn="just"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основные технические требования к параметрам оборудования, закупаемого по договорам у поставщиков, и осуществлять контроль над комплектностью и качеством технических устройств, поставляемых по заключённым договорам. </a:t>
            </a:r>
          </a:p>
          <a:p>
            <a:pPr marL="0" indent="0" algn="just">
              <a:buNone/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C517-93CA-4564-8C99-35D3CC660C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BA7F-D027-4225-9F40-58C1A16163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9553-8120-4260-B473-6FA03F7428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BA8-DF84-4487-B25A-96410D13ED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C109-96C8-4F23-998C-C8969F09D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F7A-0C97-4EB4-92C3-4A04A5DC58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6B97-B22E-4AEE-848B-FD456FCAC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B653-1C3B-4409-B8C2-4DD165296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D015-36F4-4E0F-96E6-26E3F00D4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9E01-A11D-4A35-AC70-EBCC8AC559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62CE-7A4B-4693-824D-3BE8370AFD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9556B3-99DB-48C7-BB87-153B03D3CC1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04.04.2016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457200" y="205978"/>
            <a:ext cx="8229600" cy="6915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sz="4000" dirty="0">
              <a:solidFill>
                <a:prstClr val="white"/>
              </a:solidFill>
            </a:endParaRPr>
          </a:p>
        </p:txBody>
      </p:sp>
      <p:pic>
        <p:nvPicPr>
          <p:cNvPr id="16" name="Рисунок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840002"/>
            <a:ext cx="8100392" cy="137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68259"/>
              </p:ext>
            </p:extLst>
          </p:nvPr>
        </p:nvGraphicFramePr>
        <p:xfrm>
          <a:off x="7377728" y="264226"/>
          <a:ext cx="1477990" cy="102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8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728" y="264226"/>
                        <a:ext cx="1477990" cy="1023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" y="65618"/>
            <a:ext cx="886395" cy="501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6305" y="4589231"/>
            <a:ext cx="136941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апреля 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г.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7336" y="3259048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Отцецкий Александр Евгеньевич, 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Директор филиала РТРС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«Сибирский региональный центр»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62780" y="1963973"/>
            <a:ext cx="7068971" cy="453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004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СИБИРСКИЙ РЕГИОНАЛЬНЫЙ ЦЕНТР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/>
          </a:p>
        </p:txBody>
      </p:sp>
      <p:sp>
        <p:nvSpPr>
          <p:cNvPr id="11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1073426" y="1416050"/>
            <a:ext cx="779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ru-RU" sz="1800" dirty="0">
                <a:solidFill>
                  <a:srgbClr val="004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РОССИЙСКАЯ ТЕЛЕВИЗИОННАЯ И </a:t>
            </a:r>
            <a:r>
              <a:rPr lang="ru-RU" sz="1800" dirty="0" smtClean="0">
                <a:solidFill>
                  <a:srgbClr val="004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РАДИОВЕЩАТЕЛЬНАЯ </a:t>
            </a:r>
            <a:r>
              <a:rPr lang="ru-RU" sz="1800" dirty="0">
                <a:solidFill>
                  <a:srgbClr val="004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СЕТЬ</a:t>
            </a:r>
          </a:p>
        </p:txBody>
      </p:sp>
    </p:spTree>
    <p:extLst>
      <p:ext uri="{BB962C8B-B14F-4D97-AF65-F5344CB8AC3E}">
        <p14:creationId xmlns:p14="http://schemas.microsoft.com/office/powerpoint/2010/main" val="2739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6"/>
            <a:ext cx="6448508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2452" y="642421"/>
            <a:ext cx="7617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 СИСТЕМ СВЯЗИ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9133" y="2124341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0" y="2967061"/>
            <a:ext cx="3180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Трансляция </a:t>
            </a:r>
            <a:r>
              <a:rPr lang="ru-RU" dirty="0"/>
              <a:t>федерального мультиплекса без изменений на выход реплейсера в случае пропадания регионального потока либо выхода из строя оборудования.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80115" y="1142975"/>
            <a:ext cx="396968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/>
              <a:t>Прием федерального </a:t>
            </a:r>
            <a:r>
              <a:rPr lang="ru-RU" sz="1400" dirty="0" smtClean="0"/>
              <a:t>мультиплекса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80114" y="1683002"/>
            <a:ext cx="396968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/>
              <a:t>Прием регионального транспортного потока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80115" y="2216824"/>
            <a:ext cx="39696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/>
              <a:t>Замещение </a:t>
            </a:r>
            <a:r>
              <a:rPr lang="ru-RU" sz="1400" dirty="0" smtClean="0"/>
              <a:t>PLP</a:t>
            </a:r>
          </a:p>
          <a:p>
            <a:pPr lvl="0" algn="ctr"/>
            <a:r>
              <a:rPr lang="ru-RU" sz="1400" dirty="0" smtClean="0"/>
              <a:t> </a:t>
            </a:r>
            <a:r>
              <a:rPr lang="ru-RU" sz="1400" dirty="0"/>
              <a:t>(формирование регионального мультиплекса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0114" y="2999411"/>
            <a:ext cx="396968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/>
              <a:t>Излучение регионального мультиплекса в эфир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80114" y="3624859"/>
            <a:ext cx="396968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/>
              <a:t>Трансляция федерального мультиплекса без изменений на выход реплейсера в случае пропадания регионального потока либо выхода из строя оборудования.</a:t>
            </a:r>
          </a:p>
        </p:txBody>
      </p:sp>
      <p:pic>
        <p:nvPicPr>
          <p:cNvPr id="94210" name="Picture 2" descr="\\PRS4\Photo\11 Фотоархив общий\2012\Строительство ЦФМ\IMG_0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07" y="3023029"/>
            <a:ext cx="2469910" cy="18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C:\Users\dyukova\Desktop\DSC_5983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53" y="1069228"/>
            <a:ext cx="3177218" cy="17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97284" y="187446"/>
            <a:ext cx="7800231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043853" y="3289431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1031" y="397640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1715" y="4253401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3" name="Picture 3" descr="C:\Users\dyukova\Desktop\презентация для выставки\для СибГУТИ\Инженер участка АМС и АФУ  Виктор Ульянков выполнят сборку металлоконструкций антенны ЦЭТ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83" y="1055505"/>
            <a:ext cx="1538162" cy="23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dyukova\Desktop\презентация для выставки\для СибГУТИ\В ожидании команды сверху о начале подъема фиде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22" y="754277"/>
            <a:ext cx="1566753" cy="23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2998" y="659958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антенно-мачтовых сооружений  и АФУ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114" name="Picture 2" descr="L:\сайт\Монтаж АФУ для организации ЦЭТВ РТРС-1 и РТРС-2\Инженер участка АМС и АФУ Владимир Сухоруков- к подъему фидера гот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57" y="2452065"/>
            <a:ext cx="1682947" cy="25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55629" y="1093167"/>
            <a:ext cx="438655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АМС и АФУ филиала, обеспечивающая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безаварийность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долговечность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01690" y="1708393"/>
            <a:ext cx="44404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Задачи: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Планирование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и проведение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планово-профилактического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обслуживания и ремонта АМС и АФУ филиала</a:t>
            </a:r>
            <a:endParaRPr lang="ru-RU" sz="1200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44599" y="2571751"/>
            <a:ext cx="29975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alibri"/>
                <a:cs typeface="Calibri"/>
              </a:rPr>
              <a:t>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Подготовка плана капитального ремонта АМС и АФУ филиала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8826" y="3228892"/>
            <a:ext cx="458134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 на АМС и АФУ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 текущим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плановым и неплановым осмотрам их состояния;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геодезическим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измерениям вертикальности;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ремонту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допустимой сложности;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проверке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корректировка юстировки антенн;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проверке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заделки   коаксиальных   кабелей   и   исправности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высокочастотных разъемов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проверке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герметичности фидерных трактов с газовым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диэлектриком и др.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6" y="41370744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18880" y="111959"/>
            <a:ext cx="7091815" cy="43837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Планы на 2016 год.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258" y="887468"/>
            <a:ext cx="77154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мультиплекс : </a:t>
            </a:r>
            <a:r>
              <a:rPr lang="ru-RU" sz="1600" dirty="0">
                <a:solidFill>
                  <a:srgbClr val="002060"/>
                </a:solidFill>
              </a:rPr>
              <a:t>Планируются к вводу в эксплуатацию 13 </a:t>
            </a:r>
            <a:r>
              <a:rPr lang="ru-RU" sz="1600" dirty="0" smtClean="0">
                <a:solidFill>
                  <a:srgbClr val="002060"/>
                </a:solidFill>
              </a:rPr>
              <a:t>передатчиков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ЦЭТВ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dirty="0">
                <a:solidFill>
                  <a:srgbClr val="002060"/>
                </a:solidFill>
              </a:rPr>
              <a:t>Журавка, Каргаполово, Кыштовка, Легостаево, Новолокти, Новомихайловка, </a:t>
            </a:r>
            <a:r>
              <a:rPr lang="ru-RU" sz="1600" dirty="0" err="1">
                <a:solidFill>
                  <a:srgbClr val="002060"/>
                </a:solidFill>
              </a:rPr>
              <a:t>Новосёлово</a:t>
            </a:r>
            <a:r>
              <a:rPr lang="ru-RU" sz="1600" dirty="0">
                <a:solidFill>
                  <a:srgbClr val="002060"/>
                </a:solidFill>
              </a:rPr>
              <a:t>, Новосилиш, Новоярково, Павловка, Паутовский, Целинное, </a:t>
            </a:r>
            <a:r>
              <a:rPr lang="ru-RU" sz="1600" dirty="0" err="1">
                <a:solidFill>
                  <a:srgbClr val="002060"/>
                </a:solidFill>
              </a:rPr>
              <a:t>Чистоозёрное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реальных зон охвата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ЦЭТВ первого мультиплекса</a:t>
            </a: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Выездные мероприятия в рамках ИРК по цифровому телевидению</a:t>
            </a: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На ЦСС «Азимут-Н» под мониторинг все построенные объекты сети ЦЭТВ </a:t>
            </a:r>
            <a:r>
              <a:rPr lang="ru-RU" sz="1600" dirty="0" smtClean="0">
                <a:solidFill>
                  <a:srgbClr val="002060"/>
                </a:solidFill>
              </a:rPr>
              <a:t>– 4984 объекта ФЦП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 сети радиовещания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депутатский канал ГУП ОТС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передатчиков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(Тогучин,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Ордынское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Радуга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6" y="41370744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697784" y="2209115"/>
            <a:ext cx="7091815" cy="43837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6"/>
            <a:ext cx="6448508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Сибирский региональный центр 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Documents and Settings\tsaplina\Рабочий стол\Презентация\25118791_novosibirsk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90" y="681497"/>
            <a:ext cx="3094797" cy="264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4072" y="542999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4066" y="4569597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88031" y="37009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0800" y="2393314"/>
            <a:ext cx="2265984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подразделения: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 Новосибирск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Цех Кочки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Цех Куйбышев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Цех Татарск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Цех Радуга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Цех спутниковой связи «Азимут-Н»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Цех систем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34253" y="3700992"/>
            <a:ext cx="271338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478E"/>
                </a:solidFill>
                <a:latin typeface="Arial" pitchFamily="34" charset="0"/>
                <a:cs typeface="Arial" pitchFamily="34" charset="0"/>
              </a:rPr>
              <a:t>794 телевизионных и радиопередатчиков 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478E"/>
                </a:solidFill>
                <a:latin typeface="Arial" pitchFamily="34" charset="0"/>
                <a:cs typeface="Arial" pitchFamily="34" charset="0"/>
              </a:rPr>
              <a:t>в 361 населенном пункте Новосибирской области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1715" y="661398"/>
            <a:ext cx="2644155" cy="1600438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«</a:t>
            </a:r>
            <a:r>
              <a:rPr lang="ru-RU" sz="1400" b="1" dirty="0">
                <a:solidFill>
                  <a:srgbClr val="0070C0"/>
                </a:solidFill>
                <a:latin typeface="Arial" charset="0"/>
              </a:rPr>
              <a:t>Сибирский РЦ» </a:t>
            </a:r>
            <a:r>
              <a:rPr lang="ru-RU" sz="1400" dirty="0">
                <a:solidFill>
                  <a:srgbClr val="0070C0"/>
                </a:solidFill>
                <a:latin typeface="Arial" charset="0"/>
              </a:rPr>
              <a:t>- один из крупнейших филиалов РТРС, осуществляющий эфирную трансляцию </a:t>
            </a:r>
            <a:r>
              <a:rPr lang="ru-RU" sz="1400" dirty="0" smtClean="0">
                <a:solidFill>
                  <a:srgbClr val="0070C0"/>
                </a:solidFill>
                <a:latin typeface="Arial" charset="0"/>
              </a:rPr>
              <a:t>телевизионных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Arial" charset="0"/>
              </a:rPr>
              <a:t>и радиовещательных программ на территории Новосибирской области.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360597" y="435317"/>
            <a:ext cx="1351384" cy="4487004"/>
            <a:chOff x="1153410" y="566042"/>
            <a:chExt cx="1600200" cy="3638851"/>
          </a:xfrm>
        </p:grpSpPr>
        <p:pic>
          <p:nvPicPr>
            <p:cNvPr id="27" name="Picture 3" descr="восто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410" y="566042"/>
              <a:ext cx="1600200" cy="3352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1252653" y="3980254"/>
              <a:ext cx="1500957" cy="224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 smtClean="0">
                  <a:solidFill>
                    <a:srgbClr val="002060"/>
                  </a:solidFill>
                </a:rPr>
                <a:t>Новосибирск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2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6"/>
            <a:ext cx="6448508" cy="45602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Сибирский региональный центр: телерадиопередающие  цеха 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4072" y="542999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4066" y="4569597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91138" name="Picture 2" descr="L:\АМС\Куйбышев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1" y="3006144"/>
            <a:ext cx="2476490" cy="17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88031" y="37009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1716" y="2429056"/>
            <a:ext cx="2259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3567" y="4438315"/>
            <a:ext cx="1128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Куйбышев</a:t>
            </a:r>
            <a:endParaRPr lang="ru-RU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8684" y="895706"/>
            <a:ext cx="2191374" cy="164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277007" y="2257561"/>
            <a:ext cx="1038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Татарск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6536" y="564068"/>
            <a:ext cx="2801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Цеха  входят АПГ,  РТПС, РТС и МРТС.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 цеха осуществляет техническую эксплуатацию: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аппаратуры и оборудования 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 РТПС и РТС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аналогового и цифрового телерадиовещания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трактов и каналов связи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хозяйственную жиз-недеятельность всего комплекса сооружений  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174066" y="2823153"/>
            <a:ext cx="1784058" cy="2003720"/>
            <a:chOff x="1741543" y="2362510"/>
            <a:chExt cx="1116984" cy="1248360"/>
          </a:xfrm>
        </p:grpSpPr>
        <p:pic>
          <p:nvPicPr>
            <p:cNvPr id="35" name="Picture 3" descr="C:\Documents and Settings\tsaplina\Рабочий стол\IMG_044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543" y="2362510"/>
              <a:ext cx="917396" cy="1223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200240" y="3419118"/>
              <a:ext cx="658287" cy="19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Кочки</a:t>
              </a:r>
              <a:endPara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613611" y="826128"/>
            <a:ext cx="2225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РТПС Новосибирск –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Телецентр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башня 180м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программ аналогового телевидения и 19 программ радиовещания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сотовые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кабельные операторы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цифровое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эфирное телевидение</a:t>
            </a:r>
          </a:p>
        </p:txBody>
      </p:sp>
      <p:pic>
        <p:nvPicPr>
          <p:cNvPr id="93186" name="Picture 2" descr="L:\сайт\визит Романченко в Новосибирске\DSC_95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3" y="2780301"/>
            <a:ext cx="2849656" cy="20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58124" y="2765120"/>
            <a:ext cx="126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Аппаратная телецентра</a:t>
            </a:r>
            <a:endParaRPr lang="ru-RU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7"/>
            <a:ext cx="6448508" cy="392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232930" y="3185912"/>
            <a:ext cx="2504183" cy="1266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200" dirty="0">
                <a:solidFill>
                  <a:srgbClr val="002060"/>
                </a:solidFill>
                <a:latin typeface="Arial Narrow" panose="020B0606020202030204" pitchFamily="34" charset="0"/>
                <a:cs typeface="Calibri"/>
              </a:rPr>
              <a:t>●</a:t>
            </a:r>
            <a:r>
              <a:rPr lang="ru-RU" sz="5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5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работа по обслуживанию средств пожаротушения, видеонаблюдения, сигнализации, кондиционирования и энергообеспечения. </a:t>
            </a:r>
            <a:endParaRPr lang="ru-RU" sz="52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Режим работы </a:t>
            </a:r>
            <a:r>
              <a:rPr lang="ru-RU" sz="5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сменный круглосуточный в составе Цеха</a:t>
            </a:r>
            <a:r>
              <a:rPr lang="ru-RU" sz="5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11965" y="550949"/>
            <a:ext cx="740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АВАРИЙНО-ПРОФИЛАКТИЧЕСКИЕ ГРУППЫ (АПГ) -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ПРОФИЛАКТИКИ, РЕМОНТА И ВОССТАНОВЛЕНИЯ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4066" y="4569597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88031" y="37009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8" name="Picture 2" descr="C:\Users\dyukova\Desktop\презентация для выставки\IMG_20150928_144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0" y="1132999"/>
            <a:ext cx="3529903" cy="19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4395" y="1059559"/>
            <a:ext cx="3945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cs typeface="Calibri"/>
              </a:rPr>
              <a:t>●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 – восстановительных и профилактических работ на объектах сети, работающих в необслуживаемом режиме.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и техобслуживание передатчиков, расположенных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необслуживаемых объектах (контейнерах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067" name="Picture 3" descr="L:\сайт\Фото ПК 2 мульт\DSC_8401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531" y="1132999"/>
            <a:ext cx="2825749" cy="18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\\PRS4\Photo\11 Фотоархив общий\2016\Фото ПК 2 мульт\DSC_8394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53" y="2688291"/>
            <a:ext cx="2989413" cy="19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C:\Users\dyukova\AppData\Local\Microsoft\Windows\Temporary Internet Files\Content.Outlook\WHB8F1N5\102_3777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5" y="3178631"/>
            <a:ext cx="2223953" cy="16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7"/>
            <a:ext cx="6448508" cy="392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11965" y="550950"/>
            <a:ext cx="740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ЦЕХ СПУТНИКОВОЙ СВЯЗИ   «АЗИМУТ-Н»  («ЦСС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«Азимут-Н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4066" y="4569597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88031" y="37009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6444" y="1059559"/>
            <a:ext cx="4933923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функции:</a:t>
            </a:r>
          </a:p>
          <a:p>
            <a:r>
              <a:rPr lang="ru-RU" sz="1300" dirty="0" smtClean="0">
                <a:solidFill>
                  <a:srgbClr val="002060"/>
                </a:solidFill>
                <a:cs typeface="Calibri"/>
              </a:rPr>
              <a:t>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спутниковая связь (магистральные каналы связи и спутниковое ТВ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solidFill>
                  <a:srgbClr val="002060"/>
                </a:solidFill>
                <a:cs typeface="Calibri"/>
              </a:rPr>
              <a:t>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размещение 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эксплуатационно-техническое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обслуживание средств спутниковой связи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сторонних организаций</a:t>
            </a:r>
          </a:p>
          <a:p>
            <a:r>
              <a:rPr lang="ru-RU" sz="1300" dirty="0" smtClean="0">
                <a:solidFill>
                  <a:srgbClr val="002060"/>
                </a:solidFill>
                <a:cs typeface="Calibri"/>
              </a:rPr>
              <a:t>● Обеспечение работы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Центральной  станции системы мониторинга объектов сети  ЦЭТВ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РТРС</a:t>
            </a:r>
          </a:p>
          <a:p>
            <a:r>
              <a:rPr lang="ru-RU" sz="1300" dirty="0" smtClean="0">
                <a:solidFill>
                  <a:srgbClr val="002060"/>
                </a:solidFill>
                <a:cs typeface="Calibri"/>
              </a:rPr>
              <a:t>● монтаж и пуско-наладочные работы на оборудовании связи филиала и заказчиков на территории СФО</a:t>
            </a:r>
          </a:p>
          <a:p>
            <a:r>
              <a:rPr lang="ru-RU" sz="1300" dirty="0" smtClean="0">
                <a:solidFill>
                  <a:srgbClr val="002060"/>
                </a:solidFill>
                <a:cs typeface="Calibri"/>
              </a:rPr>
              <a:t>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обслуживание ретрансляторов ТВ и УКВ,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ЦЭТВ на территории Ордынского района Новосибирской области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 descr="L:\РЕКЛАМА\буклет Азимут Н\Фото 2\DSC_8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3470158"/>
            <a:ext cx="2009636" cy="13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3" y="3607320"/>
            <a:ext cx="5481720" cy="13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7547" y="3552550"/>
            <a:ext cx="149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ЦСС «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Азимут-Н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Ордынское </a:t>
            </a:r>
            <a:endParaRPr lang="ru-RU" sz="1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183256" y="3008494"/>
            <a:ext cx="2663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- более 4000 объектов сети ЦЭТВ РТРС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234" name="Picture 2" descr="L:\РЕКЛАМА\буклет Азимут Н\фабрика печати Азарин\дежурный  ЦСС  Азимут-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56" y="1059559"/>
            <a:ext cx="2181153" cy="19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6"/>
            <a:ext cx="6448508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5631" y="35485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4066" y="4569597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88031" y="37009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74075" y="638034"/>
            <a:ext cx="553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 ЛАБОРАТОРИЯ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129259" y="1047028"/>
            <a:ext cx="3770731" cy="1417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целью деятельности является: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эффективности работы технических средств и сооружений телерадиокомплекса филиала на основании анализов, испытаний и других исследований, текущих и капитальных ремонтов и модернизации.</a:t>
            </a:r>
          </a:p>
        </p:txBody>
      </p:sp>
      <p:pic>
        <p:nvPicPr>
          <p:cNvPr id="89090" name="Picture 2" descr="C:\Users\dyukova\Desktop\презентация для выставки\DSCN3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8" y="2527902"/>
            <a:ext cx="2612475" cy="17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043258" y="1156872"/>
            <a:ext cx="3736410" cy="3870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задачи:</a:t>
            </a:r>
          </a:p>
          <a:p>
            <a:pPr marL="0" lvl="1" indent="0" algn="just" fontAlgn="auto">
              <a:spcAft>
                <a:spcPts val="0"/>
              </a:spcAft>
              <a:buNone/>
            </a:pPr>
            <a:r>
              <a:rPr lang="ru-RU" sz="1700" dirty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настройка наиболее сложных технических изделий и их комплектующих эксплуатирующихся или монтируемых в филиале.</a:t>
            </a:r>
          </a:p>
          <a:p>
            <a:pPr marL="0" lvl="1" indent="0" algn="just" fontAlgn="auto">
              <a:spcAft>
                <a:spcPts val="0"/>
              </a:spcAft>
              <a:buNone/>
            </a:pPr>
            <a:r>
              <a:rPr lang="ru-RU" sz="1700" dirty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Обеспечение функционирования метрологической деятельности филиала, организация и проведение измерений.</a:t>
            </a:r>
          </a:p>
          <a:p>
            <a:pPr marL="0" lvl="1" indent="0" algn="just" fontAlgn="auto">
              <a:spcAft>
                <a:spcPts val="0"/>
              </a:spcAft>
              <a:buNone/>
            </a:pPr>
            <a:r>
              <a:rPr lang="ru-RU" sz="1700" dirty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Разработка методик, рекомендаций, технологических карт по эксплуатации технологического оборудования.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ru-RU" sz="1700" dirty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Проведение расчёта и измерения зон уверенного приёма ТВ и РВ сигнала, трасс 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Л, диаграмм направленности антенн для вновь возводимых ТВ и РВ объектов предприятия.</a:t>
            </a:r>
          </a:p>
          <a:p>
            <a:pPr marL="0" lvl="1" indent="0" algn="just" fontAlgn="auto">
              <a:spcAft>
                <a:spcPts val="0"/>
              </a:spcAft>
              <a:buNone/>
            </a:pPr>
            <a:r>
              <a:rPr lang="ru-RU" sz="1700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по измерению напряженности электромагнитного поля в соответствии с заданием, действующими методиками и другими нормативными документами.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24" y="3296899"/>
            <a:ext cx="1937184" cy="14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6"/>
            <a:ext cx="6448508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5631" y="35485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4066" y="4569597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88031" y="3700992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2452" y="642421"/>
            <a:ext cx="7617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отдела оперативного управления сетью телерадиовещания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090" name="Picture 2" descr="F:\WP_20160331_08_12_00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3" y="2102294"/>
            <a:ext cx="2364162" cy="13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912463" y="2016912"/>
            <a:ext cx="2276670" cy="1670179"/>
          </a:xfrm>
          <a:prstGeom prst="ellipse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оперативный дежурный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64394" y="3928377"/>
            <a:ext cx="2024741" cy="779719"/>
          </a:xfrm>
          <a:prstGeom prst="rect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сводок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6710" y="1241700"/>
            <a:ext cx="1828432" cy="551440"/>
          </a:xfrm>
          <a:prstGeom prst="rect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4034" y="3928377"/>
            <a:ext cx="2024741" cy="1082351"/>
          </a:xfrm>
          <a:prstGeom prst="rect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мероприятий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устранению нарушений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76522" y="3764902"/>
            <a:ext cx="1946988" cy="1110343"/>
          </a:xfrm>
          <a:prstGeom prst="rect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 режимов работы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(NMS)</a:t>
            </a:r>
            <a:endParaRPr lang="ru-RU" sz="1400" b="1" dirty="0"/>
          </a:p>
        </p:txBody>
      </p:sp>
      <p:cxnSp>
        <p:nvCxnSpPr>
          <p:cNvPr id="24" name="Прямая со стрелкой 23"/>
          <p:cNvCxnSpPr>
            <a:stCxn id="28" idx="2"/>
          </p:cNvCxnSpPr>
          <p:nvPr/>
        </p:nvCxnSpPr>
        <p:spPr>
          <a:xfrm flipH="1">
            <a:off x="4983955" y="1820200"/>
            <a:ext cx="6067" cy="19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72712" y="3736985"/>
            <a:ext cx="0" cy="19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656406" y="3355451"/>
            <a:ext cx="1370729" cy="57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3" idx="0"/>
          </p:cNvCxnSpPr>
          <p:nvPr/>
        </p:nvCxnSpPr>
        <p:spPr>
          <a:xfrm>
            <a:off x="6082748" y="3132815"/>
            <a:ext cx="1667268" cy="63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241640" y="1241701"/>
            <a:ext cx="1496763" cy="578499"/>
          </a:xfrm>
          <a:prstGeom prst="rect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>
            <a:stCxn id="28" idx="3"/>
            <a:endCxn id="21" idx="1"/>
          </p:cNvCxnSpPr>
          <p:nvPr/>
        </p:nvCxnSpPr>
        <p:spPr>
          <a:xfrm flipV="1">
            <a:off x="5738403" y="1517420"/>
            <a:ext cx="838309" cy="1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392104" y="1241701"/>
            <a:ext cx="2360968" cy="679549"/>
          </a:xfrm>
          <a:prstGeom prst="rect">
            <a:avLst/>
          </a:prstGeom>
          <a:solidFill>
            <a:srgbClr val="F9FDC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передатчиков областных РТПЦ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28" idx="1"/>
          </p:cNvCxnSpPr>
          <p:nvPr/>
        </p:nvCxnSpPr>
        <p:spPr>
          <a:xfrm flipH="1" flipV="1">
            <a:off x="3710417" y="1517422"/>
            <a:ext cx="531223" cy="1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63767" y="1255810"/>
            <a:ext cx="1741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мультиплекса</a:t>
            </a:r>
          </a:p>
        </p:txBody>
      </p:sp>
      <p:pic>
        <p:nvPicPr>
          <p:cNvPr id="89091" name="Picture 3" descr="F:\WP_20160331_08_14_07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618" y="1883820"/>
            <a:ext cx="2220435" cy="12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2" name="Picture 2" descr="L:\сайт\визит Романченко в Новосибирске\DSC_95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10" y="2102294"/>
            <a:ext cx="2229054" cy="14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10" y="278296"/>
            <a:ext cx="1786945" cy="14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232453" y="187446"/>
            <a:ext cx="6450496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2452" y="642421"/>
            <a:ext cx="6410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ПРОИЗВОДСТВЕННО-ТЕХНИЧЕСКИЙ ОТДЕЛ (ПТО)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3000" y="1100575"/>
            <a:ext cx="6221895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ПТО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своевременное и качественное выполнение возложенных задач, оказание практической и методической помощи структурным подразделениям  по вопросам, относящимся к ведению отдела.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59897" y="2003433"/>
            <a:ext cx="7689905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 П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являются: </a:t>
            </a:r>
          </a:p>
          <a:p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управление и контроль за работой технических средств радиовещания и радиосвязи, средств вещательного телевидения, радиорелейных линий, средств спутниковой связи и телерадиовещания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доведение до подразделений сводных планов профилактических работ, измерений, капитальных ремонтов и отключений технологического оборудования, контроль их исполнения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выполнения установленного расписания работы технических  средств производственных подразделений, соблюдения всех эксплуатационно-технических норм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работы технических средств по каждой программе за определенный период, подготовка сведений о работе и загрузке технических средств - актов выполненных работ, протоколов оперативных совещаний.</a:t>
            </a:r>
          </a:p>
          <a:p>
            <a:pPr marL="0" lvl="1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Расследование аварий и длительных простоев оборудования, разработка мероприятий по их предупреждению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лицензионно-разрешительную работу по вопросам эксплуатации средств телерадиовещания и связи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31443">
            <a:off x="7488014" y="193654"/>
            <a:ext cx="12913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Выписка из Положения отдела ПТО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" y="187446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36751" y="187446"/>
            <a:ext cx="6448508" cy="4560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Филиал РТРС «Сибирский региональный центр»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34253" y="3432135"/>
            <a:ext cx="4754880" cy="1642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36698" y="65618"/>
            <a:ext cx="84402" cy="5012266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2452" y="642421"/>
            <a:ext cx="7617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развития и строительства цифровых сетей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138" name="Picture 2" descr="C:\Users\dyukova\Desktop\презентация для выставки\DSC_0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10" y="1418428"/>
            <a:ext cx="3776367" cy="28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9133" y="2124341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41378" y="1789230"/>
            <a:ext cx="310793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/>
              <a:t>координация и контроль комплекса мероприятий </a:t>
            </a:r>
            <a:r>
              <a:rPr lang="ru-RU" sz="1400" dirty="0" smtClean="0"/>
              <a:t>по ФЦП, выполняемых </a:t>
            </a:r>
            <a:r>
              <a:rPr lang="ru-RU" sz="1400" dirty="0"/>
              <a:t>проектными, подрядными</a:t>
            </a:r>
            <a:r>
              <a:rPr lang="ru-RU" sz="1400" dirty="0" smtClean="0"/>
              <a:t>, </a:t>
            </a:r>
            <a:r>
              <a:rPr lang="ru-RU" sz="1400" dirty="0"/>
              <a:t>контролирующими, согласующими организациями и ведомствами,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6643" y="3212998"/>
            <a:ext cx="310266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 smtClean="0"/>
              <a:t>Взаимодействие,  координация </a:t>
            </a:r>
            <a:r>
              <a:rPr lang="ru-RU" sz="1400" dirty="0"/>
              <a:t>и контроль комплекса мероприятий по </a:t>
            </a:r>
            <a:r>
              <a:rPr lang="ru-RU" sz="1400" dirty="0" smtClean="0"/>
              <a:t>ФЦП с подразделениями филиала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008595" y="1542351"/>
            <a:ext cx="0" cy="232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89322" y="2894996"/>
            <a:ext cx="0" cy="31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441378" y="4309554"/>
            <a:ext cx="312390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 smtClean="0"/>
              <a:t>Развитие сети ЦЭТВ на территории Новосибирской области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6643" y="1142976"/>
            <a:ext cx="312390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 smtClean="0"/>
              <a:t>Планирование </a:t>
            </a:r>
            <a:endParaRPr lang="ru-RU" sz="14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971561" y="3951662"/>
            <a:ext cx="0" cy="31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15700</TotalTime>
  <Words>1917</Words>
  <Application>Microsoft Office PowerPoint</Application>
  <PresentationFormat>Экран (16:9)</PresentationFormat>
  <Paragraphs>282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Волна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 на 2016 год.</vt:lpstr>
      <vt:lpstr>Спасибо за внимание</vt:lpstr>
    </vt:vector>
  </TitlesOfParts>
  <Company>РТПЦ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Рашит</dc:creator>
  <cp:lastModifiedBy>Ольга В. Дюкова</cp:lastModifiedBy>
  <cp:revision>1499</cp:revision>
  <cp:lastPrinted>2016-02-09T04:11:00Z</cp:lastPrinted>
  <dcterms:created xsi:type="dcterms:W3CDTF">2006-08-21T09:46:33Z</dcterms:created>
  <dcterms:modified xsi:type="dcterms:W3CDTF">2016-04-04T02:54:02Z</dcterms:modified>
</cp:coreProperties>
</file>