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727"/>
  </p:normalViewPr>
  <p:slideViewPr>
    <p:cSldViewPr>
      <p:cViewPr varScale="1">
        <p:scale>
          <a:sx n="89" d="100"/>
          <a:sy n="89" d="100"/>
        </p:scale>
        <p:origin x="203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5FA703-B878-4F11-BF96-4AE5F9E585F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BCC3A0-9597-4E71-A4FD-8E8CE7735118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bg2">
                  <a:lumMod val="25000"/>
                </a:schemeClr>
              </a:solidFill>
            </a:rPr>
            <a:t>МЕТОДОЛОГИЯ</a:t>
          </a:r>
          <a:endParaRPr lang="ru-RU" sz="1600" b="1" dirty="0">
            <a:solidFill>
              <a:schemeClr val="bg2">
                <a:lumMod val="25000"/>
              </a:schemeClr>
            </a:solidFill>
          </a:endParaRPr>
        </a:p>
      </dgm:t>
    </dgm:pt>
    <dgm:pt modelId="{8713B238-D3A6-4511-87EF-43FA436B0BA2}" type="parTrans" cxnId="{752A57A8-ADCD-4886-A455-E3515A76C996}">
      <dgm:prSet/>
      <dgm:spPr/>
      <dgm:t>
        <a:bodyPr/>
        <a:lstStyle/>
        <a:p>
          <a:endParaRPr lang="ru-RU"/>
        </a:p>
      </dgm:t>
    </dgm:pt>
    <dgm:pt modelId="{73646B5D-2219-4595-B963-CA11C4AF117C}" type="sibTrans" cxnId="{752A57A8-ADCD-4886-A455-E3515A76C996}">
      <dgm:prSet/>
      <dgm:spPr/>
      <dgm:t>
        <a:bodyPr/>
        <a:lstStyle/>
        <a:p>
          <a:endParaRPr lang="ru-RU"/>
        </a:p>
      </dgm:t>
    </dgm:pt>
    <dgm:pt modelId="{0D610D74-7F29-4312-80C2-18E17E23543F}">
      <dgm:prSet phldrT="[Текст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ru-RU" sz="1600" dirty="0" smtClean="0">
              <a:solidFill>
                <a:schemeClr val="bg2">
                  <a:lumMod val="25000"/>
                </a:schemeClr>
              </a:solidFill>
            </a:rPr>
            <a:t>отсутствие понимания термина «обслуживающие кооперативы», как инфраструктуры сельскохозяйственного производства и инфраструктуры для жизни</a:t>
          </a:r>
          <a:endParaRPr lang="ru-RU" sz="1600" dirty="0">
            <a:solidFill>
              <a:schemeClr val="bg2">
                <a:lumMod val="25000"/>
              </a:schemeClr>
            </a:solidFill>
          </a:endParaRPr>
        </a:p>
      </dgm:t>
    </dgm:pt>
    <dgm:pt modelId="{FC2F11DC-165E-4D5F-BF06-C14793A63317}" type="parTrans" cxnId="{C8E6B65C-B9CC-4DA7-A81B-65E1385B15BA}">
      <dgm:prSet/>
      <dgm:spPr/>
      <dgm:t>
        <a:bodyPr/>
        <a:lstStyle/>
        <a:p>
          <a:endParaRPr lang="ru-RU"/>
        </a:p>
      </dgm:t>
    </dgm:pt>
    <dgm:pt modelId="{B0A31F0E-E2E4-443E-B450-29205CB29B63}" type="sibTrans" cxnId="{C8E6B65C-B9CC-4DA7-A81B-65E1385B15BA}">
      <dgm:prSet/>
      <dgm:spPr/>
      <dgm:t>
        <a:bodyPr/>
        <a:lstStyle/>
        <a:p>
          <a:endParaRPr lang="ru-RU"/>
        </a:p>
      </dgm:t>
    </dgm:pt>
    <dgm:pt modelId="{7F03001E-B23E-409F-870C-095F1939859F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bg2">
                  <a:lumMod val="25000"/>
                </a:schemeClr>
              </a:solidFill>
            </a:rPr>
            <a:t>ЗАКОНОДАТЕЛЬСТВО</a:t>
          </a:r>
          <a:endParaRPr lang="ru-RU" sz="1600" b="1" dirty="0">
            <a:solidFill>
              <a:schemeClr val="bg2">
                <a:lumMod val="25000"/>
              </a:schemeClr>
            </a:solidFill>
          </a:endParaRPr>
        </a:p>
      </dgm:t>
    </dgm:pt>
    <dgm:pt modelId="{DDC783CC-DF34-4138-8510-AACC173A5F67}" type="parTrans" cxnId="{7CAF8070-91F8-4F57-8CC9-593D4632E4E8}">
      <dgm:prSet/>
      <dgm:spPr/>
      <dgm:t>
        <a:bodyPr/>
        <a:lstStyle/>
        <a:p>
          <a:endParaRPr lang="ru-RU"/>
        </a:p>
      </dgm:t>
    </dgm:pt>
    <dgm:pt modelId="{CB6D8CA1-0A39-4E48-B27B-782080FA88A8}" type="sibTrans" cxnId="{7CAF8070-91F8-4F57-8CC9-593D4632E4E8}">
      <dgm:prSet/>
      <dgm:spPr/>
      <dgm:t>
        <a:bodyPr/>
        <a:lstStyle/>
        <a:p>
          <a:endParaRPr lang="ru-RU"/>
        </a:p>
      </dgm:t>
    </dgm:pt>
    <dgm:pt modelId="{A4824489-5C96-421C-B65E-0B883784D2B2}">
      <dgm:prSet phldrT="[Текст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ru-RU" sz="1600" dirty="0" smtClean="0">
              <a:solidFill>
                <a:schemeClr val="bg2">
                  <a:lumMod val="25000"/>
                </a:schemeClr>
              </a:solidFill>
            </a:rPr>
            <a:t>наличие не связанности правовых актов, регламентирующих деятельность сельскохозяйственного производства, сельскохозяйственной кооперации и социально-экономическое развитие сельских территорий</a:t>
          </a:r>
          <a:endParaRPr lang="ru-RU" sz="1600" dirty="0">
            <a:solidFill>
              <a:schemeClr val="bg2">
                <a:lumMod val="25000"/>
              </a:schemeClr>
            </a:solidFill>
          </a:endParaRPr>
        </a:p>
      </dgm:t>
    </dgm:pt>
    <dgm:pt modelId="{FB277A17-1A1F-4FF0-AC98-303E22724169}" type="parTrans" cxnId="{ED0C0365-2D16-490D-8F90-2CAB0C52990F}">
      <dgm:prSet/>
      <dgm:spPr/>
      <dgm:t>
        <a:bodyPr/>
        <a:lstStyle/>
        <a:p>
          <a:endParaRPr lang="ru-RU"/>
        </a:p>
      </dgm:t>
    </dgm:pt>
    <dgm:pt modelId="{0310CC56-AFA9-4072-AF26-1835582264A9}" type="sibTrans" cxnId="{ED0C0365-2D16-490D-8F90-2CAB0C52990F}">
      <dgm:prSet/>
      <dgm:spPr/>
      <dgm:t>
        <a:bodyPr/>
        <a:lstStyle/>
        <a:p>
          <a:endParaRPr lang="ru-RU"/>
        </a:p>
      </dgm:t>
    </dgm:pt>
    <dgm:pt modelId="{26B92D16-A9F2-4B9E-8D64-ADF94CB6CD18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bg2">
                  <a:lumMod val="25000"/>
                </a:schemeClr>
              </a:solidFill>
            </a:rPr>
            <a:t>ПОЗИЦИЯ ГОСУДАРСТВА </a:t>
          </a:r>
          <a:endParaRPr lang="ru-RU" sz="1600" b="1" dirty="0">
            <a:solidFill>
              <a:schemeClr val="bg2">
                <a:lumMod val="25000"/>
              </a:schemeClr>
            </a:solidFill>
          </a:endParaRPr>
        </a:p>
      </dgm:t>
    </dgm:pt>
    <dgm:pt modelId="{A5FDDEB6-E211-4AE5-9110-0F2384B8D561}" type="parTrans" cxnId="{AFF43938-069A-4E3D-85BE-69E09A53A143}">
      <dgm:prSet/>
      <dgm:spPr/>
      <dgm:t>
        <a:bodyPr/>
        <a:lstStyle/>
        <a:p>
          <a:endParaRPr lang="ru-RU"/>
        </a:p>
      </dgm:t>
    </dgm:pt>
    <dgm:pt modelId="{AD5B5FAA-0D64-4E37-AEB0-BB4C46DF94B4}" type="sibTrans" cxnId="{AFF43938-069A-4E3D-85BE-69E09A53A143}">
      <dgm:prSet/>
      <dgm:spPr/>
      <dgm:t>
        <a:bodyPr/>
        <a:lstStyle/>
        <a:p>
          <a:endParaRPr lang="ru-RU"/>
        </a:p>
      </dgm:t>
    </dgm:pt>
    <dgm:pt modelId="{DE99E3E8-6C8B-4CC5-8915-66CAFC53C91E}">
      <dgm:prSet phldrT="[Текст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ru-RU" sz="1600" dirty="0" smtClean="0">
              <a:solidFill>
                <a:schemeClr val="bg2">
                  <a:lumMod val="25000"/>
                </a:schemeClr>
              </a:solidFill>
            </a:rPr>
            <a:t>нет четкой формулировки государства относительно позиции развития сельской кооперации любых форм</a:t>
          </a:r>
          <a:endParaRPr lang="ru-RU" sz="1600" dirty="0">
            <a:solidFill>
              <a:schemeClr val="bg2">
                <a:lumMod val="25000"/>
              </a:schemeClr>
            </a:solidFill>
          </a:endParaRPr>
        </a:p>
      </dgm:t>
    </dgm:pt>
    <dgm:pt modelId="{2DA6E191-9E5F-4F0E-9B47-5CACE96BAF59}" type="parTrans" cxnId="{D5E091BE-E867-4485-B67E-598BA0304632}">
      <dgm:prSet/>
      <dgm:spPr/>
      <dgm:t>
        <a:bodyPr/>
        <a:lstStyle/>
        <a:p>
          <a:endParaRPr lang="ru-RU"/>
        </a:p>
      </dgm:t>
    </dgm:pt>
    <dgm:pt modelId="{223D9751-ADC8-4F28-9F56-4C0CDF6BCC0D}" type="sibTrans" cxnId="{D5E091BE-E867-4485-B67E-598BA0304632}">
      <dgm:prSet/>
      <dgm:spPr/>
      <dgm:t>
        <a:bodyPr/>
        <a:lstStyle/>
        <a:p>
          <a:endParaRPr lang="ru-RU"/>
        </a:p>
      </dgm:t>
    </dgm:pt>
    <dgm:pt modelId="{54AA0D8B-FC69-4583-9E55-1B63B35285CF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bg2">
                  <a:lumMod val="25000"/>
                </a:schemeClr>
              </a:solidFill>
            </a:rPr>
            <a:t>ГОСПОДДЕРЖКА</a:t>
          </a:r>
          <a:endParaRPr lang="ru-RU" sz="1600" b="1" dirty="0">
            <a:solidFill>
              <a:schemeClr val="bg2">
                <a:lumMod val="25000"/>
              </a:schemeClr>
            </a:solidFill>
          </a:endParaRPr>
        </a:p>
      </dgm:t>
    </dgm:pt>
    <dgm:pt modelId="{B6EDCDE1-FD5D-47DD-BFE9-5B203E0F334C}" type="parTrans" cxnId="{E90E2900-DD20-40E6-BA2F-A9CC1C0102A4}">
      <dgm:prSet/>
      <dgm:spPr/>
      <dgm:t>
        <a:bodyPr/>
        <a:lstStyle/>
        <a:p>
          <a:endParaRPr lang="ru-RU"/>
        </a:p>
      </dgm:t>
    </dgm:pt>
    <dgm:pt modelId="{BDC305BD-0BF6-4BF0-BE1E-F6453BADEF9C}" type="sibTrans" cxnId="{E90E2900-DD20-40E6-BA2F-A9CC1C0102A4}">
      <dgm:prSet/>
      <dgm:spPr/>
      <dgm:t>
        <a:bodyPr/>
        <a:lstStyle/>
        <a:p>
          <a:endParaRPr lang="ru-RU"/>
        </a:p>
      </dgm:t>
    </dgm:pt>
    <dgm:pt modelId="{11553871-4882-4948-B87D-A54EFB64D326}">
      <dgm:prSet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ru-RU" sz="1600" dirty="0" smtClean="0">
              <a:solidFill>
                <a:schemeClr val="bg2">
                  <a:lumMod val="25000"/>
                </a:schemeClr>
              </a:solidFill>
            </a:rPr>
            <a:t>полное отсутствие государственной поддержки и финансовой помощи для обслуживающих кооперативов</a:t>
          </a:r>
          <a:endParaRPr lang="ru-RU" sz="1600" dirty="0">
            <a:solidFill>
              <a:schemeClr val="bg2">
                <a:lumMod val="25000"/>
              </a:schemeClr>
            </a:solidFill>
          </a:endParaRPr>
        </a:p>
      </dgm:t>
    </dgm:pt>
    <dgm:pt modelId="{5065000F-A4CD-44CD-A517-1EBB56BAC60E}" type="parTrans" cxnId="{4BC192FF-E55F-48C3-8834-2462BF3CC971}">
      <dgm:prSet/>
      <dgm:spPr/>
      <dgm:t>
        <a:bodyPr/>
        <a:lstStyle/>
        <a:p>
          <a:endParaRPr lang="ru-RU"/>
        </a:p>
      </dgm:t>
    </dgm:pt>
    <dgm:pt modelId="{119C40A9-DCAD-498E-898E-46CE5C147498}" type="sibTrans" cxnId="{4BC192FF-E55F-48C3-8834-2462BF3CC971}">
      <dgm:prSet/>
      <dgm:spPr/>
      <dgm:t>
        <a:bodyPr/>
        <a:lstStyle/>
        <a:p>
          <a:endParaRPr lang="ru-RU"/>
        </a:p>
      </dgm:t>
    </dgm:pt>
    <dgm:pt modelId="{EB506414-4D86-4495-BB84-DAA9FF317F83}" type="pres">
      <dgm:prSet presAssocID="{995FA703-B878-4F11-BF96-4AE5F9E585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F64CA1-AD93-4CB7-8FFB-87ECFEA92E8C}" type="pres">
      <dgm:prSet presAssocID="{8DBCC3A0-9597-4E71-A4FD-8E8CE7735118}" presName="parentLin" presStyleCnt="0"/>
      <dgm:spPr/>
    </dgm:pt>
    <dgm:pt modelId="{5B4841CD-D708-4471-9423-95B9CBBFA917}" type="pres">
      <dgm:prSet presAssocID="{8DBCC3A0-9597-4E71-A4FD-8E8CE773511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AABEEFC-F899-475B-B829-49E6965B67BE}" type="pres">
      <dgm:prSet presAssocID="{8DBCC3A0-9597-4E71-A4FD-8E8CE7735118}" presName="parentText" presStyleLbl="node1" presStyleIdx="0" presStyleCnt="4" custScaleY="82947" custLinFactNeighborX="-13043" custLinFactNeighborY="-28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D62D0-3556-48A8-B2D6-3E0B351FB750}" type="pres">
      <dgm:prSet presAssocID="{8DBCC3A0-9597-4E71-A4FD-8E8CE7735118}" presName="negativeSpace" presStyleCnt="0"/>
      <dgm:spPr/>
    </dgm:pt>
    <dgm:pt modelId="{42A54B9C-2DAF-4909-A330-B8AADAD5711A}" type="pres">
      <dgm:prSet presAssocID="{8DBCC3A0-9597-4E71-A4FD-8E8CE7735118}" presName="childText" presStyleLbl="conFgAcc1" presStyleIdx="0" presStyleCnt="4" custScaleY="91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B9FC4-5CCD-481D-86DA-FAA6FE085626}" type="pres">
      <dgm:prSet presAssocID="{73646B5D-2219-4595-B963-CA11C4AF117C}" presName="spaceBetweenRectangles" presStyleCnt="0"/>
      <dgm:spPr/>
    </dgm:pt>
    <dgm:pt modelId="{83B3E2A7-72C9-405A-8F84-85501A1C71A4}" type="pres">
      <dgm:prSet presAssocID="{7F03001E-B23E-409F-870C-095F1939859F}" presName="parentLin" presStyleCnt="0"/>
      <dgm:spPr/>
    </dgm:pt>
    <dgm:pt modelId="{65AD54AF-C167-4DC1-A2CF-7B9F3F38A6F4}" type="pres">
      <dgm:prSet presAssocID="{7F03001E-B23E-409F-870C-095F1939859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2CB3C3D-E14D-4DAF-8F9F-A5A84B8BE444}" type="pres">
      <dgm:prSet presAssocID="{7F03001E-B23E-409F-870C-095F1939859F}" presName="parentText" presStyleLbl="node1" presStyleIdx="1" presStyleCnt="4" custLinFactNeighborX="-13043" custLinFactNeighborY="-306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A9194-0787-478F-9227-B4416BA26233}" type="pres">
      <dgm:prSet presAssocID="{7F03001E-B23E-409F-870C-095F1939859F}" presName="negativeSpace" presStyleCnt="0"/>
      <dgm:spPr/>
    </dgm:pt>
    <dgm:pt modelId="{6AF31DC5-5354-4921-A1DA-9D926F49F23B}" type="pres">
      <dgm:prSet presAssocID="{7F03001E-B23E-409F-870C-095F1939859F}" presName="childText" presStyleLbl="conFgAcc1" presStyleIdx="1" presStyleCnt="4" custScaleY="107658" custLinFactY="-79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91F17-32CB-4784-A03B-F1480EBD7E05}" type="pres">
      <dgm:prSet presAssocID="{CB6D8CA1-0A39-4E48-B27B-782080FA88A8}" presName="spaceBetweenRectangles" presStyleCnt="0"/>
      <dgm:spPr/>
    </dgm:pt>
    <dgm:pt modelId="{60345C07-8E44-439D-B728-825868AEF010}" type="pres">
      <dgm:prSet presAssocID="{26B92D16-A9F2-4B9E-8D64-ADF94CB6CD18}" presName="parentLin" presStyleCnt="0"/>
      <dgm:spPr/>
    </dgm:pt>
    <dgm:pt modelId="{797BAD98-49F0-47FF-9F90-97F6228A972C}" type="pres">
      <dgm:prSet presAssocID="{26B92D16-A9F2-4B9E-8D64-ADF94CB6CD1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8F39DEFE-008A-45EB-9941-2C3EBF976370}" type="pres">
      <dgm:prSet presAssocID="{26B92D16-A9F2-4B9E-8D64-ADF94CB6CD18}" presName="parentText" presStyleLbl="node1" presStyleIdx="2" presStyleCnt="4" custLinFactNeighborX="-13043" custLinFactNeighborY="-579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4932D-BEA0-43F4-A3A2-4B4B58AD6416}" type="pres">
      <dgm:prSet presAssocID="{26B92D16-A9F2-4B9E-8D64-ADF94CB6CD18}" presName="negativeSpace" presStyleCnt="0"/>
      <dgm:spPr/>
    </dgm:pt>
    <dgm:pt modelId="{DBA4FAB7-0B4E-4D81-9E90-2D5D3848CE01}" type="pres">
      <dgm:prSet presAssocID="{26B92D16-A9F2-4B9E-8D64-ADF94CB6CD18}" presName="childText" presStyleLbl="conFgAcc1" presStyleIdx="2" presStyleCnt="4" custScaleY="85760" custLinFactY="-239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7E55A-BA8D-438B-91D0-D1AD6F874879}" type="pres">
      <dgm:prSet presAssocID="{AD5B5FAA-0D64-4E37-AEB0-BB4C46DF94B4}" presName="spaceBetweenRectangles" presStyleCnt="0"/>
      <dgm:spPr/>
    </dgm:pt>
    <dgm:pt modelId="{091F2CA4-5D9E-4335-A079-1A8543634352}" type="pres">
      <dgm:prSet presAssocID="{54AA0D8B-FC69-4583-9E55-1B63B35285CF}" presName="parentLin" presStyleCnt="0"/>
      <dgm:spPr/>
    </dgm:pt>
    <dgm:pt modelId="{3DB07CE1-CCC4-4DC4-839B-144FCDAFC969}" type="pres">
      <dgm:prSet presAssocID="{54AA0D8B-FC69-4583-9E55-1B63B35285CF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A82CB8FB-E9C9-4F42-87AC-C826CA37A4EE}" type="pres">
      <dgm:prSet presAssocID="{54AA0D8B-FC69-4583-9E55-1B63B35285CF}" presName="parentText" presStyleLbl="node1" presStyleIdx="3" presStyleCnt="4" custLinFactNeighborY="-457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A6252-B4C9-4D3B-85FC-BBA249830291}" type="pres">
      <dgm:prSet presAssocID="{54AA0D8B-FC69-4583-9E55-1B63B35285CF}" presName="negativeSpace" presStyleCnt="0"/>
      <dgm:spPr/>
    </dgm:pt>
    <dgm:pt modelId="{A9C43B18-CE14-41D1-B4F0-A64CC103B723}" type="pres">
      <dgm:prSet presAssocID="{54AA0D8B-FC69-4583-9E55-1B63B35285CF}" presName="childText" presStyleLbl="conFgAcc1" presStyleIdx="3" presStyleCnt="4" custScaleY="89168" custLinFactNeighborY="-37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2A57A8-ADCD-4886-A455-E3515A76C996}" srcId="{995FA703-B878-4F11-BF96-4AE5F9E585FC}" destId="{8DBCC3A0-9597-4E71-A4FD-8E8CE7735118}" srcOrd="0" destOrd="0" parTransId="{8713B238-D3A6-4511-87EF-43FA436B0BA2}" sibTransId="{73646B5D-2219-4595-B963-CA11C4AF117C}"/>
    <dgm:cxn modelId="{75009096-9740-464A-B697-C060B85BCA18}" type="presOf" srcId="{54AA0D8B-FC69-4583-9E55-1B63B35285CF}" destId="{3DB07CE1-CCC4-4DC4-839B-144FCDAFC969}" srcOrd="0" destOrd="0" presId="urn:microsoft.com/office/officeart/2005/8/layout/list1"/>
    <dgm:cxn modelId="{1DAC2A3B-9A93-4556-B51E-11719D25BBC2}" type="presOf" srcId="{DE99E3E8-6C8B-4CC5-8915-66CAFC53C91E}" destId="{DBA4FAB7-0B4E-4D81-9E90-2D5D3848CE01}" srcOrd="0" destOrd="0" presId="urn:microsoft.com/office/officeart/2005/8/layout/list1"/>
    <dgm:cxn modelId="{E90E2900-DD20-40E6-BA2F-A9CC1C0102A4}" srcId="{995FA703-B878-4F11-BF96-4AE5F9E585FC}" destId="{54AA0D8B-FC69-4583-9E55-1B63B35285CF}" srcOrd="3" destOrd="0" parTransId="{B6EDCDE1-FD5D-47DD-BFE9-5B203E0F334C}" sibTransId="{BDC305BD-0BF6-4BF0-BE1E-F6453BADEF9C}"/>
    <dgm:cxn modelId="{24AB577F-CDE5-4A84-B86B-3031309303F7}" type="presOf" srcId="{A4824489-5C96-421C-B65E-0B883784D2B2}" destId="{6AF31DC5-5354-4921-A1DA-9D926F49F23B}" srcOrd="0" destOrd="0" presId="urn:microsoft.com/office/officeart/2005/8/layout/list1"/>
    <dgm:cxn modelId="{4BC192FF-E55F-48C3-8834-2462BF3CC971}" srcId="{54AA0D8B-FC69-4583-9E55-1B63B35285CF}" destId="{11553871-4882-4948-B87D-A54EFB64D326}" srcOrd="0" destOrd="0" parTransId="{5065000F-A4CD-44CD-A517-1EBB56BAC60E}" sibTransId="{119C40A9-DCAD-498E-898E-46CE5C147498}"/>
    <dgm:cxn modelId="{B3C52A2F-8903-44A6-BDA3-581C25A152EF}" type="presOf" srcId="{7F03001E-B23E-409F-870C-095F1939859F}" destId="{65AD54AF-C167-4DC1-A2CF-7B9F3F38A6F4}" srcOrd="0" destOrd="0" presId="urn:microsoft.com/office/officeart/2005/8/layout/list1"/>
    <dgm:cxn modelId="{7908083A-DAC1-44F2-8FA0-8B00C9933B89}" type="presOf" srcId="{8DBCC3A0-9597-4E71-A4FD-8E8CE7735118}" destId="{6AABEEFC-F899-475B-B829-49E6965B67BE}" srcOrd="1" destOrd="0" presId="urn:microsoft.com/office/officeart/2005/8/layout/list1"/>
    <dgm:cxn modelId="{ED0C0365-2D16-490D-8F90-2CAB0C52990F}" srcId="{7F03001E-B23E-409F-870C-095F1939859F}" destId="{A4824489-5C96-421C-B65E-0B883784D2B2}" srcOrd="0" destOrd="0" parTransId="{FB277A17-1A1F-4FF0-AC98-303E22724169}" sibTransId="{0310CC56-AFA9-4072-AF26-1835582264A9}"/>
    <dgm:cxn modelId="{7245B81A-F24C-4915-9136-5C85501F96D1}" type="presOf" srcId="{8DBCC3A0-9597-4E71-A4FD-8E8CE7735118}" destId="{5B4841CD-D708-4471-9423-95B9CBBFA917}" srcOrd="0" destOrd="0" presId="urn:microsoft.com/office/officeart/2005/8/layout/list1"/>
    <dgm:cxn modelId="{6EC848EC-63E3-49DA-8811-0C2EB465C493}" type="presOf" srcId="{995FA703-B878-4F11-BF96-4AE5F9E585FC}" destId="{EB506414-4D86-4495-BB84-DAA9FF317F83}" srcOrd="0" destOrd="0" presId="urn:microsoft.com/office/officeart/2005/8/layout/list1"/>
    <dgm:cxn modelId="{9DC60092-7ECD-48F2-83B8-49C375B9DB43}" type="presOf" srcId="{11553871-4882-4948-B87D-A54EFB64D326}" destId="{A9C43B18-CE14-41D1-B4F0-A64CC103B723}" srcOrd="0" destOrd="0" presId="urn:microsoft.com/office/officeart/2005/8/layout/list1"/>
    <dgm:cxn modelId="{EACC0CFA-6247-4F99-8973-A6A950C84980}" type="presOf" srcId="{54AA0D8B-FC69-4583-9E55-1B63B35285CF}" destId="{A82CB8FB-E9C9-4F42-87AC-C826CA37A4EE}" srcOrd="1" destOrd="0" presId="urn:microsoft.com/office/officeart/2005/8/layout/list1"/>
    <dgm:cxn modelId="{FCBD8000-77F5-4EC0-A4F0-4404C3385451}" type="presOf" srcId="{26B92D16-A9F2-4B9E-8D64-ADF94CB6CD18}" destId="{797BAD98-49F0-47FF-9F90-97F6228A972C}" srcOrd="0" destOrd="0" presId="urn:microsoft.com/office/officeart/2005/8/layout/list1"/>
    <dgm:cxn modelId="{AFF43938-069A-4E3D-85BE-69E09A53A143}" srcId="{995FA703-B878-4F11-BF96-4AE5F9E585FC}" destId="{26B92D16-A9F2-4B9E-8D64-ADF94CB6CD18}" srcOrd="2" destOrd="0" parTransId="{A5FDDEB6-E211-4AE5-9110-0F2384B8D561}" sibTransId="{AD5B5FAA-0D64-4E37-AEB0-BB4C46DF94B4}"/>
    <dgm:cxn modelId="{1547713A-43C1-44A6-9F69-B064B4A0543E}" type="presOf" srcId="{0D610D74-7F29-4312-80C2-18E17E23543F}" destId="{42A54B9C-2DAF-4909-A330-B8AADAD5711A}" srcOrd="0" destOrd="0" presId="urn:microsoft.com/office/officeart/2005/8/layout/list1"/>
    <dgm:cxn modelId="{C8E6B65C-B9CC-4DA7-A81B-65E1385B15BA}" srcId="{8DBCC3A0-9597-4E71-A4FD-8E8CE7735118}" destId="{0D610D74-7F29-4312-80C2-18E17E23543F}" srcOrd="0" destOrd="0" parTransId="{FC2F11DC-165E-4D5F-BF06-C14793A63317}" sibTransId="{B0A31F0E-E2E4-443E-B450-29205CB29B63}"/>
    <dgm:cxn modelId="{7CAF8070-91F8-4F57-8CC9-593D4632E4E8}" srcId="{995FA703-B878-4F11-BF96-4AE5F9E585FC}" destId="{7F03001E-B23E-409F-870C-095F1939859F}" srcOrd="1" destOrd="0" parTransId="{DDC783CC-DF34-4138-8510-AACC173A5F67}" sibTransId="{CB6D8CA1-0A39-4E48-B27B-782080FA88A8}"/>
    <dgm:cxn modelId="{D5E091BE-E867-4485-B67E-598BA0304632}" srcId="{26B92D16-A9F2-4B9E-8D64-ADF94CB6CD18}" destId="{DE99E3E8-6C8B-4CC5-8915-66CAFC53C91E}" srcOrd="0" destOrd="0" parTransId="{2DA6E191-9E5F-4F0E-9B47-5CACE96BAF59}" sibTransId="{223D9751-ADC8-4F28-9F56-4C0CDF6BCC0D}"/>
    <dgm:cxn modelId="{4BF39158-286D-4153-BC9B-9CA5CA3B1047}" type="presOf" srcId="{26B92D16-A9F2-4B9E-8D64-ADF94CB6CD18}" destId="{8F39DEFE-008A-45EB-9941-2C3EBF976370}" srcOrd="1" destOrd="0" presId="urn:microsoft.com/office/officeart/2005/8/layout/list1"/>
    <dgm:cxn modelId="{EBDD7EAB-D170-45E3-A7B6-C76D98745AAC}" type="presOf" srcId="{7F03001E-B23E-409F-870C-095F1939859F}" destId="{22CB3C3D-E14D-4DAF-8F9F-A5A84B8BE444}" srcOrd="1" destOrd="0" presId="urn:microsoft.com/office/officeart/2005/8/layout/list1"/>
    <dgm:cxn modelId="{0A33BFAF-E559-4B53-8F5B-8C9F73CC15C4}" type="presParOf" srcId="{EB506414-4D86-4495-BB84-DAA9FF317F83}" destId="{6BF64CA1-AD93-4CB7-8FFB-87ECFEA92E8C}" srcOrd="0" destOrd="0" presId="urn:microsoft.com/office/officeart/2005/8/layout/list1"/>
    <dgm:cxn modelId="{A8056AFC-79EE-4E6E-B6A3-C6C8B7094330}" type="presParOf" srcId="{6BF64CA1-AD93-4CB7-8FFB-87ECFEA92E8C}" destId="{5B4841CD-D708-4471-9423-95B9CBBFA917}" srcOrd="0" destOrd="0" presId="urn:microsoft.com/office/officeart/2005/8/layout/list1"/>
    <dgm:cxn modelId="{E1D14235-A494-4388-BAD5-92E8FE250A6D}" type="presParOf" srcId="{6BF64CA1-AD93-4CB7-8FFB-87ECFEA92E8C}" destId="{6AABEEFC-F899-475B-B829-49E6965B67BE}" srcOrd="1" destOrd="0" presId="urn:microsoft.com/office/officeart/2005/8/layout/list1"/>
    <dgm:cxn modelId="{D31E6A89-E4AB-45E0-A478-61E1333E3619}" type="presParOf" srcId="{EB506414-4D86-4495-BB84-DAA9FF317F83}" destId="{2C1D62D0-3556-48A8-B2D6-3E0B351FB750}" srcOrd="1" destOrd="0" presId="urn:microsoft.com/office/officeart/2005/8/layout/list1"/>
    <dgm:cxn modelId="{792A42F8-C744-40E7-981C-24D5497803F4}" type="presParOf" srcId="{EB506414-4D86-4495-BB84-DAA9FF317F83}" destId="{42A54B9C-2DAF-4909-A330-B8AADAD5711A}" srcOrd="2" destOrd="0" presId="urn:microsoft.com/office/officeart/2005/8/layout/list1"/>
    <dgm:cxn modelId="{DB4B5F85-2C12-491D-A6F7-D75C194A22AD}" type="presParOf" srcId="{EB506414-4D86-4495-BB84-DAA9FF317F83}" destId="{829B9FC4-5CCD-481D-86DA-FAA6FE085626}" srcOrd="3" destOrd="0" presId="urn:microsoft.com/office/officeart/2005/8/layout/list1"/>
    <dgm:cxn modelId="{9BEBA9D3-BC08-47DD-A4AA-8CC05B18789D}" type="presParOf" srcId="{EB506414-4D86-4495-BB84-DAA9FF317F83}" destId="{83B3E2A7-72C9-405A-8F84-85501A1C71A4}" srcOrd="4" destOrd="0" presId="urn:microsoft.com/office/officeart/2005/8/layout/list1"/>
    <dgm:cxn modelId="{3742E58A-16C7-4051-BD69-223AF982EB0B}" type="presParOf" srcId="{83B3E2A7-72C9-405A-8F84-85501A1C71A4}" destId="{65AD54AF-C167-4DC1-A2CF-7B9F3F38A6F4}" srcOrd="0" destOrd="0" presId="urn:microsoft.com/office/officeart/2005/8/layout/list1"/>
    <dgm:cxn modelId="{0E59F70B-869B-4842-B809-2B6751F188D1}" type="presParOf" srcId="{83B3E2A7-72C9-405A-8F84-85501A1C71A4}" destId="{22CB3C3D-E14D-4DAF-8F9F-A5A84B8BE444}" srcOrd="1" destOrd="0" presId="urn:microsoft.com/office/officeart/2005/8/layout/list1"/>
    <dgm:cxn modelId="{364E754C-F821-4A03-9A9F-B9E8F8D30C31}" type="presParOf" srcId="{EB506414-4D86-4495-BB84-DAA9FF317F83}" destId="{7D3A9194-0787-478F-9227-B4416BA26233}" srcOrd="5" destOrd="0" presId="urn:microsoft.com/office/officeart/2005/8/layout/list1"/>
    <dgm:cxn modelId="{F59C01B8-B440-4D6C-A42C-DA6CA7D43100}" type="presParOf" srcId="{EB506414-4D86-4495-BB84-DAA9FF317F83}" destId="{6AF31DC5-5354-4921-A1DA-9D926F49F23B}" srcOrd="6" destOrd="0" presId="urn:microsoft.com/office/officeart/2005/8/layout/list1"/>
    <dgm:cxn modelId="{7BF797D6-8F7B-4F1A-8240-EF7DB04DE715}" type="presParOf" srcId="{EB506414-4D86-4495-BB84-DAA9FF317F83}" destId="{B4D91F17-32CB-4784-A03B-F1480EBD7E05}" srcOrd="7" destOrd="0" presId="urn:microsoft.com/office/officeart/2005/8/layout/list1"/>
    <dgm:cxn modelId="{6BC473F3-EC14-4839-8D9B-528A70A7B6BA}" type="presParOf" srcId="{EB506414-4D86-4495-BB84-DAA9FF317F83}" destId="{60345C07-8E44-439D-B728-825868AEF010}" srcOrd="8" destOrd="0" presId="urn:microsoft.com/office/officeart/2005/8/layout/list1"/>
    <dgm:cxn modelId="{AE1154B1-CA19-4396-9712-964B35C3548F}" type="presParOf" srcId="{60345C07-8E44-439D-B728-825868AEF010}" destId="{797BAD98-49F0-47FF-9F90-97F6228A972C}" srcOrd="0" destOrd="0" presId="urn:microsoft.com/office/officeart/2005/8/layout/list1"/>
    <dgm:cxn modelId="{A416E193-3EDC-4597-B669-2F3B04B81349}" type="presParOf" srcId="{60345C07-8E44-439D-B728-825868AEF010}" destId="{8F39DEFE-008A-45EB-9941-2C3EBF976370}" srcOrd="1" destOrd="0" presId="urn:microsoft.com/office/officeart/2005/8/layout/list1"/>
    <dgm:cxn modelId="{F2F080AE-39C9-45BB-8823-784BFC6ACD05}" type="presParOf" srcId="{EB506414-4D86-4495-BB84-DAA9FF317F83}" destId="{0884932D-BEA0-43F4-A3A2-4B4B58AD6416}" srcOrd="9" destOrd="0" presId="urn:microsoft.com/office/officeart/2005/8/layout/list1"/>
    <dgm:cxn modelId="{584599A8-E2F0-4DA8-9F6D-8C375C5ADA70}" type="presParOf" srcId="{EB506414-4D86-4495-BB84-DAA9FF317F83}" destId="{DBA4FAB7-0B4E-4D81-9E90-2D5D3848CE01}" srcOrd="10" destOrd="0" presId="urn:microsoft.com/office/officeart/2005/8/layout/list1"/>
    <dgm:cxn modelId="{2552E700-0FD4-432E-8FE1-EB651541764F}" type="presParOf" srcId="{EB506414-4D86-4495-BB84-DAA9FF317F83}" destId="{6AE7E55A-BA8D-438B-91D0-D1AD6F874879}" srcOrd="11" destOrd="0" presId="urn:microsoft.com/office/officeart/2005/8/layout/list1"/>
    <dgm:cxn modelId="{0621FAF0-78C4-4392-9AA3-6BA7D9F328E4}" type="presParOf" srcId="{EB506414-4D86-4495-BB84-DAA9FF317F83}" destId="{091F2CA4-5D9E-4335-A079-1A8543634352}" srcOrd="12" destOrd="0" presId="urn:microsoft.com/office/officeart/2005/8/layout/list1"/>
    <dgm:cxn modelId="{5DA333A2-5574-4846-ABDF-F811FFBF20CF}" type="presParOf" srcId="{091F2CA4-5D9E-4335-A079-1A8543634352}" destId="{3DB07CE1-CCC4-4DC4-839B-144FCDAFC969}" srcOrd="0" destOrd="0" presId="urn:microsoft.com/office/officeart/2005/8/layout/list1"/>
    <dgm:cxn modelId="{78EDF856-C669-421A-B991-BAD585DA9C4D}" type="presParOf" srcId="{091F2CA4-5D9E-4335-A079-1A8543634352}" destId="{A82CB8FB-E9C9-4F42-87AC-C826CA37A4EE}" srcOrd="1" destOrd="0" presId="urn:microsoft.com/office/officeart/2005/8/layout/list1"/>
    <dgm:cxn modelId="{1317CAAC-55D2-456C-AD2A-695A901DF4F1}" type="presParOf" srcId="{EB506414-4D86-4495-BB84-DAA9FF317F83}" destId="{CDFA6252-B4C9-4D3B-85FC-BBA249830291}" srcOrd="13" destOrd="0" presId="urn:microsoft.com/office/officeart/2005/8/layout/list1"/>
    <dgm:cxn modelId="{61C76A4B-3BEB-4545-8A88-755E1EFE360C}" type="presParOf" srcId="{EB506414-4D86-4495-BB84-DAA9FF317F83}" destId="{A9C43B18-CE14-41D1-B4F0-A64CC103B72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54B9C-2DAF-4909-A330-B8AADAD5711A}">
      <dsp:nvSpPr>
        <dsp:cNvPr id="0" name=""/>
        <dsp:cNvSpPr/>
      </dsp:nvSpPr>
      <dsp:spPr>
        <a:xfrm>
          <a:off x="0" y="202135"/>
          <a:ext cx="8280920" cy="10322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91" tIns="270764" rIns="64269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2">
                  <a:lumMod val="25000"/>
                </a:schemeClr>
              </a:solidFill>
            </a:rPr>
            <a:t>отсутствие понимания термина «обслуживающие кооперативы», как инфраструктуры сельскохозяйственного производства и инфраструктуры для жизни</a:t>
          </a:r>
          <a:endParaRPr lang="ru-RU" sz="16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202135"/>
        <a:ext cx="8280920" cy="1032212"/>
      </dsp:txXfrm>
    </dsp:sp>
    <dsp:sp modelId="{6AABEEFC-F899-475B-B829-49E6965B67BE}">
      <dsp:nvSpPr>
        <dsp:cNvPr id="0" name=""/>
        <dsp:cNvSpPr/>
      </dsp:nvSpPr>
      <dsp:spPr>
        <a:xfrm>
          <a:off x="360041" y="0"/>
          <a:ext cx="5796644" cy="39177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2">
                  <a:lumMod val="25000"/>
                </a:schemeClr>
              </a:solidFill>
            </a:rPr>
            <a:t>МЕТОДОЛОГИЯ</a:t>
          </a:r>
          <a:endParaRPr lang="ru-RU" sz="16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79166" y="19125"/>
        <a:ext cx="5758394" cy="353525"/>
      </dsp:txXfrm>
    </dsp:sp>
    <dsp:sp modelId="{6AF31DC5-5354-4921-A1DA-9D926F49F23B}">
      <dsp:nvSpPr>
        <dsp:cNvPr id="0" name=""/>
        <dsp:cNvSpPr/>
      </dsp:nvSpPr>
      <dsp:spPr>
        <a:xfrm>
          <a:off x="0" y="1461548"/>
          <a:ext cx="8280920" cy="12208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91" tIns="270764" rIns="64269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2">
                  <a:lumMod val="25000"/>
                </a:schemeClr>
              </a:solidFill>
            </a:rPr>
            <a:t>наличие не связанности правовых актов, регламентирующих деятельность сельскохозяйственного производства, сельскохозяйственной кооперации и социально-экономическое развитие сельских территорий</a:t>
          </a:r>
          <a:endParaRPr lang="ru-RU" sz="16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1461548"/>
        <a:ext cx="8280920" cy="1220841"/>
      </dsp:txXfrm>
    </dsp:sp>
    <dsp:sp modelId="{22CB3C3D-E14D-4DAF-8F9F-A5A84B8BE444}">
      <dsp:nvSpPr>
        <dsp:cNvPr id="0" name=""/>
        <dsp:cNvSpPr/>
      </dsp:nvSpPr>
      <dsp:spPr>
        <a:xfrm>
          <a:off x="360041" y="1175853"/>
          <a:ext cx="5796644" cy="4723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2">
                  <a:lumMod val="25000"/>
                </a:schemeClr>
              </a:solidFill>
            </a:rPr>
            <a:t>ЗАКОНОДАТЕЛЬСТВО</a:t>
          </a:r>
          <a:endParaRPr lang="ru-RU" sz="16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83098" y="1198910"/>
        <a:ext cx="5750530" cy="426206"/>
      </dsp:txXfrm>
    </dsp:sp>
    <dsp:sp modelId="{DBA4FAB7-0B4E-4D81-9E90-2D5D3848CE01}">
      <dsp:nvSpPr>
        <dsp:cNvPr id="0" name=""/>
        <dsp:cNvSpPr/>
      </dsp:nvSpPr>
      <dsp:spPr>
        <a:xfrm>
          <a:off x="0" y="2992218"/>
          <a:ext cx="8280920" cy="778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91" tIns="270764" rIns="64269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2">
                  <a:lumMod val="25000"/>
                </a:schemeClr>
              </a:solidFill>
            </a:rPr>
            <a:t>нет четкой формулировки государства относительно позиции развития сельской кооперации любых форм</a:t>
          </a:r>
          <a:endParaRPr lang="ru-RU" sz="16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2992218"/>
        <a:ext cx="8280920" cy="778014"/>
      </dsp:txXfrm>
    </dsp:sp>
    <dsp:sp modelId="{8F39DEFE-008A-45EB-9941-2C3EBF976370}">
      <dsp:nvSpPr>
        <dsp:cNvPr id="0" name=""/>
        <dsp:cNvSpPr/>
      </dsp:nvSpPr>
      <dsp:spPr>
        <a:xfrm>
          <a:off x="360041" y="2590425"/>
          <a:ext cx="5796644" cy="4723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2">
                  <a:lumMod val="25000"/>
                </a:schemeClr>
              </a:solidFill>
            </a:rPr>
            <a:t>ПОЗИЦИЯ ГОСУДАРСТВА </a:t>
          </a:r>
          <a:endParaRPr lang="ru-RU" sz="16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83098" y="2613482"/>
        <a:ext cx="5750530" cy="426206"/>
      </dsp:txXfrm>
    </dsp:sp>
    <dsp:sp modelId="{A9C43B18-CE14-41D1-B4F0-A64CC103B723}">
      <dsp:nvSpPr>
        <dsp:cNvPr id="0" name=""/>
        <dsp:cNvSpPr/>
      </dsp:nvSpPr>
      <dsp:spPr>
        <a:xfrm>
          <a:off x="0" y="4112526"/>
          <a:ext cx="8280920" cy="8089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91" tIns="270764" rIns="64269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2">
                  <a:lumMod val="25000"/>
                </a:schemeClr>
              </a:solidFill>
            </a:rPr>
            <a:t>полное отсутствие государственной поддержки и финансовой помощи для обслуживающих кооперативов</a:t>
          </a:r>
          <a:endParaRPr lang="ru-RU" sz="16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4112526"/>
        <a:ext cx="8280920" cy="808932"/>
      </dsp:txXfrm>
    </dsp:sp>
    <dsp:sp modelId="{A82CB8FB-E9C9-4F42-87AC-C826CA37A4EE}">
      <dsp:nvSpPr>
        <dsp:cNvPr id="0" name=""/>
        <dsp:cNvSpPr/>
      </dsp:nvSpPr>
      <dsp:spPr>
        <a:xfrm>
          <a:off x="414046" y="3748698"/>
          <a:ext cx="5796644" cy="4723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2">
                  <a:lumMod val="25000"/>
                </a:schemeClr>
              </a:solidFill>
            </a:rPr>
            <a:t>ГОСПОДДЕРЖКА</a:t>
          </a:r>
          <a:endParaRPr lang="ru-RU" sz="16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7103" y="3771755"/>
        <a:ext cx="5750530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8/24/15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8/24/15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8/24/15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ТРЕТИЙ ВСЕРОССИЙСКИЙ СЪЕЗД СЕЛЬСКИХ КООПЕРАТИВОВ</a:t>
            </a:r>
            <a:r>
              <a:rPr 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«О состоянии и путях совершенствования нормативно-правовой базы сельскохозяйственной кооперации»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Секция №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</a:t>
            </a: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060848"/>
            <a:ext cx="7632848" cy="360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Законом «О развитии сельского хозяйства» определены следующие основные направления экономической деятельности: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производство сельскохозяйственной продукции,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оказание услуг в целях обеспечения населения российскими продовольственными товарами,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оказание услуг в целях обеспечения промышленности сельскохозяйственным сырьем,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оказание услуг в целях содействия устойчивому развитию сельских территорий.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Добавить направление экономической деятельности: </a:t>
            </a: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«оказание услуг в целях развития инфраструктуры сельскохозяйственной промышленности (производства)»</a:t>
            </a: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</a:t>
            </a: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420888"/>
            <a:ext cx="7200800" cy="360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законе «О развитии сельского хозяйства»  одной из основных целей государственной аграрной политики является  создание благоприятного инвестиционного климата и повышение объема инвестиций в сфере сельского хозяйства.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Инвестиционная деятельность в сельском хозяйстве связана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капитальным строительством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сельских территориях.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Капитальное строительство как отрасль экономики является комплексной, так как включает в себя работы и услуги различных предприятий: проектные, изыскательские, общестроительные организации, производство строительной механизации (транспортные), инжиниринговые компании. </a:t>
            </a: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vashdom-nsk.ru/sites/default/files/t-140-01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0174" y="188641"/>
            <a:ext cx="2772305" cy="1656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</a:t>
            </a: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924944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Строительство, реконструкция, капитальный и текущий ремонты зданий, сооружений и сетей, приобретение и эксплуатация специализированной техники, являются самыми актуальными и дорогостоящими видами обслуживающей деятельности для любого производства.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настоящее время сельскохозяйственные строительные кооперативы получают развитие в регионах страны. Со временем они должны  себя зарекомендовали как современная форма строительной системы на сельских территориях.</a:t>
            </a: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48" name="Picture 4" descr="http://dor-remont.ru/sites/default/files/styles/galleryformatter_slide/public/147_0.jpg?itok=KO9tfaJ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6412" y="260649"/>
            <a:ext cx="2852458" cy="1656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КООПЕРАТИВНОЕ СООБЩЕСТВО - ГОСУДАРСТВО</a:t>
            </a: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132856"/>
            <a:ext cx="70567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Шаги по объединению заинтересованности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различных правительственных структур в развитии сельскохозяйственной потребительской обслуживающей кооперации строительного направления.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 Создана Комиссии «Строительство на селе, развитие сельской инфраструктуры, стройиндустрии и местных строительных материалов» Общественного Совета при Минстрое и ЖКХ РФ.</a:t>
            </a:r>
          </a:p>
          <a:p>
            <a:pPr lvl="0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 Подписано соглашение между Минстроем и Минсельхозом о взаимодействии по развитию строительства на сельских территориях.</a:t>
            </a:r>
          </a:p>
          <a:p>
            <a:pPr lvl="0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3. В рамках работы Комиссии сформирована Рабочая группа для доработки Концепции развития сельскохозяйственных потребительских обслуживающих кооперативов строительного направления с цель ее утверждения в Правительстве РФ.</a:t>
            </a: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ПОЗИЦИЯ ГОСУДАРСТВА</a:t>
            </a: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708920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Закон «О сельскохозяйственной кооперации» №193-ФЗ </a:t>
            </a:r>
            <a:r>
              <a:rPr lang="ru-RU" sz="1600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Статья 7. Государство и кооперативы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Государство стимулирует создание и поддерживает деятельность кооперативов путем выделения им средств из федерального бюджета и бюджетов субъектов Российской Федерации для приобретения и строительства перерабатывающих и обслуживающих предприятий, создания кредитных и страховых кооперативов на основании разработанных планов и прогнозов развития территорий и целевых программ, осуществляет научное, кадровое и информационное обеспечение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rmoksh.pnzreg.ru/files/mokshan_pnzreg_ru/01_10_2013/10_10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98" y="188640"/>
            <a:ext cx="2699702" cy="1728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ПОЗИЦИЯ ГОСУДАРСТВА</a:t>
            </a: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132856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 комплексного видения системного развития сельскохозяйственной кооперации.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Пути решения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Создание отдельного подразделения в Министерстве сельского хозяйства РФ и субъектах федерации, занимающегося РАЗВИТИЕМ системы сельскохозяйственных кооперативов в РФ.</a:t>
            </a:r>
          </a:p>
          <a:p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Разработка плана по РАЗВИТИЮ  системы сельскохозяйственных кооперативов в РФ, утверждение плана в Минсельхозе РФ.</a:t>
            </a:r>
          </a:p>
          <a:p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Разработка принципиальной схемы создания и функционирования системы сельскохозяйственных кооперативов в РФ, совместно с СРО ревизионных союзов и Общественными организациями кооперативного сообщества.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ЗАКОНОДАТЕЛЬСТВО…</a:t>
            </a: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132856"/>
            <a:ext cx="70567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Дополнительно к разделу «Законодательство»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Федеральный закон РФ «О сельскохозяйственной кооперации» от 8 декабря 1995 года №193-ФЗ.</a:t>
            </a:r>
          </a:p>
          <a:p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Добавить точные формулировки по классификации деятельности кооперативов, в том числе обслуживающих.</a:t>
            </a:r>
          </a:p>
          <a:p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каждом разделе описания деятельности вида кооперативов прописать особенности деятельности, присущие данному виду.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Разработку предложений по изменению закона поручить профильным объединениям, а консолидацию СРО ревизионных союзов.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19672" y="4797152"/>
            <a:ext cx="7315200" cy="685800"/>
          </a:xfrm>
        </p:spPr>
        <p:txBody>
          <a:bodyPr/>
          <a:lstStyle/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Спасибо за </a:t>
            </a:r>
            <a:r>
              <a:rPr lang="ru-RU" sz="180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внимание</a:t>
            </a:r>
            <a:r>
              <a:rPr lang="ru-RU" sz="180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!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19672" y="3212976"/>
            <a:ext cx="65864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Lucida Sans Unicode" pitchFamily="34" charset="0"/>
                <a:cs typeface="Lucida Sans"/>
              </a:rPr>
              <a:t>Приглашаем кооперативное сообщество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Lucida Sans Unicode" pitchFamily="34" charset="0"/>
                <a:cs typeface="Lucida Sans"/>
              </a:rPr>
              <a:t>к кооперационному развитию!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619672" y="5805264"/>
            <a:ext cx="7315200" cy="79208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Tx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Tx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Tx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Карандина И.К.</a:t>
            </a: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Генеральный директор ООО «ПАИЗ»</a:t>
            </a: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Директор АНО «СИДО»</a:t>
            </a: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Lucida Sans Unicode" pitchFamily="34" charset="0"/>
                <a:cs typeface="Lucida Sans"/>
              </a:rPr>
              <a:t>ik@proes.ru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03648" y="3212976"/>
            <a:ext cx="7123113" cy="299005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ОАО «Центрсельстрой»</a:t>
            </a:r>
            <a:endParaRPr lang="ru-RU" sz="18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ООО «Проектное агентство инвестиций в землеиспользование»</a:t>
            </a:r>
            <a:endParaRPr lang="ru-RU" sz="18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при содействии</a:t>
            </a:r>
          </a:p>
          <a:p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АНО «Сетевой институт дополнительного образования».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700808"/>
            <a:ext cx="7620000" cy="144016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Сельскохозяйственные потребительские обслуживающие кооперативы.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/>
                </a:solidFill>
              </a:rPr>
              <a:t>Проблемы развития и пути решения. 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На Первом съезде впервые в рамках сельскохозяйственной кооперации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выделены 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сельскохозяйственные потребительские обслуживающие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кооперативы (СПОК)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СПОК – это все направления экономической деятельности, которые относятся к 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инфраструктуре обслуживания сельскохозяйственного производства, </a:t>
            </a:r>
          </a:p>
          <a:p>
            <a:pPr>
              <a:buNone/>
            </a:pPr>
            <a:r>
              <a:rPr lang="ru-RU" sz="1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18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созданию инфраструктуры для жизни на сельских территориях.</a:t>
            </a:r>
          </a:p>
          <a:p>
            <a:endParaRPr lang="ru-RU" sz="1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8153400" cy="4709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СПОК ведут свою деятельность  в соответствии  с Федеральным законом РФ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«О сельскохозяйственной кооперации» от 8 декабря 1995 года №193-ФЗ.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ru-RU" sz="18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Сегодня развиваются следующие отраслевые направления обслуживающих кооперативов: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- строительные (с использованием специализированной техники )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- транспортные (технические станции)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- жилищно-коммунального хозяйства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Многие кооперативы переходят на многофункциональную направленность 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своей деятельности. По закону подобные кооперативы называются  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универсальными. </a:t>
            </a: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520080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Проблемы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,  препятствующие активному созданию, функционированию и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развитию обслуживающих кооперативов:</a:t>
            </a: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1556792"/>
          <a:ext cx="828092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МЕТОДОЛОГИЯ</a:t>
            </a: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204864"/>
            <a:ext cx="82974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Просвещение и популяризация о роле и месте обслуживающих кооперативов в системе сельскохозяйственной кооперации, как инфраструктуры сельскохозяйственного производства и инфраструктуры для жизни позволит ускорить развитие создания системы обслуживающих кооперативов.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Пути решения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Разработка образовательных программ дополнительного профессионального образования сетевой формы реализации.</a:t>
            </a:r>
          </a:p>
          <a:p>
            <a:pPr lvl="0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Создание сетевого образовательного центра, объединяющего ресурсы ревизионных союзов и центров сельскохозяйственного консультирования.</a:t>
            </a:r>
          </a:p>
          <a:p>
            <a:pPr lvl="0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Определение кураторов из СРО ревизионных союзов по конкретным направлениям образовательных программ.</a:t>
            </a: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2290" name="Picture 2" descr="https://im0-tub-ru.yandex.net/i?id=2528b5e9bc3f53b7ce341fd2f209b62c&amp;n=33&amp;h=1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8640"/>
            <a:ext cx="2763391" cy="1637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</a:t>
            </a: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77281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Работа по анализу не связанности законодательства, регламентирующего сельскохозяйственное производство, сельскохозяйственную кооперацию и социально-экономическое развитие сельских территорий.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одготовка комплексного пакета предложений по изменению законодательства на базе анализа, позволит вынести поправки к законам на обсуждение в Государственную Думу  и контролировать процесс их принятия.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Пути решения:</a:t>
            </a:r>
          </a:p>
          <a:p>
            <a:endParaRPr lang="ru-RU" sz="1600" b="1" u="sng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СРО ревизионных союзов дать полномочия по консолидации работы.</a:t>
            </a:r>
          </a:p>
          <a:p>
            <a:pPr lvl="0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Общественным объединениям сельскохозяйственных кооперативов по отраслевым направлениям подготовить анализ и предложения для передачи их на консолидацию.</a:t>
            </a:r>
          </a:p>
          <a:p>
            <a:pPr lvl="0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СРО ревизионных союзов вынести поправки к законам на обсуждение в ГД и осуществлять контроль по их принятиям.</a:t>
            </a: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</a:t>
            </a: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988840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Примеры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 устранению не связанности законодательства 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(на основе деятельности СПОК строительного направления)</a:t>
            </a: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Федеральный закон «О развитии сельского хозяйства» от 29 декабря 2006 года № 264-ФЗ регулирует отношения между всеми юридическими лицами и гражданами Российской Федерации, а не только между сельскохозяйственными товаропроизводителями, и органами государственной власти, которые возникают в сфере развития сельского хозяйства.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Это означает, что все участники социально-экономической деятельности, которые способствуют развитию сельского хозяйства, в том числе и участники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строительной отрасли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применяют в своей деятельности нормы данного закона. </a:t>
            </a: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08112"/>
            <a:ext cx="8153400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Решение проблем</a:t>
            </a: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ЗАКОНОДАТЕЛЬСТВО</a:t>
            </a:r>
          </a:p>
          <a:p>
            <a:pPr>
              <a:buNone/>
            </a:pPr>
            <a:endParaRPr lang="ru-RU" sz="19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56490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Законом «О развитии сельского хозяйства» определены понятия: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«сельское хозяйство»,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«сельские поселения»,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«сельские территории»,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«устойчивое развитие сельских территорий»,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«сельскохозяйственные товаропроизводители».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Добавить понятия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сельскохозяйственные потребительские кооперативы»  и «строительная система (строительный комплекс) сельских территорий»</a:t>
            </a: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m.dev-pg11.srv43.ru/userfiles/picitem/img-20150224121057-4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8157" y="188640"/>
            <a:ext cx="281631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Другая 26">
      <a:dk1>
        <a:srgbClr val="00FF00"/>
      </a:dk1>
      <a:lt1>
        <a:sysClr val="window" lastClr="FFFFFF"/>
      </a:lt1>
      <a:dk2>
        <a:srgbClr val="DDD9C3"/>
      </a:dk2>
      <a:lt2>
        <a:srgbClr val="EEECE1"/>
      </a:lt2>
      <a:accent1>
        <a:srgbClr val="EEECE1"/>
      </a:accent1>
      <a:accent2>
        <a:srgbClr val="847B4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478</Words>
  <Application>Microsoft Macintosh PowerPoint</Application>
  <PresentationFormat>Экран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Calibri</vt:lpstr>
      <vt:lpstr>Lucida Sans</vt:lpstr>
      <vt:lpstr>Lucida Sans Unicode</vt:lpstr>
      <vt:lpstr>Tw Cen MT</vt:lpstr>
      <vt:lpstr>Wingdings</vt:lpstr>
      <vt:lpstr>Wingdings 2</vt:lpstr>
      <vt:lpstr>Arial</vt:lpstr>
      <vt:lpstr>Median</vt:lpstr>
      <vt:lpstr>ТРЕТИЙ ВСЕРОССИЙСКИЙ СЪЕЗД СЕЛЬСКИХ КООПЕРАТИВОВ  «О состоянии и путях совершенствования нормативно-правовой базы сельскохозяйственной кооперации» </vt:lpstr>
      <vt:lpstr>Сельскохозяйственные потребительские обслуживающие кооперативы. Проблемы развития и пути решения.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ТРЕТИЙ ВСЕРОССИЙСКИЙ СЪЕЗД СЕЛЬСКИХ КООПЕРАТИВОВ  «О состоянии и путях совершенствования нормативно-правовой базы сельскохозяйственной кооперации»</dc:title>
  <dc:creator>Наталия</dc:creator>
  <cp:lastModifiedBy>Пользователь Microsoft Office</cp:lastModifiedBy>
  <cp:revision>16</cp:revision>
  <dcterms:created xsi:type="dcterms:W3CDTF">2015-08-24T10:11:59Z</dcterms:created>
  <dcterms:modified xsi:type="dcterms:W3CDTF">2015-08-24T14:40:29Z</dcterms:modified>
</cp:coreProperties>
</file>