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613078220718987E-2"/>
                  <c:y val="-2.84288956866220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только в бумажном виде</c:v>
                </c:pt>
                <c:pt idx="1">
                  <c:v>в бумажном и электронном виде</c:v>
                </c:pt>
                <c:pt idx="2">
                  <c:v>только в электронном виде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26.3</c:v>
                </c:pt>
                <c:pt idx="1">
                  <c:v>64</c:v>
                </c:pt>
                <c:pt idx="2">
                  <c:v>9.7000000000000011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6F9C-52E6-4EE1-BFA7-B71FC0380B62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BD9F3-DA34-46ED-8CA8-39242B95F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5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718C-B638-4EDA-94F7-C077BB5D39E4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6AAA-9494-4925-8089-427B5D65C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2DEC-C0EB-4D01-A832-40AB419C1A06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EC4D-2498-43CA-A79E-BD0433E9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C2EF-EAB5-48F4-9F20-3242E5384E2E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ABF1-6944-4F24-B5FA-B9D204845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B2E7-86CA-4BED-8248-BE23DE22B589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FBF9-BDB9-4EAB-8BA6-F2482EB78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DCF-5EEF-4D33-9955-FC84B5B4D8C4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EB9D-8A53-4E59-80B6-489E77BCF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5287-2495-431C-90CF-8A29D4EDC922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0923-3C7A-4ABA-9541-B3865E28C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4BE9-2484-4A9A-AFF0-16A9B495F7CE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C53B-8849-4A48-AE36-3B4EC607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A05C-2CA0-47F4-A3AF-5DC523CA7448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08FF-255E-4E81-AF34-0F4676984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177D-C527-4A05-A97C-B57B315204BF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B5AC-F3A7-4526-8CF0-57228845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1249-EA0E-436B-864C-9DB7080764BB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D31-37FA-43B8-9400-8B56A62D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CD25-DDAE-42C3-B758-F2C0E56152F6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BF0D-E436-404F-B8A6-15C34E66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78CBF-C8DE-43F3-91A8-66B04E015C6B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D033F-23F7-4068-80FD-EA37E64D5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14678" y="4357694"/>
            <a:ext cx="5643603" cy="1470025"/>
          </a:xfrm>
        </p:spPr>
        <p:txBody>
          <a:bodyPr/>
          <a:lstStyle/>
          <a:p>
            <a:r>
              <a:rPr lang="ru-RU" sz="2400" dirty="0" smtClean="0"/>
              <a:t>Об опыте реализации Концепции региональной информатизации в Алтайском крае </a:t>
            </a:r>
            <a:br>
              <a:rPr lang="ru-RU" sz="2400" dirty="0" smtClean="0"/>
            </a:br>
            <a:r>
              <a:rPr lang="ru-RU" sz="2400" dirty="0" smtClean="0"/>
              <a:t>(образование)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err="1" smtClean="0"/>
              <a:t>Дюкова</a:t>
            </a:r>
            <a:r>
              <a:rPr lang="ru-RU" sz="1400" dirty="0" smtClean="0"/>
              <a:t> Евгения Петровна, начальник сектора информатизации Главного управления образования и молодежной политики </a:t>
            </a:r>
            <a:br>
              <a:rPr lang="ru-RU" sz="1400" dirty="0" smtClean="0"/>
            </a:br>
            <a:r>
              <a:rPr lang="ru-RU" sz="1400" dirty="0" smtClean="0"/>
              <a:t>Алтайского края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Заседание рабочей группы по нормативно-правовому обеспечению развития информационного общества на региональном уровне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координационного совета по информационным ресурсам, технологиям и связи Межрегиональной ассоциации экономического взаимодействия субъектов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Российской Федерации «</a:t>
            </a:r>
            <a:r>
              <a:rPr lang="ru-RU" sz="1600" b="1" dirty="0" smtClean="0">
                <a:solidFill>
                  <a:schemeClr val="bg1"/>
                </a:solidFill>
              </a:rPr>
              <a:t>Сибирское соглашение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г. Барнаул, 29.06.2016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Текст 5"/>
          <p:cNvSpPr>
            <a:spLocks noGrp="1"/>
          </p:cNvSpPr>
          <p:nvPr>
            <p:ph type="body" idx="1"/>
          </p:nvPr>
        </p:nvSpPr>
        <p:spPr>
          <a:xfrm>
            <a:off x="755650" y="4221163"/>
            <a:ext cx="7772400" cy="1500187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ru-RU" altLang="ru-RU" dirty="0" err="1" smtClean="0">
                <a:solidFill>
                  <a:schemeClr val="tx1"/>
                </a:solidFill>
              </a:rPr>
              <a:t>Дюкова</a:t>
            </a:r>
            <a:r>
              <a:rPr lang="ru-RU" altLang="ru-RU" dirty="0" smtClean="0">
                <a:solidFill>
                  <a:schemeClr val="tx1"/>
                </a:solidFill>
              </a:rPr>
              <a:t> Евгения Петровна, </a:t>
            </a:r>
          </a:p>
          <a:p>
            <a:pPr algn="r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</a:rPr>
              <a:t>начальник сектора информатизации образования </a:t>
            </a:r>
          </a:p>
          <a:p>
            <a:pPr algn="r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</a:rPr>
              <a:t>Главное управление образования и молодежной политики Алтайского края</a:t>
            </a:r>
          </a:p>
          <a:p>
            <a:pPr algn="r"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</a:rPr>
              <a:t>Тел.: 298696</a:t>
            </a:r>
          </a:p>
          <a:p>
            <a:pPr algn="r">
              <a:spcBef>
                <a:spcPct val="0"/>
              </a:spcBef>
            </a:pPr>
            <a:r>
              <a:rPr lang="en-US" altLang="ru-RU" dirty="0" smtClean="0">
                <a:solidFill>
                  <a:schemeClr val="tx1"/>
                </a:solidFill>
              </a:rPr>
              <a:t>E-mail</a:t>
            </a:r>
            <a:r>
              <a:rPr lang="ru-RU" altLang="ru-RU" dirty="0" smtClean="0">
                <a:solidFill>
                  <a:schemeClr val="tx1"/>
                </a:solidFill>
              </a:rPr>
              <a:t>: </a:t>
            </a:r>
            <a:r>
              <a:rPr lang="en-US" altLang="ru-RU" dirty="0" smtClean="0">
                <a:solidFill>
                  <a:schemeClr val="tx1"/>
                </a:solidFill>
              </a:rPr>
              <a:t>dykova@gu.educaltai.ru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7BCDEA-00AB-4A75-B599-DCC7FFB0ADD7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1692275" y="1125538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909760"/>
            <a:ext cx="3008313" cy="1162050"/>
          </a:xfrm>
        </p:spPr>
        <p:txBody>
          <a:bodyPr/>
          <a:lstStyle/>
          <a:p>
            <a:r>
              <a:rPr lang="ru-RU" dirty="0" smtClean="0"/>
              <a:t>Распоряжение Правительства Российской Федерации № 2769-р от 29.12.2014 «Об утверждении Концепции региональной информатизации»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00430" y="2857496"/>
            <a:ext cx="5186370" cy="326866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 числу отраслей экономики и социальной сферы, секторов государственного и муниципального управления, развитие которых в регионах осуществляется с широким использованием информационно-коммуникационных технологий, относятся </a:t>
            </a:r>
            <a:r>
              <a:rPr lang="ru-RU" sz="2000" b="1" dirty="0" smtClean="0">
                <a:solidFill>
                  <a:srgbClr val="FF0000"/>
                </a:solidFill>
              </a:rPr>
              <a:t>образование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endParaRPr lang="ru-RU" sz="20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00042"/>
            <a:ext cx="5257808" cy="5626121"/>
          </a:xfrm>
        </p:spPr>
        <p:txBody>
          <a:bodyPr/>
          <a:lstStyle/>
          <a:p>
            <a:r>
              <a:rPr lang="ru-RU" sz="1800" dirty="0" smtClean="0"/>
              <a:t>Развернуты и внедрены в управленческую деятельности  АИС «Сетевой край. Образование» (общеобразовательные организации) и АИС «Е-услуги. Образование» (дошкольное образование).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Внедряются АИС «Сетевой край. Образование» (дошкольные образовательные организации, профессиональные образовательные организации, организации дополнительного образования детей) и АИС «Е-услуги. Образование» (общее  образование, профессиональные образовательные организации, организации дополнительного образования детей). </a:t>
            </a:r>
          </a:p>
          <a:p>
            <a:endParaRPr lang="ru-RU" sz="1800" dirty="0" smtClean="0"/>
          </a:p>
          <a:p>
            <a:r>
              <a:rPr lang="ru-RU" sz="1800" dirty="0" smtClean="0"/>
              <a:t>Создается </a:t>
            </a:r>
            <a:r>
              <a:rPr lang="ru-RU" sz="1800" b="1" dirty="0" smtClean="0"/>
              <a:t>региональный сегмент </a:t>
            </a:r>
            <a:r>
              <a:rPr lang="ru-RU" sz="1800" dirty="0" smtClean="0"/>
              <a:t>межведомственной системы учета контингента.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i="1" dirty="0" smtClean="0"/>
              <a:t>… рекомендуется обеспечить на региональном уровне использование дистанционных форм подачи заявлений, постановки на учет и зачисления в организации дошкольного, среднего, </a:t>
            </a:r>
          </a:p>
          <a:p>
            <a:pPr>
              <a:spcBef>
                <a:spcPts val="0"/>
              </a:spcBef>
            </a:pPr>
            <a:r>
              <a:rPr lang="ru-RU" sz="1600" i="1" dirty="0" smtClean="0"/>
              <a:t>профессионального, </a:t>
            </a:r>
          </a:p>
          <a:p>
            <a:pPr>
              <a:spcBef>
                <a:spcPts val="0"/>
              </a:spcBef>
            </a:pPr>
            <a:r>
              <a:rPr lang="ru-RU" sz="1600" i="1" dirty="0" smtClean="0"/>
              <a:t>…, а также дополнительного образования, </a:t>
            </a:r>
          </a:p>
          <a:p>
            <a:pPr>
              <a:spcBef>
                <a:spcPts val="0"/>
              </a:spcBef>
            </a:pPr>
            <a:r>
              <a:rPr lang="ru-RU" sz="1600" i="1" dirty="0" smtClean="0"/>
              <a:t>дистанционный доступ к сведениям об успеваемости, результатам экзаменов, аттестаций.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6128" t="14356" r="26214" b="64586"/>
          <a:stretch>
            <a:fillRect/>
          </a:stretch>
        </p:blipFill>
        <p:spPr bwMode="auto">
          <a:xfrm>
            <a:off x="4071934" y="2000240"/>
            <a:ext cx="2143140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6357950" y="2000240"/>
            <a:ext cx="2214578" cy="642942"/>
            <a:chOff x="5796136" y="2132856"/>
            <a:chExt cx="2376264" cy="648072"/>
          </a:xfrm>
        </p:grpSpPr>
        <p:pic>
          <p:nvPicPr>
            <p:cNvPr id="10" name="Рисунок 9"/>
            <p:cNvPicPr/>
            <p:nvPr/>
          </p:nvPicPr>
          <p:blipFill>
            <a:blip r:embed="rId3" cstate="print"/>
            <a:srcRect t="47360" r="67042" b="36771"/>
            <a:stretch>
              <a:fillRect/>
            </a:stretch>
          </p:blipFill>
          <p:spPr bwMode="auto">
            <a:xfrm>
              <a:off x="5796136" y="2132856"/>
              <a:ext cx="2376264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444208" y="2492896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14356"/>
            <a:ext cx="5043494" cy="5857916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СМЭВ </a:t>
            </a:r>
            <a:r>
              <a:rPr lang="ru-RU" sz="1800" b="1" dirty="0" smtClean="0"/>
              <a:t>зарегистрированы электронные сервисы </a:t>
            </a:r>
            <a:r>
              <a:rPr lang="ru-RU" sz="1800" dirty="0" smtClean="0"/>
              <a:t>для получения заявлений с ЕПГУ:</a:t>
            </a:r>
          </a:p>
          <a:p>
            <a:r>
              <a:rPr lang="ru-RU" sz="1800" dirty="0" smtClean="0"/>
              <a:t> </a:t>
            </a:r>
            <a:r>
              <a:rPr lang="ru-RU" sz="1600" dirty="0" smtClean="0"/>
              <a:t>«Сервис для обработки заявлений в ДОО»;</a:t>
            </a:r>
          </a:p>
          <a:p>
            <a:r>
              <a:rPr lang="ru-RU" sz="1600" dirty="0" smtClean="0"/>
              <a:t> «Предоставление информации о текущей успеваемости учащегося, ведение электронного дневника и электронного журнала успеваемости»;</a:t>
            </a:r>
          </a:p>
          <a:p>
            <a:r>
              <a:rPr lang="ru-RU" sz="1600" dirty="0" smtClean="0"/>
              <a:t>«Предоставление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субъекта РФ». </a:t>
            </a:r>
          </a:p>
          <a:p>
            <a:pPr marL="0" indent="0">
              <a:buNone/>
            </a:pPr>
            <a:r>
              <a:rPr lang="ru-RU" sz="1800" dirty="0" smtClean="0"/>
              <a:t>При оказании государственной услуги «Лицензирование образовательной деятельности» используется межведомственное электронное взаимодействие.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r>
              <a:rPr lang="ru-RU" sz="1600" i="1" dirty="0" smtClean="0"/>
              <a:t>При обращении за услугами в сфере образования в электронной форме для сокращения временных затрат граждан, а также для упрощения получения указанных услуг целесообразно обеспечивать предусмотренное законодательством межведомственное и межуровневое взаимодействие с органами внутренних дел, органами записи актов гражданского состояния, опеки и попечительства, социальной защиты и другими органами и организациями.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g.advertology.ru/media/2015/11/20/a611d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94" b="21555"/>
          <a:stretch>
            <a:fillRect/>
          </a:stretch>
        </p:blipFill>
        <p:spPr bwMode="auto">
          <a:xfrm>
            <a:off x="4357686" y="571480"/>
            <a:ext cx="360000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571480"/>
            <a:ext cx="5111750" cy="5554683"/>
          </a:xfrm>
        </p:spPr>
        <p:txBody>
          <a:bodyPr/>
          <a:lstStyle/>
          <a:p>
            <a:r>
              <a:rPr lang="ru-RU" sz="1800" dirty="0" smtClean="0"/>
              <a:t>Для дистанционного обучения в сети в Алтайском крае используются система управления обучением «</a:t>
            </a:r>
            <a:r>
              <a:rPr lang="ru-RU" sz="1800" dirty="0" err="1" smtClean="0"/>
              <a:t>Moodle</a:t>
            </a:r>
            <a:r>
              <a:rPr lang="ru-RU" sz="1800" dirty="0" smtClean="0"/>
              <a:t>», АИС «Сетевой край. Образование»,  система видеоконференций «</a:t>
            </a:r>
            <a:r>
              <a:rPr lang="ru-RU" sz="1800" dirty="0" err="1" smtClean="0"/>
              <a:t>TrueConf</a:t>
            </a:r>
            <a:r>
              <a:rPr lang="ru-RU" sz="1800" dirty="0" smtClean="0"/>
              <a:t>».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 системе ВКС «</a:t>
            </a:r>
            <a:r>
              <a:rPr lang="ru-RU" sz="1800" dirty="0" err="1" smtClean="0"/>
              <a:t>TrueConf</a:t>
            </a:r>
            <a:r>
              <a:rPr lang="ru-RU" sz="1800" dirty="0" smtClean="0"/>
              <a:t>» зарегистрировано </a:t>
            </a:r>
            <a:r>
              <a:rPr lang="ru-RU" sz="1800" b="1" dirty="0" smtClean="0"/>
              <a:t>более 1000 </a:t>
            </a:r>
            <a:r>
              <a:rPr lang="ru-RU" sz="1800" dirty="0" smtClean="0"/>
              <a:t>пользователей.</a:t>
            </a:r>
          </a:p>
          <a:p>
            <a:r>
              <a:rPr lang="ru-RU" sz="1800" dirty="0" smtClean="0"/>
              <a:t>Созданы условия для обучения </a:t>
            </a:r>
            <a:r>
              <a:rPr lang="ru-RU" sz="1800" b="1" dirty="0" smtClean="0"/>
              <a:t>не менее 180 </a:t>
            </a:r>
            <a:r>
              <a:rPr lang="ru-RU" sz="1800" dirty="0" smtClean="0"/>
              <a:t>детей-инвалидов с сохранным интеллектом, не имеющих медицинских противопоказаний для работы с компьютером, постоянно обучающихся индивидуально на дому по образовательным программам начального общего, основного общего, среднего общего образования.</a:t>
            </a:r>
          </a:p>
          <a:p>
            <a:r>
              <a:rPr lang="ru-RU" sz="1800" dirty="0" smtClean="0"/>
              <a:t>Во втором квартале 2016 года получают образование дистанционно </a:t>
            </a:r>
            <a:r>
              <a:rPr lang="ru-RU" sz="1800" b="1" dirty="0" smtClean="0"/>
              <a:t>183</a:t>
            </a:r>
            <a:r>
              <a:rPr lang="ru-RU" sz="1800" dirty="0" smtClean="0"/>
              <a:t> ребенка-инвалида.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i="1" dirty="0" smtClean="0"/>
              <a:t>В целях модернизации образования для достижения современного качества учебных результатов и результатов социализации рекомендуется развитие на региональном уровне инструментов электронного, в том числе дистанционного, образования с возможностью </a:t>
            </a:r>
            <a:r>
              <a:rPr lang="ru-RU" sz="1600" i="1" dirty="0" err="1" smtClean="0"/>
              <a:t>видеоприсутствия</a:t>
            </a:r>
            <a:r>
              <a:rPr lang="ru-RU" sz="1600" i="1" dirty="0" smtClean="0"/>
              <a:t> для лиц с ограниченными возможностями.</a:t>
            </a:r>
            <a:endParaRPr lang="ru-RU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2" y="2000240"/>
            <a:ext cx="7239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6128" t="14356" r="26214" b="64586"/>
          <a:stretch>
            <a:fillRect/>
          </a:stretch>
        </p:blipFill>
        <p:spPr bwMode="auto">
          <a:xfrm>
            <a:off x="4000496" y="2005298"/>
            <a:ext cx="2143140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://mirsmpc.ru/moodle/pluginfile.php/1662/course/overviewfiles/image_bf_imagemoo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2005298"/>
            <a:ext cx="870295" cy="64800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62612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1800" dirty="0" smtClean="0"/>
              <a:t>Создается </a:t>
            </a:r>
            <a:r>
              <a:rPr lang="ru-RU" sz="1800" b="1" dirty="0" smtClean="0"/>
              <a:t>региональный сегмент </a:t>
            </a:r>
            <a:r>
              <a:rPr lang="ru-RU" sz="1800" dirty="0" smtClean="0"/>
              <a:t>межведомственной системы учета контингента в соответствии с:</a:t>
            </a:r>
          </a:p>
          <a:p>
            <a:pPr marL="355600" indent="-355600">
              <a:defRPr/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Распоряжением Правительства Российской Федерации от 25 октября 2014 г. № 2125-р (об утверждении </a:t>
            </a: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концепции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);</a:t>
            </a:r>
          </a:p>
          <a:p>
            <a:pPr marL="355600" indent="-355600">
              <a:defRPr/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Распоряжением Правительства Российской Федерации от 14 февраля 2015 г. N 236-р  (об утверждении </a:t>
            </a: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плана мероприятий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(«дорожной карты»)</a:t>
            </a:r>
          </a:p>
          <a:p>
            <a:pPr marL="355600" indent="-355600">
              <a:defRPr/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Постановлением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Администрации Алтайского края № 477 от 26.11.2016 «Об утверждении плана мероприятий («дорожной карты») по созданию регионального сегмента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i="1" dirty="0" smtClean="0"/>
              <a:t>Для повышения качества управления образованием необходимо формирование информационных систем учета обучающихся в образовательных учреждениях.</a:t>
            </a:r>
            <a:endParaRPr lang="ru-RU" sz="1600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 l="6945" t="6201" r="8718" b="70234"/>
          <a:stretch>
            <a:fillRect/>
          </a:stretch>
        </p:blipFill>
        <p:spPr bwMode="auto">
          <a:xfrm>
            <a:off x="3571868" y="5214950"/>
            <a:ext cx="5072098" cy="11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874713"/>
            <a:ext cx="5111750" cy="5554683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КГБОУ «Алтайский краевой информационно-аналитический центр» является  ресурсным центром в сфере организационного, аппаратно-технического обеспечения развития единой образовательной информационной среды Алтайского края.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В центре обработки данных КГБУО АКИАЦ размещены информационные ресурсы, информационные системы совместно используемые образовательными организациями, органами управления образования (депозитарий электронных ресурсов, </a:t>
            </a:r>
            <a:r>
              <a:rPr lang="ru-RU" sz="1800" dirty="0" err="1" smtClean="0"/>
              <a:t>хостинг</a:t>
            </a:r>
            <a:r>
              <a:rPr lang="ru-RU" sz="1800" dirty="0" smtClean="0"/>
              <a:t> сайтов, системы учета контингента, РИС «ГИА», другие ресурсы)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i="1" dirty="0" smtClean="0"/>
              <a:t>Для снижения затрат на создание и эксплуатацию однотипных информационных систем в сфере образования целесообразно рассматривать возможность использования "облачных" технологий.</a:t>
            </a:r>
          </a:p>
          <a:p>
            <a:endParaRPr lang="ru-RU" dirty="0"/>
          </a:p>
        </p:txBody>
      </p:sp>
      <p:pic>
        <p:nvPicPr>
          <p:cNvPr id="5" name="Picture 13" descr="http://document.edu22.info/img/canv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3214710" cy="12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642918"/>
            <a:ext cx="5111750" cy="5483245"/>
          </a:xfrm>
        </p:spPr>
        <p:txBody>
          <a:bodyPr/>
          <a:lstStyle/>
          <a:p>
            <a:r>
              <a:rPr lang="ru-RU" sz="1800" dirty="0" smtClean="0"/>
              <a:t>После внедрения использования АИС во всех уровнях образования планируется перейти на получение возможных отчетов исключительно в электронном виде из информационных систем регионального сегмента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Формы ведения журналов успеваемости в Алтайском крае (2015-2016 учебный год)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i="1" dirty="0" smtClean="0"/>
              <a:t>… органам государственной власти субъектов Российской Федерации и органам местного самоуправления,</a:t>
            </a:r>
            <a:br>
              <a:rPr lang="ru-RU" sz="1600" i="1" dirty="0" smtClean="0"/>
            </a:br>
            <a:r>
              <a:rPr lang="ru-RU" sz="1600" i="1" dirty="0" smtClean="0"/>
              <a:t>уполномоченным в сфере образования, рекомендуется осуществлять корректировку правовых актов в целях использования электронных форм ведения журналов и дневников и представления отчетных форм.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786580" y="3357562"/>
            <a:ext cx="5285618" cy="79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868" y="3500438"/>
          <a:ext cx="51435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4000" dirty="0" smtClean="0"/>
              <a:t>Информатизация образования: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Мероприятие «Развитие единой образовательной информационной среды» государственной программы «Развитие образования и молодежной политики в Алтайском крае» на 2014-2020 годы</a:t>
            </a:r>
          </a:p>
          <a:p>
            <a:endParaRPr lang="ru-RU" sz="1800" dirty="0" smtClean="0"/>
          </a:p>
          <a:p>
            <a:r>
              <a:rPr lang="ru-RU" sz="1800" dirty="0" smtClean="0"/>
              <a:t>Муниципальные программы и подпрограммы в области информатизации образования</a:t>
            </a:r>
          </a:p>
          <a:p>
            <a:endParaRPr lang="ru-RU" sz="1800" dirty="0"/>
          </a:p>
        </p:txBody>
      </p:sp>
      <p:pic>
        <p:nvPicPr>
          <p:cNvPr id="450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571612"/>
            <a:ext cx="4038600" cy="20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301</TotalTime>
  <Words>770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шаблон</vt:lpstr>
      <vt:lpstr>Об опыте реализации Концепции региональной информатизации в Алтайском крае  (образование)  Дюкова Евгения Петровна, начальник сектора информатизации Главного управления образования и молодежной политики  Алтайского края</vt:lpstr>
      <vt:lpstr>Распоряжение Правительства Российской Федерации № 2769-р от 29.12.2014 «Об утверждении Концепции региональной информатизации»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Информатизация образования: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Концепции Алтайский край</dc:title>
  <dc:creator>Дюкова Е.П.</dc:creator>
  <cp:lastModifiedBy>Елена Ю. Долгова</cp:lastModifiedBy>
  <cp:revision>97</cp:revision>
  <dcterms:created xsi:type="dcterms:W3CDTF">2015-09-21T07:23:38Z</dcterms:created>
  <dcterms:modified xsi:type="dcterms:W3CDTF">2016-06-29T01:01:16Z</dcterms:modified>
</cp:coreProperties>
</file>