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3"/>
  </p:notesMasterIdLst>
  <p:handoutMasterIdLst>
    <p:handoutMasterId r:id="rId14"/>
  </p:handoutMasterIdLst>
  <p:sldIdLst>
    <p:sldId id="280" r:id="rId2"/>
    <p:sldId id="282" r:id="rId3"/>
    <p:sldId id="263" r:id="rId4"/>
    <p:sldId id="310" r:id="rId5"/>
    <p:sldId id="311" r:id="rId6"/>
    <p:sldId id="312" r:id="rId7"/>
    <p:sldId id="309" r:id="rId8"/>
    <p:sldId id="264" r:id="rId9"/>
    <p:sldId id="314" r:id="rId10"/>
    <p:sldId id="315" r:id="rId11"/>
    <p:sldId id="301" r:id="rId12"/>
  </p:sldIdLst>
  <p:sldSz cx="9144000" cy="5715000" type="screen16x10"/>
  <p:notesSz cx="9144000" cy="571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2715E7-8E0E-4EE4-86CA-171F482BD995}">
          <p14:sldIdLst>
            <p14:sldId id="280"/>
            <p14:sldId id="282"/>
            <p14:sldId id="263"/>
            <p14:sldId id="310"/>
            <p14:sldId id="311"/>
            <p14:sldId id="312"/>
            <p14:sldId id="309"/>
            <p14:sldId id="264"/>
            <p14:sldId id="314"/>
            <p14:sldId id="315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FF6"/>
    <a:srgbClr val="EE7400"/>
    <a:srgbClr val="00A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4629" autoAdjust="0"/>
  </p:normalViewPr>
  <p:slideViewPr>
    <p:cSldViewPr>
      <p:cViewPr>
        <p:scale>
          <a:sx n="94" d="100"/>
          <a:sy n="94" d="100"/>
        </p:scale>
        <p:origin x="-2130" y="-82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7" d="100"/>
          <a:sy n="137" d="100"/>
        </p:scale>
        <p:origin x="-1668" y="-84"/>
      </p:cViewPr>
      <p:guideLst>
        <p:guide orient="horz" pos="180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4E5FD-8866-434C-AA33-B938461681DB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5427663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5427663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ED29-90E2-43FF-86F3-4E77C92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30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4510E-41AC-4AFE-B7D5-393418535B25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428625"/>
            <a:ext cx="3429000" cy="2143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714625"/>
            <a:ext cx="7315200" cy="2571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427663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5427663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050DD-3A5E-4293-9AE9-53DA622CC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3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/>
          <p:cNvSpPr/>
          <p:nvPr userDrawn="1"/>
        </p:nvSpPr>
        <p:spPr>
          <a:xfrm>
            <a:off x="745399" y="1288577"/>
            <a:ext cx="5952490" cy="0"/>
          </a:xfrm>
          <a:custGeom>
            <a:avLst/>
            <a:gdLst/>
            <a:ahLst/>
            <a:cxnLst/>
            <a:rect l="l" t="t" r="r" b="b"/>
            <a:pathLst>
              <a:path w="5952490">
                <a:moveTo>
                  <a:pt x="0" y="0"/>
                </a:moveTo>
                <a:lnTo>
                  <a:pt x="5952197" y="0"/>
                </a:lnTo>
              </a:path>
            </a:pathLst>
          </a:custGeom>
          <a:ln w="12700">
            <a:solidFill>
              <a:srgbClr val="F47B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Текст 3"/>
          <p:cNvSpPr>
            <a:spLocks noGrp="1"/>
          </p:cNvSpPr>
          <p:nvPr>
            <p:ph type="body" sz="half" idx="2"/>
          </p:nvPr>
        </p:nvSpPr>
        <p:spPr>
          <a:xfrm>
            <a:off x="745399" y="876301"/>
            <a:ext cx="5952490" cy="369332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00AA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0"/>
          </p:nvPr>
        </p:nvSpPr>
        <p:spPr>
          <a:xfrm>
            <a:off x="745399" y="1562100"/>
            <a:ext cx="5952490" cy="3505200"/>
          </a:xfrm>
        </p:spPr>
        <p:txBody>
          <a:bodyPr/>
          <a:lstStyle>
            <a:lvl1pPr marL="179388" indent="-179388">
              <a:lnSpc>
                <a:spcPct val="200000"/>
              </a:lnSpc>
              <a:buFont typeface="+mj-lt"/>
              <a:buAutoNum type="arabicPeriod"/>
              <a:defRPr sz="1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0500"/>
            <a:ext cx="1269594" cy="630000"/>
          </a:xfrm>
          <a:prstGeom prst="rect">
            <a:avLst/>
          </a:prstGeom>
        </p:spPr>
      </p:pic>
      <p:sp>
        <p:nvSpPr>
          <p:cNvPr id="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8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80989396"/>
              </p:ext>
            </p:extLst>
          </p:nvPr>
        </p:nvGraphicFramePr>
        <p:xfrm>
          <a:off x="609600" y="3459480"/>
          <a:ext cx="70104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6553200"/>
              </a:tblGrid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 smtClean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 smtClean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 smtClean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 smtClean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60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30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26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301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05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921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80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79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91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05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33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98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09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28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53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92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30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35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06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3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73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1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1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56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87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82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9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61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85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23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02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1270"/>
            <a:ext cx="9144000" cy="5713730"/>
          </a:xfrm>
          <a:custGeom>
            <a:avLst/>
            <a:gdLst/>
            <a:ahLst/>
            <a:cxnLst/>
            <a:rect l="l" t="t" r="r" b="b"/>
            <a:pathLst>
              <a:path w="9144000" h="5713730">
                <a:moveTo>
                  <a:pt x="0" y="5713196"/>
                </a:moveTo>
                <a:lnTo>
                  <a:pt x="9144000" y="5713196"/>
                </a:lnTo>
                <a:lnTo>
                  <a:pt x="9144000" y="0"/>
                </a:lnTo>
                <a:lnTo>
                  <a:pt x="0" y="0"/>
                </a:lnTo>
                <a:lnTo>
                  <a:pt x="0" y="5713196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6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713" y="4257411"/>
            <a:ext cx="1755717" cy="8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nly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2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7719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52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s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2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4038600" cy="3771900"/>
          </a:xfrm>
        </p:spPr>
        <p:txBody>
          <a:bodyPr/>
          <a:lstStyle>
            <a:lvl1pPr marL="0" indent="0">
              <a:buNone/>
              <a:defRPr sz="1600" b="1" i="0" u="none" cap="all" baseline="0">
                <a:solidFill>
                  <a:srgbClr val="00AAE7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1"/>
          </p:nvPr>
        </p:nvSpPr>
        <p:spPr>
          <a:xfrm>
            <a:off x="4648200" y="1409700"/>
            <a:ext cx="4038600" cy="3771900"/>
          </a:xfrm>
        </p:spPr>
        <p:txBody>
          <a:bodyPr/>
          <a:lstStyle>
            <a:lvl1pPr marL="0" indent="0">
              <a:buNone/>
              <a:defRPr sz="1600" b="1" i="0" u="none" cap="all" baseline="0">
                <a:solidFill>
                  <a:srgbClr val="00AAE7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549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For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01401263"/>
              </p:ext>
            </p:extLst>
          </p:nvPr>
        </p:nvGraphicFramePr>
        <p:xfrm>
          <a:off x="457200" y="18669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</a:tr>
            </a:tbl>
          </a:graphicData>
        </a:graphic>
      </p:graphicFrame>
      <p:sp>
        <p:nvSpPr>
          <p:cNvPr id="8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03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800600" y="1409700"/>
            <a:ext cx="3886200" cy="3810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0970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29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3771900"/>
            <a:ext cx="8229600" cy="1524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20091"/>
            <a:ext cx="3276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sz="half" idx="11"/>
          </p:nvPr>
        </p:nvSpPr>
        <p:spPr>
          <a:xfrm>
            <a:off x="3886200" y="1409700"/>
            <a:ext cx="3276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Объект 2"/>
          <p:cNvSpPr>
            <a:spLocks noGrp="1"/>
          </p:cNvSpPr>
          <p:nvPr>
            <p:ph idx="12"/>
          </p:nvPr>
        </p:nvSpPr>
        <p:spPr>
          <a:xfrm>
            <a:off x="7239000" y="27813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7239000" y="32385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38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33945"/>
            <a:ext cx="396240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sz="half" idx="11"/>
          </p:nvPr>
        </p:nvSpPr>
        <p:spPr>
          <a:xfrm>
            <a:off x="4724400" y="1420091"/>
            <a:ext cx="388620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Объект 2"/>
          <p:cNvSpPr>
            <a:spLocks noGrp="1"/>
          </p:cNvSpPr>
          <p:nvPr>
            <p:ph idx="12"/>
          </p:nvPr>
        </p:nvSpPr>
        <p:spPr>
          <a:xfrm>
            <a:off x="457200" y="4762500"/>
            <a:ext cx="2362200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4724400" y="47625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32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1079995"/>
            <a:ext cx="9144000" cy="4633595"/>
          </a:xfrm>
          <a:custGeom>
            <a:avLst/>
            <a:gdLst/>
            <a:ahLst/>
            <a:cxnLst/>
            <a:rect l="l" t="t" r="r" b="b"/>
            <a:pathLst>
              <a:path w="9144000" h="4633595">
                <a:moveTo>
                  <a:pt x="0" y="4633201"/>
                </a:moveTo>
                <a:lnTo>
                  <a:pt x="9144000" y="4633201"/>
                </a:lnTo>
                <a:lnTo>
                  <a:pt x="9144000" y="0"/>
                </a:lnTo>
                <a:lnTo>
                  <a:pt x="0" y="0"/>
                </a:lnTo>
                <a:lnTo>
                  <a:pt x="0" y="4633201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7719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9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26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extsOnly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1079995"/>
            <a:ext cx="9144000" cy="4633595"/>
          </a:xfrm>
          <a:custGeom>
            <a:avLst/>
            <a:gdLst/>
            <a:ahLst/>
            <a:cxnLst/>
            <a:rect l="l" t="t" r="r" b="b"/>
            <a:pathLst>
              <a:path w="9144000" h="4633595">
                <a:moveTo>
                  <a:pt x="0" y="4633201"/>
                </a:moveTo>
                <a:lnTo>
                  <a:pt x="9144000" y="4633201"/>
                </a:lnTo>
                <a:lnTo>
                  <a:pt x="9144000" y="0"/>
                </a:lnTo>
                <a:lnTo>
                  <a:pt x="0" y="0"/>
                </a:lnTo>
                <a:lnTo>
                  <a:pt x="0" y="4633201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2667000" cy="38862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1"/>
          </p:nvPr>
        </p:nvSpPr>
        <p:spPr>
          <a:xfrm>
            <a:off x="3352800" y="1409700"/>
            <a:ext cx="5334000" cy="38862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2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0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47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0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3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9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2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A908-0EBD-424E-A8F1-C6C83652F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0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716" r:id="rId3"/>
    <p:sldLayoutId id="2147483722" r:id="rId4"/>
    <p:sldLayoutId id="2147483723" r:id="rId5"/>
    <p:sldLayoutId id="2147483724" r:id="rId6"/>
    <p:sldLayoutId id="2147483726" r:id="rId7"/>
    <p:sldLayoutId id="2147483728" r:id="rId8"/>
    <p:sldLayoutId id="2147483743" r:id="rId9"/>
    <p:sldLayoutId id="2147483730" r:id="rId10"/>
    <p:sldLayoutId id="2147483707" r:id="rId11"/>
    <p:sldLayoutId id="2147483697" r:id="rId12"/>
    <p:sldLayoutId id="2147483698" r:id="rId13"/>
    <p:sldLayoutId id="2147483699" r:id="rId14"/>
    <p:sldLayoutId id="2147483729" r:id="rId15"/>
    <p:sldLayoutId id="2147483700" r:id="rId16"/>
    <p:sldLayoutId id="2147483701" r:id="rId17"/>
    <p:sldLayoutId id="2147483702" r:id="rId18"/>
    <p:sldLayoutId id="2147483704" r:id="rId19"/>
    <p:sldLayoutId id="2147483714" r:id="rId20"/>
    <p:sldLayoutId id="2147483715" r:id="rId21"/>
    <p:sldLayoutId id="2147483717" r:id="rId22"/>
    <p:sldLayoutId id="2147483718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4" r:id="rId31"/>
    <p:sldLayoutId id="2147483719" r:id="rId32"/>
    <p:sldLayoutId id="2147483720" r:id="rId33"/>
    <p:sldLayoutId id="2147483725" r:id="rId34"/>
    <p:sldLayoutId id="2147483732" r:id="rId35"/>
    <p:sldLayoutId id="2147483742" r:id="rId36"/>
    <p:sldLayoutId id="2147483733" r:id="rId37"/>
    <p:sldLayoutId id="2147483727" r:id="rId38"/>
    <p:sldLayoutId id="2147483734" r:id="rId39"/>
    <p:sldLayoutId id="2147483721" r:id="rId40"/>
    <p:sldLayoutId id="2147483713" r:id="rId41"/>
    <p:sldLayoutId id="2147483687" r:id="rId42"/>
    <p:sldLayoutId id="2147483711" r:id="rId43"/>
    <p:sldLayoutId id="2147483708" r:id="rId44"/>
    <p:sldLayoutId id="2147483706" r:id="rId45"/>
    <p:sldLayoutId id="2147483709" r:id="rId46"/>
    <p:sldLayoutId id="2147483710" r:id="rId47"/>
    <p:sldLayoutId id="2147483705" r:id="rId48"/>
    <p:sldLayoutId id="2147483712" r:id="rId4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Система-112 </a:t>
            </a:r>
            <a:r>
              <a:rPr lang="ru-RU" dirty="0"/>
              <a:t>Новый подход к </a:t>
            </a:r>
            <a:r>
              <a:rPr lang="ru-RU" dirty="0" smtClean="0"/>
              <a:t>созданию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538674" cy="609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Заседание </a:t>
            </a:r>
            <a:r>
              <a:rPr lang="ru-RU" dirty="0"/>
              <a:t>координационного </a:t>
            </a:r>
            <a:r>
              <a:rPr lang="ru-RU" dirty="0" smtClean="0"/>
              <a:t>совета по </a:t>
            </a:r>
            <a:r>
              <a:rPr lang="ru-RU" dirty="0"/>
              <a:t>информационным ресурсам, технологиям и </a:t>
            </a:r>
            <a:r>
              <a:rPr lang="ru-RU" dirty="0" smtClean="0"/>
              <a:t>связи Межрегиональной </a:t>
            </a:r>
            <a:r>
              <a:rPr lang="ru-RU" dirty="0"/>
              <a:t>ассоциации «Сибирское соглашение</a:t>
            </a:r>
            <a:r>
              <a:rPr lang="ru-RU" dirty="0" smtClean="0"/>
              <a:t>» (</a:t>
            </a:r>
            <a:r>
              <a:rPr lang="ru-RU" dirty="0"/>
              <a:t>Видеоконференция)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8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957559" y="2118734"/>
            <a:ext cx="24409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КЕМ МЫ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ОТИМ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ТЬ?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9388" y="4059091"/>
            <a:ext cx="24377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КАК МЫ Э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ДЕЛАЕМ?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/>
              <a:t>ОПЫТ СУБЪЕКТОВ С УСПО И ТПТК В 2015 ГОДУ</a:t>
            </a:r>
          </a:p>
        </p:txBody>
      </p:sp>
      <p:sp>
        <p:nvSpPr>
          <p:cNvPr id="31" name="Объект 30"/>
          <p:cNvSpPr>
            <a:spLocks noGrp="1"/>
          </p:cNvSpPr>
          <p:nvPr>
            <p:ph idx="1"/>
          </p:nvPr>
        </p:nvSpPr>
        <p:spPr>
          <a:xfrm>
            <a:off x="3860927" y="1104900"/>
            <a:ext cx="5130673" cy="44577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lvl="1"/>
            <a:r>
              <a:rPr lang="ru-RU" b="1" dirty="0" smtClean="0"/>
              <a:t>СУБЪЕКТ </a:t>
            </a:r>
            <a:r>
              <a:rPr lang="ru-RU" b="1" dirty="0"/>
              <a:t>ОТКАЗАЛСЯ ОТ ПОЛУЧЕНИЯ СУБСИДИИ В 2015 ГОДУ, ОБОСНОВАВ НЕГОТОВНОСТЬЮ</a:t>
            </a:r>
          </a:p>
          <a:p>
            <a:pPr lvl="1"/>
            <a:endParaRPr lang="ru-RU" sz="1200" b="1" dirty="0">
              <a:cs typeface="Arial"/>
            </a:endParaRPr>
          </a:p>
          <a:p>
            <a:pPr lvl="1"/>
            <a:endParaRPr lang="ru-RU" sz="1200" b="1" dirty="0" smtClean="0">
              <a:cs typeface="Arial"/>
            </a:endParaRPr>
          </a:p>
          <a:p>
            <a:pPr lvl="1"/>
            <a:endParaRPr lang="ru-RU" sz="1200" b="1" dirty="0" smtClean="0">
              <a:cs typeface="Arial"/>
            </a:endParaRPr>
          </a:p>
          <a:p>
            <a:pPr lvl="1"/>
            <a:endParaRPr lang="ru-RU" sz="1200" b="1" dirty="0" smtClean="0">
              <a:cs typeface="Arial"/>
            </a:endParaRPr>
          </a:p>
          <a:p>
            <a:pPr lvl="1"/>
            <a:r>
              <a:rPr lang="ru-RU" b="1" dirty="0" smtClean="0">
                <a:cs typeface="Arial"/>
              </a:rPr>
              <a:t>ОБЪЯВЛЕНА ЗАКУПКА НА ТПТК</a:t>
            </a:r>
          </a:p>
          <a:p>
            <a:pPr lvl="1"/>
            <a:endParaRPr lang="ru-RU" sz="1200" b="1" dirty="0" smtClean="0"/>
          </a:p>
          <a:p>
            <a:pPr lvl="1"/>
            <a:endParaRPr lang="ru-RU" sz="1100" b="1" dirty="0" smtClean="0"/>
          </a:p>
          <a:p>
            <a:pPr lvl="1"/>
            <a:endParaRPr lang="ru-RU" sz="1100" b="1" dirty="0" smtClean="0"/>
          </a:p>
          <a:p>
            <a:pPr lvl="1"/>
            <a:endParaRPr lang="ru-RU" sz="1200" b="1" dirty="0" smtClean="0">
              <a:cs typeface="Arial"/>
            </a:endParaRPr>
          </a:p>
          <a:p>
            <a:r>
              <a:rPr lang="ru-RU" sz="1400" dirty="0" smtClean="0"/>
              <a:t>СУБЪЕКТ ОТКАЗАЛСЯ ОТ ПОЛУЧЕНИЯ СУБСИДИИ В 2015 ГОДУ, ОБОСНОВАВ НЕГОТОВНОСТЬЮ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57200" y="1638300"/>
            <a:ext cx="3240000" cy="1080000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dirty="0" smtClean="0">
                <a:solidFill>
                  <a:srgbClr val="FFFFFF"/>
                </a:solidFill>
                <a:cs typeface="Arial"/>
              </a:rPr>
              <a:t>Иркутская область</a:t>
            </a:r>
            <a:endParaRPr lang="ru-RU" dirty="0">
              <a:cs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200" y="2933700"/>
            <a:ext cx="3240000" cy="1080000"/>
          </a:xfrm>
          <a:prstGeom prst="rect">
            <a:avLst/>
          </a:prstGeom>
          <a:solidFill>
            <a:srgbClr val="EE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dirty="0" smtClean="0">
                <a:cs typeface="Arial"/>
              </a:rPr>
              <a:t>Камчатский край</a:t>
            </a:r>
            <a:endParaRPr lang="ru-RU" dirty="0">
              <a:cs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" y="4229100"/>
            <a:ext cx="3240000" cy="1080000"/>
          </a:xfrm>
          <a:prstGeom prst="rect">
            <a:avLst/>
          </a:prstGeom>
          <a:solidFill>
            <a:srgbClr val="6D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dirty="0" smtClean="0">
                <a:cs typeface="Arial"/>
              </a:rPr>
              <a:t>Ставропольский край</a:t>
            </a:r>
            <a:endParaRPr lang="ru-RU" dirty="0"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t>10</a:t>
            </a:fld>
            <a:endParaRPr lang="ru-RU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1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8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0"/>
          </p:nvPr>
        </p:nvSpPr>
        <p:spPr>
          <a:xfrm>
            <a:off x="745398" y="1562100"/>
            <a:ext cx="6112601" cy="3505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300" dirty="0" smtClean="0"/>
              <a:t>ИЗМЕНЕНИЯ В ФЕДЕРАЛЬНОЙ ЦЕЛЕВОЙ ПРОГРАММЕ В 2015 ГОДУ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300" dirty="0" smtClean="0"/>
              <a:t>УСПО - 112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300" dirty="0" smtClean="0"/>
              <a:t>ТПТК - 112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300" dirty="0" smtClean="0"/>
              <a:t>ВЫДЕЛЕНИЕ ФЕДЕРАЛЬНОЙ СУБСИДИИ НА ПЕРИОД ДО 2017 ГОДА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300" dirty="0" smtClean="0"/>
              <a:t>ОПЫТ СУБЪЕКТОВ С УСПО И ТПТК В 2015 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t>2</a:t>
            </a:fld>
            <a:endParaRPr lang="ru-RU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58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957559" y="2118734"/>
            <a:ext cx="24409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КЕМ МЫ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ОТИМ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ТЬ?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9388" y="4059091"/>
            <a:ext cx="24377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КАК МЫ Э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ДЕЛАЕМ?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/>
              <a:t>ИЗМЕНЕНИЯ В ФЕДЕРАЛЬНОЙ ЦЕЛЕВОЙ ПРОГРАММЕ В 2015 ГОДУ</a:t>
            </a:r>
          </a:p>
        </p:txBody>
      </p:sp>
      <p:sp>
        <p:nvSpPr>
          <p:cNvPr id="31" name="Объект 30"/>
          <p:cNvSpPr>
            <a:spLocks noGrp="1"/>
          </p:cNvSpPr>
          <p:nvPr>
            <p:ph idx="1"/>
          </p:nvPr>
        </p:nvSpPr>
        <p:spPr>
          <a:xfrm>
            <a:off x="3860927" y="1104900"/>
            <a:ext cx="5130673" cy="44577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lvl="1"/>
            <a:endParaRPr lang="ru-RU" b="1" dirty="0" smtClean="0">
              <a:cs typeface="Arial"/>
            </a:endParaRPr>
          </a:p>
          <a:p>
            <a:pPr lvl="1"/>
            <a:r>
              <a:rPr lang="ru-RU" sz="1200" b="1" dirty="0">
                <a:cs typeface="Arial"/>
              </a:rPr>
              <a:t>СУБСИДИЯ ПРЕДОСТАВЛЯЕТСЯ НА СОЗДАНИЕ ЦЕНТРА ОБРАБОТКИ ВЫЗОВОВ В СИСТЕМЕ-112 (ЦОВ): ТЕХНИЧЕСКОЕ ПЕРЕВООРУЖЕНИЕ ОБЪЕКТА КАПИТАЛЬНОГО СТРОИТЕЛЬСТВА НЕ СВЯЗАННОГО С ЕГО СТРОИТЕЛЬСТВОМ ИЛИ РЕКОНСТРУКЦИЕЙ, ИЛИ СТРОИТЕЛЬСТВО (РЕКОНСТРУКЦИЮ) ЗДАНИЙ, И ИХ ОСНАЩЕНИЕ</a:t>
            </a:r>
          </a:p>
          <a:p>
            <a:pPr lvl="1"/>
            <a:endParaRPr lang="ru-RU" sz="1200" b="1" dirty="0" smtClean="0">
              <a:cs typeface="Arial"/>
            </a:endParaRPr>
          </a:p>
          <a:p>
            <a:pPr lvl="1"/>
            <a:endParaRPr lang="ru-RU" sz="1200" b="1" dirty="0">
              <a:cs typeface="Arial"/>
            </a:endParaRPr>
          </a:p>
          <a:p>
            <a:pPr lvl="1"/>
            <a:r>
              <a:rPr lang="ru-RU" sz="1200" b="1" dirty="0" smtClean="0">
                <a:cs typeface="Arial"/>
              </a:rPr>
              <a:t>СУБСИДИЯ </a:t>
            </a:r>
            <a:r>
              <a:rPr lang="ru-RU" sz="1200" b="1" dirty="0">
                <a:cs typeface="Arial"/>
              </a:rPr>
              <a:t>ИЗ СРЕДСТВ ФЕДЕРАЛЬНОГО БЮДЖЕТА НАПРАВ-ЛЯЕТСЯ НА ЗАКУПКУ ПРОГРАММНО-ТЕХНИЧЕСКОГО КОМПЛЕКСА ЦОВ (ПТК ЦОВ</a:t>
            </a:r>
            <a:r>
              <a:rPr lang="ru-RU" sz="1200" b="1" dirty="0" smtClean="0">
                <a:cs typeface="Arial"/>
              </a:rPr>
              <a:t>)</a:t>
            </a:r>
          </a:p>
          <a:p>
            <a:pPr lvl="1"/>
            <a:endParaRPr lang="ru-RU" sz="1200" b="1" dirty="0" smtClean="0"/>
          </a:p>
          <a:p>
            <a:pPr lvl="1"/>
            <a:endParaRPr lang="ru-RU" sz="1100" b="1" dirty="0" smtClean="0"/>
          </a:p>
          <a:p>
            <a:pPr lvl="1"/>
            <a:endParaRPr lang="ru-RU" sz="1200" b="1" dirty="0" smtClean="0">
              <a:cs typeface="Arial"/>
            </a:endParaRPr>
          </a:p>
          <a:p>
            <a:r>
              <a:rPr lang="ru-RU" sz="1200" dirty="0"/>
              <a:t>СУБСИДИЯ ИЗ СРЕДСТВ ФЕДЕРАЛЬНОГО БЮДЖЕТА НАПРАВЛЯЕТСЯ НА ЗАКУПКУ ПРОГРАММНО-ТЕХНИЧЕСКОГО КОМПЛЕКСА РЕЗЕРВНОГО ЦОВ (ПТК РЦОВ) И ОСНАЩЕНИЕ УЧЕБНЫХ ПОМЕЩЕНИЙ НА БАЗЕ РЦОВ, ВКЛЮЧАЮЩЕЕ ОСНАЩЕНИЕ СТУДИИ ДИСТАНЦИННОГО ОБУЧЕНИЯ И УСТАНОВКУ ПРОГРАММНО-ТЕХНИЧЕСКОГО ИММИТАТОРА СИСТЕМЫ-112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57200" y="1638300"/>
            <a:ext cx="3240000" cy="1080000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dirty="0" smtClean="0">
                <a:solidFill>
                  <a:srgbClr val="FFFFFF"/>
                </a:solidFill>
                <a:cs typeface="Arial"/>
              </a:rPr>
              <a:t>2013 год</a:t>
            </a:r>
            <a:endParaRPr lang="ru-RU" dirty="0">
              <a:cs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200" y="2933700"/>
            <a:ext cx="3240000" cy="1080000"/>
          </a:xfrm>
          <a:prstGeom prst="rect">
            <a:avLst/>
          </a:prstGeom>
          <a:solidFill>
            <a:srgbClr val="EE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dirty="0" smtClean="0">
                <a:cs typeface="Arial"/>
              </a:rPr>
              <a:t>2014-2017 год</a:t>
            </a:r>
            <a:endParaRPr lang="ru-RU" dirty="0">
              <a:cs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" y="4229100"/>
            <a:ext cx="3240000" cy="1080000"/>
          </a:xfrm>
          <a:prstGeom prst="rect">
            <a:avLst/>
          </a:prstGeom>
          <a:solidFill>
            <a:srgbClr val="6D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dirty="0" smtClean="0">
                <a:cs typeface="Arial"/>
              </a:rPr>
              <a:t>2018 год</a:t>
            </a:r>
            <a:endParaRPr lang="ru-RU" dirty="0"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t>3</a:t>
            </a:fld>
            <a:endParaRPr lang="ru-RU" sz="1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957559" y="2118734"/>
            <a:ext cx="24409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КЕМ МЫ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ОТИМ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ТЬ?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9388" y="4059091"/>
            <a:ext cx="24377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КАК МЫ Э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ДЕЛАЕМ?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/>
              <a:t>ИЗМЕНЕНИЯ В ФЕДЕРАЛЬНОЙ ЦЕЛЕВОЙ ПРОГРАММЕ В 2015 ГОДУ</a:t>
            </a:r>
          </a:p>
        </p:txBody>
      </p:sp>
      <p:sp>
        <p:nvSpPr>
          <p:cNvPr id="31" name="Объект 30"/>
          <p:cNvSpPr>
            <a:spLocks noGrp="1"/>
          </p:cNvSpPr>
          <p:nvPr>
            <p:ph idx="1"/>
          </p:nvPr>
        </p:nvSpPr>
        <p:spPr>
          <a:xfrm>
            <a:off x="3860927" y="1104900"/>
            <a:ext cx="5130673" cy="44577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lvl="1"/>
            <a:endParaRPr lang="ru-RU" b="1" dirty="0" smtClean="0">
              <a:cs typeface="Arial"/>
            </a:endParaRPr>
          </a:p>
          <a:p>
            <a:pPr lvl="1"/>
            <a:r>
              <a:rPr lang="ru-RU" sz="1200" b="1" dirty="0">
                <a:cs typeface="Arial"/>
              </a:rPr>
              <a:t>НА ЗАСЕДАНИИ КОЛЛЕГИИ МЧС РОССИИ ОДОБРЕН НОВЫЙ ФОРМАТ ПО РЕАЛИЗАЦИИ МЕРОПРИЯТИЙ ПО СОЗДАНИЮ СИСТЕМЫ-112 НА ТЕРРИТОРИИ РОССИЙСКОЙ ФЕДЕРАЦИИ</a:t>
            </a:r>
            <a:endParaRPr lang="ru-RU" sz="1200" b="1" dirty="0" smtClean="0">
              <a:cs typeface="Arial"/>
            </a:endParaRPr>
          </a:p>
          <a:p>
            <a:pPr lvl="1"/>
            <a:endParaRPr lang="ru-RU" sz="1200" b="1" dirty="0" smtClean="0">
              <a:cs typeface="Arial"/>
            </a:endParaRPr>
          </a:p>
          <a:p>
            <a:pPr lvl="1"/>
            <a:endParaRPr lang="ru-RU" sz="1100" b="1" dirty="0" smtClean="0">
              <a:cs typeface="Arial"/>
            </a:endParaRPr>
          </a:p>
          <a:p>
            <a:pPr lvl="1"/>
            <a:endParaRPr lang="ru-RU" sz="1100" b="1" dirty="0">
              <a:cs typeface="Arial"/>
            </a:endParaRPr>
          </a:p>
          <a:p>
            <a:pPr lvl="1"/>
            <a:r>
              <a:rPr lang="ru-RU" sz="1200" b="1" dirty="0">
                <a:cs typeface="Arial"/>
              </a:rPr>
              <a:t>В СУБЪЕКТЫ РФ МЧС РОССИИ РАЗОСЛАНО ПИСЬМО О ПРЕДОСТАВЛЕНИИ НА </a:t>
            </a:r>
            <a:r>
              <a:rPr lang="ru-RU" sz="1200" b="1" dirty="0" smtClean="0">
                <a:cs typeface="Arial"/>
              </a:rPr>
              <a:t>БЕЗВОЗМЕЗДНОЙ </a:t>
            </a:r>
            <a:r>
              <a:rPr lang="ru-RU" sz="1200" b="1" dirty="0">
                <a:cs typeface="Arial"/>
              </a:rPr>
              <a:t>ОСНОВЕ ТИПОВОЙ ДОКУМЕНТАЦИИ, </a:t>
            </a:r>
            <a:r>
              <a:rPr lang="ru-RU" sz="1200" b="1" dirty="0" smtClean="0">
                <a:cs typeface="Arial"/>
              </a:rPr>
              <a:t>УНИФИЦИРОВАННОГО </a:t>
            </a:r>
            <a:r>
              <a:rPr lang="ru-RU" sz="1200" b="1" dirty="0">
                <a:cs typeface="Arial"/>
              </a:rPr>
              <a:t>СПЕЦИАЛЬНОГО </a:t>
            </a:r>
            <a:r>
              <a:rPr lang="ru-RU" sz="1200" b="1" dirty="0" smtClean="0">
                <a:cs typeface="Arial"/>
              </a:rPr>
              <a:t>ПРОГРАММНОГО </a:t>
            </a:r>
            <a:r>
              <a:rPr lang="ru-RU" sz="1200" b="1" dirty="0">
                <a:cs typeface="Arial"/>
              </a:rPr>
              <a:t>ОБЕСПЕЧЕНИЯ, ТИПОВЫХ ПРОГРАММ ОБУЧЕНИЯ И МАТЕРИАЛОВ ПО ОРГАНИЗАЦИИ ИНФОРМИРОВАНИЯ НАСЕЛЕНИЯ</a:t>
            </a:r>
            <a:endParaRPr lang="ru-RU" sz="1200" b="1" dirty="0" smtClean="0"/>
          </a:p>
          <a:p>
            <a:pPr lvl="1"/>
            <a:endParaRPr lang="ru-RU" sz="1100" b="1" dirty="0" smtClean="0"/>
          </a:p>
          <a:p>
            <a:pPr lvl="1"/>
            <a:endParaRPr lang="ru-RU" sz="1100" b="1" dirty="0"/>
          </a:p>
          <a:p>
            <a:pPr lvl="1"/>
            <a:r>
              <a:rPr lang="ru-RU" sz="1200" b="1" dirty="0" smtClean="0">
                <a:cs typeface="Arial"/>
              </a:rPr>
              <a:t>СНИЖЕНИЕ </a:t>
            </a:r>
            <a:r>
              <a:rPr lang="ru-RU" sz="1200" b="1" dirty="0">
                <a:cs typeface="Arial"/>
              </a:rPr>
              <a:t>ОБЪЕМА ФИНАНСОВЫХ ЗАТРАТ СУБЪЕКТОВ РФ НА СОЗДАНИЕ ЦОВ СИСТЕМЫ-112</a:t>
            </a:r>
            <a:endParaRPr lang="ru-RU" sz="1200" b="1" dirty="0" smtClean="0">
              <a:cs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200" y="1638300"/>
            <a:ext cx="3240000" cy="1080000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dirty="0">
                <a:solidFill>
                  <a:srgbClr val="FFFFFF"/>
                </a:solidFill>
                <a:cs typeface="Arial"/>
              </a:rPr>
              <a:t>04.02.2015 год</a:t>
            </a:r>
            <a:endParaRPr lang="ru-RU" dirty="0">
              <a:cs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200" y="2933700"/>
            <a:ext cx="3240000" cy="1080000"/>
          </a:xfrm>
          <a:prstGeom prst="rect">
            <a:avLst/>
          </a:prstGeom>
          <a:solidFill>
            <a:srgbClr val="EE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dirty="0">
                <a:solidFill>
                  <a:srgbClr val="FFFFFF"/>
                </a:solidFill>
                <a:cs typeface="Arial"/>
              </a:rPr>
              <a:t>04.02.2015 год</a:t>
            </a:r>
            <a:endParaRPr lang="ru-RU" dirty="0">
              <a:cs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" y="4229100"/>
            <a:ext cx="3240000" cy="1080000"/>
          </a:xfrm>
          <a:prstGeom prst="rect">
            <a:avLst/>
          </a:prstGeom>
          <a:solidFill>
            <a:srgbClr val="6D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dirty="0" smtClean="0">
                <a:cs typeface="Arial"/>
              </a:rPr>
              <a:t>ЦЕЛЬ</a:t>
            </a:r>
            <a:endParaRPr lang="ru-RU" dirty="0"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t>4</a:t>
            </a:fld>
            <a:endParaRPr lang="ru-RU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8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957559" y="2118734"/>
            <a:ext cx="24409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КЕМ МЫ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ОТИМ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ТЬ?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9388" y="4059091"/>
            <a:ext cx="24377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КАК МЫ Э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ДЕЛАЕМ?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/>
              <a:t>РАЗРАБОТКА УНИФИЦИРОВАННОГО СПЕЦИАЛЬНОГО ПРОГРАММНОГО ОБЕСПЕЧЕНИЯ СИСТЕМЫ-112</a:t>
            </a:r>
          </a:p>
        </p:txBody>
      </p:sp>
      <p:sp>
        <p:nvSpPr>
          <p:cNvPr id="31" name="Объект 30"/>
          <p:cNvSpPr>
            <a:spLocks noGrp="1"/>
          </p:cNvSpPr>
          <p:nvPr>
            <p:ph idx="1"/>
          </p:nvPr>
        </p:nvSpPr>
        <p:spPr>
          <a:xfrm>
            <a:off x="3860927" y="1066800"/>
            <a:ext cx="5130673" cy="44577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2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/>
              <a:t>ОЧЕВИДНЫЙ (ПРЯМОЙ) ЭКОНОМИЧЕСКИЙ </a:t>
            </a:r>
            <a:r>
              <a:rPr lang="ru-RU" sz="1200" dirty="0" smtClean="0"/>
              <a:t>ЭФФЕКТ, В </a:t>
            </a:r>
            <a:r>
              <a:rPr lang="ru-RU" sz="1200" dirty="0"/>
              <a:t>СРЕДНЕМ, СМЕТНАЯ СТОИМОСТЬ РАЗРАБОТКИ ПРОГРАММНОГО ОБЕСПЕЧЕНИЯ СНИЗИТСЯ НА 32% НА ОДИН СУБЪЕКТ </a:t>
            </a:r>
            <a:r>
              <a:rPr lang="ru-RU" sz="1200" dirty="0" smtClean="0"/>
              <a:t>РФ;</a:t>
            </a:r>
            <a:endParaRPr lang="ru-RU" sz="12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/>
              <a:t>НАДЕЖНОСТЬ </a:t>
            </a:r>
            <a:r>
              <a:rPr lang="ru-RU" sz="1200" dirty="0"/>
              <a:t>ФУНКЦИОНИРОВАНИЯ;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/>
              <a:t>УЛУЧШЕННЫЕ КАЧЕСТВЕННЫЕ ПОКАЗАТЕЛИ;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/>
              <a:t>ВОЗМОЖНОСТЬ ОБЪЕДИНЯТЬ РЕСУРСЫ </a:t>
            </a:r>
            <a:r>
              <a:rPr lang="ru-RU" sz="1200" dirty="0" smtClean="0"/>
              <a:t>СИСТЕМЫ-112 </a:t>
            </a:r>
            <a:r>
              <a:rPr lang="ru-RU" sz="1200" dirty="0"/>
              <a:t>В СОСЕДНИХ СУБЪЕКТАХ;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/>
              <a:t>УПРОЩЕНИЕ И УСКОРЕНИЕ ПРОЦЕССОВ ВНЕДРЕНИЯ НОВЫХ ИНФОКОММУНИКАЦИОННЫХ ТЕХНОЛОГИЙ;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/>
              <a:t>ОБЕСПЕЧЕНИЕ ВВЕДЕНИЯ ЕДИНООБРАЗНЫХ АЛГОРИТМОВ СБОРА И ОБРАБОТКИ СТАТИСТИЧЕСКИХ </a:t>
            </a:r>
            <a:r>
              <a:rPr lang="ru-RU" sz="1200" dirty="0" smtClean="0"/>
              <a:t>ДАННЫХ;</a:t>
            </a:r>
            <a:endParaRPr lang="ru-RU" sz="12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/>
              <a:t>ЭКОНОМИЧНАЯ АДАПТАЦИЯ СИСТЕМЫ-112 К НОВЫМ ТРЕБОВАНИЯМ, КОТОРЫЕ НЕ ВСЕГДА ОЧЕВИДНЫ. В ЧАСТНОСТИ, ТАКАЯ АДАПТАЦИЯ ПОТРЕБУЕТСЯ ПРИ ВНЕДРЕНИИ В СУБЪЕКТЕ ФЕДЕРАЦИИ СИСТЕМ КОМПЛЕКСНОЙ БЕЗОПАСНОСТИ.</a:t>
            </a:r>
            <a:endParaRPr lang="ru-RU" sz="800" b="1" dirty="0" smtClean="0">
              <a:cs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200" y="1485900"/>
            <a:ext cx="3240000" cy="4038600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dirty="0">
                <a:solidFill>
                  <a:srgbClr val="FFFFFF"/>
                </a:solidFill>
                <a:cs typeface="Arial"/>
              </a:rPr>
              <a:t> НОЯБРЬ 2014-2015 год</a:t>
            </a:r>
            <a:endParaRPr lang="ru-RU" dirty="0"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t>5</a:t>
            </a:fld>
            <a:endParaRPr lang="ru-RU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1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/>
              <a:t>РАЗРАБОТКА УНИФИЦИРОВАННОГО СПЕЦИАЛЬНОГО ПРОГРАММНОГО ОБЕСПЕЧЕНИЯ СИСТЕМЫ-112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t>6</a:t>
            </a:fld>
            <a:endParaRPr lang="ru-RU" sz="1000" dirty="0">
              <a:latin typeface="Arial"/>
              <a:cs typeface="Arial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919487"/>
              </p:ext>
            </p:extLst>
          </p:nvPr>
        </p:nvGraphicFramePr>
        <p:xfrm>
          <a:off x="304800" y="1104900"/>
          <a:ext cx="8382000" cy="4451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3" imgW="10582466" imgH="6038898" progId="Visio.Drawing.15">
                  <p:embed/>
                </p:oleObj>
              </mc:Choice>
              <mc:Fallback>
                <p:oleObj r:id="rId3" imgW="10582466" imgH="603889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04900"/>
                        <a:ext cx="8382000" cy="4451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6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t>7</a:t>
            </a:fld>
            <a:endParaRPr lang="ru-RU" sz="1000">
              <a:latin typeface="Arial"/>
              <a:cs typeface="Arial"/>
            </a:endParaRPr>
          </a:p>
        </p:txBody>
      </p:sp>
      <p:sp>
        <p:nvSpPr>
          <p:cNvPr id="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ТИПОВОЙ ПРОГРАММНО-ТЕХНИЧЕСКИЙ КОМПЛЕКС</a:t>
            </a:r>
            <a:endParaRPr lang="ru-RU" sz="14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262088"/>
              </p:ext>
            </p:extLst>
          </p:nvPr>
        </p:nvGraphicFramePr>
        <p:xfrm>
          <a:off x="457201" y="1263676"/>
          <a:ext cx="8305799" cy="3422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5344"/>
                <a:gridCol w="1414319"/>
                <a:gridCol w="1870741"/>
                <a:gridCol w="1545395"/>
              </a:tblGrid>
              <a:tr h="411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Оборудование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Население до 1 млн. чел.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Население от 1 млн. до 3 млн. чел.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Население более 3 млн. чел.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00AAE7"/>
                    </a:solidFill>
                  </a:tcPr>
                </a:tc>
              </a:tr>
              <a:tr h="34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Шкаф телекоммуникационный напольный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</a:tr>
              <a:tr h="34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Источник бесперебойного питания на 2200ВА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</a:tr>
              <a:tr h="18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АКБ к ИБП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</a:tr>
              <a:tr h="18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Маршрутизатор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</a:tr>
              <a:tr h="18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Коммутатор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</a:tr>
              <a:tr h="18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Сервер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</a:tr>
              <a:tr h="18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Модуль распределения питания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</a:tr>
              <a:tr h="18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Системный блок АРМ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</a:tr>
              <a:tr h="18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Монитор АРМ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</a:tr>
              <a:tr h="18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Клавиатура + мышь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</a:tr>
              <a:tr h="18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ИБП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</a:tr>
              <a:tr h="18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Гарнитура + переходник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</a:tr>
              <a:tr h="18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IP</a:t>
                      </a:r>
                      <a:r>
                        <a:rPr lang="ru-RU" sz="1100" dirty="0">
                          <a:effectLst/>
                        </a:rPr>
                        <a:t>-телефон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</a:tr>
              <a:tr h="18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Телекоммуникационный шлюз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 anchor="ctr">
                    <a:solidFill>
                      <a:srgbClr val="6DCFF6"/>
                    </a:solidFill>
                  </a:tcPr>
                </a:tc>
              </a:tr>
            </a:tbl>
          </a:graphicData>
        </a:graphic>
      </p:graphicFrame>
      <p:sp>
        <p:nvSpPr>
          <p:cNvPr id="13" name="Объект 30"/>
          <p:cNvSpPr txBox="1">
            <a:spLocks/>
          </p:cNvSpPr>
          <p:nvPr/>
        </p:nvSpPr>
        <p:spPr>
          <a:xfrm>
            <a:off x="533400" y="4762500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u="none" kern="120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2pPr>
            <a:lvl3pPr marL="90488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dirty="0" smtClean="0"/>
              <a:t>ТРЕБОВАНИЯ К ТИПОВОМУ НАБОРУ ОБОРУДОВАНИЯ ЦЕНТРА ОБРАБОТКИ ВЫЗОВОВ ОПРЕДЕЛЕНЫ НА БАЗЕ ИССЛЕДОВАНИЙ МЧС РФ И АПРОБАЦИИ ТЕХНИЧЕСКИХ РЕШЕНИЙ НА ПРИМЕРЕ ОФИЦИАЛЬНО ДЕЙСТВУЮЩЕЙ ПИЛОТНОЙ ЗОНЫ В КУРСКОЙ ОБЛАСТИ В 2013 Г. </a:t>
            </a:r>
          </a:p>
        </p:txBody>
      </p:sp>
    </p:spTree>
    <p:extLst>
      <p:ext uri="{BB962C8B-B14F-4D97-AF65-F5344CB8AC3E}">
        <p14:creationId xmlns:p14="http://schemas.microsoft.com/office/powerpoint/2010/main" val="9967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ru-RU" b="1" spc="-55" dirty="0">
                <a:solidFill>
                  <a:srgbClr val="FFFFFF"/>
                </a:solidFill>
                <a:cs typeface="Arial"/>
              </a:rPr>
              <a:t>ДОКУМЕНТЫ НА ПОЛУЧЕНИЕ СУБСИДИИ В РАЗМЕРЕ 20-25 МЛН. РУБ. (В ЗАВИСИМОСТИ ОТ ЧИСЛЕННОСТИ НАСЕЛЕНИЯ СУБЪЕКТА РФ НА СОЗДАНИЕ ЦЕНТРА ОБРАБОТКИ ВЫЗОВОВ (ЦОВ СИСТЕМЫ-112) НА БАЗЕ </a:t>
            </a:r>
            <a:r>
              <a:rPr lang="ru-RU" b="1" spc="-55" dirty="0" smtClean="0">
                <a:solidFill>
                  <a:srgbClr val="FFFFFF"/>
                </a:solidFill>
                <a:cs typeface="Arial"/>
              </a:rPr>
              <a:t>ТПТК-УСПО-112</a:t>
            </a:r>
            <a:endParaRPr lang="ru-RU" b="1" dirty="0">
              <a:cs typeface="Arial"/>
            </a:endParaRPr>
          </a:p>
        </p:txBody>
      </p:sp>
      <p:sp>
        <p:nvSpPr>
          <p:cNvPr id="19" name="Объект 18"/>
          <p:cNvSpPr>
            <a:spLocks noGrp="1"/>
          </p:cNvSpPr>
          <p:nvPr>
            <p:ph idx="11"/>
          </p:nvPr>
        </p:nvSpPr>
        <p:spPr>
          <a:xfrm>
            <a:off x="3352800" y="1714500"/>
            <a:ext cx="5334000" cy="2438400"/>
          </a:xfrm>
        </p:spPr>
        <p:txBody>
          <a:bodyPr>
            <a:normAutofit/>
          </a:bodyPr>
          <a:lstStyle/>
          <a:p>
            <a:pPr lvl="1"/>
            <a:endParaRPr lang="ru-RU" spc="-55" dirty="0">
              <a:solidFill>
                <a:srgbClr val="FFFFFF"/>
              </a:solidFill>
              <a:cs typeface="Arial"/>
            </a:endParaRPr>
          </a:p>
          <a:p>
            <a:pPr lvl="1"/>
            <a:r>
              <a:rPr lang="ru-RU" dirty="0" smtClean="0"/>
              <a:t>ПОДТВЕРЖДЕНИЕ </a:t>
            </a:r>
            <a:r>
              <a:rPr lang="ru-RU" dirty="0"/>
              <a:t>ГОТОВНОСТИ СУБЪЕКТА РОССИЙСКОЙ ФЕДЕРАЦИИ НА: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1. </a:t>
            </a:r>
            <a:r>
              <a:rPr lang="ru-RU" dirty="0" smtClean="0"/>
              <a:t>КОРРЕКТИРОВКУ ТЕХНИЧЕСКОГО </a:t>
            </a:r>
            <a:r>
              <a:rPr lang="ru-RU" dirty="0"/>
              <a:t>ПРОЕКТА И СМЕТНОЙ ДОКУМЕНТАЦИИ СИСТЕМЫ-112 СУБЪЕКТА РОССИЙСКОЙ ФЕДЕРАЦИИ В СООТВЕТСТВИИ С ТРЕБОВАНИЯМИ К ПТК ЦОВ;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2. ПРЕДСТАВЛЕНИЮ </a:t>
            </a:r>
            <a:r>
              <a:rPr lang="ru-RU" dirty="0" smtClean="0"/>
              <a:t>НЕОБХОДИМОГО </a:t>
            </a:r>
            <a:r>
              <a:rPr lang="ru-RU" dirty="0"/>
              <a:t>ПАКЕТА ДОКУМЕНТОВ НА ПОЛУЧЕНИЕ СУБСИДИИ В </a:t>
            </a:r>
            <a:r>
              <a:rPr lang="ru-RU" dirty="0" smtClean="0"/>
              <a:t>2016 </a:t>
            </a:r>
            <a:r>
              <a:rPr lang="ru-RU" dirty="0"/>
              <a:t>ГОДУ.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/>
              <a:t>ВЫДЕЛЕНИЕ ФЕДЕРАЛЬНОЙ СУБСИДИИ НА ПЕРИОД ДО 2017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t>8</a:t>
            </a:fld>
            <a:endParaRPr lang="ru-RU"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ru-RU" b="1" spc="-55" dirty="0">
                <a:solidFill>
                  <a:srgbClr val="FFFFFF"/>
                </a:solidFill>
                <a:cs typeface="Arial"/>
              </a:rPr>
              <a:t>ДОКУМЕНТЫ НА ПОЛУЧЕНИЕ СУБСИДИИ В РАЗМЕРЕ 20-25 МЛН. РУБ. (В ЗАВИСИМОСТИ ОТ ЧИСЛЕННОСТИ НАСЕЛЕНИЯ СУБЪЕКТА РФ НА СОЗДАНИЕ ЦЕНТРА ОБРАБОТКИ ВЫЗОВОВ (ЦОВ СИСТЕМЫ-112) НА БАЗЕ </a:t>
            </a:r>
            <a:r>
              <a:rPr lang="ru-RU" b="1" spc="-55" dirty="0" smtClean="0">
                <a:solidFill>
                  <a:srgbClr val="FFFFFF"/>
                </a:solidFill>
                <a:cs typeface="Arial"/>
              </a:rPr>
              <a:t>ТПТК-УСПО-112</a:t>
            </a:r>
            <a:endParaRPr lang="ru-RU" b="1" dirty="0">
              <a:cs typeface="Arial"/>
            </a:endParaRPr>
          </a:p>
        </p:txBody>
      </p:sp>
      <p:sp>
        <p:nvSpPr>
          <p:cNvPr id="19" name="Объект 18"/>
          <p:cNvSpPr>
            <a:spLocks noGrp="1"/>
          </p:cNvSpPr>
          <p:nvPr>
            <p:ph idx="11"/>
          </p:nvPr>
        </p:nvSpPr>
        <p:spPr>
          <a:xfrm>
            <a:off x="3352800" y="1181100"/>
            <a:ext cx="5334000" cy="4343400"/>
          </a:xfrm>
        </p:spPr>
        <p:txBody>
          <a:bodyPr>
            <a:normAutofit fontScale="92500" lnSpcReduction="20000"/>
          </a:bodyPr>
          <a:lstStyle/>
          <a:p>
            <a:pPr marL="171450" lvl="1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ВЫПИСКА </a:t>
            </a:r>
            <a:r>
              <a:rPr lang="ru-RU" dirty="0"/>
              <a:t>ИЗ ГОСУДАРСТВЕННОЙ ПРОГРАММЫ (ПОДПРОГРАММЫ) МЕРОПРИЯТИЙ ПО СОЗДАНИЮ СИСТЕМЫ-112</a:t>
            </a:r>
            <a:r>
              <a:rPr lang="ru-RU" dirty="0" smtClean="0"/>
              <a:t>;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ВЫПИСКА </a:t>
            </a:r>
            <a:r>
              <a:rPr lang="ru-RU" dirty="0"/>
              <a:t>ИЗ ЗАКОНА СУБЪЕКТА РОССИЙСКОЙ ФЕДЕРАЦИИ О БЮДЖЕТЕ МЕРОПРИЯТИЙ ПО СОЗДАНИЮ СИСТЕМЫ-112;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ПИСЬМО ОРГАНА ИСПОЛНИТЕЛЬНОЙ ВЛАСТИ СУБЪЕКТА РОССИЙСКОЙ ФЕДЕРАЦИИ ПОДТВЕРЖДАЮЩЕГО ГОТОВНОСТЬ ПОМЕЩЕНИЯ;</a:t>
            </a:r>
          </a:p>
          <a:p>
            <a:pPr marL="171450" lvl="1" indent="-1714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СООТВЕТСТВИЕ СТОИМОСТИ ПТК ЦОВ ТИПОВОМУ ПРОГРАММНО-ТЕХНИЧЕСКОМУ КОМПЛЕКСУ;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ОБЯЗАТЕЛЬСТВО ВВЕСТИ В ОПЫТНУЮ ЭКСПЛУАТАЦИЮ СИСТЕМУ112 В АДМИНИСТРАТИВНОМ ЦЕНТРЕ В ГОД ПОЛУЧЕНИЯ СУБСИДИИ, А ТАК ЖЕ ПРОВЕСТИ ГОСУДАРСТВЕННЫЕ ИСПЫТАНИЯ СИСТЕМЫ-112 ВО ВСЕМ СУБЪЕКТЕ РОССИЙСКОЙ ФЕДЕРАЦИИ НЕ ПОЗДНЕЕ ЧЕМ ЧЕРЕЗ ГОД ПОСЛЕ ПОЛУЧЕНИЯ СУБСИДИИ ИЗ ФЕДЕРАЛЬНОГО БЮДЖЕТА;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ПОДТВЕРЖДЕНИЕ СООТВЕТСТВИЯ ЗНАЧЕНИЙ ПОКАЗАТЕЛЕЙ, УСТАНАВЛИВАЕМЫХ ГОСУДАРСТВЕННОЙ ПРОГРАММОЙ (ПОДПРОГРАММОЙ) СУБЪЕКТА РОССИЙСКОЙ ФЕДЕРАЦИИ ЗНАЧЕНИЯМ ПОКАЗАТЕЛЕЙ РЕЗУЛЬТАТИВНОСТИ ПРЕДОСТАВЛЕНИЯ СУБСИДИИ ПРЕДУСМОТРЕННЫХ В ФЕДЕРАЛЬНОЙ ЦЕЛЕВОЙ ПРОГРАММЕ;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ИНФОРМАЦИЯ О ПОТРЕБНОСТИ СУБЪЕКТА РОССИЙСКОЙ ФЕДЕРАЦИИ В ОБУЧЕНИИ ПЕРСОНАЛА ДЛЯ РАБОТЫ С СИСТСМОЙ-112.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/>
              <a:t>ВЫДЕЛЕНИЕ ФЕДЕРАЛЬНОЙ СУБСИДИИ НА ПЕРИОД ДО 2017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t>9</a:t>
            </a:fld>
            <a:endParaRPr lang="ru-RU"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5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Т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wrap="square" lIns="0" tIns="0" rIns="0" bIns="0" rtlCol="0">
        <a:spAutoFit/>
      </a:bodyPr>
      <a:lstStyle>
        <a:defPPr>
          <a:defRPr dirty="0"/>
        </a:defPPr>
      </a:lstStyle>
    </a:spDef>
    <a:txDef>
      <a:spPr/>
      <a:bodyPr vert="horz" lIns="91440" tIns="45720" rIns="91440" bIns="45720" rtlCol="0" anchor="ctr">
        <a:normAutofit fontScale="32500" lnSpcReduction="20000"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791</Words>
  <Application>Microsoft Office PowerPoint</Application>
  <PresentationFormat>Экран (16:10)</PresentationFormat>
  <Paragraphs>161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Специальное оформление</vt:lpstr>
      <vt:lpstr>Visio.Drawing.15</vt:lpstr>
      <vt:lpstr>Система-112 Новый подход к созданию</vt:lpstr>
      <vt:lpstr>Презентация PowerPoint</vt:lpstr>
      <vt:lpstr>ИЗМЕНЕНИЯ В ФЕДЕРАЛЬНОЙ ЦЕЛЕВОЙ ПРОГРАММЕ В 2015 ГОДУ</vt:lpstr>
      <vt:lpstr>ИЗМЕНЕНИЯ В ФЕДЕРАЛЬНОЙ ЦЕЛЕВОЙ ПРОГРАММЕ В 2015 ГОДУ</vt:lpstr>
      <vt:lpstr>РАЗРАБОТКА УНИФИЦИРОВАННОГО СПЕЦИАЛЬНОГО ПРОГРАММНОГО ОБЕСПЕЧЕНИЯ СИСТЕМЫ-112</vt:lpstr>
      <vt:lpstr>РАЗРАБОТКА УНИФИЦИРОВАННОГО СПЕЦИАЛЬНОГО ПРОГРАММНОГО ОБЕСПЕЧЕНИЯ СИСТЕМЫ-112</vt:lpstr>
      <vt:lpstr>ТИПОВОЙ ПРОГРАММНО-ТЕХНИЧЕСКИЙ КОМПЛЕКС</vt:lpstr>
      <vt:lpstr>ВЫДЕЛЕНИЕ ФЕДЕРАЛЬНОЙ СУБСИДИИ НА ПЕРИОД ДО 2017 ГОДА</vt:lpstr>
      <vt:lpstr>ВЫДЕЛЕНИЕ ФЕДЕРАЛЬНОЙ СУБСИДИИ НА ПЕРИОД ДО 2017 ГОДА</vt:lpstr>
      <vt:lpstr>ОПЫТ СУБЪЕКТОВ С УСПО И ТПТК В 2015 ГОДУ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Leshcheva Nadezhda</dc:creator>
  <cp:lastModifiedBy>Гусев Алексей Владимирович</cp:lastModifiedBy>
  <cp:revision>97</cp:revision>
  <cp:lastPrinted>2015-03-31T13:47:56Z</cp:lastPrinted>
  <dcterms:created xsi:type="dcterms:W3CDTF">2015-03-27T16:01:07Z</dcterms:created>
  <dcterms:modified xsi:type="dcterms:W3CDTF">2015-11-24T11:39:44Z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2015-03-26T00:00:00Z</vt:filetime>
  </property>
  <property fmtid="{D5CDD505-2E9C-101B-9397-08002B2CF9AE}" pid="3" name="LastSaved">
    <vt:filetime>2015-03-27T00:00:00Z</vt:filetime>
  </property>
</Properties>
</file>