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2" r:id="rId2"/>
    <p:sldId id="325" r:id="rId3"/>
    <p:sldId id="327" r:id="rId4"/>
    <p:sldId id="340" r:id="rId5"/>
    <p:sldId id="371" r:id="rId6"/>
    <p:sldId id="372" r:id="rId7"/>
    <p:sldId id="349" r:id="rId8"/>
    <p:sldId id="373" r:id="rId9"/>
    <p:sldId id="374" r:id="rId10"/>
    <p:sldId id="342" r:id="rId11"/>
    <p:sldId id="375" r:id="rId12"/>
  </p:sldIdLst>
  <p:sldSz cx="9144000" cy="6858000" type="overhead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00"/>
    <a:srgbClr val="990033"/>
    <a:srgbClr val="FF6600"/>
    <a:srgbClr val="9933FF"/>
    <a:srgbClr val="6699FF"/>
    <a:srgbClr val="003300"/>
    <a:srgbClr val="99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5813" autoAdjust="0"/>
  </p:normalViewPr>
  <p:slideViewPr>
    <p:cSldViewPr>
      <p:cViewPr varScale="1">
        <p:scale>
          <a:sx n="103" d="100"/>
          <a:sy n="103" d="100"/>
        </p:scale>
        <p:origin x="-10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729D6C4-BCC8-41DC-94CE-A39AC583D44B}" type="datetime1">
              <a:rPr lang="de-DE"/>
              <a:pPr>
                <a:defRPr/>
              </a:pPr>
              <a:t>31.05.2012</a:t>
            </a:fld>
            <a:endParaRPr lang="de-DE" dirty="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8A2E9E5-D5D1-42C1-8228-4077BAEA376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103E895-CD34-4CD5-A32C-48C1FB013A19}" type="datetime1">
              <a:rPr lang="de-DE"/>
              <a:pPr>
                <a:defRPr/>
              </a:pPr>
              <a:t>31.05.2012</a:t>
            </a:fld>
            <a:endParaRPr lang="de-D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17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C7EB695-9E90-45F9-A99D-44778FA2AF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5997B-B764-4710-9A98-300714C96AAC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C3075DD-8858-450B-B4FE-39F6F1AF65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D60E955-6759-4F1A-BCC3-3FA68DCFFF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88"/>
            <a:ext cx="6553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38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2" descr="E:\Eigene Dateien\__Mediendaten\CI_Designs\PPT\back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308725"/>
            <a:ext cx="407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5" descr="E:\Eigene Dateien\__Mediendaten\CI_Designs\PPT\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3538" y="6308725"/>
            <a:ext cx="407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6" descr="E:\Eigene Dateien\__Mediendaten\CI_Designs\PPT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40725" y="6308725"/>
            <a:ext cx="4079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AEGMIS_LOGO_6,3x2,2cm_fWor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32675" y="96838"/>
            <a:ext cx="1619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0525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1144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r>
              <a:rPr lang="de-DE"/>
              <a:t>Seite </a:t>
            </a:r>
            <a:fld id="{052F5915-B0B8-4A78-A69A-E1F55450A4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ransition>
    <p:pul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Optimum" pitchFamily="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Optimum" pitchFamily="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Optimum" pitchFamily="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Optim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859338" y="0"/>
            <a:ext cx="4284662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/>
          </a:p>
        </p:txBody>
      </p:sp>
      <p:sp>
        <p:nvSpPr>
          <p:cNvPr id="6146" name="Rechteck 12"/>
          <p:cNvSpPr>
            <a:spLocks noChangeArrowheads="1"/>
          </p:cNvSpPr>
          <p:nvPr/>
        </p:nvSpPr>
        <p:spPr bwMode="auto">
          <a:xfrm>
            <a:off x="4786313" y="0"/>
            <a:ext cx="4357687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de-DE"/>
          </a:p>
        </p:txBody>
      </p:sp>
      <p:pic>
        <p:nvPicPr>
          <p:cNvPr id="6147" name="Grafik 10" descr="Bahnhof Ulm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" descr="D:\Eigene Dateien\__Mediendaten\_CI-Design\AEG MIS LOGO norm #FC3D32 Pf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888" y="260350"/>
            <a:ext cx="3863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59338" y="4508500"/>
            <a:ext cx="4284662" cy="192087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cap="small" dirty="0" smtClean="0">
                <a:latin typeface="Arial" charset="0"/>
                <a:ea typeface="+mn-ea"/>
                <a:cs typeface="+mn-cs"/>
              </a:rPr>
              <a:t>Фирма по разработке</a:t>
            </a:r>
            <a:br>
              <a:rPr lang="ru-RU" cap="small" dirty="0" smtClean="0">
                <a:latin typeface="Arial" charset="0"/>
                <a:ea typeface="+mn-ea"/>
                <a:cs typeface="+mn-cs"/>
              </a:rPr>
            </a:br>
            <a:r>
              <a:rPr lang="ru-RU" cap="small" dirty="0" smtClean="0">
                <a:latin typeface="Arial" charset="0"/>
                <a:ea typeface="+mn-ea"/>
                <a:cs typeface="+mn-cs"/>
              </a:rPr>
              <a:t>системного программного </a:t>
            </a:r>
            <a:br>
              <a:rPr lang="ru-RU" cap="small" dirty="0" smtClean="0">
                <a:latin typeface="Arial" charset="0"/>
                <a:ea typeface="+mn-ea"/>
                <a:cs typeface="+mn-cs"/>
              </a:rPr>
            </a:br>
            <a:r>
              <a:rPr lang="ru-RU" cap="small" dirty="0" smtClean="0">
                <a:latin typeface="Arial" charset="0"/>
                <a:ea typeface="+mn-ea"/>
                <a:cs typeface="+mn-cs"/>
              </a:rPr>
              <a:t>обеспечения и современных </a:t>
            </a:r>
            <a:br>
              <a:rPr lang="ru-RU" cap="small" dirty="0" smtClean="0">
                <a:latin typeface="Arial" charset="0"/>
                <a:ea typeface="+mn-ea"/>
                <a:cs typeface="+mn-cs"/>
              </a:rPr>
            </a:br>
            <a:r>
              <a:rPr lang="ru-RU" cap="small" dirty="0" smtClean="0">
                <a:latin typeface="Arial" charset="0"/>
                <a:ea typeface="+mn-ea"/>
                <a:cs typeface="+mn-cs"/>
              </a:rPr>
              <a:t>систем информации </a:t>
            </a:r>
            <a:br>
              <a:rPr lang="ru-RU" cap="small" dirty="0" smtClean="0">
                <a:latin typeface="Arial" charset="0"/>
                <a:ea typeface="+mn-ea"/>
                <a:cs typeface="+mn-cs"/>
              </a:rPr>
            </a:br>
            <a:r>
              <a:rPr lang="ru-RU" cap="small" dirty="0" smtClean="0">
                <a:latin typeface="Arial" charset="0"/>
                <a:ea typeface="+mn-ea"/>
                <a:cs typeface="+mn-cs"/>
              </a:rPr>
              <a:t>для пассажиров </a:t>
            </a:r>
            <a:endParaRPr lang="de-DE" cap="small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Arial" charset="0"/>
                <a:cs typeface="Arial" charset="0"/>
              </a:rPr>
              <a:t>Репрезентативные данные</a:t>
            </a:r>
          </a:p>
        </p:txBody>
      </p:sp>
      <p:sp>
        <p:nvSpPr>
          <p:cNvPr id="16386" name="Inhaltsplatzhalter 5"/>
          <p:cNvSpPr>
            <a:spLocks noGrp="1"/>
          </p:cNvSpPr>
          <p:nvPr>
            <p:ph idx="1"/>
          </p:nvPr>
        </p:nvSpPr>
        <p:spPr>
          <a:xfrm>
            <a:off x="457200" y="1268413"/>
            <a:ext cx="8435975" cy="4857750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b="1" u="sng" smtClean="0">
                <a:latin typeface="Arial" charset="0"/>
                <a:cs typeface="Arial" charset="0"/>
              </a:rPr>
              <a:t>Россия:</a:t>
            </a:r>
          </a:p>
          <a:p>
            <a:pPr>
              <a:buFontTx/>
              <a:buNone/>
            </a:pPr>
            <a:r>
              <a:rPr lang="de-DE" sz="2000" smtClean="0">
                <a:latin typeface="Arial" charset="0"/>
                <a:cs typeface="Arial" charset="0"/>
              </a:rPr>
              <a:t>аэропорты Внуково, Шереметьево, Домодедово</a:t>
            </a:r>
          </a:p>
          <a:p>
            <a:pPr>
              <a:buFontTx/>
              <a:buNone/>
            </a:pPr>
            <a:endParaRPr lang="de-DE" sz="2000" b="1" u="sng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de-DE" sz="2000" b="1" u="sng" smtClean="0">
                <a:latin typeface="Arial" charset="0"/>
                <a:cs typeface="Arial" charset="0"/>
              </a:rPr>
              <a:t>Германия: </a:t>
            </a:r>
            <a:endParaRPr lang="az-Cyrl-AZ" sz="2000" b="1" u="sng" smtClean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ru-RU" sz="2000" smtClean="0">
                <a:latin typeface="Arial" charset="0"/>
                <a:cs typeface="Arial" charset="0"/>
              </a:rPr>
              <a:t>производится 80% современных информационных систем для </a:t>
            </a:r>
          </a:p>
          <a:p>
            <a:pPr algn="just">
              <a:buFontTx/>
              <a:buNone/>
            </a:pPr>
            <a:r>
              <a:rPr lang="ru-RU" sz="2000" smtClean="0">
                <a:latin typeface="Arial" charset="0"/>
                <a:cs typeface="Arial" charset="0"/>
              </a:rPr>
              <a:t>АО «Дейче Бан»</a:t>
            </a: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ru-RU" sz="2000" smtClean="0">
                <a:latin typeface="Arial" charset="0"/>
                <a:cs typeface="Arial" charset="0"/>
              </a:rPr>
              <a:t>по всей Германии используется около 3.600 систем отображения </a:t>
            </a:r>
          </a:p>
          <a:p>
            <a:pPr>
              <a:buFontTx/>
              <a:buNone/>
            </a:pPr>
            <a:r>
              <a:rPr lang="ru-RU" sz="2000" smtClean="0">
                <a:latin typeface="Arial" charset="0"/>
                <a:cs typeface="Arial" charset="0"/>
              </a:rPr>
              <a:t>информации</a:t>
            </a:r>
            <a:endParaRPr lang="az-Cyrl-AZ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az-Cyrl-AZ" sz="1400" u="sng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de-DE" sz="2000" b="1" u="sng" smtClean="0">
                <a:latin typeface="Arial" charset="0"/>
                <a:cs typeface="Arial" charset="0"/>
              </a:rPr>
              <a:t>Швейцария:</a:t>
            </a:r>
          </a:p>
          <a:p>
            <a:pPr>
              <a:buFontTx/>
              <a:buNone/>
            </a:pPr>
            <a:r>
              <a:rPr lang="ru-RU" sz="2000" smtClean="0">
                <a:latin typeface="Arial" charset="0"/>
                <a:cs typeface="Arial" charset="0"/>
              </a:rPr>
              <a:t>200 ж/д вокзалов, около 800 информационных табло</a:t>
            </a:r>
          </a:p>
          <a:p>
            <a:pPr>
              <a:buFontTx/>
              <a:buNone/>
            </a:pPr>
            <a:endParaRPr lang="de-DE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nhaltsplatzhalter 5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857750"/>
          </a:xfrm>
        </p:spPr>
        <p:txBody>
          <a:bodyPr/>
          <a:lstStyle/>
          <a:p>
            <a:pPr algn="ctr">
              <a:buFontTx/>
              <a:buNone/>
            </a:pPr>
            <a:endParaRPr lang="de-DE" sz="3600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endParaRPr lang="de-DE" sz="3600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endParaRPr lang="de-DE" sz="3600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de-DE" sz="3600" smtClean="0">
                <a:latin typeface="Arial" charset="0"/>
                <a:cs typeface="Arial" charset="0"/>
              </a:rPr>
              <a:t>Спасибо за Ваше внимание!</a:t>
            </a:r>
          </a:p>
          <a:p>
            <a:pPr>
              <a:buFontTx/>
              <a:buNone/>
            </a:pPr>
            <a:endParaRPr lang="de-DE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О фирме</a:t>
            </a: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3075" name="Inhaltsplatzhalter 13"/>
          <p:cNvSpPr>
            <a:spLocks noGrp="1"/>
          </p:cNvSpPr>
          <p:nvPr>
            <p:ph idx="1"/>
          </p:nvPr>
        </p:nvSpPr>
        <p:spPr>
          <a:xfrm>
            <a:off x="468313" y="1412875"/>
            <a:ext cx="8496300" cy="4752975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de-DE" sz="1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de-DE" sz="1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Arial" charset="0"/>
              </a:rPr>
              <a:t>Коммерческие директора</a:t>
            </a:r>
            <a:r>
              <a:rPr lang="de-DE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: 	</a:t>
            </a:r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доктор Райнер Байрле, Петэр Мак</a:t>
            </a:r>
            <a:endParaRPr lang="de-DE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de-DE" sz="180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Фирма AEG MIS основана в</a:t>
            </a:r>
            <a:r>
              <a:rPr lang="de-DE" sz="1800" b="1" smtClean="0">
                <a:latin typeface="Arial" charset="0"/>
                <a:cs typeface="Arial" charset="0"/>
              </a:rPr>
              <a:t>:</a:t>
            </a:r>
            <a:r>
              <a:rPr lang="de-DE" sz="1800" smtClean="0">
                <a:latin typeface="Arial" charset="0"/>
                <a:cs typeface="Arial" charset="0"/>
              </a:rPr>
              <a:t>		1996</a:t>
            </a:r>
            <a:r>
              <a:rPr lang="ru-RU" sz="1800" smtClean="0">
                <a:latin typeface="Arial" charset="0"/>
                <a:cs typeface="Arial" charset="0"/>
              </a:rPr>
              <a:t> году</a:t>
            </a:r>
            <a:endParaRPr lang="de-DE" sz="180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de-DE" sz="180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Фирма AEG MIS приобрела </a:t>
            </a:r>
          </a:p>
          <a:p>
            <a:pPr marL="0" indent="0">
              <a:buFontTx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контрольный пакет акций концерна</a:t>
            </a:r>
            <a:r>
              <a:rPr lang="de-DE" sz="1800" b="1" smtClean="0">
                <a:latin typeface="Arial" charset="0"/>
                <a:cs typeface="Arial" charset="0"/>
              </a:rPr>
              <a:t>:</a:t>
            </a:r>
            <a:r>
              <a:rPr lang="de-DE" sz="1800" smtClean="0">
                <a:latin typeface="Arial" charset="0"/>
                <a:cs typeface="Arial" charset="0"/>
              </a:rPr>
              <a:t>	 01.01.1997</a:t>
            </a:r>
            <a:r>
              <a:rPr lang="ru-RU" sz="1800" smtClean="0">
                <a:latin typeface="Arial" charset="0"/>
                <a:cs typeface="Arial" charset="0"/>
              </a:rPr>
              <a:t> года</a:t>
            </a:r>
            <a:endParaRPr lang="de-DE" sz="180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de-DE" sz="18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de-DE" sz="180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Arial" charset="0"/>
                <a:cs typeface="Arial" charset="0"/>
              </a:rPr>
              <a:t>Направления деятельности</a:t>
            </a:r>
          </a:p>
        </p:txBody>
      </p:sp>
      <p:sp>
        <p:nvSpPr>
          <p:cNvPr id="9218" name="Inhaltsplatzhalter 5"/>
          <p:cNvSpPr>
            <a:spLocks noGrp="1"/>
          </p:cNvSpPr>
          <p:nvPr>
            <p:ph idx="1"/>
          </p:nvPr>
        </p:nvSpPr>
        <p:spPr>
          <a:xfrm>
            <a:off x="457200" y="1125538"/>
            <a:ext cx="8507413" cy="5111750"/>
          </a:xfrm>
        </p:spPr>
        <p:txBody>
          <a:bodyPr/>
          <a:lstStyle/>
          <a:p>
            <a:pPr>
              <a:buFontTx/>
              <a:buNone/>
            </a:pPr>
            <a:endParaRPr lang="de-DE" sz="1800" smtClean="0">
              <a:latin typeface="Arial" charset="0"/>
              <a:cs typeface="Arial" charset="0"/>
            </a:endParaRPr>
          </a:p>
          <a:p>
            <a:r>
              <a:rPr lang="de-DE" sz="1800" smtClean="0">
                <a:latin typeface="Arial" charset="0"/>
                <a:cs typeface="Arial" charset="0"/>
              </a:rPr>
              <a:t>Разработка программного обеспечения </a:t>
            </a:r>
          </a:p>
          <a:p>
            <a:endParaRPr lang="de-DE" sz="1800" smtClean="0">
              <a:latin typeface="Arial" charset="0"/>
              <a:cs typeface="Arial" charset="0"/>
            </a:endParaRPr>
          </a:p>
          <a:p>
            <a:r>
              <a:rPr lang="ru-RU" sz="1800" smtClean="0">
                <a:latin typeface="Arial" charset="0"/>
                <a:cs typeface="Arial" charset="0"/>
              </a:rPr>
              <a:t>Производство ЖК-дисплеев (единственный производитель в Европе)</a:t>
            </a:r>
            <a:endParaRPr lang="de-DE" sz="1800" smtClean="0">
              <a:latin typeface="Arial" charset="0"/>
              <a:cs typeface="Arial" charset="0"/>
            </a:endParaRPr>
          </a:p>
          <a:p>
            <a:endParaRPr lang="de-DE" sz="1800" smtClean="0">
              <a:latin typeface="Arial" charset="0"/>
              <a:cs typeface="Arial" charset="0"/>
            </a:endParaRPr>
          </a:p>
          <a:p>
            <a:r>
              <a:rPr lang="ru-RU" sz="1800" smtClean="0">
                <a:latin typeface="Arial" charset="0"/>
                <a:cs typeface="Arial" charset="0"/>
              </a:rPr>
              <a:t>Монтаж и ввод в эксплуатацию</a:t>
            </a:r>
            <a:endParaRPr lang="de-DE" sz="1800" smtClean="0">
              <a:latin typeface="Arial" charset="0"/>
              <a:cs typeface="Arial" charset="0"/>
            </a:endParaRPr>
          </a:p>
          <a:p>
            <a:endParaRPr lang="de-DE" sz="1800" smtClean="0">
              <a:latin typeface="Arial" charset="0"/>
              <a:cs typeface="Arial" charset="0"/>
            </a:endParaRPr>
          </a:p>
          <a:p>
            <a:r>
              <a:rPr lang="ru-RU" sz="1800" smtClean="0">
                <a:latin typeface="Arial" charset="0"/>
                <a:cs typeface="Arial" charset="0"/>
              </a:rPr>
              <a:t>Производство полнокомплектных систем отображения информации</a:t>
            </a:r>
            <a:endParaRPr lang="de-DE" sz="1800" smtClean="0">
              <a:latin typeface="Arial" charset="0"/>
              <a:cs typeface="Arial" charset="0"/>
            </a:endParaRPr>
          </a:p>
          <a:p>
            <a:endParaRPr lang="de-DE" sz="1800" smtClean="0">
              <a:latin typeface="Arial" charset="0"/>
              <a:cs typeface="Arial" charset="0"/>
            </a:endParaRPr>
          </a:p>
          <a:p>
            <a:r>
              <a:rPr lang="de-DE" sz="1800" smtClean="0">
                <a:latin typeface="Arial" charset="0"/>
                <a:cs typeface="Arial" charset="0"/>
              </a:rPr>
              <a:t>Планирование и проектирование</a:t>
            </a:r>
          </a:p>
          <a:p>
            <a:endParaRPr lang="de-DE" sz="1800" smtClean="0">
              <a:latin typeface="Arial" charset="0"/>
              <a:cs typeface="Arial" charset="0"/>
            </a:endParaRPr>
          </a:p>
          <a:p>
            <a:r>
              <a:rPr lang="ru-RU" sz="1800" smtClean="0">
                <a:latin typeface="Arial" charset="0"/>
                <a:cs typeface="Arial" charset="0"/>
              </a:rPr>
              <a:t>Т</a:t>
            </a:r>
            <a:r>
              <a:rPr lang="de-DE" sz="1800" smtClean="0">
                <a:latin typeface="Arial" charset="0"/>
                <a:cs typeface="Arial" charset="0"/>
              </a:rPr>
              <a:t>ехническое обслуживание </a:t>
            </a:r>
          </a:p>
          <a:p>
            <a:pPr>
              <a:buFontTx/>
              <a:buNone/>
            </a:pPr>
            <a:endParaRPr lang="de-DE" sz="18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de-DE" sz="1800" smtClean="0">
                <a:latin typeface="Arial" charset="0"/>
                <a:cs typeface="Arial" charset="0"/>
              </a:rPr>
              <a:t>                                                                                                                                                 </a:t>
            </a:r>
          </a:p>
          <a:p>
            <a:pPr>
              <a:buFontTx/>
              <a:buNone/>
            </a:pPr>
            <a:endParaRPr lang="de-DE" sz="1800" b="1" smtClean="0"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endParaRPr lang="de-DE" sz="18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de-DE" smtClean="0">
                <a:latin typeface="Arial" charset="0"/>
                <a:cs typeface="Arial" charset="0"/>
              </a:rPr>
              <a:t/>
            </a:r>
            <a:br>
              <a:rPr lang="de-DE" smtClean="0">
                <a:latin typeface="Arial" charset="0"/>
                <a:cs typeface="Arial" charset="0"/>
              </a:rPr>
            </a:br>
            <a:endParaRPr lang="de-DE" smtClean="0">
              <a:latin typeface="Arial" charset="0"/>
              <a:cs typeface="Arial" charset="0"/>
            </a:endParaRPr>
          </a:p>
          <a:p>
            <a:endParaRPr lang="de-DE" smtClean="0">
              <a:latin typeface="Arial" charset="0"/>
              <a:cs typeface="Arial" charset="0"/>
            </a:endParaRPr>
          </a:p>
          <a:p>
            <a:pPr lvl="1"/>
            <a:endParaRPr lang="de-DE" b="1" smtClean="0">
              <a:latin typeface="Arial" charset="0"/>
              <a:cs typeface="Arial" charset="0"/>
            </a:endParaRPr>
          </a:p>
          <a:p>
            <a:pPr lvl="1"/>
            <a:endParaRPr lang="de-DE" b="1" smtClean="0">
              <a:latin typeface="Arial" charset="0"/>
              <a:cs typeface="Arial" charset="0"/>
            </a:endParaRPr>
          </a:p>
          <a:p>
            <a:pPr lvl="1"/>
            <a:endParaRPr lang="de-DE" b="1" smtClean="0">
              <a:latin typeface="Arial" charset="0"/>
              <a:cs typeface="Arial" charset="0"/>
            </a:endParaRPr>
          </a:p>
          <a:p>
            <a:pPr lvl="2"/>
            <a:endParaRPr lang="de-DE" smtClean="0">
              <a:latin typeface="Arial" charset="0"/>
              <a:cs typeface="Arial" charset="0"/>
            </a:endParaRPr>
          </a:p>
          <a:p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Arial" charset="0"/>
                <a:cs typeface="Arial" charset="0"/>
              </a:rPr>
              <a:t>Сегменты рынка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22350"/>
            <a:ext cx="65532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500438"/>
            <a:ext cx="19621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Grafik 6" descr="Typ5 94mm Maßstab 1zu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84313"/>
            <a:ext cx="33845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Arial" charset="0"/>
                <a:cs typeface="Arial" charset="0"/>
              </a:rPr>
              <a:t>Особенности систем отображения информации</a:t>
            </a:r>
          </a:p>
        </p:txBody>
      </p:sp>
      <p:sp>
        <p:nvSpPr>
          <p:cNvPr id="11268" name="Inhaltsplatzhalter 5"/>
          <p:cNvSpPr>
            <a:spLocks noGrp="1"/>
          </p:cNvSpPr>
          <p:nvPr>
            <p:ph idx="1"/>
          </p:nvPr>
        </p:nvSpPr>
        <p:spPr>
          <a:xfrm>
            <a:off x="0" y="1052513"/>
            <a:ext cx="5940425" cy="5073650"/>
          </a:xfrm>
        </p:spPr>
        <p:txBody>
          <a:bodyPr/>
          <a:lstStyle/>
          <a:p>
            <a:pPr>
              <a:buFontTx/>
              <a:buNone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de-DE" sz="2000" smtClean="0">
                <a:latin typeface="Arial" charset="0"/>
                <a:cs typeface="Arial" charset="0"/>
              </a:rPr>
              <a:t>Простота обслуживания</a:t>
            </a:r>
            <a:r>
              <a:rPr lang="ru-RU" sz="2000" smtClean="0">
                <a:latin typeface="Arial" charset="0"/>
                <a:cs typeface="Arial" charset="0"/>
              </a:rPr>
              <a:t> </a:t>
            </a:r>
            <a:r>
              <a:rPr lang="de-DE" sz="2000" smtClean="0">
                <a:latin typeface="Arial" charset="0"/>
                <a:cs typeface="Arial" charset="0"/>
              </a:rPr>
              <a:t>/</a:t>
            </a:r>
            <a:r>
              <a:rPr lang="ru-RU" sz="2000" smtClean="0">
                <a:latin typeface="Arial" charset="0"/>
                <a:cs typeface="Arial" charset="0"/>
              </a:rPr>
              <a:t> </a:t>
            </a:r>
            <a:r>
              <a:rPr lang="de-DE" sz="2000" smtClean="0">
                <a:latin typeface="Arial" charset="0"/>
                <a:cs typeface="Arial" charset="0"/>
              </a:rPr>
              <a:t>незначительные дополнительные затраты</a:t>
            </a:r>
          </a:p>
          <a:p>
            <a:pPr>
              <a:buFontTx/>
              <a:buChar char="-"/>
            </a:pPr>
            <a:r>
              <a:rPr lang="de-DE" sz="2000" smtClean="0">
                <a:latin typeface="Arial" charset="0"/>
                <a:cs typeface="Arial" charset="0"/>
              </a:rPr>
              <a:t>Низкое энергопотребление</a:t>
            </a:r>
            <a:endParaRPr lang="de-DE" sz="2000" b="1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ru-RU" sz="2000" smtClean="0">
                <a:latin typeface="Arial" charset="0"/>
                <a:cs typeface="Arial" charset="0"/>
              </a:rPr>
              <a:t>Долгий срок службы (около 200.000 часов)</a:t>
            </a: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ru-RU" sz="200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de-DE" sz="2000" smtClean="0">
                <a:latin typeface="Arial" charset="0"/>
                <a:cs typeface="Arial" charset="0"/>
              </a:rPr>
              <a:t>-    Высокий коэффициент готовности продукции</a:t>
            </a:r>
          </a:p>
          <a:p>
            <a:pPr>
              <a:buFontTx/>
              <a:buNone/>
            </a:pPr>
            <a:r>
              <a:rPr lang="de-DE" sz="2000" smtClean="0">
                <a:latin typeface="Arial" charset="0"/>
                <a:cs typeface="Arial" charset="0"/>
              </a:rPr>
              <a:t>-    Экологичность</a:t>
            </a:r>
          </a:p>
          <a:p>
            <a:pPr>
              <a:buFontTx/>
              <a:buNone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de-DE" sz="2000" smtClean="0">
                <a:latin typeface="Arial" charset="0"/>
                <a:cs typeface="Arial" charset="0"/>
              </a:rPr>
              <a:t>	</a:t>
            </a:r>
          </a:p>
          <a:p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de-DE" sz="2000" smtClean="0">
                <a:latin typeface="Arial" charset="0"/>
                <a:cs typeface="Arial" charset="0"/>
              </a:rPr>
              <a:t>                                       </a:t>
            </a:r>
          </a:p>
          <a:p>
            <a:pPr>
              <a:buFontTx/>
              <a:buNone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de-DE" smtClean="0">
              <a:latin typeface="Arial" charset="0"/>
              <a:cs typeface="Arial" charset="0"/>
            </a:endParaRPr>
          </a:p>
          <a:p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1126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Seite </a:t>
            </a:r>
            <a:fld id="{B0F7B751-62D3-4970-951F-6B595FFA49A9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628775"/>
            <a:ext cx="41290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Arial" charset="0"/>
                <a:cs typeface="Arial" charset="0"/>
              </a:rPr>
              <a:t>Green Systems</a:t>
            </a:r>
            <a:r>
              <a:rPr lang="ru-RU" b="1" smtClean="0">
                <a:latin typeface="Arial" charset="0"/>
                <a:cs typeface="Arial" charset="0"/>
              </a:rPr>
              <a:t> </a:t>
            </a:r>
            <a:r>
              <a:rPr lang="de-DE" b="1" smtClean="0">
                <a:latin typeface="Arial" charset="0"/>
                <a:cs typeface="Arial" charset="0"/>
              </a:rPr>
              <a:t>/</a:t>
            </a:r>
            <a:r>
              <a:rPr lang="ru-RU" b="1" smtClean="0">
                <a:latin typeface="Arial" charset="0"/>
                <a:cs typeface="Arial" charset="0"/>
              </a:rPr>
              <a:t> </a:t>
            </a:r>
            <a:r>
              <a:rPr lang="de-DE" b="1" smtClean="0">
                <a:latin typeface="Arial" charset="0"/>
                <a:cs typeface="Arial" charset="0"/>
              </a:rPr>
              <a:t>бистабильные ЖК-дисплеи</a:t>
            </a:r>
          </a:p>
        </p:txBody>
      </p:sp>
      <p:sp>
        <p:nvSpPr>
          <p:cNvPr id="12291" name="Inhaltsplatzhalter 5"/>
          <p:cNvSpPr>
            <a:spLocks noGrp="1"/>
          </p:cNvSpPr>
          <p:nvPr>
            <p:ph idx="1"/>
          </p:nvPr>
        </p:nvSpPr>
        <p:spPr>
          <a:xfrm>
            <a:off x="636588" y="981075"/>
            <a:ext cx="5735637" cy="5145088"/>
          </a:xfrm>
        </p:spPr>
        <p:txBody>
          <a:bodyPr/>
          <a:lstStyle/>
          <a:p>
            <a:pPr>
              <a:buFontTx/>
              <a:buNone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de-DE" sz="200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de-DE" sz="2000" smtClean="0">
              <a:latin typeface="Arial" charset="0"/>
              <a:cs typeface="Arial" charset="0"/>
            </a:endParaRP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Seite </a:t>
            </a:r>
            <a:fld id="{623E21DF-2ABD-48C5-B05A-10620D04DB40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2293" name="Rechteck 8"/>
          <p:cNvSpPr>
            <a:spLocks noChangeArrowheads="1"/>
          </p:cNvSpPr>
          <p:nvPr/>
        </p:nvSpPr>
        <p:spPr bwMode="auto">
          <a:xfrm>
            <a:off x="179388" y="1125538"/>
            <a:ext cx="89646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de-DE" sz="2000"/>
              <a:t> </a:t>
            </a:r>
            <a:r>
              <a:rPr lang="ru-RU" sz="2000"/>
              <a:t>Отличное качество изображения при попадании прямых солнечных лучей</a:t>
            </a:r>
            <a:endParaRPr lang="de-DE" sz="2000"/>
          </a:p>
          <a:p>
            <a:pPr eaLnBrk="0" hangingPunct="0">
              <a:buFontTx/>
              <a:buChar char="-"/>
            </a:pPr>
            <a:endParaRPr lang="de-DE" sz="2000"/>
          </a:p>
          <a:p>
            <a:pPr eaLnBrk="0" hangingPunct="0">
              <a:buFontTx/>
              <a:buChar char="-"/>
            </a:pPr>
            <a:r>
              <a:rPr lang="de-DE" sz="2000"/>
              <a:t> </a:t>
            </a:r>
            <a:r>
              <a:rPr lang="ru-RU" sz="2000"/>
              <a:t>Низкий уровень выделения </a:t>
            </a:r>
          </a:p>
          <a:p>
            <a:pPr eaLnBrk="0" hangingPunct="0"/>
            <a:r>
              <a:rPr lang="ru-RU" sz="2000"/>
              <a:t>углекислого газа</a:t>
            </a:r>
            <a:endParaRPr lang="de-DE" sz="2000"/>
          </a:p>
          <a:p>
            <a:pPr eaLnBrk="0" hangingPunct="0">
              <a:buFontTx/>
              <a:buChar char="-"/>
            </a:pPr>
            <a:endParaRPr lang="de-DE" sz="2000"/>
          </a:p>
          <a:p>
            <a:pPr eaLnBrk="0" hangingPunct="0">
              <a:buFontTx/>
              <a:buChar char="-"/>
            </a:pPr>
            <a:r>
              <a:rPr lang="de-DE" sz="2000"/>
              <a:t> Простота обслуживания</a:t>
            </a:r>
          </a:p>
          <a:p>
            <a:pPr eaLnBrk="0" hangingPunct="0">
              <a:buFontTx/>
              <a:buChar char="-"/>
            </a:pPr>
            <a:endParaRPr lang="de-DE" sz="2000"/>
          </a:p>
          <a:p>
            <a:pPr eaLnBrk="0" hangingPunct="0">
              <a:buFontTx/>
              <a:buChar char="-"/>
            </a:pPr>
            <a:r>
              <a:rPr lang="de-DE" sz="2000"/>
              <a:t> Долгий срок службы</a:t>
            </a:r>
          </a:p>
          <a:p>
            <a:pPr eaLnBrk="0" hangingPunct="0">
              <a:buFontTx/>
              <a:buChar char="-"/>
            </a:pPr>
            <a:endParaRPr lang="de-DE" sz="2000"/>
          </a:p>
          <a:p>
            <a:pPr eaLnBrk="0" hangingPunct="0">
              <a:buFontTx/>
              <a:buChar char="-"/>
            </a:pPr>
            <a:r>
              <a:rPr lang="de-DE" sz="2000"/>
              <a:t> Экологичность</a:t>
            </a:r>
          </a:p>
          <a:p>
            <a:pPr eaLnBrk="0" hangingPunct="0">
              <a:buFontTx/>
              <a:buChar char="-"/>
            </a:pPr>
            <a:endParaRPr lang="de-DE" sz="2000"/>
          </a:p>
          <a:p>
            <a:pPr eaLnBrk="0" hangingPunct="0">
              <a:buFontTx/>
              <a:buChar char="-"/>
            </a:pPr>
            <a:r>
              <a:rPr lang="de-DE" sz="2000"/>
              <a:t> </a:t>
            </a:r>
            <a:r>
              <a:rPr lang="ru-RU" sz="2000"/>
              <a:t>Незначительные дополнительные затраты / низкое энергопотребление</a:t>
            </a:r>
            <a:endParaRPr lang="de-DE" sz="2000"/>
          </a:p>
          <a:p>
            <a:pPr eaLnBrk="0" hangingPunct="0">
              <a:buFontTx/>
              <a:buChar char="-"/>
            </a:pPr>
            <a:endParaRPr lang="de-DE" sz="2000"/>
          </a:p>
          <a:p>
            <a:pPr eaLnBrk="0" hangingPunct="0">
              <a:buFontTx/>
              <a:buChar char="-"/>
            </a:pPr>
            <a:r>
              <a:rPr lang="de-DE" sz="2000"/>
              <a:t> Возможность использования солнечной энергии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Arial" charset="0"/>
                <a:cs typeface="Arial" charset="0"/>
              </a:rPr>
              <a:t>Примеры: автомагистрали</a:t>
            </a:r>
            <a:r>
              <a:rPr lang="ru-RU" b="1" smtClean="0">
                <a:latin typeface="Arial" charset="0"/>
                <a:cs typeface="Arial" charset="0"/>
              </a:rPr>
              <a:t> </a:t>
            </a:r>
            <a:r>
              <a:rPr lang="de-DE" b="1" smtClean="0">
                <a:latin typeface="Arial" charset="0"/>
                <a:cs typeface="Arial" charset="0"/>
              </a:rPr>
              <a:t>/</a:t>
            </a:r>
            <a:r>
              <a:rPr lang="ru-RU" b="1" smtClean="0">
                <a:latin typeface="Arial" charset="0"/>
                <a:cs typeface="Arial" charset="0"/>
              </a:rPr>
              <a:t> </a:t>
            </a:r>
            <a:r>
              <a:rPr lang="de-DE" b="1" smtClean="0">
                <a:latin typeface="Arial" charset="0"/>
                <a:cs typeface="Arial" charset="0"/>
              </a:rPr>
              <a:t>железные дороги</a:t>
            </a:r>
          </a:p>
        </p:txBody>
      </p:sp>
      <p:pic>
        <p:nvPicPr>
          <p:cNvPr id="13314" name="Picture 24" descr="IMG_00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65638" y="908050"/>
            <a:ext cx="3419475" cy="2565400"/>
          </a:xfrm>
        </p:spPr>
      </p:pic>
      <p:pic>
        <p:nvPicPr>
          <p:cNvPr id="13315" name="Picture 28" descr="Tafel_Bautz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38100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981075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E:\Eigene Dateien\Dokumente\Bilder\Kopie von Dresden Hbf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89363"/>
            <a:ext cx="3430588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6985000" cy="433387"/>
          </a:xfrm>
        </p:spPr>
        <p:txBody>
          <a:bodyPr/>
          <a:lstStyle/>
          <a:p>
            <a:r>
              <a:rPr lang="de-DE" b="1" smtClean="0">
                <a:latin typeface="Arial" charset="0"/>
                <a:cs typeface="Arial" charset="0"/>
              </a:rPr>
              <a:t>Geameleon / Green System / городская информационная система  </a:t>
            </a:r>
          </a:p>
        </p:txBody>
      </p:sp>
      <p:pic>
        <p:nvPicPr>
          <p:cNvPr id="14338" name="Picture 2" descr="E:\Eigene Dateien\Dokumente\Bilder\IMG_9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79962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Arial" charset="0"/>
                <a:cs typeface="Arial" charset="0"/>
              </a:rPr>
              <a:t>Информационная система дорожного движения</a:t>
            </a:r>
          </a:p>
        </p:txBody>
      </p:sp>
      <p:pic>
        <p:nvPicPr>
          <p:cNvPr id="15362" name="Picture 2" descr="E:\Eigene Dateien\Dokumente\Bilder\Grenzüberg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81075"/>
            <a:ext cx="6911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Optimum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178</Words>
  <Application>Microsoft Office PowerPoint</Application>
  <PresentationFormat>Прозрачка</PresentationFormat>
  <Paragraphs>93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Leere Präsentation</vt:lpstr>
      <vt:lpstr>ФИРМА ПО РАЗРАБОТКЕ СИСТЕМНОГО ПРОГРАММНОГО  ОБЕСПЕЧЕНИЯ И СОВРЕМЕННЫХ  СИСТЕМ ИНФОРМАЦИИ  ДЛЯ ПАССАЖИРОВ </vt:lpstr>
      <vt:lpstr>О фирме</vt:lpstr>
      <vt:lpstr>Направления деятельности</vt:lpstr>
      <vt:lpstr>Сегменты рынка</vt:lpstr>
      <vt:lpstr>Особенности систем отображения информации</vt:lpstr>
      <vt:lpstr>Green Systems / бистабильные ЖК-дисплеи</vt:lpstr>
      <vt:lpstr>Примеры: автомагистрали / железные дороги</vt:lpstr>
      <vt:lpstr>Geameleon / Green System / городская информационная система  </vt:lpstr>
      <vt:lpstr>Информационная система дорожного движения</vt:lpstr>
      <vt:lpstr>Репрезентативные данные</vt:lpstr>
      <vt:lpstr>Слайд 11</vt:lpstr>
    </vt:vector>
  </TitlesOfParts>
  <Company>MKT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Leere Powerpoint Präsentations Vorlage</dc:title>
  <dc:creator>M. Kühnle</dc:creator>
  <cp:lastModifiedBy>onikulina</cp:lastModifiedBy>
  <cp:revision>1219</cp:revision>
  <cp:lastPrinted>2001-01-30T14:08:05Z</cp:lastPrinted>
  <dcterms:created xsi:type="dcterms:W3CDTF">1999-02-12T17:59:26Z</dcterms:created>
  <dcterms:modified xsi:type="dcterms:W3CDTF">2012-05-31T10:24:48Z</dcterms:modified>
  <cp:contentType>Dokument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</vt:lpwstr>
  </property>
</Properties>
</file>