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36" r:id="rId3"/>
    <p:sldId id="328" r:id="rId4"/>
    <p:sldId id="337" r:id="rId5"/>
    <p:sldId id="330" r:id="rId6"/>
    <p:sldId id="332" r:id="rId7"/>
    <p:sldId id="335" r:id="rId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04F23"/>
    <a:srgbClr val="1671A9"/>
    <a:srgbClr val="FFFFFF"/>
    <a:srgbClr val="F15A22"/>
    <a:srgbClr val="F99D33"/>
    <a:srgbClr val="FDC27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4" autoAdjust="0"/>
    <p:restoredTop sz="90681" autoAdjust="0"/>
  </p:normalViewPr>
  <p:slideViewPr>
    <p:cSldViewPr>
      <p:cViewPr>
        <p:scale>
          <a:sx n="100" d="100"/>
          <a:sy n="100" d="100"/>
        </p:scale>
        <p:origin x="-141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577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577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ACD37C-BF4B-45A4-AB8F-1395F39B710C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225"/>
            <a:ext cx="5438140" cy="4466748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861"/>
            <a:ext cx="2946189" cy="49577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9" y="9430861"/>
            <a:ext cx="2946189" cy="49577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FC722E-A369-48A3-9037-E41DEE837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:\TNC\Ростелеком\PPT Shablon\work\DIMA_ROS_PP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0"/>
            <a:ext cx="4357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>
          <a:xfrm>
            <a:off x="0" y="5373688"/>
            <a:ext cx="2627313" cy="148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4" descr="K:\TNC\Ростелеком\PPT Shablon\work\ROS-logo-diskr-color-goriz-RU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0"/>
            <a:ext cx="29591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4608512" cy="1152128"/>
          </a:xfrm>
        </p:spPr>
        <p:txBody>
          <a:bodyPr>
            <a:normAutofit/>
          </a:bodyPr>
          <a:lstStyle>
            <a:lvl1pPr algn="l">
              <a:defRPr sz="32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340696"/>
            <a:ext cx="460851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ABCD-510B-4066-8E02-201BB2A4C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7CBF8-061C-474A-AAA1-134B23481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4608513"/>
          </a:xfrm>
        </p:spPr>
        <p:txBody>
          <a:bodyPr lIns="0" tIns="0" rIns="0" bIns="0">
            <a:normAutofit/>
          </a:bodyPr>
          <a:lstStyle>
            <a:lvl1pPr marL="92075" indent="-92075">
              <a:spcAft>
                <a:spcPts val="600"/>
              </a:spcAft>
              <a:defRPr sz="1300"/>
            </a:lvl1pPr>
            <a:lvl2pPr marL="360363" indent="-92075">
              <a:spcAft>
                <a:spcPts val="600"/>
              </a:spcAft>
              <a:buFont typeface="Arial" pitchFamily="34" charset="0"/>
              <a:buChar char="•"/>
              <a:defRPr sz="1200"/>
            </a:lvl2pPr>
            <a:lvl3pPr marL="628650" indent="-92075">
              <a:spcAft>
                <a:spcPts val="600"/>
              </a:spcAft>
              <a:buFont typeface="Arial" pitchFamily="34" charset="0"/>
              <a:buChar char="•"/>
              <a:defRPr sz="1200"/>
            </a:lvl3pPr>
            <a:lvl4pPr marL="628650" indent="-92075">
              <a:spcAft>
                <a:spcPts val="600"/>
              </a:spcAft>
              <a:buFont typeface="Arial" pitchFamily="34" charset="0"/>
              <a:buChar char="•"/>
              <a:defRPr sz="1200"/>
            </a:lvl4pPr>
            <a:lvl5pPr marL="628650" indent="-92075">
              <a:spcAft>
                <a:spcPts val="600"/>
              </a:spcAft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E7B-1843-473D-9BBE-A1CA7A61F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TNC\Ростелеком\PPT Shablon\work\DIMA_ROS_PP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:\TNC\Ростелеком\PPT Shablon\work\ROS-logo-diskr-color-goriz-RU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0"/>
            <a:ext cx="29591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 userDrawn="1"/>
        </p:nvCxnSpPr>
        <p:spPr>
          <a:xfrm>
            <a:off x="1069975" y="6153150"/>
            <a:ext cx="0" cy="46672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309688" y="6237288"/>
            <a:ext cx="1728787" cy="2778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www.rt.ru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24" y="2204864"/>
            <a:ext cx="3883968" cy="1512169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024" y="3873029"/>
            <a:ext cx="1435696" cy="348059"/>
          </a:xfrm>
          <a:gradFill>
            <a:gsLst>
              <a:gs pos="0">
                <a:srgbClr val="F15A22"/>
              </a:gs>
              <a:gs pos="100000">
                <a:srgbClr val="F99D33"/>
              </a:gs>
            </a:gsLst>
            <a:lin ang="0" scaled="0"/>
          </a:gra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8DC3E-8CE7-4D4A-B610-BD7C02886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CCA2-8FEF-4FEF-BC36-B1F13D4A6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A69A-22B9-4E3B-971E-BC9D2CA08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7A01-8FD0-473F-A81E-B83E3B1B4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AC09-EA05-49B4-952C-8A120612C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3BEE-CB46-479B-8BCA-85CB047DE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4F7D-B192-494B-AC35-5BED78423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K:\TNC\Ростелеком\PPT Shablon\work\DIMA_ROS_PP-04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48325" y="0"/>
            <a:ext cx="3497263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8" y="274638"/>
            <a:ext cx="80756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28775"/>
            <a:ext cx="80756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0" y="6194425"/>
            <a:ext cx="7207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08CFDB-A642-4342-8CE3-32118E72C6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9975" y="6153150"/>
            <a:ext cx="0" cy="46672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309688" y="6237288"/>
            <a:ext cx="1728787" cy="2778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www.rt.ru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5" descr="K:\TNC\Ростелеком\PPT Shablon\work\ROS-logo-color-horiz-RU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53213" y="5721350"/>
            <a:ext cx="2490787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6575" indent="-2682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20725" indent="-184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725" indent="-184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11188" y="2492375"/>
            <a:ext cx="5041900" cy="14414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200" cap="none" dirty="0" smtClean="0">
                <a:latin typeface="Arial" charset="0"/>
                <a:cs typeface="Arial" charset="0"/>
              </a:rPr>
              <a:t>РОЛЬ</a:t>
            </a:r>
            <a:r>
              <a:rPr lang="en-US" sz="2200" cap="none" dirty="0" smtClean="0">
                <a:latin typeface="Arial" charset="0"/>
                <a:cs typeface="Arial" charset="0"/>
              </a:rPr>
              <a:t> </a:t>
            </a:r>
            <a:r>
              <a:rPr lang="ru-RU" sz="2200" cap="none" dirty="0" smtClean="0">
                <a:latin typeface="Arial" charset="0"/>
                <a:cs typeface="Arial" charset="0"/>
              </a:rPr>
              <a:t>ОАО «РОСТЕЛЕКОМ»</a:t>
            </a:r>
            <a:br>
              <a:rPr lang="ru-RU" sz="2200" cap="none" dirty="0" smtClean="0">
                <a:latin typeface="Arial" charset="0"/>
                <a:cs typeface="Arial" charset="0"/>
              </a:rPr>
            </a:br>
            <a:r>
              <a:rPr lang="ru-RU" sz="2200" cap="none" dirty="0" smtClean="0">
                <a:latin typeface="Arial" charset="0"/>
                <a:cs typeface="Arial" charset="0"/>
              </a:rPr>
              <a:t>В ПОСТРОЕНИИ ИНФОРМАЦИОННОГО ОБЩЕСТВА</a:t>
            </a:r>
            <a:br>
              <a:rPr lang="ru-RU" sz="2200" cap="none" dirty="0" smtClean="0">
                <a:latin typeface="Arial" charset="0"/>
                <a:cs typeface="Arial" charset="0"/>
              </a:rPr>
            </a:br>
            <a:r>
              <a:rPr lang="ru-RU" sz="2200" cap="none" dirty="0" smtClean="0">
                <a:latin typeface="Arial" charset="0"/>
                <a:cs typeface="Arial" charset="0"/>
              </a:rPr>
              <a:t>В СИБИРИ</a:t>
            </a:r>
          </a:p>
        </p:txBody>
      </p:sp>
      <p:pic>
        <p:nvPicPr>
          <p:cNvPr id="13315" name="Picture 3" descr="K:\TNC\Ростелеком\PPT Shablon\work\SOCHY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" y="5732463"/>
            <a:ext cx="1190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4005064"/>
            <a:ext cx="50419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КУДРЯВЦЕВ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ea typeface="+mj-ea"/>
              </a:rPr>
              <a:t>Максим Георгиевич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err="1" smtClean="0">
                <a:ea typeface="+mj-ea"/>
              </a:rPr>
              <a:t>Вице-Президент</a:t>
            </a:r>
            <a:r>
              <a:rPr lang="ru-RU" sz="1400" dirty="0" smtClean="0">
                <a:ea typeface="+mj-ea"/>
              </a:rPr>
              <a:t>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Директор МРФ «Сибирь» ОАО «Ростелеком»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1" descr="K:\TNC\Ростелеком\PPT Shablon\work\DIMA_ROS_PP-02.jpg"/>
          <p:cNvPicPr>
            <a:picLocks noChangeAspect="1" noChangeArrowheads="1"/>
          </p:cNvPicPr>
          <p:nvPr/>
        </p:nvPicPr>
        <p:blipFill>
          <a:blip r:embed="rId3" cstate="print"/>
          <a:srcRect b="555"/>
          <a:stretch>
            <a:fillRect/>
          </a:stretch>
        </p:blipFill>
        <p:spPr bwMode="auto">
          <a:xfrm>
            <a:off x="5654675" y="-3175"/>
            <a:ext cx="350202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4"/>
          <p:cNvSpPr>
            <a:spLocks noGrp="1"/>
          </p:cNvSpPr>
          <p:nvPr>
            <p:ph type="title" idx="4294967295"/>
          </p:nvPr>
        </p:nvSpPr>
        <p:spPr>
          <a:xfrm>
            <a:off x="285750" y="274638"/>
            <a:ext cx="8401050" cy="850900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РОСТЕЛЕКОМ. БУДУЩЕЕ – СЕГОДНЯ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z="1600" smtClean="0">
                <a:solidFill>
                  <a:srgbClr val="00B0F0"/>
                </a:solidFill>
                <a:latin typeface="Arial" charset="0"/>
                <a:cs typeface="Arial" charset="0"/>
              </a:rPr>
              <a:t>КРУПНЕЙШАЯ ИНФРАСТРУКТУРА СВЯЗИ НА ТЕРРИТОРИИ СИБИРИ</a:t>
            </a:r>
            <a:endParaRPr lang="ru-RU" sz="1600" smtClean="0">
              <a:latin typeface="Arial" charset="0"/>
              <a:cs typeface="Arial" charset="0"/>
            </a:endParaRPr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107950" y="6194425"/>
            <a:ext cx="720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38AEB0F5-5372-49A2-91A7-E3BC96595443}" type="slidenum">
              <a:rPr lang="ru-RU" b="1"/>
              <a:pPr algn="r"/>
              <a:t>2</a:t>
            </a:fld>
            <a:endParaRPr lang="ru-RU" b="1"/>
          </a:p>
        </p:txBody>
      </p:sp>
      <p:pic>
        <p:nvPicPr>
          <p:cNvPr id="14341" name="Picture 5" descr="карта се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316163"/>
            <a:ext cx="5472113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42" name="Диаграмма 5"/>
          <p:cNvGraphicFramePr>
            <a:graphicFrameLocks/>
          </p:cNvGraphicFramePr>
          <p:nvPr/>
        </p:nvGraphicFramePr>
        <p:xfrm>
          <a:off x="128588" y="930275"/>
          <a:ext cx="6510337" cy="2909888"/>
        </p:xfrm>
        <a:graphic>
          <a:graphicData uri="http://schemas.openxmlformats.org/presentationml/2006/ole">
            <p:oleObj spid="_x0000_s14342" r:id="rId5" imgW="6511092" imgH="2908044" progId="Excel.Sheet.8">
              <p:embed/>
            </p:oleObj>
          </a:graphicData>
        </a:graphic>
      </p:graphicFrame>
      <p:sp>
        <p:nvSpPr>
          <p:cNvPr id="14343" name="Line 12"/>
          <p:cNvSpPr>
            <a:spLocks noChangeShapeType="1"/>
          </p:cNvSpPr>
          <p:nvPr/>
        </p:nvSpPr>
        <p:spPr bwMode="auto">
          <a:xfrm>
            <a:off x="6542088" y="4964113"/>
            <a:ext cx="908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6465888" y="4440238"/>
            <a:ext cx="830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latin typeface="Calibri" pitchFamily="34" charset="0"/>
              </a:rPr>
              <a:t>4,7</a:t>
            </a:r>
          </a:p>
        </p:txBody>
      </p:sp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6467475" y="4976813"/>
            <a:ext cx="1154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latin typeface="Calibri" pitchFamily="34" charset="0"/>
              </a:rPr>
              <a:t>млн</a:t>
            </a:r>
            <a:br>
              <a:rPr lang="ru-RU" sz="1000">
                <a:latin typeface="Calibri" pitchFamily="34" charset="0"/>
              </a:rPr>
            </a:br>
            <a:r>
              <a:rPr lang="ru-RU" sz="1000">
                <a:latin typeface="Calibri" pitchFamily="34" charset="0"/>
              </a:rPr>
              <a:t>портов ОТА</a:t>
            </a:r>
          </a:p>
        </p:txBody>
      </p:sp>
      <p:sp>
        <p:nvSpPr>
          <p:cNvPr id="14346" name="Line 15"/>
          <p:cNvSpPr>
            <a:spLocks noChangeShapeType="1"/>
          </p:cNvSpPr>
          <p:nvPr/>
        </p:nvSpPr>
        <p:spPr bwMode="auto">
          <a:xfrm flipV="1">
            <a:off x="5438775" y="3957638"/>
            <a:ext cx="208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Text Box 16"/>
          <p:cNvSpPr txBox="1">
            <a:spLocks noChangeArrowheads="1"/>
          </p:cNvSpPr>
          <p:nvPr/>
        </p:nvSpPr>
        <p:spPr bwMode="auto">
          <a:xfrm>
            <a:off x="5397500" y="3425825"/>
            <a:ext cx="1538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latin typeface="Calibri" pitchFamily="34" charset="0"/>
              </a:rPr>
              <a:t>3</a:t>
            </a:r>
            <a:r>
              <a:rPr lang="en-US" sz="3600" b="1">
                <a:latin typeface="Calibri" pitchFamily="34" charset="0"/>
              </a:rPr>
              <a:t>2</a:t>
            </a:r>
            <a:r>
              <a:rPr lang="ru-RU" sz="3600" b="1">
                <a:latin typeface="Calibri" pitchFamily="34" charset="0"/>
              </a:rPr>
              <a:t> </a:t>
            </a:r>
            <a:r>
              <a:rPr lang="en-US" sz="3600" b="1">
                <a:latin typeface="Calibri" pitchFamily="34" charset="0"/>
              </a:rPr>
              <a:t>069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14348" name="Text Box 17"/>
          <p:cNvSpPr txBox="1">
            <a:spLocks noChangeArrowheads="1"/>
          </p:cNvSpPr>
          <p:nvPr/>
        </p:nvSpPr>
        <p:spPr bwMode="auto">
          <a:xfrm>
            <a:off x="5364163" y="3970338"/>
            <a:ext cx="2303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latin typeface="Calibri" pitchFamily="34" charset="0"/>
              </a:rPr>
              <a:t>километров – общая протяженность </a:t>
            </a:r>
            <a:br>
              <a:rPr lang="ru-RU" sz="1000">
                <a:latin typeface="Calibri" pitchFamily="34" charset="0"/>
              </a:rPr>
            </a:br>
            <a:r>
              <a:rPr lang="ru-RU" sz="1000">
                <a:latin typeface="Calibri" pitchFamily="34" charset="0"/>
              </a:rPr>
              <a:t>магистральных и внутренних линий связи</a:t>
            </a:r>
          </a:p>
        </p:txBody>
      </p:sp>
      <p:sp>
        <p:nvSpPr>
          <p:cNvPr id="14349" name="Line 9"/>
          <p:cNvSpPr>
            <a:spLocks noChangeShapeType="1"/>
          </p:cNvSpPr>
          <p:nvPr/>
        </p:nvSpPr>
        <p:spPr bwMode="auto">
          <a:xfrm>
            <a:off x="5451475" y="4964113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Text Box 11"/>
          <p:cNvSpPr txBox="1">
            <a:spLocks noChangeArrowheads="1"/>
          </p:cNvSpPr>
          <p:nvPr/>
        </p:nvSpPr>
        <p:spPr bwMode="auto">
          <a:xfrm>
            <a:off x="5376863" y="4976813"/>
            <a:ext cx="992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latin typeface="Calibri" pitchFamily="34" charset="0"/>
              </a:rPr>
              <a:t>млн</a:t>
            </a:r>
            <a:br>
              <a:rPr lang="ru-RU" sz="1000">
                <a:latin typeface="Calibri" pitchFamily="34" charset="0"/>
              </a:rPr>
            </a:br>
            <a:r>
              <a:rPr lang="ru-RU" sz="1000">
                <a:latin typeface="Calibri" pitchFamily="34" charset="0"/>
              </a:rPr>
              <a:t>портов ШПД</a:t>
            </a:r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5375275" y="4435475"/>
            <a:ext cx="76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Calibri" pitchFamily="34" charset="0"/>
              </a:rPr>
              <a:t>1</a:t>
            </a:r>
            <a:r>
              <a:rPr lang="ru-RU" sz="3600" b="1">
                <a:latin typeface="Calibri" pitchFamily="34" charset="0"/>
              </a:rPr>
              <a:t>,7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1" descr="K:\TNC\Ростелеком\PPT Shablon\work\DIMA_ROS_PP-02.jpg"/>
          <p:cNvPicPr>
            <a:picLocks noChangeAspect="1" noChangeArrowheads="1"/>
          </p:cNvPicPr>
          <p:nvPr/>
        </p:nvPicPr>
        <p:blipFill>
          <a:blip r:embed="rId2" cstate="print"/>
          <a:srcRect b="555"/>
          <a:stretch>
            <a:fillRect/>
          </a:stretch>
        </p:blipFill>
        <p:spPr bwMode="auto">
          <a:xfrm>
            <a:off x="5654675" y="-3175"/>
            <a:ext cx="350202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4"/>
          <p:cNvSpPr>
            <a:spLocks noGrp="1"/>
          </p:cNvSpPr>
          <p:nvPr>
            <p:ph type="title" idx="4294967295"/>
          </p:nvPr>
        </p:nvSpPr>
        <p:spPr>
          <a:xfrm>
            <a:off x="285750" y="274638"/>
            <a:ext cx="8401050" cy="706437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ОБЛАЧНЫЕ СЕРВИСЫ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z="1600" smtClean="0">
                <a:solidFill>
                  <a:srgbClr val="00B0F0"/>
                </a:solidFill>
                <a:latin typeface="Arial" charset="0"/>
                <a:cs typeface="Arial" charset="0"/>
              </a:rPr>
              <a:t>ЭЛЕКТРОННОЕ ПРАВИТЕЛЬСТВО</a:t>
            </a:r>
            <a:endParaRPr lang="ru-RU" sz="1600" smtClean="0">
              <a:latin typeface="Arial" charset="0"/>
              <a:cs typeface="Arial" charset="0"/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107950" y="6194425"/>
            <a:ext cx="720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28933B08-7235-4E77-BDCB-BE577FAE7957}" type="slidenum">
              <a:rPr lang="ru-RU" b="1"/>
              <a:pPr algn="r"/>
              <a:t>3</a:t>
            </a:fld>
            <a:endParaRPr lang="ru-RU" b="1"/>
          </a:p>
        </p:txBody>
      </p:sp>
      <p:pic>
        <p:nvPicPr>
          <p:cNvPr id="16389" name="Picture 31" descr="P:\Otdely\PR\для Серёжки\!_МИК\4\Graphi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196975"/>
            <a:ext cx="55848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31"/>
          <p:cNvSpPr txBox="1">
            <a:spLocks noChangeArrowheads="1"/>
          </p:cNvSpPr>
          <p:nvPr/>
        </p:nvSpPr>
        <p:spPr bwMode="auto">
          <a:xfrm>
            <a:off x="250825" y="1196975"/>
            <a:ext cx="3744913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400"/>
              <a:t> Инфраструктура Электронного правительства развернута по всей стране</a:t>
            </a:r>
          </a:p>
          <a:p>
            <a:pPr>
              <a:buFont typeface="Arial" charset="0"/>
              <a:buChar char="•"/>
            </a:pPr>
            <a:endParaRPr lang="ru-RU" sz="800"/>
          </a:p>
          <a:p>
            <a:pPr>
              <a:buFont typeface="Arial" charset="0"/>
              <a:buChar char="•"/>
            </a:pPr>
            <a:r>
              <a:rPr lang="ru-RU" sz="1400"/>
              <a:t> Постановлением Правительства РФ Ростелеком назначен единственным исполнителем по проекту Электронное правительство</a:t>
            </a:r>
          </a:p>
          <a:p>
            <a:pPr>
              <a:buFont typeface="Arial" charset="0"/>
              <a:buChar char="•"/>
            </a:pPr>
            <a:endParaRPr lang="ru-RU" sz="800"/>
          </a:p>
          <a:p>
            <a:pPr>
              <a:buFont typeface="Arial" charset="0"/>
              <a:buChar char="•"/>
            </a:pPr>
            <a:r>
              <a:rPr lang="ru-RU" sz="1400"/>
              <a:t> Инфраструктура Электронного правительства построена по принципам «облачной» модели</a:t>
            </a:r>
          </a:p>
        </p:txBody>
      </p:sp>
      <p:sp>
        <p:nvSpPr>
          <p:cNvPr id="16391" name="TextBox 32"/>
          <p:cNvSpPr txBox="1">
            <a:spLocks noChangeArrowheads="1"/>
          </p:cNvSpPr>
          <p:nvPr/>
        </p:nvSpPr>
        <p:spPr bwMode="auto">
          <a:xfrm>
            <a:off x="250825" y="3573463"/>
            <a:ext cx="24495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&gt;2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000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000</a:t>
            </a:r>
            <a:r>
              <a:rPr lang="en-US" dirty="0"/>
              <a:t/>
            </a:r>
            <a:br>
              <a:rPr lang="en-US" dirty="0"/>
            </a:br>
            <a:r>
              <a:rPr lang="ru-RU" sz="1400" dirty="0"/>
              <a:t>зарегистрированных пользователей</a:t>
            </a:r>
          </a:p>
          <a:p>
            <a:r>
              <a:rPr lang="ru-RU" b="1" dirty="0">
                <a:solidFill>
                  <a:srgbClr val="FF0000"/>
                </a:solidFill>
              </a:rPr>
              <a:t>40 000</a:t>
            </a:r>
          </a:p>
          <a:p>
            <a:r>
              <a:rPr lang="ru-RU" sz="1400" dirty="0"/>
              <a:t>государственных услуг</a:t>
            </a:r>
          </a:p>
          <a:p>
            <a:r>
              <a:rPr lang="ru-RU" b="1" dirty="0">
                <a:solidFill>
                  <a:srgbClr val="FF0000"/>
                </a:solidFill>
              </a:rPr>
              <a:t>1 500</a:t>
            </a:r>
          </a:p>
          <a:p>
            <a:r>
              <a:rPr lang="ru-RU" sz="1400" dirty="0"/>
              <a:t>в электронном виде</a:t>
            </a:r>
          </a:p>
          <a:p>
            <a:r>
              <a:rPr lang="ru-RU" b="1" dirty="0">
                <a:solidFill>
                  <a:srgbClr val="FF0000"/>
                </a:solidFill>
              </a:rPr>
              <a:t>120 000 000</a:t>
            </a:r>
          </a:p>
          <a:p>
            <a:r>
              <a:rPr lang="ru-RU" sz="1400" dirty="0"/>
              <a:t>посещений портала</a:t>
            </a:r>
          </a:p>
          <a:p>
            <a:r>
              <a:rPr lang="ru-RU" sz="1400" dirty="0"/>
              <a:t>за два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1" descr="K:\TNC\Ростелеком\PPT Shablon\work\DIMA_ROS_PP-02.jpg"/>
          <p:cNvPicPr>
            <a:picLocks noChangeAspect="1" noChangeArrowheads="1"/>
          </p:cNvPicPr>
          <p:nvPr/>
        </p:nvPicPr>
        <p:blipFill>
          <a:blip r:embed="rId2" cstate="print"/>
          <a:srcRect b="555"/>
          <a:stretch>
            <a:fillRect/>
          </a:stretch>
        </p:blipFill>
        <p:spPr bwMode="auto">
          <a:xfrm>
            <a:off x="5641975" y="0"/>
            <a:ext cx="350202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4"/>
          <p:cNvSpPr>
            <a:spLocks noGrp="1"/>
          </p:cNvSpPr>
          <p:nvPr>
            <p:ph type="title" idx="4294967295"/>
          </p:nvPr>
        </p:nvSpPr>
        <p:spPr>
          <a:xfrm>
            <a:off x="285750" y="274638"/>
            <a:ext cx="8401050" cy="706437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ОБЛАЧНЫЕ СЕРВИСЫ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z="1600" smtClean="0">
                <a:solidFill>
                  <a:srgbClr val="00B0F0"/>
                </a:solidFill>
                <a:latin typeface="Arial" charset="0"/>
                <a:cs typeface="Arial" charset="0"/>
              </a:rPr>
              <a:t>ЭЛЕКТРОННОЕ ПРАВИТЕЛЬСТВО</a:t>
            </a:r>
            <a:r>
              <a:rPr lang="en-US" sz="1600" smtClean="0">
                <a:solidFill>
                  <a:srgbClr val="00B0F0"/>
                </a:solidFill>
                <a:latin typeface="Arial" charset="0"/>
                <a:cs typeface="Arial" charset="0"/>
              </a:rPr>
              <a:t> </a:t>
            </a:r>
            <a:r>
              <a:rPr lang="ru-RU" sz="1600" smtClean="0">
                <a:solidFill>
                  <a:srgbClr val="00B0F0"/>
                </a:solidFill>
                <a:latin typeface="Arial" charset="0"/>
                <a:cs typeface="Arial" charset="0"/>
              </a:rPr>
              <a:t>В СИБИРИ</a:t>
            </a:r>
            <a:endParaRPr lang="ru-RU" sz="1600" smtClean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107950" y="6194425"/>
            <a:ext cx="720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23701AB9-4ED3-48EA-93F6-C604A8C9E689}" type="slidenum">
              <a:rPr lang="ru-RU" b="1"/>
              <a:pPr algn="r"/>
              <a:t>4</a:t>
            </a:fld>
            <a:endParaRPr lang="ru-RU" b="1"/>
          </a:p>
        </p:txBody>
      </p:sp>
      <p:sp>
        <p:nvSpPr>
          <p:cNvPr id="17413" name="TextBox 31"/>
          <p:cNvSpPr txBox="1">
            <a:spLocks noChangeArrowheads="1"/>
          </p:cNvSpPr>
          <p:nvPr/>
        </p:nvSpPr>
        <p:spPr bwMode="auto">
          <a:xfrm>
            <a:off x="250825" y="2646363"/>
            <a:ext cx="3600450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200" dirty="0"/>
              <a:t> «Ростелеком» развернул и осуществляет комплексный сервис инфраструктуры Электронного правительства </a:t>
            </a:r>
            <a:r>
              <a:rPr lang="ru-RU" sz="1200" dirty="0" smtClean="0"/>
              <a:t>во всех </a:t>
            </a:r>
            <a:r>
              <a:rPr lang="ru-RU" sz="2000" b="1" dirty="0">
                <a:solidFill>
                  <a:srgbClr val="FF0000"/>
                </a:solidFill>
              </a:rPr>
              <a:t>12</a:t>
            </a:r>
            <a:r>
              <a:rPr lang="ru-RU" sz="2000" dirty="0"/>
              <a:t> </a:t>
            </a:r>
            <a:r>
              <a:rPr lang="ru-RU" sz="1200" dirty="0"/>
              <a:t>регионах Сибири</a:t>
            </a:r>
          </a:p>
          <a:p>
            <a:pPr>
              <a:buFont typeface="Arial" charset="0"/>
              <a:buChar char="•"/>
            </a:pPr>
            <a:endParaRPr lang="ru-RU" sz="1200" dirty="0"/>
          </a:p>
          <a:p>
            <a:pPr>
              <a:buFont typeface="Arial" charset="0"/>
              <a:buChar char="•"/>
            </a:pPr>
            <a:r>
              <a:rPr lang="ru-RU" sz="1200" dirty="0"/>
              <a:t> В </a:t>
            </a:r>
            <a:r>
              <a:rPr lang="ru-RU" sz="2000" b="1" dirty="0">
                <a:solidFill>
                  <a:srgbClr val="FF0000"/>
                </a:solidFill>
              </a:rPr>
              <a:t>11 </a:t>
            </a:r>
            <a:r>
              <a:rPr lang="ru-RU" sz="1200" dirty="0"/>
              <a:t>регионах Сибири «Ростелеком» переводит государственные услуги всех уровней в электронный вид</a:t>
            </a:r>
          </a:p>
          <a:p>
            <a:pPr>
              <a:buFont typeface="Arial" charset="0"/>
              <a:buChar char="•"/>
            </a:pPr>
            <a:endParaRPr lang="ru-RU" sz="1200" dirty="0"/>
          </a:p>
          <a:p>
            <a:pPr>
              <a:buFont typeface="Arial" charset="0"/>
              <a:buChar char="•"/>
            </a:pPr>
            <a:r>
              <a:rPr lang="ru-RU" sz="1200" dirty="0"/>
              <a:t> В </a:t>
            </a:r>
            <a:r>
              <a:rPr lang="ru-RU" sz="1200" dirty="0" smtClean="0"/>
              <a:t>апреле </a:t>
            </a:r>
            <a:r>
              <a:rPr lang="ru-RU" sz="1200" dirty="0"/>
              <a:t>«Ростелеком» организовал массовую выдачу </a:t>
            </a:r>
            <a:r>
              <a:rPr lang="en-US" sz="1200" dirty="0"/>
              <a:t>USB-</a:t>
            </a:r>
            <a:r>
              <a:rPr lang="ru-RU" sz="1200" dirty="0"/>
              <a:t>ключей с электронной подписью, обеспечивающей идентификацию пользователя в системах Электронного правительства. В Сибири «Ростелеком» открыл уже </a:t>
            </a:r>
            <a:r>
              <a:rPr lang="en-US" sz="2000" b="1" dirty="0" smtClean="0">
                <a:solidFill>
                  <a:srgbClr val="FF0000"/>
                </a:solidFill>
              </a:rPr>
              <a:t>10</a:t>
            </a:r>
            <a:r>
              <a:rPr lang="ru-RU" sz="2000" dirty="0" smtClean="0"/>
              <a:t> </a:t>
            </a:r>
            <a:r>
              <a:rPr lang="ru-RU" sz="1200" dirty="0"/>
              <a:t>центров выдачи </a:t>
            </a:r>
            <a:r>
              <a:rPr lang="en-US" sz="1200" dirty="0"/>
              <a:t>USB-</a:t>
            </a:r>
            <a:r>
              <a:rPr lang="ru-RU" sz="1200" dirty="0"/>
              <a:t>ключей</a:t>
            </a:r>
            <a:endParaRPr lang="en-US" sz="1200" dirty="0"/>
          </a:p>
        </p:txBody>
      </p:sp>
      <p:sp>
        <p:nvSpPr>
          <p:cNvPr id="17414" name="TextBox 32"/>
          <p:cNvSpPr txBox="1">
            <a:spLocks noChangeArrowheads="1"/>
          </p:cNvSpPr>
          <p:nvPr/>
        </p:nvSpPr>
        <p:spPr bwMode="auto">
          <a:xfrm>
            <a:off x="179388" y="1204913"/>
            <a:ext cx="21605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50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000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зарегистрированных пользователей портала </a:t>
            </a:r>
            <a:r>
              <a:rPr lang="ru-RU" sz="1200" dirty="0" err="1"/>
              <a:t>госуслуг</a:t>
            </a:r>
            <a:r>
              <a:rPr lang="ru-RU" sz="1200" dirty="0"/>
              <a:t> в Сибири</a:t>
            </a:r>
          </a:p>
        </p:txBody>
      </p:sp>
      <p:sp>
        <p:nvSpPr>
          <p:cNvPr id="17415" name="TextBox 32"/>
          <p:cNvSpPr txBox="1">
            <a:spLocks noChangeArrowheads="1"/>
          </p:cNvSpPr>
          <p:nvPr/>
        </p:nvSpPr>
        <p:spPr bwMode="auto">
          <a:xfrm>
            <a:off x="5076825" y="1204913"/>
            <a:ext cx="29511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&gt;</a:t>
            </a:r>
            <a:r>
              <a:rPr lang="ru-RU" sz="2800" b="1">
                <a:solidFill>
                  <a:srgbClr val="FF0000"/>
                </a:solidFill>
              </a:rPr>
              <a:t>1</a:t>
            </a:r>
            <a:r>
              <a:rPr lang="en-US" sz="2800" b="1">
                <a:solidFill>
                  <a:srgbClr val="FF0000"/>
                </a:solidFill>
              </a:rPr>
              <a:t>92</a:t>
            </a:r>
            <a:r>
              <a:rPr lang="ru-RU" sz="2800" b="1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0</a:t>
            </a:r>
            <a:r>
              <a:rPr lang="ru-RU" sz="2800" b="1">
                <a:solidFill>
                  <a:srgbClr val="FF0000"/>
                </a:solidFill>
              </a:rPr>
              <a:t>00</a:t>
            </a:r>
          </a:p>
          <a:p>
            <a:pPr algn="ctr"/>
            <a:r>
              <a:rPr lang="ru-RU" sz="1200"/>
              <a:t>раз жители Сибири воспользовались электронными госуслугами</a:t>
            </a:r>
            <a:br>
              <a:rPr lang="ru-RU" sz="1200"/>
            </a:br>
            <a:r>
              <a:rPr lang="ru-RU" sz="1200"/>
              <a:t>в 2011 году</a:t>
            </a:r>
          </a:p>
        </p:txBody>
      </p:sp>
      <p:sp>
        <p:nvSpPr>
          <p:cNvPr id="17416" name="TextBox 32"/>
          <p:cNvSpPr txBox="1">
            <a:spLocks noChangeArrowheads="1"/>
          </p:cNvSpPr>
          <p:nvPr/>
        </p:nvSpPr>
        <p:spPr bwMode="auto">
          <a:xfrm>
            <a:off x="2195513" y="1204913"/>
            <a:ext cx="30241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2 230</a:t>
            </a:r>
          </a:p>
          <a:p>
            <a:pPr algn="ctr"/>
            <a:r>
              <a:rPr lang="ru-RU" sz="1200"/>
              <a:t>услуг регионального и муниципального уровней присутствуют на портале госуслуг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l="21822" t="564" r="21929" b="45827"/>
          <a:stretch>
            <a:fillRect/>
          </a:stretch>
        </p:blipFill>
        <p:spPr bwMode="auto">
          <a:xfrm>
            <a:off x="3851275" y="3078163"/>
            <a:ext cx="3948113" cy="2351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1" descr="K:\TNC\Ростелеком\PPT Shablon\work\DIMA_ROS_PP-02.jpg"/>
          <p:cNvPicPr>
            <a:picLocks noChangeAspect="1" noChangeArrowheads="1"/>
          </p:cNvPicPr>
          <p:nvPr/>
        </p:nvPicPr>
        <p:blipFill>
          <a:blip r:embed="rId2" cstate="print"/>
          <a:srcRect b="555"/>
          <a:stretch>
            <a:fillRect/>
          </a:stretch>
        </p:blipFill>
        <p:spPr bwMode="auto">
          <a:xfrm>
            <a:off x="5654675" y="-3175"/>
            <a:ext cx="350202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3"/>
          <p:cNvPicPr>
            <a:picLocks noChangeAspect="1" noChangeArrowheads="1"/>
          </p:cNvPicPr>
          <p:nvPr/>
        </p:nvPicPr>
        <p:blipFill>
          <a:blip r:embed="rId3" cstate="print"/>
          <a:srcRect l="35703" t="6075" r="1746" b="29213"/>
          <a:stretch>
            <a:fillRect/>
          </a:stretch>
        </p:blipFill>
        <p:spPr bwMode="auto">
          <a:xfrm>
            <a:off x="3492500" y="1052513"/>
            <a:ext cx="4438650" cy="236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4" name="Title 4"/>
          <p:cNvSpPr>
            <a:spLocks noGrp="1"/>
          </p:cNvSpPr>
          <p:nvPr>
            <p:ph type="title" idx="4294967295"/>
          </p:nvPr>
        </p:nvSpPr>
        <p:spPr>
          <a:xfrm>
            <a:off x="285750" y="274638"/>
            <a:ext cx="8401050" cy="922337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ОБЛАЧНЫЕ СЕРВИСЫ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z="1600" smtClean="0">
                <a:solidFill>
                  <a:srgbClr val="00B0F0"/>
                </a:solidFill>
                <a:latin typeface="Arial" charset="0"/>
                <a:cs typeface="Arial" charset="0"/>
              </a:rPr>
              <a:t>НАЦИОНАЛЬНАЯ ОБЛАЧНАЯ ПЛАТФОРМА</a:t>
            </a:r>
            <a:endParaRPr lang="ru-RU" sz="1600" smtClean="0">
              <a:latin typeface="Arial" charset="0"/>
              <a:cs typeface="Arial" charset="0"/>
            </a:endParaRPr>
          </a:p>
        </p:txBody>
      </p:sp>
      <p:sp>
        <p:nvSpPr>
          <p:cNvPr id="15365" name="Slide Number Placeholder 3"/>
          <p:cNvSpPr txBox="1">
            <a:spLocks noGrp="1"/>
          </p:cNvSpPr>
          <p:nvPr/>
        </p:nvSpPr>
        <p:spPr bwMode="auto">
          <a:xfrm>
            <a:off x="107950" y="6194425"/>
            <a:ext cx="720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1FE2C98D-1F0D-48E0-8DF8-6111E6CD3AE7}" type="slidenum">
              <a:rPr lang="ru-RU" b="1"/>
              <a:pPr algn="r"/>
              <a:t>5</a:t>
            </a:fld>
            <a:endParaRPr lang="ru-RU" b="1"/>
          </a:p>
        </p:txBody>
      </p:sp>
      <p:sp>
        <p:nvSpPr>
          <p:cNvPr id="15366" name="Прямоугольник 41"/>
          <p:cNvSpPr>
            <a:spLocks noChangeArrowheads="1"/>
          </p:cNvSpPr>
          <p:nvPr/>
        </p:nvSpPr>
        <p:spPr bwMode="auto">
          <a:xfrm>
            <a:off x="179388" y="1346200"/>
            <a:ext cx="32400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</a:t>
            </a:r>
            <a:r>
              <a:rPr lang="ru-RU" sz="2400" b="1">
                <a:solidFill>
                  <a:srgbClr val="FF0000"/>
                </a:solidFill>
              </a:rPr>
              <a:t>5</a:t>
            </a:r>
            <a:r>
              <a:rPr lang="ru-RU" sz="1600"/>
              <a:t> раз</a:t>
            </a:r>
            <a:r>
              <a:rPr lang="en-US" sz="1600"/>
              <a:t> </a:t>
            </a:r>
            <a:r>
              <a:rPr lang="ru-RU" sz="1600"/>
              <a:t>сокращаются сроки внедрения систем</a:t>
            </a:r>
          </a:p>
          <a:p>
            <a:r>
              <a:rPr lang="ru-RU" sz="1600"/>
              <a:t>В </a:t>
            </a:r>
            <a:r>
              <a:rPr lang="ru-RU" sz="2400" b="1">
                <a:solidFill>
                  <a:srgbClr val="FF0000"/>
                </a:solidFill>
              </a:rPr>
              <a:t>30</a:t>
            </a:r>
            <a:r>
              <a:rPr lang="ru-RU" sz="1600"/>
              <a:t> раз</a:t>
            </a:r>
            <a:r>
              <a:rPr lang="en-US" sz="1600"/>
              <a:t> </a:t>
            </a:r>
            <a:r>
              <a:rPr lang="ru-RU" sz="1600"/>
              <a:t>сокращаются</a:t>
            </a:r>
            <a:r>
              <a:rPr lang="en-US" sz="1600"/>
              <a:t> </a:t>
            </a:r>
            <a:r>
              <a:rPr lang="ru-RU" sz="1600"/>
              <a:t>затраты</a:t>
            </a:r>
          </a:p>
          <a:p>
            <a:r>
              <a:rPr lang="ru-RU" sz="1600"/>
              <a:t>На </a:t>
            </a:r>
            <a:r>
              <a:rPr lang="ru-RU" sz="2400" b="1">
                <a:solidFill>
                  <a:srgbClr val="FF0000"/>
                </a:solidFill>
              </a:rPr>
              <a:t>3</a:t>
            </a:r>
            <a:r>
              <a:rPr lang="ru-RU" sz="1600"/>
              <a:t> года обгоняем США</a:t>
            </a:r>
            <a:r>
              <a:rPr lang="en-US" sz="1600"/>
              <a:t> </a:t>
            </a:r>
            <a:r>
              <a:rPr lang="ru-RU" sz="1600"/>
              <a:t>по созданию национальной облачной платформы</a:t>
            </a:r>
          </a:p>
        </p:txBody>
      </p:sp>
      <p:sp>
        <p:nvSpPr>
          <p:cNvPr id="15367" name="Прямоугольник 41"/>
          <p:cNvSpPr>
            <a:spLocks noChangeArrowheads="1"/>
          </p:cNvSpPr>
          <p:nvPr/>
        </p:nvSpPr>
        <p:spPr bwMode="auto">
          <a:xfrm>
            <a:off x="827088" y="3711575"/>
            <a:ext cx="6337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/>
              <a:t>Сервисы Национальной облачной платформы</a:t>
            </a: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4775" y="4602163"/>
            <a:ext cx="5937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7475" y="5080000"/>
            <a:ext cx="50958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7475" y="558323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9363" y="4143375"/>
            <a:ext cx="5762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59363" y="4619625"/>
            <a:ext cx="5048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59363" y="5080000"/>
            <a:ext cx="4857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59363" y="5511800"/>
            <a:ext cx="4810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7"/>
          <p:cNvPicPr>
            <a:picLocks noChangeAspect="1" noChangeArrowheads="1"/>
          </p:cNvPicPr>
          <p:nvPr/>
        </p:nvPicPr>
        <p:blipFill>
          <a:blip r:embed="rId11" cstate="print"/>
          <a:srcRect l="17149" t="29840" r="76550" b="60080"/>
          <a:stretch>
            <a:fillRect/>
          </a:stretch>
        </p:blipFill>
        <p:spPr bwMode="auto">
          <a:xfrm>
            <a:off x="1481138" y="4143375"/>
            <a:ext cx="37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Прямоугольник 41"/>
          <p:cNvSpPr>
            <a:spLocks noChangeArrowheads="1"/>
          </p:cNvSpPr>
          <p:nvPr/>
        </p:nvSpPr>
        <p:spPr bwMode="auto">
          <a:xfrm>
            <a:off x="1879600" y="4191000"/>
            <a:ext cx="3240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Электронное правительство</a:t>
            </a:r>
          </a:p>
        </p:txBody>
      </p:sp>
      <p:sp>
        <p:nvSpPr>
          <p:cNvPr id="15377" name="Прямоугольник 41"/>
          <p:cNvSpPr>
            <a:spLocks noChangeArrowheads="1"/>
          </p:cNvSpPr>
          <p:nvPr/>
        </p:nvSpPr>
        <p:spPr bwMode="auto">
          <a:xfrm>
            <a:off x="1890713" y="4648200"/>
            <a:ext cx="32416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О7.Медицина</a:t>
            </a:r>
          </a:p>
        </p:txBody>
      </p:sp>
      <p:sp>
        <p:nvSpPr>
          <p:cNvPr id="15378" name="Прямоугольник 41"/>
          <p:cNvSpPr>
            <a:spLocks noChangeArrowheads="1"/>
          </p:cNvSpPr>
          <p:nvPr/>
        </p:nvSpPr>
        <p:spPr bwMode="auto">
          <a:xfrm>
            <a:off x="1890713" y="5151438"/>
            <a:ext cx="3241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О7.Образование</a:t>
            </a:r>
          </a:p>
        </p:txBody>
      </p:sp>
      <p:sp>
        <p:nvSpPr>
          <p:cNvPr id="15379" name="Прямоугольник 41"/>
          <p:cNvSpPr>
            <a:spLocks noChangeArrowheads="1"/>
          </p:cNvSpPr>
          <p:nvPr/>
        </p:nvSpPr>
        <p:spPr bwMode="auto">
          <a:xfrm>
            <a:off x="1890713" y="5583238"/>
            <a:ext cx="3241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О7.ЖКХ</a:t>
            </a:r>
          </a:p>
        </p:txBody>
      </p:sp>
      <p:sp>
        <p:nvSpPr>
          <p:cNvPr id="15380" name="Прямоугольник 41"/>
          <p:cNvSpPr>
            <a:spLocks noChangeArrowheads="1"/>
          </p:cNvSpPr>
          <p:nvPr/>
        </p:nvSpPr>
        <p:spPr bwMode="auto">
          <a:xfrm>
            <a:off x="5564188" y="4214813"/>
            <a:ext cx="2247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О7.СИТИ</a:t>
            </a:r>
          </a:p>
        </p:txBody>
      </p:sp>
      <p:sp>
        <p:nvSpPr>
          <p:cNvPr id="15381" name="Прямоугольник 41"/>
          <p:cNvSpPr>
            <a:spLocks noChangeArrowheads="1"/>
          </p:cNvSpPr>
          <p:nvPr/>
        </p:nvSpPr>
        <p:spPr bwMode="auto">
          <a:xfrm>
            <a:off x="5570538" y="4675188"/>
            <a:ext cx="1881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О7.</a:t>
            </a:r>
            <a:r>
              <a:rPr lang="en-US" sz="1400"/>
              <a:t>112</a:t>
            </a:r>
            <a:endParaRPr lang="ru-RU" sz="1400"/>
          </a:p>
        </p:txBody>
      </p:sp>
      <p:sp>
        <p:nvSpPr>
          <p:cNvPr id="15382" name="Прямоугольник 41"/>
          <p:cNvSpPr>
            <a:spLocks noChangeArrowheads="1"/>
          </p:cNvSpPr>
          <p:nvPr/>
        </p:nvSpPr>
        <p:spPr bwMode="auto">
          <a:xfrm>
            <a:off x="5580063" y="5121275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О7.ДОК</a:t>
            </a:r>
          </a:p>
        </p:txBody>
      </p:sp>
      <p:sp>
        <p:nvSpPr>
          <p:cNvPr id="15383" name="Прямоугольник 41"/>
          <p:cNvSpPr>
            <a:spLocks noChangeArrowheads="1"/>
          </p:cNvSpPr>
          <p:nvPr/>
        </p:nvSpPr>
        <p:spPr bwMode="auto">
          <a:xfrm>
            <a:off x="5576888" y="5538788"/>
            <a:ext cx="180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О7.Бизнес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1" descr="K:\TNC\Ростелеком\PPT Shablon\work\DIMA_ROS_PP-02.jpg"/>
          <p:cNvPicPr>
            <a:picLocks noChangeAspect="1" noChangeArrowheads="1"/>
          </p:cNvPicPr>
          <p:nvPr/>
        </p:nvPicPr>
        <p:blipFill>
          <a:blip r:embed="rId2" cstate="print"/>
          <a:srcRect b="555"/>
          <a:stretch>
            <a:fillRect/>
          </a:stretch>
        </p:blipFill>
        <p:spPr bwMode="auto">
          <a:xfrm>
            <a:off x="5654675" y="-3175"/>
            <a:ext cx="350202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107950" y="6194425"/>
            <a:ext cx="720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AFA74E25-BBE0-4768-90EB-E2891E9A8DC7}" type="slidenum">
              <a:rPr lang="ru-RU" b="1"/>
              <a:pPr algn="r"/>
              <a:t>6</a:t>
            </a:fld>
            <a:endParaRPr lang="ru-RU" b="1"/>
          </a:p>
        </p:txBody>
      </p:sp>
      <p:sp>
        <p:nvSpPr>
          <p:cNvPr id="18436" name="TextBox 32"/>
          <p:cNvSpPr txBox="1">
            <a:spLocks noChangeArrowheads="1"/>
          </p:cNvSpPr>
          <p:nvPr/>
        </p:nvSpPr>
        <p:spPr bwMode="auto">
          <a:xfrm>
            <a:off x="2051050" y="3117850"/>
            <a:ext cx="56181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712 </a:t>
            </a:r>
            <a:r>
              <a:rPr lang="ru-RU" sz="1200"/>
              <a:t>учителей подключено к проекту дистанционного обучения</a:t>
            </a:r>
          </a:p>
          <a:p>
            <a:endParaRPr lang="ru-RU" sz="800"/>
          </a:p>
          <a:p>
            <a:r>
              <a:rPr lang="ru-RU" sz="2000" b="1">
                <a:solidFill>
                  <a:srgbClr val="FF0000"/>
                </a:solidFill>
              </a:rPr>
              <a:t>1592 </a:t>
            </a:r>
            <a:r>
              <a:rPr lang="ru-RU" sz="1200"/>
              <a:t>ребенка получили возможность дистанционного обучения</a:t>
            </a:r>
          </a:p>
        </p:txBody>
      </p:sp>
      <p:pic>
        <p:nvPicPr>
          <p:cNvPr id="20487" name="Picture 12" descr="P:\Otdely\PR\для Серёжки\!_МИК\7-8\дистанционное обучение для детей с ограниченными возможностямию г. Томск-2.JPG"/>
          <p:cNvPicPr>
            <a:picLocks noChangeAspect="1" noChangeArrowheads="1"/>
          </p:cNvPicPr>
          <p:nvPr/>
        </p:nvPicPr>
        <p:blipFill>
          <a:blip r:embed="rId3" cstate="print"/>
          <a:srcRect l="2130" r="9483"/>
          <a:stretch>
            <a:fillRect/>
          </a:stretch>
        </p:blipFill>
        <p:spPr bwMode="auto">
          <a:xfrm>
            <a:off x="284163" y="2895600"/>
            <a:ext cx="1624012" cy="122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8" name="Title 4"/>
          <p:cNvSpPr>
            <a:spLocks noGrp="1"/>
          </p:cNvSpPr>
          <p:nvPr>
            <p:ph type="title" idx="4294967295"/>
          </p:nvPr>
        </p:nvSpPr>
        <p:spPr>
          <a:xfrm>
            <a:off x="285750" y="274638"/>
            <a:ext cx="7599363" cy="706437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ПРОЕКТЫ НАЦИОНАЛЬНОГО МАСШТАБА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z="1600" smtClean="0">
                <a:solidFill>
                  <a:srgbClr val="00B0F0"/>
                </a:solidFill>
                <a:latin typeface="Arial" charset="0"/>
                <a:cs typeface="Arial" charset="0"/>
              </a:rPr>
              <a:t>«РОСТЕЛЕКОМ» РЕАЛИЗУЕТ СТРАТЕГИЧЕСКИЕ ПРОЕКТЫ</a:t>
            </a:r>
            <a:endParaRPr lang="ru-RU" sz="1600" smtClean="0">
              <a:latin typeface="Arial" charset="0"/>
              <a:cs typeface="Arial" charset="0"/>
            </a:endParaRPr>
          </a:p>
        </p:txBody>
      </p:sp>
      <p:sp>
        <p:nvSpPr>
          <p:cNvPr id="18439" name="TextBox 32"/>
          <p:cNvSpPr txBox="1">
            <a:spLocks noChangeArrowheads="1"/>
          </p:cNvSpPr>
          <p:nvPr/>
        </p:nvSpPr>
        <p:spPr bwMode="auto">
          <a:xfrm>
            <a:off x="179388" y="2565400"/>
            <a:ext cx="784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Школа.</a:t>
            </a:r>
            <a:r>
              <a:rPr lang="en-US" sz="1200" b="1"/>
              <a:t>ru – </a:t>
            </a:r>
            <a:r>
              <a:rPr lang="ru-RU" sz="1200" b="1"/>
              <a:t>дистанционное обучение детей с ограниченными возможностями</a:t>
            </a:r>
          </a:p>
        </p:txBody>
      </p:sp>
      <p:sp>
        <p:nvSpPr>
          <p:cNvPr id="18440" name="TextBox 32"/>
          <p:cNvSpPr txBox="1">
            <a:spLocks noChangeArrowheads="1"/>
          </p:cNvSpPr>
          <p:nvPr/>
        </p:nvSpPr>
        <p:spPr bwMode="auto">
          <a:xfrm>
            <a:off x="179388" y="1268413"/>
            <a:ext cx="5688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20</a:t>
            </a:r>
            <a:r>
              <a:rPr lang="en-US" sz="2000" b="1">
                <a:solidFill>
                  <a:srgbClr val="FF0000"/>
                </a:solidFill>
              </a:rPr>
              <a:t>06-</a:t>
            </a:r>
            <a:r>
              <a:rPr lang="ru-RU" sz="2000" b="1">
                <a:solidFill>
                  <a:srgbClr val="FF0000"/>
                </a:solidFill>
              </a:rPr>
              <a:t>20</a:t>
            </a:r>
            <a:r>
              <a:rPr lang="en-US" sz="2000" b="1">
                <a:solidFill>
                  <a:srgbClr val="FF0000"/>
                </a:solidFill>
              </a:rPr>
              <a:t>07 </a:t>
            </a:r>
            <a:r>
              <a:rPr lang="en-US" sz="1200"/>
              <a:t>– </a:t>
            </a:r>
            <a:r>
              <a:rPr lang="ru-RU" sz="1200"/>
              <a:t>подключено 7744 общеобразовательных учреждений</a:t>
            </a:r>
          </a:p>
          <a:p>
            <a:r>
              <a:rPr lang="ru-RU" sz="2000" b="1">
                <a:solidFill>
                  <a:srgbClr val="FF0000"/>
                </a:solidFill>
              </a:rPr>
              <a:t>20</a:t>
            </a:r>
            <a:r>
              <a:rPr lang="en-US" sz="2000" b="1">
                <a:solidFill>
                  <a:srgbClr val="FF0000"/>
                </a:solidFill>
              </a:rPr>
              <a:t>08-</a:t>
            </a:r>
            <a:r>
              <a:rPr lang="ru-RU" sz="2000" b="1">
                <a:solidFill>
                  <a:srgbClr val="FF0000"/>
                </a:solidFill>
              </a:rPr>
              <a:t>20</a:t>
            </a:r>
            <a:r>
              <a:rPr lang="en-US" sz="2000" b="1">
                <a:solidFill>
                  <a:srgbClr val="FF0000"/>
                </a:solidFill>
              </a:rPr>
              <a:t>10</a:t>
            </a:r>
            <a:r>
              <a:rPr lang="ru-RU" sz="1200"/>
              <a:t> </a:t>
            </a:r>
            <a:r>
              <a:rPr lang="en-US" sz="1200"/>
              <a:t>– </a:t>
            </a:r>
            <a:r>
              <a:rPr lang="ru-RU" sz="1200"/>
              <a:t>завершение федерального финансирования</a:t>
            </a:r>
          </a:p>
          <a:p>
            <a:r>
              <a:rPr lang="ru-RU" sz="2000" b="1">
                <a:solidFill>
                  <a:srgbClr val="FF0000"/>
                </a:solidFill>
              </a:rPr>
              <a:t>20</a:t>
            </a:r>
            <a:r>
              <a:rPr lang="en-US" sz="2000" b="1">
                <a:solidFill>
                  <a:srgbClr val="FF0000"/>
                </a:solidFill>
              </a:rPr>
              <a:t>10</a:t>
            </a:r>
            <a:r>
              <a:rPr lang="ru-RU" sz="2000" b="1">
                <a:solidFill>
                  <a:srgbClr val="FF0000"/>
                </a:solidFill>
              </a:rPr>
              <a:t>-2012 </a:t>
            </a:r>
            <a:r>
              <a:rPr lang="en-US" sz="1200"/>
              <a:t>– </a:t>
            </a:r>
            <a:r>
              <a:rPr lang="ru-RU" sz="1200"/>
              <a:t>оптимизация схем подключения объектов</a:t>
            </a:r>
          </a:p>
        </p:txBody>
      </p:sp>
      <p:pic>
        <p:nvPicPr>
          <p:cNvPr id="13" name="Picture 2" descr="P:\Otdely\PR\для Серёжки\!_МИК\7-8\образова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052513"/>
            <a:ext cx="1871662" cy="140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42" name="TextBox 32"/>
          <p:cNvSpPr txBox="1">
            <a:spLocks noChangeArrowheads="1"/>
          </p:cNvSpPr>
          <p:nvPr/>
        </p:nvSpPr>
        <p:spPr bwMode="auto">
          <a:xfrm>
            <a:off x="179388" y="981075"/>
            <a:ext cx="7777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Национальный проект «Образование»</a:t>
            </a:r>
          </a:p>
        </p:txBody>
      </p:sp>
      <p:sp>
        <p:nvSpPr>
          <p:cNvPr id="18443" name="TextBox 32"/>
          <p:cNvSpPr txBox="1">
            <a:spLocks noChangeArrowheads="1"/>
          </p:cNvSpPr>
          <p:nvPr/>
        </p:nvSpPr>
        <p:spPr bwMode="auto">
          <a:xfrm>
            <a:off x="179388" y="4281488"/>
            <a:ext cx="784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Проект «Веб-Контроль»</a:t>
            </a:r>
          </a:p>
        </p:txBody>
      </p:sp>
      <p:sp>
        <p:nvSpPr>
          <p:cNvPr id="18444" name="Прямоугольник 41"/>
          <p:cNvSpPr>
            <a:spLocks noChangeArrowheads="1"/>
          </p:cNvSpPr>
          <p:nvPr/>
        </p:nvSpPr>
        <p:spPr bwMode="auto">
          <a:xfrm>
            <a:off x="142875" y="4551363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3 000 000</a:t>
            </a:r>
            <a:r>
              <a:rPr lang="ru-RU" sz="2000"/>
              <a:t> </a:t>
            </a:r>
            <a:r>
              <a:rPr lang="ru-RU" sz="1200"/>
              <a:t>человек смотрели трансляцию 4 марта</a:t>
            </a:r>
          </a:p>
          <a:p>
            <a:r>
              <a:rPr lang="ru-RU" sz="2000" b="1">
                <a:solidFill>
                  <a:srgbClr val="FF0000"/>
                </a:solidFill>
              </a:rPr>
              <a:t>500 000 000</a:t>
            </a:r>
            <a:r>
              <a:rPr lang="ru-RU" sz="2000"/>
              <a:t> </a:t>
            </a:r>
            <a:r>
              <a:rPr lang="ru-RU" sz="1200"/>
              <a:t>посещений за весь день выборов</a:t>
            </a:r>
          </a:p>
          <a:p>
            <a:r>
              <a:rPr lang="ru-RU" sz="2000" b="1">
                <a:solidFill>
                  <a:srgbClr val="FF0000"/>
                </a:solidFill>
              </a:rPr>
              <a:t>450 000</a:t>
            </a:r>
            <a:r>
              <a:rPr lang="ru-RU" sz="2000"/>
              <a:t> </a:t>
            </a:r>
            <a:r>
              <a:rPr lang="ru-RU" sz="1200"/>
              <a:t>трансляций одновременно в пике</a:t>
            </a:r>
          </a:p>
        </p:txBody>
      </p:sp>
      <p:pic>
        <p:nvPicPr>
          <p:cNvPr id="20488" name="Picture 8" descr="P:\Otdely\PR\для Петра\Петька выложи эту фотку в фотки для Новосте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113" y="4292600"/>
            <a:ext cx="2376487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 l="6248" t="7639" r="10318" b="24800"/>
          <a:stretch>
            <a:fillRect/>
          </a:stretch>
        </p:blipFill>
        <p:spPr bwMode="auto">
          <a:xfrm>
            <a:off x="3995738" y="5300663"/>
            <a:ext cx="2563812" cy="129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11188" y="3068638"/>
            <a:ext cx="5041900" cy="865187"/>
          </a:xfrm>
        </p:spPr>
        <p:txBody>
          <a:bodyPr/>
          <a:lstStyle/>
          <a:p>
            <a:pPr eaLnBrk="1" hangingPunct="1"/>
            <a:r>
              <a:rPr lang="ru-RU" sz="2900" cap="none" smtClean="0">
                <a:latin typeface="Arial" charset="0"/>
                <a:cs typeface="Arial" charset="0"/>
              </a:rPr>
              <a:t>СПАСИБО!</a:t>
            </a:r>
          </a:p>
        </p:txBody>
      </p:sp>
      <p:pic>
        <p:nvPicPr>
          <p:cNvPr id="19459" name="Picture 3" descr="K:\TNC\Ростелеком\PPT Shablon\work\SOCHY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" y="5732463"/>
            <a:ext cx="1190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S">
      <a:dk1>
        <a:sysClr val="windowText" lastClr="000000"/>
      </a:dk1>
      <a:lt1>
        <a:sysClr val="window" lastClr="FFFFFF"/>
      </a:lt1>
      <a:dk2>
        <a:srgbClr val="00AAE7"/>
      </a:dk2>
      <a:lt2>
        <a:srgbClr val="EEECE1"/>
      </a:lt2>
      <a:accent1>
        <a:srgbClr val="063A7B"/>
      </a:accent1>
      <a:accent2>
        <a:srgbClr val="F04E23"/>
      </a:accent2>
      <a:accent3>
        <a:srgbClr val="FDBC5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3971</TotalTime>
  <Words>294</Words>
  <Application>Microsoft Office PowerPoint</Application>
  <PresentationFormat>Экран (4:3)</PresentationFormat>
  <Paragraphs>71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Office Theme</vt:lpstr>
      <vt:lpstr>Лист Microsoft Office Excel 97-2003</vt:lpstr>
      <vt:lpstr>РОЛЬ ОАО «РОСТЕЛЕКОМ» В ПОСТРОЕНИИ ИНФОРМАЦИОННОГО ОБЩЕСТВА В СИБИРИ</vt:lpstr>
      <vt:lpstr>РОСТЕЛЕКОМ. БУДУЩЕЕ – СЕГОДНЯ КРУПНЕЙШАЯ ИНФРАСТРУКТУРА СВЯЗИ НА ТЕРРИТОРИИ СИБИРИ</vt:lpstr>
      <vt:lpstr>ОБЛАЧНЫЕ СЕРВИСЫ ЭЛЕКТРОННОЕ ПРАВИТЕЛЬСТВО</vt:lpstr>
      <vt:lpstr>ОБЛАЧНЫЕ СЕРВИСЫ ЭЛЕКТРОННОЕ ПРАВИТЕЛЬСТВО В СИБИРИ</vt:lpstr>
      <vt:lpstr>ОБЛАЧНЫЕ СЕРВИСЫ НАЦИОНАЛЬНАЯ ОБЛАЧНАЯ ПЛАТФОРМА</vt:lpstr>
      <vt:lpstr>ПРОЕКТЫ НАЦИОНАЛЬНОГО МАСШТАБА «РОСТЕЛЕКОМ» РЕАЛИЗУЕТ СТРАТЕГИЧЕСКИЕ ПРОЕКТЫ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Danilova Veronica</dc:creator>
  <cp:lastModifiedBy>Minin</cp:lastModifiedBy>
  <cp:revision>322</cp:revision>
  <dcterms:created xsi:type="dcterms:W3CDTF">2011-09-12T10:33:47Z</dcterms:created>
  <dcterms:modified xsi:type="dcterms:W3CDTF">2012-05-31T09:07:08Z</dcterms:modified>
</cp:coreProperties>
</file>