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30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312" r:id="rId12"/>
    <p:sldId id="313" r:id="rId13"/>
    <p:sldId id="314" r:id="rId14"/>
    <p:sldId id="267" r:id="rId15"/>
    <p:sldId id="284" r:id="rId16"/>
    <p:sldId id="282" r:id="rId17"/>
    <p:sldId id="281" r:id="rId18"/>
    <p:sldId id="316" r:id="rId19"/>
    <p:sldId id="315" r:id="rId20"/>
    <p:sldId id="319" r:id="rId21"/>
    <p:sldId id="317" r:id="rId22"/>
    <p:sldId id="320" r:id="rId23"/>
    <p:sldId id="321" r:id="rId24"/>
    <p:sldId id="268" r:id="rId25"/>
    <p:sldId id="323" r:id="rId26"/>
    <p:sldId id="357" r:id="rId27"/>
    <p:sldId id="358" r:id="rId28"/>
    <p:sldId id="360" r:id="rId29"/>
    <p:sldId id="335" r:id="rId30"/>
    <p:sldId id="362" r:id="rId31"/>
    <p:sldId id="359" r:id="rId32"/>
    <p:sldId id="334" r:id="rId33"/>
    <p:sldId id="381" r:id="rId34"/>
    <p:sldId id="382" r:id="rId35"/>
    <p:sldId id="361" r:id="rId36"/>
    <p:sldId id="379" r:id="rId37"/>
    <p:sldId id="380" r:id="rId38"/>
    <p:sldId id="332" r:id="rId39"/>
    <p:sldId id="333" r:id="rId40"/>
    <p:sldId id="364" r:id="rId41"/>
    <p:sldId id="363" r:id="rId42"/>
    <p:sldId id="366" r:id="rId43"/>
    <p:sldId id="387" r:id="rId44"/>
    <p:sldId id="346" r:id="rId45"/>
    <p:sldId id="347" r:id="rId46"/>
    <p:sldId id="385" r:id="rId47"/>
    <p:sldId id="349" r:id="rId48"/>
    <p:sldId id="350" r:id="rId49"/>
    <p:sldId id="351" r:id="rId50"/>
    <p:sldId id="392" r:id="rId51"/>
    <p:sldId id="394" r:id="rId52"/>
    <p:sldId id="395" r:id="rId53"/>
    <p:sldId id="397" r:id="rId54"/>
    <p:sldId id="404" r:id="rId55"/>
    <p:sldId id="398" r:id="rId56"/>
    <p:sldId id="399" r:id="rId57"/>
    <p:sldId id="401" r:id="rId58"/>
    <p:sldId id="403" r:id="rId59"/>
    <p:sldId id="352" r:id="rId60"/>
    <p:sldId id="353" r:id="rId61"/>
    <p:sldId id="354" r:id="rId62"/>
    <p:sldId id="355" r:id="rId63"/>
    <p:sldId id="356" r:id="rId64"/>
    <p:sldId id="388" r:id="rId65"/>
    <p:sldId id="389" r:id="rId66"/>
    <p:sldId id="391" r:id="rId67"/>
    <p:sldId id="390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52" autoAdjust="0"/>
  </p:normalViewPr>
  <p:slideViewPr>
    <p:cSldViewPr showGuides="1">
      <p:cViewPr>
        <p:scale>
          <a:sx n="120" d="100"/>
          <a:sy n="120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95F43-645C-41D5-B09F-D552CF2670C3}" type="doc">
      <dgm:prSet loTypeId="urn:microsoft.com/office/officeart/2005/8/layout/chart3" loCatId="cycle" qsTypeId="urn:microsoft.com/office/officeart/2005/8/quickstyle/simple1" qsCatId="simple" csTypeId="urn:microsoft.com/office/officeart/2005/8/colors/colorful2" csCatId="colorful" phldr="1"/>
      <dgm:spPr/>
    </dgm:pt>
    <dgm:pt modelId="{59996936-C9FD-4F17-98ED-E95D0B291D61}">
      <dgm:prSet phldrT="[Текст]"/>
      <dgm:spPr/>
      <dgm:t>
        <a:bodyPr/>
        <a:lstStyle/>
        <a:p>
          <a:r>
            <a:rPr lang="ru-RU" dirty="0" smtClean="0"/>
            <a:t>Пилотная группа 30%</a:t>
          </a:r>
          <a:endParaRPr lang="ru-RU" dirty="0"/>
        </a:p>
      </dgm:t>
    </dgm:pt>
    <dgm:pt modelId="{8731E21A-D5D1-48BF-93F7-0A7F69443DAB}" type="parTrans" cxnId="{779E6C45-5C97-4822-951D-26613CCE33BD}">
      <dgm:prSet/>
      <dgm:spPr/>
      <dgm:t>
        <a:bodyPr/>
        <a:lstStyle/>
        <a:p>
          <a:endParaRPr lang="ru-RU"/>
        </a:p>
      </dgm:t>
    </dgm:pt>
    <dgm:pt modelId="{B3ED3C31-970E-4CD1-B163-E5FD41AF77AE}" type="sibTrans" cxnId="{779E6C45-5C97-4822-951D-26613CCE33BD}">
      <dgm:prSet/>
      <dgm:spPr/>
      <dgm:t>
        <a:bodyPr/>
        <a:lstStyle/>
        <a:p>
          <a:endParaRPr lang="ru-RU"/>
        </a:p>
      </dgm:t>
    </dgm:pt>
    <dgm:pt modelId="{C03DDF86-0392-4070-B29C-524F1D15B9D1}">
      <dgm:prSet phldrT="[Текст]"/>
      <dgm:spPr/>
      <dgm:t>
        <a:bodyPr/>
        <a:lstStyle/>
        <a:p>
          <a:r>
            <a:rPr lang="ru-RU" dirty="0" err="1" smtClean="0"/>
            <a:t>Райпо</a:t>
          </a:r>
          <a:endParaRPr lang="ru-RU" dirty="0"/>
        </a:p>
      </dgm:t>
    </dgm:pt>
    <dgm:pt modelId="{1D58BD5A-DF9A-41C1-A19F-CD5A6CD6B505}" type="parTrans" cxnId="{B921AF6A-705D-4C3C-9A80-3D9FEEE75E79}">
      <dgm:prSet/>
      <dgm:spPr/>
      <dgm:t>
        <a:bodyPr/>
        <a:lstStyle/>
        <a:p>
          <a:endParaRPr lang="ru-RU"/>
        </a:p>
      </dgm:t>
    </dgm:pt>
    <dgm:pt modelId="{0BC96101-4538-4E89-93E2-AE892A598BE3}" type="sibTrans" cxnId="{B921AF6A-705D-4C3C-9A80-3D9FEEE75E79}">
      <dgm:prSet/>
      <dgm:spPr/>
      <dgm:t>
        <a:bodyPr/>
        <a:lstStyle/>
        <a:p>
          <a:endParaRPr lang="ru-RU"/>
        </a:p>
      </dgm:t>
    </dgm:pt>
    <dgm:pt modelId="{C02FA640-47F8-49DA-8786-A5A8C57CB96F}">
      <dgm:prSet phldrT="[Текст]"/>
      <dgm:spPr/>
      <dgm:t>
        <a:bodyPr/>
        <a:lstStyle/>
        <a:p>
          <a:r>
            <a:rPr lang="ru-RU" dirty="0" err="1" smtClean="0"/>
            <a:t>Райпо</a:t>
          </a:r>
          <a:endParaRPr lang="ru-RU" dirty="0"/>
        </a:p>
      </dgm:t>
    </dgm:pt>
    <dgm:pt modelId="{7A6F2C17-BE9C-4CA1-96AC-1E049DBFB7D9}" type="sibTrans" cxnId="{041D520D-5A55-44E5-AFEC-B95D3A911245}">
      <dgm:prSet/>
      <dgm:spPr/>
      <dgm:t>
        <a:bodyPr/>
        <a:lstStyle/>
        <a:p>
          <a:endParaRPr lang="ru-RU"/>
        </a:p>
      </dgm:t>
    </dgm:pt>
    <dgm:pt modelId="{427C154A-F85D-4204-8CB2-5B30998635B7}" type="parTrans" cxnId="{041D520D-5A55-44E5-AFEC-B95D3A911245}">
      <dgm:prSet/>
      <dgm:spPr/>
      <dgm:t>
        <a:bodyPr/>
        <a:lstStyle/>
        <a:p>
          <a:endParaRPr lang="ru-RU"/>
        </a:p>
      </dgm:t>
    </dgm:pt>
    <dgm:pt modelId="{8990C1B7-E65B-41DB-B4D1-5DEE24EC4C6A}" type="pres">
      <dgm:prSet presAssocID="{1F695F43-645C-41D5-B09F-D552CF2670C3}" presName="compositeShape" presStyleCnt="0">
        <dgm:presLayoutVars>
          <dgm:chMax val="7"/>
          <dgm:dir/>
          <dgm:resizeHandles val="exact"/>
        </dgm:presLayoutVars>
      </dgm:prSet>
      <dgm:spPr/>
    </dgm:pt>
    <dgm:pt modelId="{CC030690-99EE-4C86-9F72-7042F2119773}" type="pres">
      <dgm:prSet presAssocID="{1F695F43-645C-41D5-B09F-D552CF2670C3}" presName="wedge1" presStyleLbl="node1" presStyleIdx="0" presStyleCnt="3"/>
      <dgm:spPr/>
      <dgm:t>
        <a:bodyPr/>
        <a:lstStyle/>
        <a:p>
          <a:endParaRPr lang="ru-RU"/>
        </a:p>
      </dgm:t>
    </dgm:pt>
    <dgm:pt modelId="{C39BEBA2-698E-4FB7-A06F-1F4044B7D881}" type="pres">
      <dgm:prSet presAssocID="{1F695F43-645C-41D5-B09F-D552CF2670C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B7EBD-9503-47A0-A4EA-13DECBB74F04}" type="pres">
      <dgm:prSet presAssocID="{1F695F43-645C-41D5-B09F-D552CF2670C3}" presName="wedge2" presStyleLbl="node1" presStyleIdx="1" presStyleCnt="3"/>
      <dgm:spPr/>
      <dgm:t>
        <a:bodyPr/>
        <a:lstStyle/>
        <a:p>
          <a:endParaRPr lang="ru-RU"/>
        </a:p>
      </dgm:t>
    </dgm:pt>
    <dgm:pt modelId="{7537CF0B-3043-4909-9DAF-2BE850525A8C}" type="pres">
      <dgm:prSet presAssocID="{1F695F43-645C-41D5-B09F-D552CF2670C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9B9BD-9ECC-40B2-B816-155E95FBE8D3}" type="pres">
      <dgm:prSet presAssocID="{1F695F43-645C-41D5-B09F-D552CF2670C3}" presName="wedge3" presStyleLbl="node1" presStyleIdx="2" presStyleCnt="3"/>
      <dgm:spPr/>
      <dgm:t>
        <a:bodyPr/>
        <a:lstStyle/>
        <a:p>
          <a:endParaRPr lang="ru-RU"/>
        </a:p>
      </dgm:t>
    </dgm:pt>
    <dgm:pt modelId="{12206516-FB70-468B-AFF4-FD076EC93CCE}" type="pres">
      <dgm:prSet presAssocID="{1F695F43-645C-41D5-B09F-D552CF2670C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9E6C45-5C97-4822-951D-26613CCE33BD}" srcId="{1F695F43-645C-41D5-B09F-D552CF2670C3}" destId="{59996936-C9FD-4F17-98ED-E95D0B291D61}" srcOrd="0" destOrd="0" parTransId="{8731E21A-D5D1-48BF-93F7-0A7F69443DAB}" sibTransId="{B3ED3C31-970E-4CD1-B163-E5FD41AF77AE}"/>
    <dgm:cxn modelId="{E8A2105D-E5B6-4E6A-BB58-6C5305FC2DD2}" type="presOf" srcId="{C02FA640-47F8-49DA-8786-A5A8C57CB96F}" destId="{1B79B9BD-9ECC-40B2-B816-155E95FBE8D3}" srcOrd="0" destOrd="0" presId="urn:microsoft.com/office/officeart/2005/8/layout/chart3"/>
    <dgm:cxn modelId="{041D520D-5A55-44E5-AFEC-B95D3A911245}" srcId="{1F695F43-645C-41D5-B09F-D552CF2670C3}" destId="{C02FA640-47F8-49DA-8786-A5A8C57CB96F}" srcOrd="2" destOrd="0" parTransId="{427C154A-F85D-4204-8CB2-5B30998635B7}" sibTransId="{7A6F2C17-BE9C-4CA1-96AC-1E049DBFB7D9}"/>
    <dgm:cxn modelId="{D84D74D2-2023-4AFF-9283-E483F3C10167}" type="presOf" srcId="{1F695F43-645C-41D5-B09F-D552CF2670C3}" destId="{8990C1B7-E65B-41DB-B4D1-5DEE24EC4C6A}" srcOrd="0" destOrd="0" presId="urn:microsoft.com/office/officeart/2005/8/layout/chart3"/>
    <dgm:cxn modelId="{93DBE83C-5EF1-4C6D-AD7A-D439FA3AEF7B}" type="presOf" srcId="{C03DDF86-0392-4070-B29C-524F1D15B9D1}" destId="{7537CF0B-3043-4909-9DAF-2BE850525A8C}" srcOrd="1" destOrd="0" presId="urn:microsoft.com/office/officeart/2005/8/layout/chart3"/>
    <dgm:cxn modelId="{E62C655A-A61B-489C-A263-FA1D5E11BED4}" type="presOf" srcId="{59996936-C9FD-4F17-98ED-E95D0B291D61}" destId="{C39BEBA2-698E-4FB7-A06F-1F4044B7D881}" srcOrd="1" destOrd="0" presId="urn:microsoft.com/office/officeart/2005/8/layout/chart3"/>
    <dgm:cxn modelId="{A3262C44-B154-460A-8B39-6476FFC02AB3}" type="presOf" srcId="{59996936-C9FD-4F17-98ED-E95D0B291D61}" destId="{CC030690-99EE-4C86-9F72-7042F2119773}" srcOrd="0" destOrd="0" presId="urn:microsoft.com/office/officeart/2005/8/layout/chart3"/>
    <dgm:cxn modelId="{BBD73D18-7782-4453-A390-513E650F4082}" type="presOf" srcId="{C02FA640-47F8-49DA-8786-A5A8C57CB96F}" destId="{12206516-FB70-468B-AFF4-FD076EC93CCE}" srcOrd="1" destOrd="0" presId="urn:microsoft.com/office/officeart/2005/8/layout/chart3"/>
    <dgm:cxn modelId="{9A853926-097F-49D7-9D78-D3586053E633}" type="presOf" srcId="{C03DDF86-0392-4070-B29C-524F1D15B9D1}" destId="{20EB7EBD-9503-47A0-A4EA-13DECBB74F04}" srcOrd="0" destOrd="0" presId="urn:microsoft.com/office/officeart/2005/8/layout/chart3"/>
    <dgm:cxn modelId="{B921AF6A-705D-4C3C-9A80-3D9FEEE75E79}" srcId="{1F695F43-645C-41D5-B09F-D552CF2670C3}" destId="{C03DDF86-0392-4070-B29C-524F1D15B9D1}" srcOrd="1" destOrd="0" parTransId="{1D58BD5A-DF9A-41C1-A19F-CD5A6CD6B505}" sibTransId="{0BC96101-4538-4E89-93E2-AE892A598BE3}"/>
    <dgm:cxn modelId="{1E28A688-78C8-4FDE-AF12-6EBDCCD6437D}" type="presParOf" srcId="{8990C1B7-E65B-41DB-B4D1-5DEE24EC4C6A}" destId="{CC030690-99EE-4C86-9F72-7042F2119773}" srcOrd="0" destOrd="0" presId="urn:microsoft.com/office/officeart/2005/8/layout/chart3"/>
    <dgm:cxn modelId="{AE7A86A5-0091-4B42-A22F-F9B59F5A4C68}" type="presParOf" srcId="{8990C1B7-E65B-41DB-B4D1-5DEE24EC4C6A}" destId="{C39BEBA2-698E-4FB7-A06F-1F4044B7D881}" srcOrd="1" destOrd="0" presId="urn:microsoft.com/office/officeart/2005/8/layout/chart3"/>
    <dgm:cxn modelId="{81CE0AF8-2D0F-4790-A8C1-AE48D7261A09}" type="presParOf" srcId="{8990C1B7-E65B-41DB-B4D1-5DEE24EC4C6A}" destId="{20EB7EBD-9503-47A0-A4EA-13DECBB74F04}" srcOrd="2" destOrd="0" presId="urn:microsoft.com/office/officeart/2005/8/layout/chart3"/>
    <dgm:cxn modelId="{AE9D55CD-3E79-4047-BD5C-736ADFA4B44C}" type="presParOf" srcId="{8990C1B7-E65B-41DB-B4D1-5DEE24EC4C6A}" destId="{7537CF0B-3043-4909-9DAF-2BE850525A8C}" srcOrd="3" destOrd="0" presId="urn:microsoft.com/office/officeart/2005/8/layout/chart3"/>
    <dgm:cxn modelId="{5B27F313-A62B-44EB-AEBB-B8348876F6B2}" type="presParOf" srcId="{8990C1B7-E65B-41DB-B4D1-5DEE24EC4C6A}" destId="{1B79B9BD-9ECC-40B2-B816-155E95FBE8D3}" srcOrd="4" destOrd="0" presId="urn:microsoft.com/office/officeart/2005/8/layout/chart3"/>
    <dgm:cxn modelId="{C3E5B65E-8F16-4DA3-A698-2028A7B4BF5F}" type="presParOf" srcId="{8990C1B7-E65B-41DB-B4D1-5DEE24EC4C6A}" destId="{12206516-FB70-468B-AFF4-FD076EC93CC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542A5-E018-4D56-A2D3-B1251822D79A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FE002EA-0860-4D7C-B660-CF8CAB6CCDE0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1 000 000 000 рублей </a:t>
          </a:r>
          <a:endParaRPr lang="ru-RU" baseline="0" dirty="0">
            <a:solidFill>
              <a:schemeClr val="tx1"/>
            </a:solidFill>
          </a:endParaRPr>
        </a:p>
      </dgm:t>
    </dgm:pt>
    <dgm:pt modelId="{1D2648A3-4451-4E22-AC6C-E1B022607996}" type="parTrans" cxnId="{8930EE20-DC58-48BB-8C50-03612CF72502}">
      <dgm:prSet/>
      <dgm:spPr/>
      <dgm:t>
        <a:bodyPr/>
        <a:lstStyle/>
        <a:p>
          <a:endParaRPr lang="ru-RU"/>
        </a:p>
      </dgm:t>
    </dgm:pt>
    <dgm:pt modelId="{BA262142-E07B-4EC9-9271-5B7ABC75CFF1}" type="sibTrans" cxnId="{8930EE20-DC58-48BB-8C50-03612CF72502}">
      <dgm:prSet/>
      <dgm:spPr/>
      <dgm:t>
        <a:bodyPr/>
        <a:lstStyle/>
        <a:p>
          <a:endParaRPr lang="ru-RU"/>
        </a:p>
      </dgm:t>
    </dgm:pt>
    <dgm:pt modelId="{5143B17A-3C7E-40AC-A7E4-96808F0CBE51}">
      <dgm:prSet phldrT="[Текст]"/>
      <dgm:spPr/>
      <dgm:t>
        <a:bodyPr/>
        <a:lstStyle/>
        <a:p>
          <a:r>
            <a:rPr lang="ru-RU" dirty="0" smtClean="0"/>
            <a:t>РТО регионального союза</a:t>
          </a:r>
          <a:endParaRPr lang="ru-RU" dirty="0"/>
        </a:p>
      </dgm:t>
    </dgm:pt>
    <dgm:pt modelId="{707078F2-52BC-40A2-B1D7-5D6ABB57C899}" type="parTrans" cxnId="{65296594-7B16-488F-95ED-E6AAF0194A1E}">
      <dgm:prSet/>
      <dgm:spPr/>
      <dgm:t>
        <a:bodyPr/>
        <a:lstStyle/>
        <a:p>
          <a:endParaRPr lang="ru-RU"/>
        </a:p>
      </dgm:t>
    </dgm:pt>
    <dgm:pt modelId="{3C04126D-6FDE-4FE1-BFEF-317FEF0079EF}" type="sibTrans" cxnId="{65296594-7B16-488F-95ED-E6AAF0194A1E}">
      <dgm:prSet/>
      <dgm:spPr/>
      <dgm:t>
        <a:bodyPr/>
        <a:lstStyle/>
        <a:p>
          <a:endParaRPr lang="ru-RU"/>
        </a:p>
      </dgm:t>
    </dgm:pt>
    <dgm:pt modelId="{69CCE600-3FEA-466F-8DA6-6275F31572C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300 000 000 рублей</a:t>
          </a:r>
          <a:endParaRPr lang="ru-RU" dirty="0">
            <a:solidFill>
              <a:schemeClr val="tx1"/>
            </a:solidFill>
          </a:endParaRPr>
        </a:p>
      </dgm:t>
    </dgm:pt>
    <dgm:pt modelId="{15824812-5055-4338-8C36-ECE4CAE50C58}" type="parTrans" cxnId="{66AFC1D3-58F3-4D92-92C1-AB2008BA5AD6}">
      <dgm:prSet/>
      <dgm:spPr/>
      <dgm:t>
        <a:bodyPr/>
        <a:lstStyle/>
        <a:p>
          <a:endParaRPr lang="ru-RU"/>
        </a:p>
      </dgm:t>
    </dgm:pt>
    <dgm:pt modelId="{A5D12B7B-84F0-4C92-ABCF-ED8CEFC880CC}" type="sibTrans" cxnId="{66AFC1D3-58F3-4D92-92C1-AB2008BA5AD6}">
      <dgm:prSet/>
      <dgm:spPr/>
      <dgm:t>
        <a:bodyPr/>
        <a:lstStyle/>
        <a:p>
          <a:endParaRPr lang="ru-RU"/>
        </a:p>
      </dgm:t>
    </dgm:pt>
    <dgm:pt modelId="{AF07170B-DF5C-4548-AF87-2BF85A23FF92}">
      <dgm:prSet phldrT="[Текст]"/>
      <dgm:spPr/>
      <dgm:t>
        <a:bodyPr/>
        <a:lstStyle/>
        <a:p>
          <a:pPr rtl="0"/>
          <a:r>
            <a:rPr lang="ru-RU" dirty="0" smtClean="0"/>
            <a:t>РТО пилотной группы должен быть </a:t>
          </a:r>
          <a:r>
            <a:rPr lang="ru-RU" b="1" dirty="0" smtClean="0"/>
            <a:t>не менее 30%</a:t>
          </a:r>
          <a:endParaRPr lang="ru-RU" b="1" dirty="0"/>
        </a:p>
      </dgm:t>
    </dgm:pt>
    <dgm:pt modelId="{19A6C177-003F-4257-A588-B7DBB3A1614F}" type="parTrans" cxnId="{68582ED9-05DE-4F0A-990D-428D8EA36790}">
      <dgm:prSet/>
      <dgm:spPr/>
      <dgm:t>
        <a:bodyPr/>
        <a:lstStyle/>
        <a:p>
          <a:endParaRPr lang="ru-RU"/>
        </a:p>
      </dgm:t>
    </dgm:pt>
    <dgm:pt modelId="{1A7D1825-41E8-40B8-8B03-E00C7C5BD31D}" type="sibTrans" cxnId="{68582ED9-05DE-4F0A-990D-428D8EA36790}">
      <dgm:prSet/>
      <dgm:spPr/>
      <dgm:t>
        <a:bodyPr/>
        <a:lstStyle/>
        <a:p>
          <a:endParaRPr lang="ru-RU"/>
        </a:p>
      </dgm:t>
    </dgm:pt>
    <dgm:pt modelId="{D9494BA9-72E0-4618-9F18-34C2E3D05D4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30 000 000 рублей</a:t>
          </a:r>
          <a:endParaRPr lang="ru-RU" dirty="0">
            <a:solidFill>
              <a:schemeClr val="tx1"/>
            </a:solidFill>
          </a:endParaRPr>
        </a:p>
      </dgm:t>
    </dgm:pt>
    <dgm:pt modelId="{FC02D999-9933-45C0-AC3C-3D13C5947635}" type="parTrans" cxnId="{2D46B758-682C-4C2F-BAC5-F3E90C139148}">
      <dgm:prSet/>
      <dgm:spPr/>
      <dgm:t>
        <a:bodyPr/>
        <a:lstStyle/>
        <a:p>
          <a:endParaRPr lang="ru-RU"/>
        </a:p>
      </dgm:t>
    </dgm:pt>
    <dgm:pt modelId="{EA2797C1-F466-48B6-8C74-1C7EB9139A72}" type="sibTrans" cxnId="{2D46B758-682C-4C2F-BAC5-F3E90C139148}">
      <dgm:prSet/>
      <dgm:spPr/>
      <dgm:t>
        <a:bodyPr/>
        <a:lstStyle/>
        <a:p>
          <a:endParaRPr lang="ru-RU"/>
        </a:p>
      </dgm:t>
    </dgm:pt>
    <dgm:pt modelId="{B4612578-0838-45D7-AC3C-E25DA81178BC}">
      <dgm:prSet phldrT="[Текст]"/>
      <dgm:spPr/>
      <dgm:t>
        <a:bodyPr/>
        <a:lstStyle/>
        <a:p>
          <a:r>
            <a:rPr lang="ru-RU" dirty="0" smtClean="0"/>
            <a:t>Централизованный товарооборот </a:t>
          </a:r>
          <a:r>
            <a:rPr lang="ru-RU" b="1" dirty="0" smtClean="0"/>
            <a:t>(</a:t>
          </a:r>
          <a:r>
            <a:rPr lang="ru-RU" dirty="0" smtClean="0"/>
            <a:t>10%)</a:t>
          </a:r>
          <a:endParaRPr lang="ru-RU" dirty="0"/>
        </a:p>
      </dgm:t>
    </dgm:pt>
    <dgm:pt modelId="{AABA8CAC-4AE0-4D0D-A977-5B3B609B1B5E}" type="parTrans" cxnId="{35BC1FF6-3CDA-42BC-A270-66344501F991}">
      <dgm:prSet/>
      <dgm:spPr/>
      <dgm:t>
        <a:bodyPr/>
        <a:lstStyle/>
        <a:p>
          <a:endParaRPr lang="ru-RU"/>
        </a:p>
      </dgm:t>
    </dgm:pt>
    <dgm:pt modelId="{C8302AA1-B40C-4CD4-A1AC-962E47859928}" type="sibTrans" cxnId="{35BC1FF6-3CDA-42BC-A270-66344501F991}">
      <dgm:prSet/>
      <dgm:spPr/>
      <dgm:t>
        <a:bodyPr/>
        <a:lstStyle/>
        <a:p>
          <a:endParaRPr lang="ru-RU"/>
        </a:p>
      </dgm:t>
    </dgm:pt>
    <dgm:pt modelId="{9036B303-B34B-47FE-B460-DF1C3B02C0A9}" type="pres">
      <dgm:prSet presAssocID="{6EE542A5-E018-4D56-A2D3-B1251822D7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EC2BB8-2E8E-42A2-B093-A5DA7BF844D2}" type="pres">
      <dgm:prSet presAssocID="{EFE002EA-0860-4D7C-B660-CF8CAB6CCDE0}" presName="linNode" presStyleCnt="0"/>
      <dgm:spPr/>
    </dgm:pt>
    <dgm:pt modelId="{9D1DE9A1-7CB1-421B-809F-D21D3D12A90F}" type="pres">
      <dgm:prSet presAssocID="{EFE002EA-0860-4D7C-B660-CF8CAB6CCDE0}" presName="parentText" presStyleLbl="node1" presStyleIdx="0" presStyleCnt="3" custScaleX="1341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27935-86C5-4678-8A22-90899F9947BF}" type="pres">
      <dgm:prSet presAssocID="{EFE002EA-0860-4D7C-B660-CF8CAB6CCDE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07725-ACC5-4641-8716-3EDFFEBC4CD6}" type="pres">
      <dgm:prSet presAssocID="{BA262142-E07B-4EC9-9271-5B7ABC75CFF1}" presName="sp" presStyleCnt="0"/>
      <dgm:spPr/>
    </dgm:pt>
    <dgm:pt modelId="{B100C613-5364-4457-8591-771D3EAB522A}" type="pres">
      <dgm:prSet presAssocID="{69CCE600-3FEA-466F-8DA6-6275F31572C3}" presName="linNode" presStyleCnt="0"/>
      <dgm:spPr/>
    </dgm:pt>
    <dgm:pt modelId="{0ABC2D0B-7CCB-46A1-8EB8-804EA6AA2EEF}" type="pres">
      <dgm:prSet presAssocID="{69CCE600-3FEA-466F-8DA6-6275F31572C3}" presName="parentText" presStyleLbl="node1" presStyleIdx="1" presStyleCnt="3" custScaleX="1341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AA318-4445-4ED6-B964-90D4184016C7}" type="pres">
      <dgm:prSet presAssocID="{69CCE600-3FEA-466F-8DA6-6275F31572C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C3D7D-A0FC-4F60-914F-5FD75DA62D57}" type="pres">
      <dgm:prSet presAssocID="{A5D12B7B-84F0-4C92-ABCF-ED8CEFC880CC}" presName="sp" presStyleCnt="0"/>
      <dgm:spPr/>
    </dgm:pt>
    <dgm:pt modelId="{5771C907-9F83-4397-BA31-85599DDD516F}" type="pres">
      <dgm:prSet presAssocID="{D9494BA9-72E0-4618-9F18-34C2E3D05D4B}" presName="linNode" presStyleCnt="0"/>
      <dgm:spPr/>
    </dgm:pt>
    <dgm:pt modelId="{059C77B2-0F6C-40AF-94C5-5135FDF802FE}" type="pres">
      <dgm:prSet presAssocID="{D9494BA9-72E0-4618-9F18-34C2E3D05D4B}" presName="parentText" presStyleLbl="node1" presStyleIdx="2" presStyleCnt="3" custScaleX="1342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806F9-1F56-4BF5-8711-5FEF638F216B}" type="pres">
      <dgm:prSet presAssocID="{D9494BA9-72E0-4618-9F18-34C2E3D05D4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AFC1D3-58F3-4D92-92C1-AB2008BA5AD6}" srcId="{6EE542A5-E018-4D56-A2D3-B1251822D79A}" destId="{69CCE600-3FEA-466F-8DA6-6275F31572C3}" srcOrd="1" destOrd="0" parTransId="{15824812-5055-4338-8C36-ECE4CAE50C58}" sibTransId="{A5D12B7B-84F0-4C92-ABCF-ED8CEFC880CC}"/>
    <dgm:cxn modelId="{680EDEA1-C612-4E31-AAF9-33B36B81779F}" type="presOf" srcId="{EFE002EA-0860-4D7C-B660-CF8CAB6CCDE0}" destId="{9D1DE9A1-7CB1-421B-809F-D21D3D12A90F}" srcOrd="0" destOrd="0" presId="urn:microsoft.com/office/officeart/2005/8/layout/vList5"/>
    <dgm:cxn modelId="{EF33A780-5431-49A4-BF05-C47242203768}" type="presOf" srcId="{B4612578-0838-45D7-AC3C-E25DA81178BC}" destId="{AD6806F9-1F56-4BF5-8711-5FEF638F216B}" srcOrd="0" destOrd="0" presId="urn:microsoft.com/office/officeart/2005/8/layout/vList5"/>
    <dgm:cxn modelId="{8B333301-F6D7-4FD8-BA39-008A262E22D4}" type="presOf" srcId="{D9494BA9-72E0-4618-9F18-34C2E3D05D4B}" destId="{059C77B2-0F6C-40AF-94C5-5135FDF802FE}" srcOrd="0" destOrd="0" presId="urn:microsoft.com/office/officeart/2005/8/layout/vList5"/>
    <dgm:cxn modelId="{DF6C4867-023E-431F-92ED-45066A080DDC}" type="presOf" srcId="{5143B17A-3C7E-40AC-A7E4-96808F0CBE51}" destId="{87F27935-86C5-4678-8A22-90899F9947BF}" srcOrd="0" destOrd="0" presId="urn:microsoft.com/office/officeart/2005/8/layout/vList5"/>
    <dgm:cxn modelId="{8930EE20-DC58-48BB-8C50-03612CF72502}" srcId="{6EE542A5-E018-4D56-A2D3-B1251822D79A}" destId="{EFE002EA-0860-4D7C-B660-CF8CAB6CCDE0}" srcOrd="0" destOrd="0" parTransId="{1D2648A3-4451-4E22-AC6C-E1B022607996}" sibTransId="{BA262142-E07B-4EC9-9271-5B7ABC75CFF1}"/>
    <dgm:cxn modelId="{2D46B758-682C-4C2F-BAC5-F3E90C139148}" srcId="{6EE542A5-E018-4D56-A2D3-B1251822D79A}" destId="{D9494BA9-72E0-4618-9F18-34C2E3D05D4B}" srcOrd="2" destOrd="0" parTransId="{FC02D999-9933-45C0-AC3C-3D13C5947635}" sibTransId="{EA2797C1-F466-48B6-8C74-1C7EB9139A72}"/>
    <dgm:cxn modelId="{68582ED9-05DE-4F0A-990D-428D8EA36790}" srcId="{69CCE600-3FEA-466F-8DA6-6275F31572C3}" destId="{AF07170B-DF5C-4548-AF87-2BF85A23FF92}" srcOrd="0" destOrd="0" parTransId="{19A6C177-003F-4257-A588-B7DBB3A1614F}" sibTransId="{1A7D1825-41E8-40B8-8B03-E00C7C5BD31D}"/>
    <dgm:cxn modelId="{A5113D1E-A1F4-48C3-AFBA-47C56DC85E9B}" type="presOf" srcId="{AF07170B-DF5C-4548-AF87-2BF85A23FF92}" destId="{206AA318-4445-4ED6-B964-90D4184016C7}" srcOrd="0" destOrd="0" presId="urn:microsoft.com/office/officeart/2005/8/layout/vList5"/>
    <dgm:cxn modelId="{65296594-7B16-488F-95ED-E6AAF0194A1E}" srcId="{EFE002EA-0860-4D7C-B660-CF8CAB6CCDE0}" destId="{5143B17A-3C7E-40AC-A7E4-96808F0CBE51}" srcOrd="0" destOrd="0" parTransId="{707078F2-52BC-40A2-B1D7-5D6ABB57C899}" sibTransId="{3C04126D-6FDE-4FE1-BFEF-317FEF0079EF}"/>
    <dgm:cxn modelId="{326E5323-1EB8-4953-93F0-1B50D2E4E34B}" type="presOf" srcId="{69CCE600-3FEA-466F-8DA6-6275F31572C3}" destId="{0ABC2D0B-7CCB-46A1-8EB8-804EA6AA2EEF}" srcOrd="0" destOrd="0" presId="urn:microsoft.com/office/officeart/2005/8/layout/vList5"/>
    <dgm:cxn modelId="{B1B53972-DC44-400C-988A-2738B9A20C54}" type="presOf" srcId="{6EE542A5-E018-4D56-A2D3-B1251822D79A}" destId="{9036B303-B34B-47FE-B460-DF1C3B02C0A9}" srcOrd="0" destOrd="0" presId="urn:microsoft.com/office/officeart/2005/8/layout/vList5"/>
    <dgm:cxn modelId="{35BC1FF6-3CDA-42BC-A270-66344501F991}" srcId="{D9494BA9-72E0-4618-9F18-34C2E3D05D4B}" destId="{B4612578-0838-45D7-AC3C-E25DA81178BC}" srcOrd="0" destOrd="0" parTransId="{AABA8CAC-4AE0-4D0D-A977-5B3B609B1B5E}" sibTransId="{C8302AA1-B40C-4CD4-A1AC-962E47859928}"/>
    <dgm:cxn modelId="{CBBB7FD7-9972-4E52-926E-E1819CBC2461}" type="presParOf" srcId="{9036B303-B34B-47FE-B460-DF1C3B02C0A9}" destId="{D1EC2BB8-2E8E-42A2-B093-A5DA7BF844D2}" srcOrd="0" destOrd="0" presId="urn:microsoft.com/office/officeart/2005/8/layout/vList5"/>
    <dgm:cxn modelId="{5F7563C4-7124-4D97-82C7-1230F44EFA8D}" type="presParOf" srcId="{D1EC2BB8-2E8E-42A2-B093-A5DA7BF844D2}" destId="{9D1DE9A1-7CB1-421B-809F-D21D3D12A90F}" srcOrd="0" destOrd="0" presId="urn:microsoft.com/office/officeart/2005/8/layout/vList5"/>
    <dgm:cxn modelId="{B8F684FA-7629-417F-92DB-FA8F75C87FF0}" type="presParOf" srcId="{D1EC2BB8-2E8E-42A2-B093-A5DA7BF844D2}" destId="{87F27935-86C5-4678-8A22-90899F9947BF}" srcOrd="1" destOrd="0" presId="urn:microsoft.com/office/officeart/2005/8/layout/vList5"/>
    <dgm:cxn modelId="{8678E91C-E82B-44DA-B7B2-627E66E25A04}" type="presParOf" srcId="{9036B303-B34B-47FE-B460-DF1C3B02C0A9}" destId="{3C807725-ACC5-4641-8716-3EDFFEBC4CD6}" srcOrd="1" destOrd="0" presId="urn:microsoft.com/office/officeart/2005/8/layout/vList5"/>
    <dgm:cxn modelId="{F54383DF-2DB4-45BC-8B75-20DD655C03E4}" type="presParOf" srcId="{9036B303-B34B-47FE-B460-DF1C3B02C0A9}" destId="{B100C613-5364-4457-8591-771D3EAB522A}" srcOrd="2" destOrd="0" presId="urn:microsoft.com/office/officeart/2005/8/layout/vList5"/>
    <dgm:cxn modelId="{03723020-94FD-46EF-97F3-B6E03368CC0D}" type="presParOf" srcId="{B100C613-5364-4457-8591-771D3EAB522A}" destId="{0ABC2D0B-7CCB-46A1-8EB8-804EA6AA2EEF}" srcOrd="0" destOrd="0" presId="urn:microsoft.com/office/officeart/2005/8/layout/vList5"/>
    <dgm:cxn modelId="{99BA8074-ABC1-4BE9-B2A6-8D997D3C2E8F}" type="presParOf" srcId="{B100C613-5364-4457-8591-771D3EAB522A}" destId="{206AA318-4445-4ED6-B964-90D4184016C7}" srcOrd="1" destOrd="0" presId="urn:microsoft.com/office/officeart/2005/8/layout/vList5"/>
    <dgm:cxn modelId="{AC9ED53C-1E8F-4D3A-8470-AC4933C582B2}" type="presParOf" srcId="{9036B303-B34B-47FE-B460-DF1C3B02C0A9}" destId="{EDFC3D7D-A0FC-4F60-914F-5FD75DA62D57}" srcOrd="3" destOrd="0" presId="urn:microsoft.com/office/officeart/2005/8/layout/vList5"/>
    <dgm:cxn modelId="{11D5D323-D44E-4F25-8E15-83D7E19EF1BE}" type="presParOf" srcId="{9036B303-B34B-47FE-B460-DF1C3B02C0A9}" destId="{5771C907-9F83-4397-BA31-85599DDD516F}" srcOrd="4" destOrd="0" presId="urn:microsoft.com/office/officeart/2005/8/layout/vList5"/>
    <dgm:cxn modelId="{F8BCF6FA-A701-4CAF-9032-6ACEF4E426D7}" type="presParOf" srcId="{5771C907-9F83-4397-BA31-85599DDD516F}" destId="{059C77B2-0F6C-40AF-94C5-5135FDF802FE}" srcOrd="0" destOrd="0" presId="urn:microsoft.com/office/officeart/2005/8/layout/vList5"/>
    <dgm:cxn modelId="{035DF853-A730-4822-A4D9-EEA44434CEC0}" type="presParOf" srcId="{5771C907-9F83-4397-BA31-85599DDD516F}" destId="{AD6806F9-1F56-4BF5-8711-5FEF638F21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BCFF8-C22A-4D43-BC52-BFBE15958F90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84D3FB-23A7-4DA3-9AA4-6E0860888424}">
      <dgm:prSet phldrT="[Текст]"/>
      <dgm:spPr/>
      <dgm:t>
        <a:bodyPr/>
        <a:lstStyle/>
        <a:p>
          <a:r>
            <a:rPr lang="ru-RU" dirty="0" smtClean="0"/>
            <a:t>Товарооборот союза</a:t>
          </a:r>
          <a:br>
            <a:rPr lang="ru-RU" dirty="0" smtClean="0"/>
          </a:br>
          <a:r>
            <a:rPr lang="ru-RU" dirty="0" smtClean="0"/>
            <a:t>1 000 000 000 р</a:t>
          </a:r>
          <a:endParaRPr lang="ru-RU" dirty="0"/>
        </a:p>
      </dgm:t>
    </dgm:pt>
    <dgm:pt modelId="{9A274DD3-1DBA-4639-9060-53CD2F5AB20C}" type="parTrans" cxnId="{0329B3CE-3C64-4435-8A25-C8BCDFAEDF7F}">
      <dgm:prSet/>
      <dgm:spPr/>
      <dgm:t>
        <a:bodyPr/>
        <a:lstStyle/>
        <a:p>
          <a:endParaRPr lang="ru-RU"/>
        </a:p>
      </dgm:t>
    </dgm:pt>
    <dgm:pt modelId="{35101B2A-E30E-4C88-B1C0-489F4B32249A}" type="sibTrans" cxnId="{0329B3CE-3C64-4435-8A25-C8BCDFAEDF7F}">
      <dgm:prSet/>
      <dgm:spPr/>
      <dgm:t>
        <a:bodyPr/>
        <a:lstStyle/>
        <a:p>
          <a:endParaRPr lang="ru-RU"/>
        </a:p>
      </dgm:t>
    </dgm:pt>
    <dgm:pt modelId="{D0A53AF6-DBD5-44BA-8D54-90FE62EB87A5}">
      <dgm:prSet phldrT="[Текст]"/>
      <dgm:spPr/>
      <dgm:t>
        <a:bodyPr/>
        <a:lstStyle/>
        <a:p>
          <a:r>
            <a:rPr lang="ru-RU" dirty="0" smtClean="0"/>
            <a:t>ТО пилотной группы (статистика)</a:t>
          </a:r>
          <a:endParaRPr lang="ru-RU" dirty="0"/>
        </a:p>
      </dgm:t>
    </dgm:pt>
    <dgm:pt modelId="{997FF339-0B2B-4219-8A56-F8E59D062690}" type="parTrans" cxnId="{5CF692E5-F960-4939-876A-A3A6F16B8F05}">
      <dgm:prSet/>
      <dgm:spPr/>
      <dgm:t>
        <a:bodyPr/>
        <a:lstStyle/>
        <a:p>
          <a:endParaRPr lang="ru-RU"/>
        </a:p>
      </dgm:t>
    </dgm:pt>
    <dgm:pt modelId="{E666E3D8-FD31-46A0-854B-2239EE716D61}" type="sibTrans" cxnId="{5CF692E5-F960-4939-876A-A3A6F16B8F05}">
      <dgm:prSet/>
      <dgm:spPr/>
      <dgm:t>
        <a:bodyPr/>
        <a:lstStyle/>
        <a:p>
          <a:endParaRPr lang="ru-RU"/>
        </a:p>
      </dgm:t>
    </dgm:pt>
    <dgm:pt modelId="{77A42BDD-E2E2-45D4-AD8C-505493953BE0}">
      <dgm:prSet phldrT="[Текст]"/>
      <dgm:spPr/>
      <dgm:t>
        <a:bodyPr/>
        <a:lstStyle/>
        <a:p>
          <a:r>
            <a:rPr lang="ru-RU" dirty="0" smtClean="0"/>
            <a:t>Централизованный ТО пилотной группы (Рарус)</a:t>
          </a:r>
          <a:endParaRPr lang="ru-RU" dirty="0"/>
        </a:p>
      </dgm:t>
    </dgm:pt>
    <dgm:pt modelId="{A8B8E28D-73FB-4CD3-8DCF-031F33E4C05A}" type="parTrans" cxnId="{7F26A337-E7F7-4D1A-A208-86EDF50678E0}">
      <dgm:prSet/>
      <dgm:spPr/>
      <dgm:t>
        <a:bodyPr/>
        <a:lstStyle/>
        <a:p>
          <a:endParaRPr lang="ru-RU"/>
        </a:p>
      </dgm:t>
    </dgm:pt>
    <dgm:pt modelId="{3C5C5A2C-9B15-42C8-83F8-48D13EA934ED}" type="sibTrans" cxnId="{7F26A337-E7F7-4D1A-A208-86EDF50678E0}">
      <dgm:prSet/>
      <dgm:spPr/>
      <dgm:t>
        <a:bodyPr/>
        <a:lstStyle/>
        <a:p>
          <a:endParaRPr lang="ru-RU"/>
        </a:p>
      </dgm:t>
    </dgm:pt>
    <dgm:pt modelId="{6EF246DF-1267-42FC-98C8-5D4866A250E6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ТО пилотной группы (Рарус)</a:t>
          </a:r>
          <a:endParaRPr lang="ru-RU" dirty="0"/>
        </a:p>
      </dgm:t>
    </dgm:pt>
    <dgm:pt modelId="{D012754F-8B31-4A6C-9A61-8887D2C89264}" type="parTrans" cxnId="{1EECA8EB-7A02-43AF-ADE5-97783161FE0F}">
      <dgm:prSet/>
      <dgm:spPr/>
      <dgm:t>
        <a:bodyPr/>
        <a:lstStyle/>
        <a:p>
          <a:endParaRPr lang="ru-RU"/>
        </a:p>
      </dgm:t>
    </dgm:pt>
    <dgm:pt modelId="{0408A855-466E-4E25-AD8E-76A55F0FF9DA}" type="sibTrans" cxnId="{1EECA8EB-7A02-43AF-ADE5-97783161FE0F}">
      <dgm:prSet/>
      <dgm:spPr/>
      <dgm:t>
        <a:bodyPr/>
        <a:lstStyle/>
        <a:p>
          <a:endParaRPr lang="ru-RU"/>
        </a:p>
      </dgm:t>
    </dgm:pt>
    <dgm:pt modelId="{8DBD06A6-8F68-435E-8E66-8C642317575E}">
      <dgm:prSet phldrT="[Текст]"/>
      <dgm:spPr/>
      <dgm:t>
        <a:bodyPr/>
        <a:lstStyle/>
        <a:p>
          <a:r>
            <a:rPr lang="ru-RU" dirty="0" smtClean="0"/>
            <a:t>Централизованный ТО пилотной группы (Рарус)</a:t>
          </a:r>
          <a:endParaRPr lang="ru-RU" dirty="0"/>
        </a:p>
      </dgm:t>
    </dgm:pt>
    <dgm:pt modelId="{7BBE7436-D330-42B5-9AA1-4D26518F9A9E}" type="parTrans" cxnId="{8364CEAE-5551-4521-B3D1-4E2BEFF050FB}">
      <dgm:prSet/>
      <dgm:spPr/>
      <dgm:t>
        <a:bodyPr/>
        <a:lstStyle/>
        <a:p>
          <a:endParaRPr lang="ru-RU"/>
        </a:p>
      </dgm:t>
    </dgm:pt>
    <dgm:pt modelId="{D3EECDDE-264A-465A-8984-E9CD994DE95F}" type="sibTrans" cxnId="{8364CEAE-5551-4521-B3D1-4E2BEFF050FB}">
      <dgm:prSet/>
      <dgm:spPr/>
      <dgm:t>
        <a:bodyPr/>
        <a:lstStyle/>
        <a:p>
          <a:endParaRPr lang="ru-RU"/>
        </a:p>
      </dgm:t>
    </dgm:pt>
    <dgm:pt modelId="{8916B612-4EBB-4F77-98A1-3131EAD0561C}">
      <dgm:prSet phldrT="[Текст]"/>
      <dgm:spPr/>
      <dgm:t>
        <a:bodyPr/>
        <a:lstStyle/>
        <a:p>
          <a:r>
            <a:rPr lang="ru-RU" dirty="0" smtClean="0"/>
            <a:t>500 000 000 р</a:t>
          </a:r>
          <a:endParaRPr lang="ru-RU" dirty="0"/>
        </a:p>
      </dgm:t>
    </dgm:pt>
    <dgm:pt modelId="{3E11A5D5-E12E-4646-B0F5-C152ED22FAFE}" type="parTrans" cxnId="{268CEBAF-E965-4D4B-9B2A-071863020989}">
      <dgm:prSet/>
      <dgm:spPr/>
      <dgm:t>
        <a:bodyPr/>
        <a:lstStyle/>
        <a:p>
          <a:endParaRPr lang="ru-RU"/>
        </a:p>
      </dgm:t>
    </dgm:pt>
    <dgm:pt modelId="{80F19BDA-7553-4E55-96F0-BE40D76327A6}" type="sibTrans" cxnId="{268CEBAF-E965-4D4B-9B2A-071863020989}">
      <dgm:prSet/>
      <dgm:spPr/>
      <dgm:t>
        <a:bodyPr/>
        <a:lstStyle/>
        <a:p>
          <a:endParaRPr lang="ru-RU"/>
        </a:p>
      </dgm:t>
    </dgm:pt>
    <dgm:pt modelId="{AA9EA895-5722-4C9D-8A44-C8D9BDD8DF16}">
      <dgm:prSet phldrT="[Текст]"/>
      <dgm:spPr/>
      <dgm:t>
        <a:bodyPr/>
        <a:lstStyle/>
        <a:p>
          <a:r>
            <a:rPr lang="ru-RU" dirty="0" smtClean="0"/>
            <a:t>30 000 000 р</a:t>
          </a:r>
          <a:endParaRPr lang="ru-RU" dirty="0"/>
        </a:p>
      </dgm:t>
    </dgm:pt>
    <dgm:pt modelId="{09788F3F-11A7-47CA-BF52-DD31BBC94FCD}" type="parTrans" cxnId="{D56F42CE-D96C-4B70-BDB3-A168CB367616}">
      <dgm:prSet/>
      <dgm:spPr/>
      <dgm:t>
        <a:bodyPr/>
        <a:lstStyle/>
        <a:p>
          <a:endParaRPr lang="ru-RU"/>
        </a:p>
      </dgm:t>
    </dgm:pt>
    <dgm:pt modelId="{B34AC356-426C-4D58-9AEC-8C421E03E027}" type="sibTrans" cxnId="{D56F42CE-D96C-4B70-BDB3-A168CB367616}">
      <dgm:prSet/>
      <dgm:spPr/>
      <dgm:t>
        <a:bodyPr/>
        <a:lstStyle/>
        <a:p>
          <a:endParaRPr lang="ru-RU"/>
        </a:p>
      </dgm:t>
    </dgm:pt>
    <dgm:pt modelId="{FBD772B8-EF96-42F8-9DB2-A3763C6F667D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300 000 000 р</a:t>
          </a:r>
          <a:endParaRPr lang="ru-RU" dirty="0"/>
        </a:p>
      </dgm:t>
    </dgm:pt>
    <dgm:pt modelId="{5D16FF31-364C-4674-8EB0-F2DCB28F46C4}" type="parTrans" cxnId="{1164DC09-8ECC-42C0-ACC9-7158915ABCC8}">
      <dgm:prSet/>
      <dgm:spPr/>
      <dgm:t>
        <a:bodyPr/>
        <a:lstStyle/>
        <a:p>
          <a:endParaRPr lang="ru-RU"/>
        </a:p>
      </dgm:t>
    </dgm:pt>
    <dgm:pt modelId="{F51E340A-EA43-4A7C-9FB5-865ABEDD7AF6}" type="sibTrans" cxnId="{1164DC09-8ECC-42C0-ACC9-7158915ABCC8}">
      <dgm:prSet/>
      <dgm:spPr/>
      <dgm:t>
        <a:bodyPr/>
        <a:lstStyle/>
        <a:p>
          <a:endParaRPr lang="ru-RU"/>
        </a:p>
      </dgm:t>
    </dgm:pt>
    <dgm:pt modelId="{2A36CF6E-44D2-4DD2-8FF7-A9DFC55C8390}">
      <dgm:prSet phldrT="[Текст]"/>
      <dgm:spPr/>
      <dgm:t>
        <a:bodyPr/>
        <a:lstStyle/>
        <a:p>
          <a:r>
            <a:rPr lang="ru-RU" dirty="0" smtClean="0"/>
            <a:t>30 000 000 р</a:t>
          </a:r>
          <a:endParaRPr lang="ru-RU" dirty="0"/>
        </a:p>
      </dgm:t>
    </dgm:pt>
    <dgm:pt modelId="{CF278F14-BE0A-4CDA-B7E3-FE9383575FB5}" type="parTrans" cxnId="{D3B78299-CAE0-45D9-9745-77E8F34A433B}">
      <dgm:prSet/>
      <dgm:spPr/>
      <dgm:t>
        <a:bodyPr/>
        <a:lstStyle/>
        <a:p>
          <a:endParaRPr lang="ru-RU"/>
        </a:p>
      </dgm:t>
    </dgm:pt>
    <dgm:pt modelId="{85FFF2EF-D395-4BC9-9EAA-D6AFC355081A}" type="sibTrans" cxnId="{D3B78299-CAE0-45D9-9745-77E8F34A433B}">
      <dgm:prSet/>
      <dgm:spPr/>
      <dgm:t>
        <a:bodyPr/>
        <a:lstStyle/>
        <a:p>
          <a:endParaRPr lang="ru-RU"/>
        </a:p>
      </dgm:t>
    </dgm:pt>
    <dgm:pt modelId="{2871DE2E-CB18-4258-8E7A-35FABDA9FAFC}" type="pres">
      <dgm:prSet presAssocID="{AD9BCFF8-C22A-4D43-BC52-BFBE15958F9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49D706-5798-4C73-A6AE-A9C1612783A3}" type="pres">
      <dgm:prSet presAssocID="{ED84D3FB-23A7-4DA3-9AA4-6E0860888424}" presName="vertOne" presStyleCnt="0"/>
      <dgm:spPr/>
      <dgm:t>
        <a:bodyPr/>
        <a:lstStyle/>
        <a:p>
          <a:endParaRPr lang="ru-RU"/>
        </a:p>
      </dgm:t>
    </dgm:pt>
    <dgm:pt modelId="{88615436-5338-4D67-9899-1FBF42483E58}" type="pres">
      <dgm:prSet presAssocID="{ED84D3FB-23A7-4DA3-9AA4-6E086088842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E31355-E297-4CFC-B36F-D93814F92776}" type="pres">
      <dgm:prSet presAssocID="{ED84D3FB-23A7-4DA3-9AA4-6E0860888424}" presName="parTransOne" presStyleCnt="0"/>
      <dgm:spPr/>
      <dgm:t>
        <a:bodyPr/>
        <a:lstStyle/>
        <a:p>
          <a:endParaRPr lang="ru-RU"/>
        </a:p>
      </dgm:t>
    </dgm:pt>
    <dgm:pt modelId="{FAB2C1E1-ABB6-4855-A8B2-532EE451D7BB}" type="pres">
      <dgm:prSet presAssocID="{ED84D3FB-23A7-4DA3-9AA4-6E0860888424}" presName="horzOne" presStyleCnt="0"/>
      <dgm:spPr/>
      <dgm:t>
        <a:bodyPr/>
        <a:lstStyle/>
        <a:p>
          <a:endParaRPr lang="ru-RU"/>
        </a:p>
      </dgm:t>
    </dgm:pt>
    <dgm:pt modelId="{A1CA34BC-E46C-4C56-8425-8E65703BC98D}" type="pres">
      <dgm:prSet presAssocID="{D0A53AF6-DBD5-44BA-8D54-90FE62EB87A5}" presName="vertTwo" presStyleCnt="0"/>
      <dgm:spPr/>
      <dgm:t>
        <a:bodyPr/>
        <a:lstStyle/>
        <a:p>
          <a:endParaRPr lang="ru-RU"/>
        </a:p>
      </dgm:t>
    </dgm:pt>
    <dgm:pt modelId="{AEC963F0-2AE3-4C02-A233-0C74F4AEA455}" type="pres">
      <dgm:prSet presAssocID="{D0A53AF6-DBD5-44BA-8D54-90FE62EB87A5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EEBACC-AB03-4C23-9611-EAEC67CCDDBB}" type="pres">
      <dgm:prSet presAssocID="{D0A53AF6-DBD5-44BA-8D54-90FE62EB87A5}" presName="parTransTwo" presStyleCnt="0"/>
      <dgm:spPr/>
      <dgm:t>
        <a:bodyPr/>
        <a:lstStyle/>
        <a:p>
          <a:endParaRPr lang="ru-RU"/>
        </a:p>
      </dgm:t>
    </dgm:pt>
    <dgm:pt modelId="{F03AA8AB-82E1-46E5-8ACD-ECABF55B8231}" type="pres">
      <dgm:prSet presAssocID="{D0A53AF6-DBD5-44BA-8D54-90FE62EB87A5}" presName="horzTwo" presStyleCnt="0"/>
      <dgm:spPr/>
      <dgm:t>
        <a:bodyPr/>
        <a:lstStyle/>
        <a:p>
          <a:endParaRPr lang="ru-RU"/>
        </a:p>
      </dgm:t>
    </dgm:pt>
    <dgm:pt modelId="{740483F6-78CC-45DA-BF2A-94ADBC82FF3B}" type="pres">
      <dgm:prSet presAssocID="{77A42BDD-E2E2-45D4-AD8C-505493953BE0}" presName="vertThree" presStyleCnt="0"/>
      <dgm:spPr/>
      <dgm:t>
        <a:bodyPr/>
        <a:lstStyle/>
        <a:p>
          <a:endParaRPr lang="ru-RU"/>
        </a:p>
      </dgm:t>
    </dgm:pt>
    <dgm:pt modelId="{6D7E43BA-EFEA-43F7-8507-4A80CB3BDE6A}" type="pres">
      <dgm:prSet presAssocID="{77A42BDD-E2E2-45D4-AD8C-505493953BE0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1497A5-279E-493A-A2D5-B1767145506C}" type="pres">
      <dgm:prSet presAssocID="{77A42BDD-E2E2-45D4-AD8C-505493953BE0}" presName="horzThree" presStyleCnt="0"/>
      <dgm:spPr/>
      <dgm:t>
        <a:bodyPr/>
        <a:lstStyle/>
        <a:p>
          <a:endParaRPr lang="ru-RU"/>
        </a:p>
      </dgm:t>
    </dgm:pt>
    <dgm:pt modelId="{01FDABAA-8AE6-410B-9154-A47CD23B729E}" type="pres">
      <dgm:prSet presAssocID="{E666E3D8-FD31-46A0-854B-2239EE716D61}" presName="sibSpaceTwo" presStyleCnt="0"/>
      <dgm:spPr/>
      <dgm:t>
        <a:bodyPr/>
        <a:lstStyle/>
        <a:p>
          <a:endParaRPr lang="ru-RU"/>
        </a:p>
      </dgm:t>
    </dgm:pt>
    <dgm:pt modelId="{F72F7A9B-FBEC-45EA-9857-455FAA93B9A6}" type="pres">
      <dgm:prSet presAssocID="{8916B612-4EBB-4F77-98A1-3131EAD0561C}" presName="vertTwo" presStyleCnt="0"/>
      <dgm:spPr/>
      <dgm:t>
        <a:bodyPr/>
        <a:lstStyle/>
        <a:p>
          <a:endParaRPr lang="ru-RU"/>
        </a:p>
      </dgm:t>
    </dgm:pt>
    <dgm:pt modelId="{43CDFEDD-E96F-42C1-937B-E219B54CFC90}" type="pres">
      <dgm:prSet presAssocID="{8916B612-4EBB-4F77-98A1-3131EAD0561C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EE2CA4-BE6F-4226-9D6A-3A665163C9CC}" type="pres">
      <dgm:prSet presAssocID="{8916B612-4EBB-4F77-98A1-3131EAD0561C}" presName="parTransTwo" presStyleCnt="0"/>
      <dgm:spPr/>
      <dgm:t>
        <a:bodyPr/>
        <a:lstStyle/>
        <a:p>
          <a:endParaRPr lang="ru-RU"/>
        </a:p>
      </dgm:t>
    </dgm:pt>
    <dgm:pt modelId="{944A2189-2BB8-486F-800D-3425EE2F845A}" type="pres">
      <dgm:prSet presAssocID="{8916B612-4EBB-4F77-98A1-3131EAD0561C}" presName="horzTwo" presStyleCnt="0"/>
      <dgm:spPr/>
      <dgm:t>
        <a:bodyPr/>
        <a:lstStyle/>
        <a:p>
          <a:endParaRPr lang="ru-RU"/>
        </a:p>
      </dgm:t>
    </dgm:pt>
    <dgm:pt modelId="{56B6B42F-2D7D-4C9F-AFCD-9410EFF7AE16}" type="pres">
      <dgm:prSet presAssocID="{AA9EA895-5722-4C9D-8A44-C8D9BDD8DF16}" presName="vertThree" presStyleCnt="0"/>
      <dgm:spPr/>
      <dgm:t>
        <a:bodyPr/>
        <a:lstStyle/>
        <a:p>
          <a:endParaRPr lang="ru-RU"/>
        </a:p>
      </dgm:t>
    </dgm:pt>
    <dgm:pt modelId="{21D7A789-AE5A-43FB-9AC1-D2C7B42C2957}" type="pres">
      <dgm:prSet presAssocID="{AA9EA895-5722-4C9D-8A44-C8D9BDD8DF16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BA0862-5186-47C1-A9BB-0DF0688CE625}" type="pres">
      <dgm:prSet presAssocID="{AA9EA895-5722-4C9D-8A44-C8D9BDD8DF16}" presName="horzThree" presStyleCnt="0"/>
      <dgm:spPr/>
      <dgm:t>
        <a:bodyPr/>
        <a:lstStyle/>
        <a:p>
          <a:endParaRPr lang="ru-RU"/>
        </a:p>
      </dgm:t>
    </dgm:pt>
    <dgm:pt modelId="{98904FF2-D5EC-4263-8354-3ACACDEC4519}" type="pres">
      <dgm:prSet presAssocID="{80F19BDA-7553-4E55-96F0-BE40D76327A6}" presName="sibSpaceTwo" presStyleCnt="0"/>
      <dgm:spPr/>
      <dgm:t>
        <a:bodyPr/>
        <a:lstStyle/>
        <a:p>
          <a:endParaRPr lang="ru-RU"/>
        </a:p>
      </dgm:t>
    </dgm:pt>
    <dgm:pt modelId="{9FC4EF61-5F4C-4235-B9E8-D4F616F110E7}" type="pres">
      <dgm:prSet presAssocID="{6EF246DF-1267-42FC-98C8-5D4866A250E6}" presName="vertTwo" presStyleCnt="0"/>
      <dgm:spPr/>
      <dgm:t>
        <a:bodyPr/>
        <a:lstStyle/>
        <a:p>
          <a:endParaRPr lang="ru-RU"/>
        </a:p>
      </dgm:t>
    </dgm:pt>
    <dgm:pt modelId="{52FA10AA-CFB2-4F73-A928-F86401C54729}" type="pres">
      <dgm:prSet presAssocID="{6EF246DF-1267-42FC-98C8-5D4866A250E6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7175A-664F-450A-B884-08CA09B48C99}" type="pres">
      <dgm:prSet presAssocID="{6EF246DF-1267-42FC-98C8-5D4866A250E6}" presName="parTransTwo" presStyleCnt="0"/>
      <dgm:spPr/>
      <dgm:t>
        <a:bodyPr/>
        <a:lstStyle/>
        <a:p>
          <a:endParaRPr lang="ru-RU"/>
        </a:p>
      </dgm:t>
    </dgm:pt>
    <dgm:pt modelId="{B2464953-C958-4969-8CC1-F49F7F218F2C}" type="pres">
      <dgm:prSet presAssocID="{6EF246DF-1267-42FC-98C8-5D4866A250E6}" presName="horzTwo" presStyleCnt="0"/>
      <dgm:spPr/>
      <dgm:t>
        <a:bodyPr/>
        <a:lstStyle/>
        <a:p>
          <a:endParaRPr lang="ru-RU"/>
        </a:p>
      </dgm:t>
    </dgm:pt>
    <dgm:pt modelId="{720BF801-17A2-4523-8447-4CCF71101660}" type="pres">
      <dgm:prSet presAssocID="{8DBD06A6-8F68-435E-8E66-8C642317575E}" presName="vertThree" presStyleCnt="0"/>
      <dgm:spPr/>
      <dgm:t>
        <a:bodyPr/>
        <a:lstStyle/>
        <a:p>
          <a:endParaRPr lang="ru-RU"/>
        </a:p>
      </dgm:t>
    </dgm:pt>
    <dgm:pt modelId="{4257721C-F4B5-4CE9-8C75-AAB19EAF7972}" type="pres">
      <dgm:prSet presAssocID="{8DBD06A6-8F68-435E-8E66-8C642317575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2D9CAF-E9FE-4199-8C5D-5FC571F13BE4}" type="pres">
      <dgm:prSet presAssocID="{8DBD06A6-8F68-435E-8E66-8C642317575E}" presName="horzThree" presStyleCnt="0"/>
      <dgm:spPr/>
      <dgm:t>
        <a:bodyPr/>
        <a:lstStyle/>
        <a:p>
          <a:endParaRPr lang="ru-RU"/>
        </a:p>
      </dgm:t>
    </dgm:pt>
    <dgm:pt modelId="{D7DC3157-7EF3-4D74-848A-6BF80B30EED2}" type="pres">
      <dgm:prSet presAssocID="{0408A855-466E-4E25-AD8E-76A55F0FF9DA}" presName="sibSpaceTwo" presStyleCnt="0"/>
      <dgm:spPr/>
      <dgm:t>
        <a:bodyPr/>
        <a:lstStyle/>
        <a:p>
          <a:endParaRPr lang="ru-RU"/>
        </a:p>
      </dgm:t>
    </dgm:pt>
    <dgm:pt modelId="{05D07630-1776-4882-BF22-77C08E476BFA}" type="pres">
      <dgm:prSet presAssocID="{FBD772B8-EF96-42F8-9DB2-A3763C6F667D}" presName="vertTwo" presStyleCnt="0"/>
      <dgm:spPr/>
      <dgm:t>
        <a:bodyPr/>
        <a:lstStyle/>
        <a:p>
          <a:endParaRPr lang="ru-RU"/>
        </a:p>
      </dgm:t>
    </dgm:pt>
    <dgm:pt modelId="{260837BB-62C4-45CD-91DA-E216ACC814D1}" type="pres">
      <dgm:prSet presAssocID="{FBD772B8-EF96-42F8-9DB2-A3763C6F667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E9C82-8F56-4090-B5EC-A327A099A41F}" type="pres">
      <dgm:prSet presAssocID="{FBD772B8-EF96-42F8-9DB2-A3763C6F667D}" presName="parTransTwo" presStyleCnt="0"/>
      <dgm:spPr/>
      <dgm:t>
        <a:bodyPr/>
        <a:lstStyle/>
        <a:p>
          <a:endParaRPr lang="ru-RU"/>
        </a:p>
      </dgm:t>
    </dgm:pt>
    <dgm:pt modelId="{F7FF963E-117A-4F77-80B3-5B8F682BD9E2}" type="pres">
      <dgm:prSet presAssocID="{FBD772B8-EF96-42F8-9DB2-A3763C6F667D}" presName="horzTwo" presStyleCnt="0"/>
      <dgm:spPr/>
      <dgm:t>
        <a:bodyPr/>
        <a:lstStyle/>
        <a:p>
          <a:endParaRPr lang="ru-RU"/>
        </a:p>
      </dgm:t>
    </dgm:pt>
    <dgm:pt modelId="{57C49AA2-66B9-4779-B31B-BDB17981F232}" type="pres">
      <dgm:prSet presAssocID="{2A36CF6E-44D2-4DD2-8FF7-A9DFC55C8390}" presName="vertThree" presStyleCnt="0"/>
      <dgm:spPr/>
      <dgm:t>
        <a:bodyPr/>
        <a:lstStyle/>
        <a:p>
          <a:endParaRPr lang="ru-RU"/>
        </a:p>
      </dgm:t>
    </dgm:pt>
    <dgm:pt modelId="{D78D5B35-C9D9-45A6-81B6-7CC15B8B5EBC}" type="pres">
      <dgm:prSet presAssocID="{2A36CF6E-44D2-4DD2-8FF7-A9DFC55C8390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08D90F-A306-4570-9B7A-C572E53AF9C6}" type="pres">
      <dgm:prSet presAssocID="{2A36CF6E-44D2-4DD2-8FF7-A9DFC55C8390}" presName="horzThree" presStyleCnt="0"/>
      <dgm:spPr/>
      <dgm:t>
        <a:bodyPr/>
        <a:lstStyle/>
        <a:p>
          <a:endParaRPr lang="ru-RU"/>
        </a:p>
      </dgm:t>
    </dgm:pt>
  </dgm:ptLst>
  <dgm:cxnLst>
    <dgm:cxn modelId="{1FF7BCF4-753C-40C7-B9A6-F5AA8DC28624}" type="presOf" srcId="{ED84D3FB-23A7-4DA3-9AA4-6E0860888424}" destId="{88615436-5338-4D67-9899-1FBF42483E58}" srcOrd="0" destOrd="0" presId="urn:microsoft.com/office/officeart/2005/8/layout/hierarchy4"/>
    <dgm:cxn modelId="{5CF692E5-F960-4939-876A-A3A6F16B8F05}" srcId="{ED84D3FB-23A7-4DA3-9AA4-6E0860888424}" destId="{D0A53AF6-DBD5-44BA-8D54-90FE62EB87A5}" srcOrd="0" destOrd="0" parTransId="{997FF339-0B2B-4219-8A56-F8E59D062690}" sibTransId="{E666E3D8-FD31-46A0-854B-2239EE716D61}"/>
    <dgm:cxn modelId="{EA822FA0-C710-4A85-ABD4-10729B30455F}" type="presOf" srcId="{77A42BDD-E2E2-45D4-AD8C-505493953BE0}" destId="{6D7E43BA-EFEA-43F7-8507-4A80CB3BDE6A}" srcOrd="0" destOrd="0" presId="urn:microsoft.com/office/officeart/2005/8/layout/hierarchy4"/>
    <dgm:cxn modelId="{66CD2164-89D6-4682-9E0C-7BA5F402BB0C}" type="presOf" srcId="{2A36CF6E-44D2-4DD2-8FF7-A9DFC55C8390}" destId="{D78D5B35-C9D9-45A6-81B6-7CC15B8B5EBC}" srcOrd="0" destOrd="0" presId="urn:microsoft.com/office/officeart/2005/8/layout/hierarchy4"/>
    <dgm:cxn modelId="{6D03C2C1-E949-4908-9E36-0F3252ED4A2C}" type="presOf" srcId="{8916B612-4EBB-4F77-98A1-3131EAD0561C}" destId="{43CDFEDD-E96F-42C1-937B-E219B54CFC90}" srcOrd="0" destOrd="0" presId="urn:microsoft.com/office/officeart/2005/8/layout/hierarchy4"/>
    <dgm:cxn modelId="{8364CEAE-5551-4521-B3D1-4E2BEFF050FB}" srcId="{6EF246DF-1267-42FC-98C8-5D4866A250E6}" destId="{8DBD06A6-8F68-435E-8E66-8C642317575E}" srcOrd="0" destOrd="0" parTransId="{7BBE7436-D330-42B5-9AA1-4D26518F9A9E}" sibTransId="{D3EECDDE-264A-465A-8984-E9CD994DE95F}"/>
    <dgm:cxn modelId="{5F6B7A68-7B3E-47D3-81F9-8DF17C4C00B9}" type="presOf" srcId="{6EF246DF-1267-42FC-98C8-5D4866A250E6}" destId="{52FA10AA-CFB2-4F73-A928-F86401C54729}" srcOrd="0" destOrd="0" presId="urn:microsoft.com/office/officeart/2005/8/layout/hierarchy4"/>
    <dgm:cxn modelId="{1164DC09-8ECC-42C0-ACC9-7158915ABCC8}" srcId="{ED84D3FB-23A7-4DA3-9AA4-6E0860888424}" destId="{FBD772B8-EF96-42F8-9DB2-A3763C6F667D}" srcOrd="3" destOrd="0" parTransId="{5D16FF31-364C-4674-8EB0-F2DCB28F46C4}" sibTransId="{F51E340A-EA43-4A7C-9FB5-865ABEDD7AF6}"/>
    <dgm:cxn modelId="{0329B3CE-3C64-4435-8A25-C8BCDFAEDF7F}" srcId="{AD9BCFF8-C22A-4D43-BC52-BFBE15958F90}" destId="{ED84D3FB-23A7-4DA3-9AA4-6E0860888424}" srcOrd="0" destOrd="0" parTransId="{9A274DD3-1DBA-4639-9060-53CD2F5AB20C}" sibTransId="{35101B2A-E30E-4C88-B1C0-489F4B32249A}"/>
    <dgm:cxn modelId="{1EECA8EB-7A02-43AF-ADE5-97783161FE0F}" srcId="{ED84D3FB-23A7-4DA3-9AA4-6E0860888424}" destId="{6EF246DF-1267-42FC-98C8-5D4866A250E6}" srcOrd="2" destOrd="0" parTransId="{D012754F-8B31-4A6C-9A61-8887D2C89264}" sibTransId="{0408A855-466E-4E25-AD8E-76A55F0FF9DA}"/>
    <dgm:cxn modelId="{D56F42CE-D96C-4B70-BDB3-A168CB367616}" srcId="{8916B612-4EBB-4F77-98A1-3131EAD0561C}" destId="{AA9EA895-5722-4C9D-8A44-C8D9BDD8DF16}" srcOrd="0" destOrd="0" parTransId="{09788F3F-11A7-47CA-BF52-DD31BBC94FCD}" sibTransId="{B34AC356-426C-4D58-9AEC-8C421E03E027}"/>
    <dgm:cxn modelId="{268CEBAF-E965-4D4B-9B2A-071863020989}" srcId="{ED84D3FB-23A7-4DA3-9AA4-6E0860888424}" destId="{8916B612-4EBB-4F77-98A1-3131EAD0561C}" srcOrd="1" destOrd="0" parTransId="{3E11A5D5-E12E-4646-B0F5-C152ED22FAFE}" sibTransId="{80F19BDA-7553-4E55-96F0-BE40D76327A6}"/>
    <dgm:cxn modelId="{EAD2B626-3F18-40ED-9E32-BBD20ADD07CA}" type="presOf" srcId="{8DBD06A6-8F68-435E-8E66-8C642317575E}" destId="{4257721C-F4B5-4CE9-8C75-AAB19EAF7972}" srcOrd="0" destOrd="0" presId="urn:microsoft.com/office/officeart/2005/8/layout/hierarchy4"/>
    <dgm:cxn modelId="{7F26A337-E7F7-4D1A-A208-86EDF50678E0}" srcId="{D0A53AF6-DBD5-44BA-8D54-90FE62EB87A5}" destId="{77A42BDD-E2E2-45D4-AD8C-505493953BE0}" srcOrd="0" destOrd="0" parTransId="{A8B8E28D-73FB-4CD3-8DCF-031F33E4C05A}" sibTransId="{3C5C5A2C-9B15-42C8-83F8-48D13EA934ED}"/>
    <dgm:cxn modelId="{05D09036-21B6-4068-B088-108DD14B175A}" type="presOf" srcId="{AA9EA895-5722-4C9D-8A44-C8D9BDD8DF16}" destId="{21D7A789-AE5A-43FB-9AC1-D2C7B42C2957}" srcOrd="0" destOrd="0" presId="urn:microsoft.com/office/officeart/2005/8/layout/hierarchy4"/>
    <dgm:cxn modelId="{7BCDF1C9-004C-486A-B147-EB9BEDDBACB1}" type="presOf" srcId="{AD9BCFF8-C22A-4D43-BC52-BFBE15958F90}" destId="{2871DE2E-CB18-4258-8E7A-35FABDA9FAFC}" srcOrd="0" destOrd="0" presId="urn:microsoft.com/office/officeart/2005/8/layout/hierarchy4"/>
    <dgm:cxn modelId="{791636AF-B631-4BC5-AF9B-B74F134521F0}" type="presOf" srcId="{D0A53AF6-DBD5-44BA-8D54-90FE62EB87A5}" destId="{AEC963F0-2AE3-4C02-A233-0C74F4AEA455}" srcOrd="0" destOrd="0" presId="urn:microsoft.com/office/officeart/2005/8/layout/hierarchy4"/>
    <dgm:cxn modelId="{57F3146A-0D08-406D-9E3B-D799D4A551B1}" type="presOf" srcId="{FBD772B8-EF96-42F8-9DB2-A3763C6F667D}" destId="{260837BB-62C4-45CD-91DA-E216ACC814D1}" srcOrd="0" destOrd="0" presId="urn:microsoft.com/office/officeart/2005/8/layout/hierarchy4"/>
    <dgm:cxn modelId="{D3B78299-CAE0-45D9-9745-77E8F34A433B}" srcId="{FBD772B8-EF96-42F8-9DB2-A3763C6F667D}" destId="{2A36CF6E-44D2-4DD2-8FF7-A9DFC55C8390}" srcOrd="0" destOrd="0" parTransId="{CF278F14-BE0A-4CDA-B7E3-FE9383575FB5}" sibTransId="{85FFF2EF-D395-4BC9-9EAA-D6AFC355081A}"/>
    <dgm:cxn modelId="{33691F7C-0C70-4BA5-8BCD-08BA0ACE3803}" type="presParOf" srcId="{2871DE2E-CB18-4258-8E7A-35FABDA9FAFC}" destId="{4949D706-5798-4C73-A6AE-A9C1612783A3}" srcOrd="0" destOrd="0" presId="urn:microsoft.com/office/officeart/2005/8/layout/hierarchy4"/>
    <dgm:cxn modelId="{D0C74390-F2F3-49BB-94FC-128C351B7C01}" type="presParOf" srcId="{4949D706-5798-4C73-A6AE-A9C1612783A3}" destId="{88615436-5338-4D67-9899-1FBF42483E58}" srcOrd="0" destOrd="0" presId="urn:microsoft.com/office/officeart/2005/8/layout/hierarchy4"/>
    <dgm:cxn modelId="{52BAEDA0-72BB-4B2D-BC5F-3938FD1089A3}" type="presParOf" srcId="{4949D706-5798-4C73-A6AE-A9C1612783A3}" destId="{A4E31355-E297-4CFC-B36F-D93814F92776}" srcOrd="1" destOrd="0" presId="urn:microsoft.com/office/officeart/2005/8/layout/hierarchy4"/>
    <dgm:cxn modelId="{713A4582-F308-4BC6-8A16-2CBDC76E79DF}" type="presParOf" srcId="{4949D706-5798-4C73-A6AE-A9C1612783A3}" destId="{FAB2C1E1-ABB6-4855-A8B2-532EE451D7BB}" srcOrd="2" destOrd="0" presId="urn:microsoft.com/office/officeart/2005/8/layout/hierarchy4"/>
    <dgm:cxn modelId="{C93D7871-078F-40A7-A1C2-F30BBAF6C723}" type="presParOf" srcId="{FAB2C1E1-ABB6-4855-A8B2-532EE451D7BB}" destId="{A1CA34BC-E46C-4C56-8425-8E65703BC98D}" srcOrd="0" destOrd="0" presId="urn:microsoft.com/office/officeart/2005/8/layout/hierarchy4"/>
    <dgm:cxn modelId="{CEDFFDFF-45E5-4590-94E2-6CF84C4879FF}" type="presParOf" srcId="{A1CA34BC-E46C-4C56-8425-8E65703BC98D}" destId="{AEC963F0-2AE3-4C02-A233-0C74F4AEA455}" srcOrd="0" destOrd="0" presId="urn:microsoft.com/office/officeart/2005/8/layout/hierarchy4"/>
    <dgm:cxn modelId="{AEC5DFB3-CFB6-4D94-B076-0904542AE08E}" type="presParOf" srcId="{A1CA34BC-E46C-4C56-8425-8E65703BC98D}" destId="{33EEBACC-AB03-4C23-9611-EAEC67CCDDBB}" srcOrd="1" destOrd="0" presId="urn:microsoft.com/office/officeart/2005/8/layout/hierarchy4"/>
    <dgm:cxn modelId="{F61E1B87-F9E0-4CB1-88D1-AEB98BE822CC}" type="presParOf" srcId="{A1CA34BC-E46C-4C56-8425-8E65703BC98D}" destId="{F03AA8AB-82E1-46E5-8ACD-ECABF55B8231}" srcOrd="2" destOrd="0" presId="urn:microsoft.com/office/officeart/2005/8/layout/hierarchy4"/>
    <dgm:cxn modelId="{CE98FDC3-ECB5-4D5D-8037-D3C082FCE0E8}" type="presParOf" srcId="{F03AA8AB-82E1-46E5-8ACD-ECABF55B8231}" destId="{740483F6-78CC-45DA-BF2A-94ADBC82FF3B}" srcOrd="0" destOrd="0" presId="urn:microsoft.com/office/officeart/2005/8/layout/hierarchy4"/>
    <dgm:cxn modelId="{1D13307F-91CA-4116-820E-EE7A7B6813B0}" type="presParOf" srcId="{740483F6-78CC-45DA-BF2A-94ADBC82FF3B}" destId="{6D7E43BA-EFEA-43F7-8507-4A80CB3BDE6A}" srcOrd="0" destOrd="0" presId="urn:microsoft.com/office/officeart/2005/8/layout/hierarchy4"/>
    <dgm:cxn modelId="{BA9AA51D-52EE-458D-909D-A53FF5B0FF8B}" type="presParOf" srcId="{740483F6-78CC-45DA-BF2A-94ADBC82FF3B}" destId="{BD1497A5-279E-493A-A2D5-B1767145506C}" srcOrd="1" destOrd="0" presId="urn:microsoft.com/office/officeart/2005/8/layout/hierarchy4"/>
    <dgm:cxn modelId="{A53B1D4C-FA33-43F7-BC52-F480350DA8B0}" type="presParOf" srcId="{FAB2C1E1-ABB6-4855-A8B2-532EE451D7BB}" destId="{01FDABAA-8AE6-410B-9154-A47CD23B729E}" srcOrd="1" destOrd="0" presId="urn:microsoft.com/office/officeart/2005/8/layout/hierarchy4"/>
    <dgm:cxn modelId="{04A4A472-E73D-486F-B5B4-47DF067A26EE}" type="presParOf" srcId="{FAB2C1E1-ABB6-4855-A8B2-532EE451D7BB}" destId="{F72F7A9B-FBEC-45EA-9857-455FAA93B9A6}" srcOrd="2" destOrd="0" presId="urn:microsoft.com/office/officeart/2005/8/layout/hierarchy4"/>
    <dgm:cxn modelId="{F90B262E-9602-4BB6-81CC-B6407C847DD0}" type="presParOf" srcId="{F72F7A9B-FBEC-45EA-9857-455FAA93B9A6}" destId="{43CDFEDD-E96F-42C1-937B-E219B54CFC90}" srcOrd="0" destOrd="0" presId="urn:microsoft.com/office/officeart/2005/8/layout/hierarchy4"/>
    <dgm:cxn modelId="{B735C43D-94C4-48BF-9519-C07D6779D8DF}" type="presParOf" srcId="{F72F7A9B-FBEC-45EA-9857-455FAA93B9A6}" destId="{16EE2CA4-BE6F-4226-9D6A-3A665163C9CC}" srcOrd="1" destOrd="0" presId="urn:microsoft.com/office/officeart/2005/8/layout/hierarchy4"/>
    <dgm:cxn modelId="{8B0AE605-D72B-4381-9020-A005CEFD2596}" type="presParOf" srcId="{F72F7A9B-FBEC-45EA-9857-455FAA93B9A6}" destId="{944A2189-2BB8-486F-800D-3425EE2F845A}" srcOrd="2" destOrd="0" presId="urn:microsoft.com/office/officeart/2005/8/layout/hierarchy4"/>
    <dgm:cxn modelId="{B3600C6F-6AEE-425E-BE6C-2A64A1BECF05}" type="presParOf" srcId="{944A2189-2BB8-486F-800D-3425EE2F845A}" destId="{56B6B42F-2D7D-4C9F-AFCD-9410EFF7AE16}" srcOrd="0" destOrd="0" presId="urn:microsoft.com/office/officeart/2005/8/layout/hierarchy4"/>
    <dgm:cxn modelId="{F7AE77E0-B02D-404D-865F-2EE3485F1681}" type="presParOf" srcId="{56B6B42F-2D7D-4C9F-AFCD-9410EFF7AE16}" destId="{21D7A789-AE5A-43FB-9AC1-D2C7B42C2957}" srcOrd="0" destOrd="0" presId="urn:microsoft.com/office/officeart/2005/8/layout/hierarchy4"/>
    <dgm:cxn modelId="{515F0FBF-19E7-487F-B34D-D96062308D65}" type="presParOf" srcId="{56B6B42F-2D7D-4C9F-AFCD-9410EFF7AE16}" destId="{BCBA0862-5186-47C1-A9BB-0DF0688CE625}" srcOrd="1" destOrd="0" presId="urn:microsoft.com/office/officeart/2005/8/layout/hierarchy4"/>
    <dgm:cxn modelId="{B798CA2C-A058-49C5-A687-EFA28444284D}" type="presParOf" srcId="{FAB2C1E1-ABB6-4855-A8B2-532EE451D7BB}" destId="{98904FF2-D5EC-4263-8354-3ACACDEC4519}" srcOrd="3" destOrd="0" presId="urn:microsoft.com/office/officeart/2005/8/layout/hierarchy4"/>
    <dgm:cxn modelId="{1B8328ED-79D5-479A-BACB-D10A2841FF41}" type="presParOf" srcId="{FAB2C1E1-ABB6-4855-A8B2-532EE451D7BB}" destId="{9FC4EF61-5F4C-4235-B9E8-D4F616F110E7}" srcOrd="4" destOrd="0" presId="urn:microsoft.com/office/officeart/2005/8/layout/hierarchy4"/>
    <dgm:cxn modelId="{942D21ED-5A57-4FD1-A3E0-FC200DB4EEFE}" type="presParOf" srcId="{9FC4EF61-5F4C-4235-B9E8-D4F616F110E7}" destId="{52FA10AA-CFB2-4F73-A928-F86401C54729}" srcOrd="0" destOrd="0" presId="urn:microsoft.com/office/officeart/2005/8/layout/hierarchy4"/>
    <dgm:cxn modelId="{7697AE84-2F59-4AC5-A212-D3B8F46CDDAC}" type="presParOf" srcId="{9FC4EF61-5F4C-4235-B9E8-D4F616F110E7}" destId="{6347175A-664F-450A-B884-08CA09B48C99}" srcOrd="1" destOrd="0" presId="urn:microsoft.com/office/officeart/2005/8/layout/hierarchy4"/>
    <dgm:cxn modelId="{0D56FC1F-DAD1-4A1E-9371-EF96410161E4}" type="presParOf" srcId="{9FC4EF61-5F4C-4235-B9E8-D4F616F110E7}" destId="{B2464953-C958-4969-8CC1-F49F7F218F2C}" srcOrd="2" destOrd="0" presId="urn:microsoft.com/office/officeart/2005/8/layout/hierarchy4"/>
    <dgm:cxn modelId="{35E5FB26-8C97-451E-9CA5-6EA780A874F4}" type="presParOf" srcId="{B2464953-C958-4969-8CC1-F49F7F218F2C}" destId="{720BF801-17A2-4523-8447-4CCF71101660}" srcOrd="0" destOrd="0" presId="urn:microsoft.com/office/officeart/2005/8/layout/hierarchy4"/>
    <dgm:cxn modelId="{BFF00C4C-FA9C-4AC7-8139-186C779092BA}" type="presParOf" srcId="{720BF801-17A2-4523-8447-4CCF71101660}" destId="{4257721C-F4B5-4CE9-8C75-AAB19EAF7972}" srcOrd="0" destOrd="0" presId="urn:microsoft.com/office/officeart/2005/8/layout/hierarchy4"/>
    <dgm:cxn modelId="{A327F63D-3B8F-42AC-9435-50D2520293B4}" type="presParOf" srcId="{720BF801-17A2-4523-8447-4CCF71101660}" destId="{B52D9CAF-E9FE-4199-8C5D-5FC571F13BE4}" srcOrd="1" destOrd="0" presId="urn:microsoft.com/office/officeart/2005/8/layout/hierarchy4"/>
    <dgm:cxn modelId="{CB35E7C6-E8DA-4650-B432-1C02EB806B28}" type="presParOf" srcId="{FAB2C1E1-ABB6-4855-A8B2-532EE451D7BB}" destId="{D7DC3157-7EF3-4D74-848A-6BF80B30EED2}" srcOrd="5" destOrd="0" presId="urn:microsoft.com/office/officeart/2005/8/layout/hierarchy4"/>
    <dgm:cxn modelId="{E81EF617-32D5-4414-990F-571B737B2FEB}" type="presParOf" srcId="{FAB2C1E1-ABB6-4855-A8B2-532EE451D7BB}" destId="{05D07630-1776-4882-BF22-77C08E476BFA}" srcOrd="6" destOrd="0" presId="urn:microsoft.com/office/officeart/2005/8/layout/hierarchy4"/>
    <dgm:cxn modelId="{8F683798-907C-4EE7-BCA9-500FC229C314}" type="presParOf" srcId="{05D07630-1776-4882-BF22-77C08E476BFA}" destId="{260837BB-62C4-45CD-91DA-E216ACC814D1}" srcOrd="0" destOrd="0" presId="urn:microsoft.com/office/officeart/2005/8/layout/hierarchy4"/>
    <dgm:cxn modelId="{EBD94690-305C-4C1D-8F2E-D07028B5C552}" type="presParOf" srcId="{05D07630-1776-4882-BF22-77C08E476BFA}" destId="{A46E9C82-8F56-4090-B5EC-A327A099A41F}" srcOrd="1" destOrd="0" presId="urn:microsoft.com/office/officeart/2005/8/layout/hierarchy4"/>
    <dgm:cxn modelId="{9F6A6F42-4585-4DFA-A931-89B47788A5EB}" type="presParOf" srcId="{05D07630-1776-4882-BF22-77C08E476BFA}" destId="{F7FF963E-117A-4F77-80B3-5B8F682BD9E2}" srcOrd="2" destOrd="0" presId="urn:microsoft.com/office/officeart/2005/8/layout/hierarchy4"/>
    <dgm:cxn modelId="{38EFDD81-C77E-47FA-9654-650D313AED44}" type="presParOf" srcId="{F7FF963E-117A-4F77-80B3-5B8F682BD9E2}" destId="{57C49AA2-66B9-4779-B31B-BDB17981F232}" srcOrd="0" destOrd="0" presId="urn:microsoft.com/office/officeart/2005/8/layout/hierarchy4"/>
    <dgm:cxn modelId="{32DD057F-6785-4B24-B4EF-707EE94F7A85}" type="presParOf" srcId="{57C49AA2-66B9-4779-B31B-BDB17981F232}" destId="{D78D5B35-C9D9-45A6-81B6-7CC15B8B5EBC}" srcOrd="0" destOrd="0" presId="urn:microsoft.com/office/officeart/2005/8/layout/hierarchy4"/>
    <dgm:cxn modelId="{646C3F84-8C4D-47D1-9875-5D98A927C934}" type="presParOf" srcId="{57C49AA2-66B9-4779-B31B-BDB17981F232}" destId="{CD08D90F-A306-4570-9B7A-C572E53AF9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CB25F3-51ED-4001-B4F2-BE9AACF68471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BC597A5B-BD90-4A6C-8BCD-4BD7A03A3D63}">
      <dgm:prSet/>
      <dgm:spPr/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</a:rPr>
            <a:t>компьютер, который будет выполнять роль </a:t>
          </a:r>
          <a:r>
            <a:rPr lang="ru-RU" dirty="0" smtClean="0"/>
            <a:t>сервера</a:t>
          </a:r>
          <a:endParaRPr lang="ru-RU" dirty="0"/>
        </a:p>
      </dgm:t>
    </dgm:pt>
    <dgm:pt modelId="{729E6D85-8C51-43E2-AE1C-A5492FA5A796}" type="parTrans" cxnId="{DB65F8C2-54BD-48DF-A22B-997AA96C4AC4}">
      <dgm:prSet/>
      <dgm:spPr/>
      <dgm:t>
        <a:bodyPr/>
        <a:lstStyle/>
        <a:p>
          <a:endParaRPr lang="ru-RU"/>
        </a:p>
      </dgm:t>
    </dgm:pt>
    <dgm:pt modelId="{63FF8E07-48FA-495E-912E-BDA9B8771AFC}" type="sibTrans" cxnId="{DB65F8C2-54BD-48DF-A22B-997AA96C4AC4}">
      <dgm:prSet/>
      <dgm:spPr/>
      <dgm:t>
        <a:bodyPr/>
        <a:lstStyle/>
        <a:p>
          <a:endParaRPr lang="ru-RU"/>
        </a:p>
      </dgm:t>
    </dgm:pt>
    <dgm:pt modelId="{1C21BF5F-AE27-47DA-A86C-20867A6AD8BD}">
      <dgm:prSet/>
      <dgm:spPr/>
      <dgm:t>
        <a:bodyPr/>
        <a:lstStyle/>
        <a:p>
          <a:pPr rtl="0"/>
          <a:r>
            <a:rPr lang="ru-RU" dirty="0" err="1" smtClean="0">
              <a:solidFill>
                <a:srgbClr val="000000"/>
              </a:solidFill>
            </a:rPr>
            <a:t>интернет-соединение</a:t>
          </a:r>
          <a:r>
            <a:rPr lang="ru-RU" dirty="0" smtClean="0">
              <a:solidFill>
                <a:srgbClr val="000000"/>
              </a:solidFill>
            </a:rPr>
            <a:t> от 256 кбит/с и выше; </a:t>
          </a:r>
          <a:endParaRPr lang="ru-RU" dirty="0">
            <a:solidFill>
              <a:srgbClr val="000000"/>
            </a:solidFill>
          </a:endParaRPr>
        </a:p>
      </dgm:t>
    </dgm:pt>
    <dgm:pt modelId="{E339660E-F904-4314-9480-3EF5D1558C7C}" type="parTrans" cxnId="{4FAC3F0F-307F-47F4-A80C-11EC7CE3DCE3}">
      <dgm:prSet/>
      <dgm:spPr/>
      <dgm:t>
        <a:bodyPr/>
        <a:lstStyle/>
        <a:p>
          <a:endParaRPr lang="ru-RU"/>
        </a:p>
      </dgm:t>
    </dgm:pt>
    <dgm:pt modelId="{B958377D-742E-47F0-A6E7-F2A896F74E8F}" type="sibTrans" cxnId="{4FAC3F0F-307F-47F4-A80C-11EC7CE3DCE3}">
      <dgm:prSet/>
      <dgm:spPr/>
      <dgm:t>
        <a:bodyPr/>
        <a:lstStyle/>
        <a:p>
          <a:endParaRPr lang="ru-RU"/>
        </a:p>
      </dgm:t>
    </dgm:pt>
    <dgm:pt modelId="{59AC2C78-2057-4472-B17F-62366DD0ACF1}">
      <dgm:prSet/>
      <dgm:spPr/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</a:rPr>
            <a:t>программный модуль ЕГАИС (скачивается на сайте ФСРАР, один на магазин)</a:t>
          </a:r>
          <a:endParaRPr lang="ru-RU" dirty="0">
            <a:solidFill>
              <a:srgbClr val="000000"/>
            </a:solidFill>
          </a:endParaRPr>
        </a:p>
      </dgm:t>
    </dgm:pt>
    <dgm:pt modelId="{F6B2991E-0D0C-428B-BE90-25456DD6A9AF}" type="parTrans" cxnId="{CC0AF284-EAF9-4EA6-B815-918DD80FDF7B}">
      <dgm:prSet/>
      <dgm:spPr/>
      <dgm:t>
        <a:bodyPr/>
        <a:lstStyle/>
        <a:p>
          <a:endParaRPr lang="ru-RU"/>
        </a:p>
      </dgm:t>
    </dgm:pt>
    <dgm:pt modelId="{3B19E443-E57E-4F22-9227-65B954DA3CCA}" type="sibTrans" cxnId="{CC0AF284-EAF9-4EA6-B815-918DD80FDF7B}">
      <dgm:prSet/>
      <dgm:spPr/>
      <dgm:t>
        <a:bodyPr/>
        <a:lstStyle/>
        <a:p>
          <a:endParaRPr lang="ru-RU"/>
        </a:p>
      </dgm:t>
    </dgm:pt>
    <dgm:pt modelId="{B114EC0A-2B07-4633-B6C9-179FED8908EA}">
      <dgm:prSet/>
      <dgm:spPr/>
      <dgm:t>
        <a:bodyPr/>
        <a:lstStyle/>
        <a:p>
          <a:pPr rtl="0"/>
          <a:r>
            <a:rPr lang="ru-RU" smtClean="0">
              <a:solidFill>
                <a:srgbClr val="000000"/>
              </a:solidFill>
            </a:rPr>
            <a:t>крипто-ключ</a:t>
          </a:r>
          <a:endParaRPr lang="ru-RU">
            <a:solidFill>
              <a:srgbClr val="000000"/>
            </a:solidFill>
          </a:endParaRPr>
        </a:p>
      </dgm:t>
    </dgm:pt>
    <dgm:pt modelId="{2D62D567-C9B2-41EA-9CCE-0806990E272F}" type="parTrans" cxnId="{5AA4F052-04A7-475B-BC7F-47D32C9F2704}">
      <dgm:prSet/>
      <dgm:spPr/>
      <dgm:t>
        <a:bodyPr/>
        <a:lstStyle/>
        <a:p>
          <a:endParaRPr lang="ru-RU"/>
        </a:p>
      </dgm:t>
    </dgm:pt>
    <dgm:pt modelId="{71D23CA1-DCBA-44C5-9B71-287592310E13}" type="sibTrans" cxnId="{5AA4F052-04A7-475B-BC7F-47D32C9F2704}">
      <dgm:prSet/>
      <dgm:spPr/>
      <dgm:t>
        <a:bodyPr/>
        <a:lstStyle/>
        <a:p>
          <a:endParaRPr lang="ru-RU"/>
        </a:p>
      </dgm:t>
    </dgm:pt>
    <dgm:pt modelId="{6E8BAD45-993A-4FCE-9B10-0C971645CD8C}">
      <dgm:prSet/>
      <dgm:spPr/>
      <dgm:t>
        <a:bodyPr/>
        <a:lstStyle/>
        <a:p>
          <a:pPr rtl="0"/>
          <a:r>
            <a:rPr lang="ru-RU" smtClean="0">
              <a:solidFill>
                <a:srgbClr val="000000"/>
              </a:solidFill>
            </a:rPr>
            <a:t>программное обеспечение (ПО), доработанное под систему</a:t>
          </a:r>
          <a:endParaRPr lang="ru-RU">
            <a:solidFill>
              <a:srgbClr val="000000"/>
            </a:solidFill>
          </a:endParaRPr>
        </a:p>
      </dgm:t>
    </dgm:pt>
    <dgm:pt modelId="{573856F0-40FB-4647-81E9-D7BC09B3BD24}" type="parTrans" cxnId="{FEA76BDF-58DF-4915-ACBE-1C66932D4C84}">
      <dgm:prSet/>
      <dgm:spPr/>
      <dgm:t>
        <a:bodyPr/>
        <a:lstStyle/>
        <a:p>
          <a:endParaRPr lang="ru-RU"/>
        </a:p>
      </dgm:t>
    </dgm:pt>
    <dgm:pt modelId="{A12386C4-7362-4C1A-B542-0C0C4FA6809C}" type="sibTrans" cxnId="{FEA76BDF-58DF-4915-ACBE-1C66932D4C84}">
      <dgm:prSet/>
      <dgm:spPr/>
      <dgm:t>
        <a:bodyPr/>
        <a:lstStyle/>
        <a:p>
          <a:endParaRPr lang="ru-RU"/>
        </a:p>
      </dgm:t>
    </dgm:pt>
    <dgm:pt modelId="{8EF1022B-7E79-419A-8A66-5D5C5C71780D}">
      <dgm:prSet/>
      <dgm:spPr/>
      <dgm:t>
        <a:bodyPr/>
        <a:lstStyle/>
        <a:p>
          <a:pPr rtl="0"/>
          <a:r>
            <a:rPr lang="ru-RU" smtClean="0">
              <a:solidFill>
                <a:srgbClr val="000000"/>
              </a:solidFill>
            </a:rPr>
            <a:t>сканер 2D штрих-кодов</a:t>
          </a:r>
          <a:endParaRPr lang="ru-RU">
            <a:solidFill>
              <a:srgbClr val="000000"/>
            </a:solidFill>
          </a:endParaRPr>
        </a:p>
      </dgm:t>
    </dgm:pt>
    <dgm:pt modelId="{CB90D73C-2A7F-4E01-B932-93E4A2F5735F}" type="parTrans" cxnId="{71C7E98C-98F8-4565-92F6-6F7A6CC4A1EE}">
      <dgm:prSet/>
      <dgm:spPr/>
      <dgm:t>
        <a:bodyPr/>
        <a:lstStyle/>
        <a:p>
          <a:endParaRPr lang="ru-RU"/>
        </a:p>
      </dgm:t>
    </dgm:pt>
    <dgm:pt modelId="{3D0574A5-DF57-4CF5-B223-B99A96B4BDCF}" type="sibTrans" cxnId="{71C7E98C-98F8-4565-92F6-6F7A6CC4A1EE}">
      <dgm:prSet/>
      <dgm:spPr/>
      <dgm:t>
        <a:bodyPr/>
        <a:lstStyle/>
        <a:p>
          <a:endParaRPr lang="ru-RU"/>
        </a:p>
      </dgm:t>
    </dgm:pt>
    <dgm:pt modelId="{023CBEAF-9751-4B67-849B-C399B3F447B6}">
      <dgm:prSet/>
      <dgm:spPr/>
      <dgm:t>
        <a:bodyPr/>
        <a:lstStyle/>
        <a:p>
          <a:pPr rtl="0"/>
          <a:r>
            <a:rPr lang="ru-RU" smtClean="0">
              <a:solidFill>
                <a:srgbClr val="000000"/>
              </a:solidFill>
            </a:rPr>
            <a:t>фискальный регистратор с возможностью генерации QR-кодов</a:t>
          </a:r>
          <a:endParaRPr lang="ru-RU">
            <a:solidFill>
              <a:srgbClr val="000000"/>
            </a:solidFill>
          </a:endParaRPr>
        </a:p>
      </dgm:t>
    </dgm:pt>
    <dgm:pt modelId="{8A64BA89-DB5C-4487-AFEE-0B01BDEEB752}" type="parTrans" cxnId="{D9A0F701-4662-4120-966A-59FA86926308}">
      <dgm:prSet/>
      <dgm:spPr/>
      <dgm:t>
        <a:bodyPr/>
        <a:lstStyle/>
        <a:p>
          <a:endParaRPr lang="ru-RU"/>
        </a:p>
      </dgm:t>
    </dgm:pt>
    <dgm:pt modelId="{E928B82A-A162-46AB-9C99-D405AB5E508C}" type="sibTrans" cxnId="{D9A0F701-4662-4120-966A-59FA86926308}">
      <dgm:prSet/>
      <dgm:spPr/>
      <dgm:t>
        <a:bodyPr/>
        <a:lstStyle/>
        <a:p>
          <a:endParaRPr lang="ru-RU"/>
        </a:p>
      </dgm:t>
    </dgm:pt>
    <dgm:pt modelId="{5365FC48-F0BE-4FF0-A5BD-475499746D71}">
      <dgm:prSet/>
      <dgm:spPr/>
      <dgm:t>
        <a:bodyPr/>
        <a:lstStyle/>
        <a:p>
          <a:pPr rtl="0"/>
          <a:r>
            <a:rPr lang="ru-RU" smtClean="0">
              <a:solidFill>
                <a:srgbClr val="000000"/>
              </a:solidFill>
            </a:rPr>
            <a:t>электронная подпись</a:t>
          </a:r>
          <a:endParaRPr lang="ru-RU">
            <a:solidFill>
              <a:srgbClr val="000000"/>
            </a:solidFill>
          </a:endParaRPr>
        </a:p>
      </dgm:t>
    </dgm:pt>
    <dgm:pt modelId="{35EB3D2C-63CD-4CF8-B96D-74B9DDAEE935}" type="parTrans" cxnId="{84309A6B-1A4B-4584-94A9-21735347CC98}">
      <dgm:prSet/>
      <dgm:spPr/>
      <dgm:t>
        <a:bodyPr/>
        <a:lstStyle/>
        <a:p>
          <a:endParaRPr lang="ru-RU"/>
        </a:p>
      </dgm:t>
    </dgm:pt>
    <dgm:pt modelId="{80141AD4-4464-492D-82F9-5D14398DF9B6}" type="sibTrans" cxnId="{84309A6B-1A4B-4584-94A9-21735347CC98}">
      <dgm:prSet/>
      <dgm:spPr/>
      <dgm:t>
        <a:bodyPr/>
        <a:lstStyle/>
        <a:p>
          <a:endParaRPr lang="ru-RU"/>
        </a:p>
      </dgm:t>
    </dgm:pt>
    <dgm:pt modelId="{FED7AF54-8446-4C31-877C-B24125D5392F}" type="pres">
      <dgm:prSet presAssocID="{A8CB25F3-51ED-4001-B4F2-BE9AACF68471}" presName="linear" presStyleCnt="0">
        <dgm:presLayoutVars>
          <dgm:animLvl val="lvl"/>
          <dgm:resizeHandles val="exact"/>
        </dgm:presLayoutVars>
      </dgm:prSet>
      <dgm:spPr/>
    </dgm:pt>
    <dgm:pt modelId="{B8D291F6-1C44-4005-83F1-6220F5E49821}" type="pres">
      <dgm:prSet presAssocID="{BC597A5B-BD90-4A6C-8BCD-4BD7A03A3D6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0ADC7-E527-429A-8189-C54872060399}" type="pres">
      <dgm:prSet presAssocID="{63FF8E07-48FA-495E-912E-BDA9B8771AFC}" presName="spacer" presStyleCnt="0"/>
      <dgm:spPr/>
    </dgm:pt>
    <dgm:pt modelId="{15CE0E33-8DAD-4B75-A6B6-7C70DFD53E74}" type="pres">
      <dgm:prSet presAssocID="{1C21BF5F-AE27-47DA-A86C-20867A6AD8B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5DA7FE9-69B9-4E55-9D12-356AFC6B17AC}" type="pres">
      <dgm:prSet presAssocID="{B958377D-742E-47F0-A6E7-F2A896F74E8F}" presName="spacer" presStyleCnt="0"/>
      <dgm:spPr/>
    </dgm:pt>
    <dgm:pt modelId="{627E37E3-B93E-4D09-951B-2D69C0D5C12D}" type="pres">
      <dgm:prSet presAssocID="{59AC2C78-2057-4472-B17F-62366DD0ACF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8CDA5C6F-8B5B-42D1-8CF3-C4E2C195EBBB}" type="pres">
      <dgm:prSet presAssocID="{3B19E443-E57E-4F22-9227-65B954DA3CCA}" presName="spacer" presStyleCnt="0"/>
      <dgm:spPr/>
    </dgm:pt>
    <dgm:pt modelId="{5864049D-3396-441C-A743-738B29D36C36}" type="pres">
      <dgm:prSet presAssocID="{B114EC0A-2B07-4633-B6C9-179FED8908E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D7F8EF6-15E1-483C-9D2B-DCE4EAC1603C}" type="pres">
      <dgm:prSet presAssocID="{71D23CA1-DCBA-44C5-9B71-287592310E13}" presName="spacer" presStyleCnt="0"/>
      <dgm:spPr/>
    </dgm:pt>
    <dgm:pt modelId="{914DEF47-FA68-4B76-85F4-406186F8E272}" type="pres">
      <dgm:prSet presAssocID="{6E8BAD45-993A-4FCE-9B10-0C971645CD8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191DCA0-5B2F-4F9F-8F57-406D535C13D3}" type="pres">
      <dgm:prSet presAssocID="{A12386C4-7362-4C1A-B542-0C0C4FA6809C}" presName="spacer" presStyleCnt="0"/>
      <dgm:spPr/>
    </dgm:pt>
    <dgm:pt modelId="{F5A1D665-300D-4DAF-AF87-C95D8EBC010A}" type="pres">
      <dgm:prSet presAssocID="{8EF1022B-7E79-419A-8A66-5D5C5C71780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3C8B6BD-D66F-4947-BD3E-24F8297428AC}" type="pres">
      <dgm:prSet presAssocID="{3D0574A5-DF57-4CF5-B223-B99A96B4BDCF}" presName="spacer" presStyleCnt="0"/>
      <dgm:spPr/>
    </dgm:pt>
    <dgm:pt modelId="{6A8AAB18-46CE-417A-87E2-CF107CA08C31}" type="pres">
      <dgm:prSet presAssocID="{023CBEAF-9751-4B67-849B-C399B3F447B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949D1CAA-237D-48E3-AEC7-426A4B3F1CD7}" type="pres">
      <dgm:prSet presAssocID="{E928B82A-A162-46AB-9C99-D405AB5E508C}" presName="spacer" presStyleCnt="0"/>
      <dgm:spPr/>
    </dgm:pt>
    <dgm:pt modelId="{3A1BBEBC-D775-43F6-ADD3-BD819FE43906}" type="pres">
      <dgm:prSet presAssocID="{5365FC48-F0BE-4FF0-A5BD-475499746D7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E392767-9AE9-45AD-92D0-885C8A07E6FB}" type="presOf" srcId="{6E8BAD45-993A-4FCE-9B10-0C971645CD8C}" destId="{914DEF47-FA68-4B76-85F4-406186F8E272}" srcOrd="0" destOrd="0" presId="urn:microsoft.com/office/officeart/2005/8/layout/vList2"/>
    <dgm:cxn modelId="{0BD0FC4D-BF75-44E2-8F16-9A1C6C2C3B01}" type="presOf" srcId="{59AC2C78-2057-4472-B17F-62366DD0ACF1}" destId="{627E37E3-B93E-4D09-951B-2D69C0D5C12D}" srcOrd="0" destOrd="0" presId="urn:microsoft.com/office/officeart/2005/8/layout/vList2"/>
    <dgm:cxn modelId="{F66ADF9C-3D3E-4E81-8DE2-8D9D61C5494B}" type="presOf" srcId="{5365FC48-F0BE-4FF0-A5BD-475499746D71}" destId="{3A1BBEBC-D775-43F6-ADD3-BD819FE43906}" srcOrd="0" destOrd="0" presId="urn:microsoft.com/office/officeart/2005/8/layout/vList2"/>
    <dgm:cxn modelId="{5AA4F052-04A7-475B-BC7F-47D32C9F2704}" srcId="{A8CB25F3-51ED-4001-B4F2-BE9AACF68471}" destId="{B114EC0A-2B07-4633-B6C9-179FED8908EA}" srcOrd="3" destOrd="0" parTransId="{2D62D567-C9B2-41EA-9CCE-0806990E272F}" sibTransId="{71D23CA1-DCBA-44C5-9B71-287592310E13}"/>
    <dgm:cxn modelId="{FEA76BDF-58DF-4915-ACBE-1C66932D4C84}" srcId="{A8CB25F3-51ED-4001-B4F2-BE9AACF68471}" destId="{6E8BAD45-993A-4FCE-9B10-0C971645CD8C}" srcOrd="4" destOrd="0" parTransId="{573856F0-40FB-4647-81E9-D7BC09B3BD24}" sibTransId="{A12386C4-7362-4C1A-B542-0C0C4FA6809C}"/>
    <dgm:cxn modelId="{F166A5BF-274B-4AB8-9256-BC072A0F594E}" type="presOf" srcId="{B114EC0A-2B07-4633-B6C9-179FED8908EA}" destId="{5864049D-3396-441C-A743-738B29D36C36}" srcOrd="0" destOrd="0" presId="urn:microsoft.com/office/officeart/2005/8/layout/vList2"/>
    <dgm:cxn modelId="{84309A6B-1A4B-4584-94A9-21735347CC98}" srcId="{A8CB25F3-51ED-4001-B4F2-BE9AACF68471}" destId="{5365FC48-F0BE-4FF0-A5BD-475499746D71}" srcOrd="7" destOrd="0" parTransId="{35EB3D2C-63CD-4CF8-B96D-74B9DDAEE935}" sibTransId="{80141AD4-4464-492D-82F9-5D14398DF9B6}"/>
    <dgm:cxn modelId="{DB65F8C2-54BD-48DF-A22B-997AA96C4AC4}" srcId="{A8CB25F3-51ED-4001-B4F2-BE9AACF68471}" destId="{BC597A5B-BD90-4A6C-8BCD-4BD7A03A3D63}" srcOrd="0" destOrd="0" parTransId="{729E6D85-8C51-43E2-AE1C-A5492FA5A796}" sibTransId="{63FF8E07-48FA-495E-912E-BDA9B8771AFC}"/>
    <dgm:cxn modelId="{67459186-27A7-4C99-8298-C3E2825ADC55}" type="presOf" srcId="{1C21BF5F-AE27-47DA-A86C-20867A6AD8BD}" destId="{15CE0E33-8DAD-4B75-A6B6-7C70DFD53E74}" srcOrd="0" destOrd="0" presId="urn:microsoft.com/office/officeart/2005/8/layout/vList2"/>
    <dgm:cxn modelId="{CC0AF284-EAF9-4EA6-B815-918DD80FDF7B}" srcId="{A8CB25F3-51ED-4001-B4F2-BE9AACF68471}" destId="{59AC2C78-2057-4472-B17F-62366DD0ACF1}" srcOrd="2" destOrd="0" parTransId="{F6B2991E-0D0C-428B-BE90-25456DD6A9AF}" sibTransId="{3B19E443-E57E-4F22-9227-65B954DA3CCA}"/>
    <dgm:cxn modelId="{993967C0-7C37-4D6A-8DF8-0F5C30C75D80}" type="presOf" srcId="{023CBEAF-9751-4B67-849B-C399B3F447B6}" destId="{6A8AAB18-46CE-417A-87E2-CF107CA08C31}" srcOrd="0" destOrd="0" presId="urn:microsoft.com/office/officeart/2005/8/layout/vList2"/>
    <dgm:cxn modelId="{068C124B-E8B4-4C66-BBBA-C969DEBE15DF}" type="presOf" srcId="{8EF1022B-7E79-419A-8A66-5D5C5C71780D}" destId="{F5A1D665-300D-4DAF-AF87-C95D8EBC010A}" srcOrd="0" destOrd="0" presId="urn:microsoft.com/office/officeart/2005/8/layout/vList2"/>
    <dgm:cxn modelId="{D9A0F701-4662-4120-966A-59FA86926308}" srcId="{A8CB25F3-51ED-4001-B4F2-BE9AACF68471}" destId="{023CBEAF-9751-4B67-849B-C399B3F447B6}" srcOrd="6" destOrd="0" parTransId="{8A64BA89-DB5C-4487-AFEE-0B01BDEEB752}" sibTransId="{E928B82A-A162-46AB-9C99-D405AB5E508C}"/>
    <dgm:cxn modelId="{4FAC3F0F-307F-47F4-A80C-11EC7CE3DCE3}" srcId="{A8CB25F3-51ED-4001-B4F2-BE9AACF68471}" destId="{1C21BF5F-AE27-47DA-A86C-20867A6AD8BD}" srcOrd="1" destOrd="0" parTransId="{E339660E-F904-4314-9480-3EF5D1558C7C}" sibTransId="{B958377D-742E-47F0-A6E7-F2A896F74E8F}"/>
    <dgm:cxn modelId="{71C7E98C-98F8-4565-92F6-6F7A6CC4A1EE}" srcId="{A8CB25F3-51ED-4001-B4F2-BE9AACF68471}" destId="{8EF1022B-7E79-419A-8A66-5D5C5C71780D}" srcOrd="5" destOrd="0" parTransId="{CB90D73C-2A7F-4E01-B932-93E4A2F5735F}" sibTransId="{3D0574A5-DF57-4CF5-B223-B99A96B4BDCF}"/>
    <dgm:cxn modelId="{7AF1E481-05F4-430A-A712-4574483DE0D7}" type="presOf" srcId="{BC597A5B-BD90-4A6C-8BCD-4BD7A03A3D63}" destId="{B8D291F6-1C44-4005-83F1-6220F5E49821}" srcOrd="0" destOrd="0" presId="urn:microsoft.com/office/officeart/2005/8/layout/vList2"/>
    <dgm:cxn modelId="{3D77604D-B443-4587-AC70-331B4023443F}" type="presOf" srcId="{A8CB25F3-51ED-4001-B4F2-BE9AACF68471}" destId="{FED7AF54-8446-4C31-877C-B24125D5392F}" srcOrd="0" destOrd="0" presId="urn:microsoft.com/office/officeart/2005/8/layout/vList2"/>
    <dgm:cxn modelId="{8D8AF203-7656-4A81-82C1-702058D27A24}" type="presParOf" srcId="{FED7AF54-8446-4C31-877C-B24125D5392F}" destId="{B8D291F6-1C44-4005-83F1-6220F5E49821}" srcOrd="0" destOrd="0" presId="urn:microsoft.com/office/officeart/2005/8/layout/vList2"/>
    <dgm:cxn modelId="{0A4FA69B-7CDA-4DFE-8D17-F1B5765934A3}" type="presParOf" srcId="{FED7AF54-8446-4C31-877C-B24125D5392F}" destId="{A070ADC7-E527-429A-8189-C54872060399}" srcOrd="1" destOrd="0" presId="urn:microsoft.com/office/officeart/2005/8/layout/vList2"/>
    <dgm:cxn modelId="{C6525962-9F6A-4494-80A4-CB1EE9646B10}" type="presParOf" srcId="{FED7AF54-8446-4C31-877C-B24125D5392F}" destId="{15CE0E33-8DAD-4B75-A6B6-7C70DFD53E74}" srcOrd="2" destOrd="0" presId="urn:microsoft.com/office/officeart/2005/8/layout/vList2"/>
    <dgm:cxn modelId="{025A65A4-D0E1-490A-8908-5007B8D6BC02}" type="presParOf" srcId="{FED7AF54-8446-4C31-877C-B24125D5392F}" destId="{35DA7FE9-69B9-4E55-9D12-356AFC6B17AC}" srcOrd="3" destOrd="0" presId="urn:microsoft.com/office/officeart/2005/8/layout/vList2"/>
    <dgm:cxn modelId="{516494E9-E4F9-4643-93CB-806A9F3F23C4}" type="presParOf" srcId="{FED7AF54-8446-4C31-877C-B24125D5392F}" destId="{627E37E3-B93E-4D09-951B-2D69C0D5C12D}" srcOrd="4" destOrd="0" presId="urn:microsoft.com/office/officeart/2005/8/layout/vList2"/>
    <dgm:cxn modelId="{5F87EA8B-1639-46D8-AE7A-F921C59B9265}" type="presParOf" srcId="{FED7AF54-8446-4C31-877C-B24125D5392F}" destId="{8CDA5C6F-8B5B-42D1-8CF3-C4E2C195EBBB}" srcOrd="5" destOrd="0" presId="urn:microsoft.com/office/officeart/2005/8/layout/vList2"/>
    <dgm:cxn modelId="{0E79E4C1-6BBC-436E-AA9C-59095181C097}" type="presParOf" srcId="{FED7AF54-8446-4C31-877C-B24125D5392F}" destId="{5864049D-3396-441C-A743-738B29D36C36}" srcOrd="6" destOrd="0" presId="urn:microsoft.com/office/officeart/2005/8/layout/vList2"/>
    <dgm:cxn modelId="{30C9C50F-680B-4B14-9CFF-703E1014B4ED}" type="presParOf" srcId="{FED7AF54-8446-4C31-877C-B24125D5392F}" destId="{3D7F8EF6-15E1-483C-9D2B-DCE4EAC1603C}" srcOrd="7" destOrd="0" presId="urn:microsoft.com/office/officeart/2005/8/layout/vList2"/>
    <dgm:cxn modelId="{6F8679F9-D2D4-4F44-B877-595739A8ADE1}" type="presParOf" srcId="{FED7AF54-8446-4C31-877C-B24125D5392F}" destId="{914DEF47-FA68-4B76-85F4-406186F8E272}" srcOrd="8" destOrd="0" presId="urn:microsoft.com/office/officeart/2005/8/layout/vList2"/>
    <dgm:cxn modelId="{21763D07-5B44-4FDD-9052-71AC028B4067}" type="presParOf" srcId="{FED7AF54-8446-4C31-877C-B24125D5392F}" destId="{7191DCA0-5B2F-4F9F-8F57-406D535C13D3}" srcOrd="9" destOrd="0" presId="urn:microsoft.com/office/officeart/2005/8/layout/vList2"/>
    <dgm:cxn modelId="{80149E24-1EE7-4BA8-89C4-6B0E865CFCFF}" type="presParOf" srcId="{FED7AF54-8446-4C31-877C-B24125D5392F}" destId="{F5A1D665-300D-4DAF-AF87-C95D8EBC010A}" srcOrd="10" destOrd="0" presId="urn:microsoft.com/office/officeart/2005/8/layout/vList2"/>
    <dgm:cxn modelId="{9E31ADFD-F758-43FF-A248-A6E6AA2A7626}" type="presParOf" srcId="{FED7AF54-8446-4C31-877C-B24125D5392F}" destId="{D3C8B6BD-D66F-4947-BD3E-24F8297428AC}" srcOrd="11" destOrd="0" presId="urn:microsoft.com/office/officeart/2005/8/layout/vList2"/>
    <dgm:cxn modelId="{A607550A-16F4-4241-B870-184B74ECAD34}" type="presParOf" srcId="{FED7AF54-8446-4C31-877C-B24125D5392F}" destId="{6A8AAB18-46CE-417A-87E2-CF107CA08C31}" srcOrd="12" destOrd="0" presId="urn:microsoft.com/office/officeart/2005/8/layout/vList2"/>
    <dgm:cxn modelId="{F945FB34-2018-4054-8F64-975D35EFB76A}" type="presParOf" srcId="{FED7AF54-8446-4C31-877C-B24125D5392F}" destId="{949D1CAA-237D-48E3-AEC7-426A4B3F1CD7}" srcOrd="13" destOrd="0" presId="urn:microsoft.com/office/officeart/2005/8/layout/vList2"/>
    <dgm:cxn modelId="{3682967F-0B54-4362-AB32-F4C79BD05E47}" type="presParOf" srcId="{FED7AF54-8446-4C31-877C-B24125D5392F}" destId="{3A1BBEBC-D775-43F6-ADD3-BD819FE4390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30690-99EE-4C86-9F72-7042F2119773}">
      <dsp:nvSpPr>
        <dsp:cNvPr id="0" name=""/>
        <dsp:cNvSpPr/>
      </dsp:nvSpPr>
      <dsp:spPr>
        <a:xfrm>
          <a:off x="794542" y="305502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Пилотная группа 30%</a:t>
          </a:r>
          <a:endParaRPr lang="ru-RU" sz="2300" kern="1200" dirty="0"/>
        </a:p>
      </dsp:txBody>
      <dsp:txXfrm>
        <a:off x="2861549" y="1007026"/>
        <a:ext cx="1289899" cy="1267269"/>
      </dsp:txXfrm>
    </dsp:sp>
    <dsp:sp modelId="{20EB7EBD-9503-47A0-A4EA-13DECBB74F04}">
      <dsp:nvSpPr>
        <dsp:cNvPr id="0" name=""/>
        <dsp:cNvSpPr/>
      </dsp:nvSpPr>
      <dsp:spPr>
        <a:xfrm>
          <a:off x="598568" y="418651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Райпо</a:t>
          </a:r>
          <a:endParaRPr lang="ru-RU" sz="2300" kern="1200" dirty="0"/>
        </a:p>
      </dsp:txBody>
      <dsp:txXfrm>
        <a:off x="1639539" y="2817411"/>
        <a:ext cx="1719865" cy="1176750"/>
      </dsp:txXfrm>
    </dsp:sp>
    <dsp:sp modelId="{1B79B9BD-9ECC-40B2-B816-155E95FBE8D3}">
      <dsp:nvSpPr>
        <dsp:cNvPr id="0" name=""/>
        <dsp:cNvSpPr/>
      </dsp:nvSpPr>
      <dsp:spPr>
        <a:xfrm>
          <a:off x="598568" y="418651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Райпо</a:t>
          </a:r>
          <a:endParaRPr lang="ru-RU" sz="2300" kern="1200" dirty="0"/>
        </a:p>
      </dsp:txBody>
      <dsp:txXfrm>
        <a:off x="1005905" y="1165435"/>
        <a:ext cx="1289899" cy="1267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27935-86C5-4678-8A22-90899F9947BF}">
      <dsp:nvSpPr>
        <dsp:cNvPr id="0" name=""/>
        <dsp:cNvSpPr/>
      </dsp:nvSpPr>
      <dsp:spPr>
        <a:xfrm rot="5400000">
          <a:off x="2453708" y="-736521"/>
          <a:ext cx="564860" cy="218125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РТО регионального союза</a:t>
          </a:r>
          <a:endParaRPr lang="ru-RU" sz="1200" kern="1200" dirty="0"/>
        </a:p>
      </dsp:txBody>
      <dsp:txXfrm rot="-5400000">
        <a:off x="1645510" y="99251"/>
        <a:ext cx="2153683" cy="509712"/>
      </dsp:txXfrm>
    </dsp:sp>
    <dsp:sp modelId="{9D1DE9A1-7CB1-421B-809F-D21D3D12A90F}">
      <dsp:nvSpPr>
        <dsp:cNvPr id="0" name=""/>
        <dsp:cNvSpPr/>
      </dsp:nvSpPr>
      <dsp:spPr>
        <a:xfrm>
          <a:off x="0" y="1069"/>
          <a:ext cx="1645509" cy="7060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solidFill>
                <a:schemeClr val="tx1"/>
              </a:solidFill>
            </a:rPr>
            <a:t>1 000 000 000 рублей </a:t>
          </a:r>
          <a:endParaRPr lang="ru-RU" sz="2000" kern="1200" baseline="0" dirty="0">
            <a:solidFill>
              <a:schemeClr val="tx1"/>
            </a:solidFill>
          </a:endParaRPr>
        </a:p>
      </dsp:txBody>
      <dsp:txXfrm>
        <a:off x="34468" y="35537"/>
        <a:ext cx="1576573" cy="637139"/>
      </dsp:txXfrm>
    </dsp:sp>
    <dsp:sp modelId="{206AA318-4445-4ED6-B964-90D4184016C7}">
      <dsp:nvSpPr>
        <dsp:cNvPr id="0" name=""/>
        <dsp:cNvSpPr/>
      </dsp:nvSpPr>
      <dsp:spPr>
        <a:xfrm rot="5400000">
          <a:off x="2453696" y="4857"/>
          <a:ext cx="564860" cy="2181257"/>
        </a:xfrm>
        <a:prstGeom prst="round2SameRect">
          <a:avLst/>
        </a:prstGeom>
        <a:solidFill>
          <a:schemeClr val="accent3">
            <a:tint val="40000"/>
            <a:alpha val="90000"/>
            <a:hueOff val="-1385695"/>
            <a:satOff val="35969"/>
            <a:lumOff val="127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385695"/>
              <a:satOff val="35969"/>
              <a:lumOff val="1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РТО пилотной группы должен быть </a:t>
          </a:r>
          <a:r>
            <a:rPr lang="ru-RU" sz="1200" b="1" kern="1200" dirty="0" smtClean="0"/>
            <a:t>не менее 30%</a:t>
          </a:r>
          <a:endParaRPr lang="ru-RU" sz="1200" b="1" kern="1200" dirty="0"/>
        </a:p>
      </dsp:txBody>
      <dsp:txXfrm rot="-5400000">
        <a:off x="1645498" y="840629"/>
        <a:ext cx="2153683" cy="509712"/>
      </dsp:txXfrm>
    </dsp:sp>
    <dsp:sp modelId="{0ABC2D0B-7CCB-46A1-8EB8-804EA6AA2EEF}">
      <dsp:nvSpPr>
        <dsp:cNvPr id="0" name=""/>
        <dsp:cNvSpPr/>
      </dsp:nvSpPr>
      <dsp:spPr>
        <a:xfrm>
          <a:off x="0" y="742448"/>
          <a:ext cx="1645497" cy="706075"/>
        </a:xfrm>
        <a:prstGeom prst="roundRect">
          <a:avLst/>
        </a:prstGeom>
        <a:solidFill>
          <a:schemeClr val="accent3">
            <a:hueOff val="-985353"/>
            <a:satOff val="36219"/>
            <a:lumOff val="-27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300 000 000 рублей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4468" y="776916"/>
        <a:ext cx="1576561" cy="637139"/>
      </dsp:txXfrm>
    </dsp:sp>
    <dsp:sp modelId="{AD6806F9-1F56-4BF5-8711-5FEF638F216B}">
      <dsp:nvSpPr>
        <dsp:cNvPr id="0" name=""/>
        <dsp:cNvSpPr/>
      </dsp:nvSpPr>
      <dsp:spPr>
        <a:xfrm rot="5400000">
          <a:off x="2452510" y="747432"/>
          <a:ext cx="564860" cy="2178866"/>
        </a:xfrm>
        <a:prstGeom prst="round2SameRect">
          <a:avLst/>
        </a:prstGeom>
        <a:solidFill>
          <a:schemeClr val="accent3">
            <a:tint val="40000"/>
            <a:alpha val="90000"/>
            <a:hueOff val="-2771390"/>
            <a:satOff val="71939"/>
            <a:lumOff val="255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771390"/>
              <a:satOff val="71939"/>
              <a:lumOff val="2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Централизованный товарооборот </a:t>
          </a:r>
          <a:r>
            <a:rPr lang="ru-RU" sz="1200" b="1" kern="1200" dirty="0" smtClean="0"/>
            <a:t>(</a:t>
          </a:r>
          <a:r>
            <a:rPr lang="ru-RU" sz="1200" kern="1200" dirty="0" smtClean="0"/>
            <a:t>10%)</a:t>
          </a:r>
          <a:endParaRPr lang="ru-RU" sz="1200" kern="1200" dirty="0"/>
        </a:p>
      </dsp:txBody>
      <dsp:txXfrm rot="-5400000">
        <a:off x="1645507" y="1582009"/>
        <a:ext cx="2151292" cy="509712"/>
      </dsp:txXfrm>
    </dsp:sp>
    <dsp:sp modelId="{059C77B2-0F6C-40AF-94C5-5135FDF802FE}">
      <dsp:nvSpPr>
        <dsp:cNvPr id="0" name=""/>
        <dsp:cNvSpPr/>
      </dsp:nvSpPr>
      <dsp:spPr>
        <a:xfrm>
          <a:off x="0" y="1483827"/>
          <a:ext cx="1645506" cy="706075"/>
        </a:xfrm>
        <a:prstGeom prst="roundRect">
          <a:avLst/>
        </a:prstGeom>
        <a:solidFill>
          <a:schemeClr val="accent3">
            <a:hueOff val="-1970707"/>
            <a:satOff val="72437"/>
            <a:lumOff val="-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30 000 000 рублей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4468" y="1518295"/>
        <a:ext cx="1576570" cy="637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15436-5338-4D67-9899-1FBF42483E58}">
      <dsp:nvSpPr>
        <dsp:cNvPr id="0" name=""/>
        <dsp:cNvSpPr/>
      </dsp:nvSpPr>
      <dsp:spPr>
        <a:xfrm>
          <a:off x="1330" y="195"/>
          <a:ext cx="8226939" cy="1211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Товарооборот союза</a:t>
          </a:r>
          <a:br>
            <a:rPr lang="ru-RU" sz="3200" kern="1200" dirty="0" smtClean="0"/>
          </a:br>
          <a:r>
            <a:rPr lang="ru-RU" sz="3200" kern="1200" dirty="0" smtClean="0"/>
            <a:t>1 000 000 000 р</a:t>
          </a:r>
          <a:endParaRPr lang="ru-RU" sz="3200" kern="1200" dirty="0"/>
        </a:p>
      </dsp:txBody>
      <dsp:txXfrm>
        <a:off x="36827" y="35692"/>
        <a:ext cx="8155945" cy="1140955"/>
      </dsp:txXfrm>
    </dsp:sp>
    <dsp:sp modelId="{AEC963F0-2AE3-4C02-A233-0C74F4AEA455}">
      <dsp:nvSpPr>
        <dsp:cNvPr id="0" name=""/>
        <dsp:cNvSpPr/>
      </dsp:nvSpPr>
      <dsp:spPr>
        <a:xfrm>
          <a:off x="1330" y="1354587"/>
          <a:ext cx="1934840" cy="12119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ТО пилотной группы (статистика)</a:t>
          </a:r>
          <a:endParaRPr lang="ru-RU" sz="2300" kern="1200" dirty="0"/>
        </a:p>
      </dsp:txBody>
      <dsp:txXfrm>
        <a:off x="36827" y="1390084"/>
        <a:ext cx="1863846" cy="1140955"/>
      </dsp:txXfrm>
    </dsp:sp>
    <dsp:sp modelId="{6D7E43BA-EFEA-43F7-8507-4A80CB3BDE6A}">
      <dsp:nvSpPr>
        <dsp:cNvPr id="0" name=""/>
        <dsp:cNvSpPr/>
      </dsp:nvSpPr>
      <dsp:spPr>
        <a:xfrm>
          <a:off x="1330" y="2708979"/>
          <a:ext cx="1934840" cy="12119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Централизованный ТО пилотной группы (Рарус)</a:t>
          </a:r>
          <a:endParaRPr lang="ru-RU" sz="1600" kern="1200" dirty="0"/>
        </a:p>
      </dsp:txBody>
      <dsp:txXfrm>
        <a:off x="36827" y="2744476"/>
        <a:ext cx="1863846" cy="1140955"/>
      </dsp:txXfrm>
    </dsp:sp>
    <dsp:sp modelId="{43CDFEDD-E96F-42C1-937B-E219B54CFC90}">
      <dsp:nvSpPr>
        <dsp:cNvPr id="0" name=""/>
        <dsp:cNvSpPr/>
      </dsp:nvSpPr>
      <dsp:spPr>
        <a:xfrm>
          <a:off x="2098696" y="1354587"/>
          <a:ext cx="1934840" cy="12119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500 000 000 р</a:t>
          </a:r>
          <a:endParaRPr lang="ru-RU" sz="2300" kern="1200" dirty="0"/>
        </a:p>
      </dsp:txBody>
      <dsp:txXfrm>
        <a:off x="2134193" y="1390084"/>
        <a:ext cx="1863846" cy="1140955"/>
      </dsp:txXfrm>
    </dsp:sp>
    <dsp:sp modelId="{21D7A789-AE5A-43FB-9AC1-D2C7B42C2957}">
      <dsp:nvSpPr>
        <dsp:cNvPr id="0" name=""/>
        <dsp:cNvSpPr/>
      </dsp:nvSpPr>
      <dsp:spPr>
        <a:xfrm>
          <a:off x="2098696" y="2708979"/>
          <a:ext cx="1934840" cy="12119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30 000 000 р</a:t>
          </a:r>
          <a:endParaRPr lang="ru-RU" sz="1600" kern="1200" dirty="0"/>
        </a:p>
      </dsp:txBody>
      <dsp:txXfrm>
        <a:off x="2134193" y="2744476"/>
        <a:ext cx="1863846" cy="1140955"/>
      </dsp:txXfrm>
    </dsp:sp>
    <dsp:sp modelId="{52FA10AA-CFB2-4F73-A928-F86401C54729}">
      <dsp:nvSpPr>
        <dsp:cNvPr id="0" name=""/>
        <dsp:cNvSpPr/>
      </dsp:nvSpPr>
      <dsp:spPr>
        <a:xfrm>
          <a:off x="4196063" y="1354587"/>
          <a:ext cx="1934840" cy="121194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ТО пилотной группы (Рарус)</a:t>
          </a:r>
          <a:endParaRPr lang="ru-RU" sz="2300" kern="1200" dirty="0"/>
        </a:p>
      </dsp:txBody>
      <dsp:txXfrm>
        <a:off x="4231560" y="1390084"/>
        <a:ext cx="1863846" cy="1140955"/>
      </dsp:txXfrm>
    </dsp:sp>
    <dsp:sp modelId="{4257721C-F4B5-4CE9-8C75-AAB19EAF7972}">
      <dsp:nvSpPr>
        <dsp:cNvPr id="0" name=""/>
        <dsp:cNvSpPr/>
      </dsp:nvSpPr>
      <dsp:spPr>
        <a:xfrm>
          <a:off x="4196063" y="2708979"/>
          <a:ext cx="1934840" cy="12119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Централизованный ТО пилотной группы (Рарус)</a:t>
          </a:r>
          <a:endParaRPr lang="ru-RU" sz="1600" kern="1200" dirty="0"/>
        </a:p>
      </dsp:txBody>
      <dsp:txXfrm>
        <a:off x="4231560" y="2744476"/>
        <a:ext cx="1863846" cy="1140955"/>
      </dsp:txXfrm>
    </dsp:sp>
    <dsp:sp modelId="{260837BB-62C4-45CD-91DA-E216ACC814D1}">
      <dsp:nvSpPr>
        <dsp:cNvPr id="0" name=""/>
        <dsp:cNvSpPr/>
      </dsp:nvSpPr>
      <dsp:spPr>
        <a:xfrm>
          <a:off x="6293429" y="1354587"/>
          <a:ext cx="1934840" cy="121194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300 000 000 р</a:t>
          </a:r>
          <a:endParaRPr lang="ru-RU" sz="2300" kern="1200" dirty="0"/>
        </a:p>
      </dsp:txBody>
      <dsp:txXfrm>
        <a:off x="6328926" y="1390084"/>
        <a:ext cx="1863846" cy="1140955"/>
      </dsp:txXfrm>
    </dsp:sp>
    <dsp:sp modelId="{D78D5B35-C9D9-45A6-81B6-7CC15B8B5EBC}">
      <dsp:nvSpPr>
        <dsp:cNvPr id="0" name=""/>
        <dsp:cNvSpPr/>
      </dsp:nvSpPr>
      <dsp:spPr>
        <a:xfrm>
          <a:off x="6293429" y="2708979"/>
          <a:ext cx="1934840" cy="12119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30 000 000 р</a:t>
          </a:r>
          <a:endParaRPr lang="ru-RU" sz="1600" kern="1200" dirty="0"/>
        </a:p>
      </dsp:txBody>
      <dsp:txXfrm>
        <a:off x="6328926" y="2744476"/>
        <a:ext cx="1863846" cy="1140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291F6-1C44-4005-83F1-6220F5E49821}">
      <dsp:nvSpPr>
        <dsp:cNvPr id="0" name=""/>
        <dsp:cNvSpPr/>
      </dsp:nvSpPr>
      <dsp:spPr>
        <a:xfrm>
          <a:off x="0" y="248601"/>
          <a:ext cx="8229600" cy="4557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0000"/>
              </a:solidFill>
            </a:rPr>
            <a:t>компьютер, который будет выполнять роль </a:t>
          </a:r>
          <a:r>
            <a:rPr lang="ru-RU" sz="1900" kern="1200" dirty="0" smtClean="0"/>
            <a:t>сервера</a:t>
          </a:r>
          <a:endParaRPr lang="ru-RU" sz="1900" kern="1200" dirty="0"/>
        </a:p>
      </dsp:txBody>
      <dsp:txXfrm>
        <a:off x="22246" y="270847"/>
        <a:ext cx="8185108" cy="411223"/>
      </dsp:txXfrm>
    </dsp:sp>
    <dsp:sp modelId="{15CE0E33-8DAD-4B75-A6B6-7C70DFD53E74}">
      <dsp:nvSpPr>
        <dsp:cNvPr id="0" name=""/>
        <dsp:cNvSpPr/>
      </dsp:nvSpPr>
      <dsp:spPr>
        <a:xfrm>
          <a:off x="0" y="759036"/>
          <a:ext cx="8229600" cy="4557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rgbClr val="000000"/>
              </a:solidFill>
            </a:rPr>
            <a:t>интернет-соединение</a:t>
          </a:r>
          <a:r>
            <a:rPr lang="ru-RU" sz="1900" kern="1200" dirty="0" smtClean="0">
              <a:solidFill>
                <a:srgbClr val="000000"/>
              </a:solidFill>
            </a:rPr>
            <a:t> от 256 кбит/с и выше; </a:t>
          </a:r>
          <a:endParaRPr lang="ru-RU" sz="1900" kern="1200" dirty="0">
            <a:solidFill>
              <a:srgbClr val="000000"/>
            </a:solidFill>
          </a:endParaRPr>
        </a:p>
      </dsp:txBody>
      <dsp:txXfrm>
        <a:off x="22246" y="781282"/>
        <a:ext cx="8185108" cy="411223"/>
      </dsp:txXfrm>
    </dsp:sp>
    <dsp:sp modelId="{627E37E3-B93E-4D09-951B-2D69C0D5C12D}">
      <dsp:nvSpPr>
        <dsp:cNvPr id="0" name=""/>
        <dsp:cNvSpPr/>
      </dsp:nvSpPr>
      <dsp:spPr>
        <a:xfrm>
          <a:off x="0" y="1269471"/>
          <a:ext cx="8229600" cy="4557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0000"/>
              </a:solidFill>
            </a:rPr>
            <a:t>программный модуль ЕГАИС (скачивается на сайте ФСРАР, один на магазин)</a:t>
          </a:r>
          <a:endParaRPr lang="ru-RU" sz="1900" kern="1200" dirty="0">
            <a:solidFill>
              <a:srgbClr val="000000"/>
            </a:solidFill>
          </a:endParaRPr>
        </a:p>
      </dsp:txBody>
      <dsp:txXfrm>
        <a:off x="22246" y="1291717"/>
        <a:ext cx="8185108" cy="411223"/>
      </dsp:txXfrm>
    </dsp:sp>
    <dsp:sp modelId="{5864049D-3396-441C-A743-738B29D36C36}">
      <dsp:nvSpPr>
        <dsp:cNvPr id="0" name=""/>
        <dsp:cNvSpPr/>
      </dsp:nvSpPr>
      <dsp:spPr>
        <a:xfrm>
          <a:off x="0" y="1779906"/>
          <a:ext cx="8229600" cy="4557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solidFill>
                <a:srgbClr val="000000"/>
              </a:solidFill>
            </a:rPr>
            <a:t>крипто-ключ</a:t>
          </a:r>
          <a:endParaRPr lang="ru-RU" sz="1900" kern="1200">
            <a:solidFill>
              <a:srgbClr val="000000"/>
            </a:solidFill>
          </a:endParaRPr>
        </a:p>
      </dsp:txBody>
      <dsp:txXfrm>
        <a:off x="22246" y="1802152"/>
        <a:ext cx="8185108" cy="411223"/>
      </dsp:txXfrm>
    </dsp:sp>
    <dsp:sp modelId="{914DEF47-FA68-4B76-85F4-406186F8E272}">
      <dsp:nvSpPr>
        <dsp:cNvPr id="0" name=""/>
        <dsp:cNvSpPr/>
      </dsp:nvSpPr>
      <dsp:spPr>
        <a:xfrm>
          <a:off x="0" y="2290341"/>
          <a:ext cx="8229600" cy="4557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solidFill>
                <a:srgbClr val="000000"/>
              </a:solidFill>
            </a:rPr>
            <a:t>программное обеспечение (ПО), доработанное под систему</a:t>
          </a:r>
          <a:endParaRPr lang="ru-RU" sz="1900" kern="1200">
            <a:solidFill>
              <a:srgbClr val="000000"/>
            </a:solidFill>
          </a:endParaRPr>
        </a:p>
      </dsp:txBody>
      <dsp:txXfrm>
        <a:off x="22246" y="2312587"/>
        <a:ext cx="8185108" cy="411223"/>
      </dsp:txXfrm>
    </dsp:sp>
    <dsp:sp modelId="{F5A1D665-300D-4DAF-AF87-C95D8EBC010A}">
      <dsp:nvSpPr>
        <dsp:cNvPr id="0" name=""/>
        <dsp:cNvSpPr/>
      </dsp:nvSpPr>
      <dsp:spPr>
        <a:xfrm>
          <a:off x="0" y="2800776"/>
          <a:ext cx="8229600" cy="4557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solidFill>
                <a:srgbClr val="000000"/>
              </a:solidFill>
            </a:rPr>
            <a:t>сканер 2D штрих-кодов</a:t>
          </a:r>
          <a:endParaRPr lang="ru-RU" sz="1900" kern="1200">
            <a:solidFill>
              <a:srgbClr val="000000"/>
            </a:solidFill>
          </a:endParaRPr>
        </a:p>
      </dsp:txBody>
      <dsp:txXfrm>
        <a:off x="22246" y="2823022"/>
        <a:ext cx="8185108" cy="411223"/>
      </dsp:txXfrm>
    </dsp:sp>
    <dsp:sp modelId="{6A8AAB18-46CE-417A-87E2-CF107CA08C31}">
      <dsp:nvSpPr>
        <dsp:cNvPr id="0" name=""/>
        <dsp:cNvSpPr/>
      </dsp:nvSpPr>
      <dsp:spPr>
        <a:xfrm>
          <a:off x="0" y="3311211"/>
          <a:ext cx="8229600" cy="4557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solidFill>
                <a:srgbClr val="000000"/>
              </a:solidFill>
            </a:rPr>
            <a:t>фискальный регистратор с возможностью генерации QR-кодов</a:t>
          </a:r>
          <a:endParaRPr lang="ru-RU" sz="1900" kern="1200">
            <a:solidFill>
              <a:srgbClr val="000000"/>
            </a:solidFill>
          </a:endParaRPr>
        </a:p>
      </dsp:txBody>
      <dsp:txXfrm>
        <a:off x="22246" y="3333457"/>
        <a:ext cx="8185108" cy="411223"/>
      </dsp:txXfrm>
    </dsp:sp>
    <dsp:sp modelId="{3A1BBEBC-D775-43F6-ADD3-BD819FE43906}">
      <dsp:nvSpPr>
        <dsp:cNvPr id="0" name=""/>
        <dsp:cNvSpPr/>
      </dsp:nvSpPr>
      <dsp:spPr>
        <a:xfrm>
          <a:off x="0" y="3821646"/>
          <a:ext cx="8229600" cy="4557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solidFill>
                <a:srgbClr val="000000"/>
              </a:solidFill>
            </a:rPr>
            <a:t>электронная подпись</a:t>
          </a:r>
          <a:endParaRPr lang="ru-RU" sz="1900" kern="1200">
            <a:solidFill>
              <a:srgbClr val="000000"/>
            </a:solidFill>
          </a:endParaRPr>
        </a:p>
      </dsp:txBody>
      <dsp:txXfrm>
        <a:off x="22246" y="3843892"/>
        <a:ext cx="8185108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E62B6-B8FE-4437-A00A-4DDB47B24ADB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4B789-E72A-43A2-B8DE-49B679D1A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0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26CC-79B0-E441-8921-AC149F916214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413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На пресс-конференции ФСРАР от 13 марта 2015 года Алексей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Кружалин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представил систему, в которой покупатели смогут проверить легальность купленного алкоголя. Чтобы это сделать, надо с помощью смартфона отсканировать специальный QR-код, который напечатан на чеке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26CC-79B0-E441-8921-AC149F916214}" type="slidenum">
              <a:rPr lang="ru-RU" altLang="ru-RU" smtClean="0"/>
              <a:pPr/>
              <a:t>56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551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26CC-79B0-E441-8921-AC149F916214}" type="slidenum">
              <a:rPr lang="ru-RU" altLang="ru-RU" smtClean="0"/>
              <a:pPr/>
              <a:t>58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10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26CC-79B0-E441-8921-AC149F916214}" type="slidenum">
              <a:rPr lang="ru-RU" altLang="ru-RU" smtClean="0"/>
              <a:pPr/>
              <a:t>59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55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>
              <a:ea typeface="ＭＳ Ｐゴシック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17162D0-ACFC-BE47-A876-30545383A23D}" type="slidenum">
              <a:rPr lang="ru-RU" altLang="ru-RU">
                <a:latin typeface="Calibri" charset="0"/>
              </a:rPr>
              <a:pPr eaLnBrk="1" hangingPunct="1"/>
              <a:t>60</a:t>
            </a:fld>
            <a:endParaRPr lang="ru-RU" altLang="ru-RU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28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>
              <a:ea typeface="ＭＳ Ｐゴシック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17162D0-ACFC-BE47-A876-30545383A23D}" type="slidenum">
              <a:rPr lang="ru-RU" altLang="ru-RU">
                <a:latin typeface="Calibri" charset="0"/>
              </a:rPr>
              <a:pPr eaLnBrk="1" hangingPunct="1"/>
              <a:t>61</a:t>
            </a:fld>
            <a:endParaRPr lang="ru-RU" altLang="ru-RU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97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>
              <a:ea typeface="ＭＳ Ｐゴシック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17162D0-ACFC-BE47-A876-30545383A23D}" type="slidenum">
              <a:rPr lang="ru-RU" altLang="ru-RU">
                <a:latin typeface="Calibri" charset="0"/>
              </a:rPr>
              <a:pPr eaLnBrk="1" hangingPunct="1"/>
              <a:t>62</a:t>
            </a:fld>
            <a:endParaRPr lang="ru-RU" altLang="ru-RU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23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>
              <a:ea typeface="ＭＳ Ｐゴシック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17162D0-ACFC-BE47-A876-30545383A23D}" type="slidenum">
              <a:rPr lang="ru-RU" altLang="ru-RU">
                <a:latin typeface="Calibri" charset="0"/>
              </a:rPr>
              <a:pPr eaLnBrk="1" hangingPunct="1"/>
              <a:t>63</a:t>
            </a:fld>
            <a:endParaRPr lang="ru-RU" altLang="ru-RU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8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26CC-79B0-E441-8921-AC149F916214}" type="slidenum">
              <a:rPr lang="ru-RU" altLang="ru-RU" smtClean="0"/>
              <a:pPr/>
              <a:t>64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043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Проблема с зависанием робота обмена.</a:t>
            </a:r>
          </a:p>
          <a:p>
            <a:pPr marL="1828800" lvl="3" indent="-457200">
              <a:buFont typeface="Arial" charset="0"/>
              <a:buChar char="•"/>
            </a:pPr>
            <a:r>
              <a:rPr lang="ru-RU" sz="2000" dirty="0" smtClean="0"/>
              <a:t>Причины</a:t>
            </a:r>
            <a:r>
              <a:rPr lang="ru-RU" sz="2000" baseline="0" dirty="0" smtClean="0"/>
              <a:t> зависания</a:t>
            </a:r>
          </a:p>
          <a:p>
            <a:pPr marL="2286000" lvl="4" indent="-457200">
              <a:buFont typeface="+mj-lt"/>
              <a:buAutoNum type="arabicPeriod"/>
            </a:pPr>
            <a:r>
              <a:rPr lang="ru-RU" sz="2000" baseline="0" dirty="0" smtClean="0"/>
              <a:t>большие объемы обмена из-за</a:t>
            </a:r>
          </a:p>
          <a:p>
            <a:pPr marL="2743200" lvl="5" indent="-457200">
              <a:buFont typeface="+mj-lt"/>
              <a:buAutoNum type="arabicPeriod"/>
            </a:pPr>
            <a:r>
              <a:rPr lang="ru-RU" sz="2000" baseline="0" dirty="0" smtClean="0"/>
              <a:t>Восстановление последовательности</a:t>
            </a:r>
          </a:p>
          <a:p>
            <a:pPr marL="2743200" lvl="5" indent="-457200">
              <a:buFont typeface="+mj-lt"/>
              <a:buAutoNum type="arabicPeriod"/>
            </a:pPr>
            <a:r>
              <a:rPr lang="ru-RU" sz="2000" baseline="0" dirty="0" smtClean="0"/>
              <a:t>Изменения в иерархии номенклатуры</a:t>
            </a:r>
          </a:p>
          <a:p>
            <a:pPr marL="2743200" lvl="5" indent="-457200">
              <a:buFont typeface="+mj-lt"/>
              <a:buAutoNum type="arabicPeriod"/>
            </a:pPr>
            <a:r>
              <a:rPr lang="ru-RU" sz="2000" dirty="0" smtClean="0"/>
              <a:t>Редкие</a:t>
            </a:r>
            <a:r>
              <a:rPr lang="ru-RU" sz="2000" baseline="0" dirty="0" smtClean="0"/>
              <a:t> обмены – накопление информации</a:t>
            </a:r>
            <a:endParaRPr lang="ru-RU" sz="2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Вопрос: Большой размер базы данных и активное продолжение ее роста – какая есть методика уменьшения размера базы данных?</a:t>
            </a:r>
          </a:p>
          <a:p>
            <a:pPr marL="1828800" lvl="3" indent="-457200">
              <a:buFont typeface="Arial" charset="0"/>
              <a:buChar char="•"/>
            </a:pPr>
            <a:r>
              <a:rPr lang="ru-RU" sz="2000" dirty="0" smtClean="0"/>
              <a:t>Необходимые инструкции в разработке.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Недостаточно стабильная работа программы при нестабильной связи через интернет.</a:t>
            </a:r>
          </a:p>
          <a:p>
            <a:pPr marL="1828800" lvl="3" indent="-457200">
              <a:buFont typeface="Arial" charset="0"/>
              <a:buChar char="•"/>
            </a:pPr>
            <a:r>
              <a:rPr lang="ru-RU" sz="2000" dirty="0" smtClean="0"/>
              <a:t>Искать способы</a:t>
            </a:r>
            <a:r>
              <a:rPr lang="ru-RU" sz="2000" baseline="0" dirty="0" smtClean="0"/>
              <a:t> стабилизации интернет канала. Мобильная или спутниковая связь.</a:t>
            </a:r>
            <a:endParaRPr lang="ru-RU" sz="2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Недостаточно оперативная работа технической поддержки. </a:t>
            </a:r>
          </a:p>
          <a:p>
            <a:pPr marL="1828800" lvl="3" indent="-457200">
              <a:buFont typeface="Arial" charset="0"/>
              <a:buChar char="•"/>
            </a:pPr>
            <a:r>
              <a:rPr lang="ru-RU" sz="2000" dirty="0" smtClean="0"/>
              <a:t>Для этого прорабатывается</a:t>
            </a:r>
            <a:r>
              <a:rPr lang="ru-RU" sz="2000" baseline="0" dirty="0" smtClean="0"/>
              <a:t> проект единой контролируемой технической поддержки</a:t>
            </a:r>
            <a:endParaRPr lang="ru-RU" sz="2000" dirty="0" smtClean="0"/>
          </a:p>
          <a:p>
            <a:pPr eaLnBrk="1" hangingPunct="1"/>
            <a:endParaRPr lang="ru-RU" altLang="ru-RU" dirty="0">
              <a:ea typeface="ＭＳ Ｐゴシック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17162D0-ACFC-BE47-A876-30545383A23D}" type="slidenum">
              <a:rPr lang="ru-RU" altLang="ru-RU">
                <a:latin typeface="Calibri" charset="0"/>
              </a:rPr>
              <a:pPr eaLnBrk="1" hangingPunct="1"/>
              <a:t>65</a:t>
            </a:fld>
            <a:endParaRPr lang="ru-RU" altLang="ru-RU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83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4B789-E72A-43A2-B8DE-49B679D1A4CC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3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26CC-79B0-E441-8921-AC149F916214}" type="slidenum">
              <a:rPr lang="ru-RU" altLang="ru-RU" smtClean="0"/>
              <a:pPr/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4100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>
              <a:ea typeface="ＭＳ Ｐゴシック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17162D0-ACFC-BE47-A876-30545383A23D}" type="slidenum">
              <a:rPr lang="ru-RU" altLang="ru-RU">
                <a:latin typeface="Calibri" charset="0"/>
              </a:rPr>
              <a:pPr eaLnBrk="1" hangingPunct="1"/>
              <a:t>67</a:t>
            </a:fld>
            <a:endParaRPr lang="ru-RU" altLang="ru-RU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5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Начать обмен электронными документами можно уже сейчас. Большинство сервисов по работе с ЭДО встроены в программные продукты 1С и «1С-Рарус», поэтому Вы легко сможете применять обновления с ежемесячными законодательными изменениями, и гарантировано продолжите работу с сервисами.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«1С-Сеть»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EDI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-сервис для обмена коммерческими и внутренними документами.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«1С-Такском»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 - сервис для обмена юридически значимыми документами.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«1С-Отчетность»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 - сервис  для отправки электронных документов во все контролирующие органы.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Все сервисы поддерживаются одной командой, что гарантирует надежность и стабильность.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26CC-79B0-E441-8921-AC149F916214}" type="slidenum">
              <a:rPr lang="ru-RU" altLang="ru-RU" smtClean="0"/>
              <a:pPr/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19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ВЫГОДЫ ДЛЯ УЧАСТНИКОВ ЭЛЕКТРОННОГО ДОКУМЕНТООБОРОТА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Сокращение затрат на ведение документооборота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 (оплата труда, бумаги, картриджей, место хранения документов и пр.). Все документы формируются и отправляются в электронном виде.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Ускорение обмена документами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 со своими контрагентами до 75%.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Обеспечение сохранности юридически значимых документов.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Документы и их копии хранятся в электронном виде.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Снижение времени на подготовку и отправку документов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. Повышение производительности труда бухгалтерии и операторов за счет автоматического формирования документов.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Сокращение времени на ввод учетной информации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на основе поступивших документов за счет автоматического ввода данных в учетную систему.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Снижение ошибок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, связанных с человеческим фактором, за счет автоматического формирования документов.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Все необходимые сервисы встроены в  программные продукты 1С и «1С-Рарус»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. Нет необходимости приобретения и подключения дополнительного программного обеспечения.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Всегда актуальное программное обеспечение.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Отсутствие дополнительных модулей для встраивания сервисов ЭДО экономит ресурсы Вашей компании. Не требуется дополнительных затрат (времени/денег) на изменение обработок, процесс их встраивания и актуализации работы сервисов по электронному документообороту.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26CC-79B0-E441-8921-AC149F916214}" type="slidenum">
              <a:rPr lang="ru-RU" altLang="ru-RU" smtClean="0"/>
              <a:pPr/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6456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26CC-79B0-E441-8921-AC149F916214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05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26CC-79B0-E441-8921-AC149F916214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995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26CC-79B0-E441-8921-AC149F916214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632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26CC-79B0-E441-8921-AC149F916214}" type="slidenum">
              <a:rPr lang="ru-RU" altLang="ru-RU" smtClean="0"/>
              <a:pPr/>
              <a:t>53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601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Разрыв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интернет-соединения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не парализует работу магазина. По словам Алексея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Кружалина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, заместителя руководителя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Росалкогольрегулирования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, программный модуль ЕГАИС может работать в офлайн-режиме до трёх дней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26CC-79B0-E441-8921-AC149F916214}" type="slidenum">
              <a:rPr lang="ru-RU" altLang="ru-RU" smtClean="0"/>
              <a:pPr/>
              <a:t>55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75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F02D6-F127-46BF-B93E-A2BC7CCADB0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8BA7-C759-4A53-87BC-53AF0963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0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F02D6-F127-46BF-B93E-A2BC7CCADB0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8BA7-C759-4A53-87BC-53AF0963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8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F02D6-F127-46BF-B93E-A2BC7CCADB0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8BA7-C759-4A53-87BC-53AF0963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5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 altLang="ru-RU" sz="4000" b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algn="just"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algn="just"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algn="just"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algn="just"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F02D6-F127-46BF-B93E-A2BC7CCADB0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8BA7-C759-4A53-87BC-53AF0963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1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F02D6-F127-46BF-B93E-A2BC7CCADB0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8BA7-C759-4A53-87BC-53AF0963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8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F02D6-F127-46BF-B93E-A2BC7CCADB0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8BA7-C759-4A53-87BC-53AF0963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0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F02D6-F127-46BF-B93E-A2BC7CCADB0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8BA7-C759-4A53-87BC-53AF0963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7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F02D6-F127-46BF-B93E-A2BC7CCADB0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8BA7-C759-4A53-87BC-53AF0963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F02D6-F127-46BF-B93E-A2BC7CCADB0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8BA7-C759-4A53-87BC-53AF0963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7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F02D6-F127-46BF-B93E-A2BC7CCADB0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8BA7-C759-4A53-87BC-53AF0963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5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F02D6-F127-46BF-B93E-A2BC7CCADB0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8BA7-C759-4A53-87BC-53AF09634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6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623888"/>
            <a:ext cx="9144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fld id="{122F02D6-F127-46BF-B93E-A2BC7CCADB0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fld id="{62968BA7-C759-4A53-87BC-53AF0963426B}" type="slidenum">
              <a:rPr lang="ru-RU" smtClean="0"/>
              <a:t>‹#›</a:t>
            </a:fld>
            <a:endParaRPr lang="ru-RU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CF2F3A"/>
          </a:solidFill>
          <a:ln w="9525">
            <a:solidFill>
              <a:srgbClr val="DA1923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FFFFFF"/>
                </a:solidFill>
                <a:latin typeface="Times New Roman" pitchFamily="18" charset="0"/>
              </a:rPr>
              <a:t>   ЦЕНТРОСОЮЗ </a:t>
            </a:r>
            <a:r>
              <a:rPr lang="ru-RU" altLang="ru-RU" sz="2400" dirty="0">
                <a:solidFill>
                  <a:srgbClr val="FFFFFF"/>
                </a:solidFill>
                <a:latin typeface="Times New Roman" pitchFamily="18" charset="0"/>
              </a:rPr>
              <a:t>РОССИЙСКОЙ ФЕДЕРАЦИИ</a:t>
            </a:r>
            <a:endParaRPr lang="en-US" altLang="ru-RU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3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1041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altLang="ru-RU" sz="4000" b="1" kern="1200" dirty="0" smtClean="0">
          <a:solidFill>
            <a:schemeClr val="tx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1c-edi.ru/download/anketa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1c-edi.ru/download/anketa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#sub_8028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tif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520279"/>
          </a:xfrm>
        </p:spPr>
        <p:txBody>
          <a:bodyPr/>
          <a:lstStyle/>
          <a:p>
            <a:r>
              <a:rPr lang="ru-RU" dirty="0" smtClean="0"/>
              <a:t>О ходе реализации </a:t>
            </a:r>
            <a:r>
              <a:rPr lang="ru-RU" altLang="ru-RU" dirty="0"/>
              <a:t>приоритетных </a:t>
            </a:r>
            <a:r>
              <a:rPr lang="ru-RU" altLang="ru-RU" dirty="0" smtClean="0"/>
              <a:t>направлений</a:t>
            </a:r>
            <a:endParaRPr lang="ru-RU" alt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ru-RU" altLang="ru-RU" dirty="0"/>
              <a:t>развития потребительской кооперации в 2015 году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02128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Санкт-Петербург</a:t>
            </a:r>
          </a:p>
          <a:p>
            <a:r>
              <a:rPr lang="ru-RU" dirty="0" smtClean="0"/>
              <a:t>25 августа 2015 года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73325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Д.В. Кузнецов </a:t>
            </a:r>
          </a:p>
          <a:p>
            <a:pPr algn="r"/>
            <a:r>
              <a:rPr lang="ru-RU" dirty="0" smtClean="0"/>
              <a:t>Директор по торговым технологиям</a:t>
            </a:r>
          </a:p>
          <a:p>
            <a:pPr algn="r"/>
            <a:r>
              <a:rPr lang="ru-RU" dirty="0" smtClean="0"/>
              <a:t>Центросоюз России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2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плане автоматизации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139991"/>
              </p:ext>
            </p:extLst>
          </p:nvPr>
        </p:nvGraphicFramePr>
        <p:xfrm>
          <a:off x="251520" y="1407368"/>
          <a:ext cx="8660801" cy="5029200"/>
        </p:xfrm>
        <a:graphic>
          <a:graphicData uri="http://schemas.openxmlformats.org/drawingml/2006/table">
            <a:tbl>
              <a:tblPr/>
              <a:tblGrid>
                <a:gridCol w="2913683"/>
                <a:gridCol w="2132815"/>
                <a:gridCol w="2101856"/>
                <a:gridCol w="1512447"/>
              </a:tblGrid>
              <a:tr h="440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Региональный союз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магазинам  </a:t>
                      </a:r>
                    </a:p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Автоматизировано магазинов                        за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мес. 2015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выполнения плана на 01.08.2015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Архангельский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Башкирский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Воронежский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Кабардино-Балкарский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Калининградский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Марийский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Мордовский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Новосибирский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Омский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Пермский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Приморский краевой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Старицкое райпо. Тверь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Тамбовский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Ульяновский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Хабаровский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Хакасский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Якутский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Ярославский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32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 по автоматизации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879415"/>
              </p:ext>
            </p:extLst>
          </p:nvPr>
        </p:nvGraphicFramePr>
        <p:xfrm>
          <a:off x="323530" y="1600196"/>
          <a:ext cx="8496942" cy="234917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31513"/>
                <a:gridCol w="1183158"/>
                <a:gridCol w="1073759"/>
                <a:gridCol w="1292557"/>
                <a:gridCol w="1709352"/>
                <a:gridCol w="1008797"/>
                <a:gridCol w="597806"/>
              </a:tblGrid>
              <a:tr h="642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Региональный союз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7 </a:t>
                      </a:r>
                      <a:r>
                        <a:rPr lang="ru-RU" sz="1600" u="none" strike="noStrike" dirty="0">
                          <a:effectLst/>
                        </a:rPr>
                        <a:t>мес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7 мес.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Ф</a:t>
                      </a:r>
                      <a:r>
                        <a:rPr lang="ru-RU" sz="1600" u="none" strike="noStrike" dirty="0" smtClean="0">
                          <a:effectLst/>
                        </a:rPr>
                        <a:t>акт </a:t>
                      </a:r>
                      <a:r>
                        <a:rPr lang="ru-RU" sz="1600" u="none" strike="noStrike" dirty="0">
                          <a:effectLst/>
                        </a:rPr>
                        <a:t>2014 год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050" u="none" strike="noStrike" dirty="0">
                          <a:effectLst/>
                        </a:rPr>
                        <a:t>(без учета складов)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Прогноз на </a:t>
                      </a:r>
                      <a:r>
                        <a:rPr lang="ru-RU" sz="1600" u="none" strike="noStrike" dirty="0">
                          <a:effectLst/>
                        </a:rPr>
                        <a:t>конец 2015 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</a:t>
                      </a:r>
                      <a:r>
                        <a:rPr lang="ru-RU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года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</a:t>
                      </a:r>
                      <a:endParaRPr lang="ru-RU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Чувашский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Нижегородский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Ставропольский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Краснодарский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Орловский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Смоленский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Амурский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3889"/>
            <a:ext cx="9144000" cy="716880"/>
          </a:xfrm>
        </p:spPr>
        <p:txBody>
          <a:bodyPr/>
          <a:lstStyle/>
          <a:p>
            <a:r>
              <a:rPr lang="ru-RU" dirty="0" smtClean="0"/>
              <a:t>Прогноз по автоматизации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921750"/>
              </p:ext>
            </p:extLst>
          </p:nvPr>
        </p:nvGraphicFramePr>
        <p:xfrm>
          <a:off x="323530" y="1268760"/>
          <a:ext cx="8496942" cy="51206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31513"/>
                <a:gridCol w="1104789"/>
                <a:gridCol w="1008112"/>
                <a:gridCol w="1436573"/>
                <a:gridCol w="1709352"/>
                <a:gridCol w="1008797"/>
                <a:gridCol w="597806"/>
              </a:tblGrid>
              <a:tr h="44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Региональный союз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7 </a:t>
                      </a:r>
                      <a:r>
                        <a:rPr lang="ru-RU" sz="1600" u="none" strike="noStrike" dirty="0">
                          <a:effectLst/>
                        </a:rPr>
                        <a:t>мес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7 мес.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Ф</a:t>
                      </a:r>
                      <a:r>
                        <a:rPr lang="ru-RU" sz="1600" u="none" strike="noStrike" dirty="0" smtClean="0">
                          <a:effectLst/>
                        </a:rPr>
                        <a:t>акт </a:t>
                      </a:r>
                      <a:r>
                        <a:rPr lang="ru-RU" sz="1600" u="none" strike="noStrike" dirty="0">
                          <a:effectLst/>
                        </a:rPr>
                        <a:t>2014 год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050" u="none" strike="noStrike" dirty="0">
                          <a:effectLst/>
                        </a:rPr>
                        <a:t>(без учета складов)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Прогноз на </a:t>
                      </a:r>
                      <a:r>
                        <a:rPr lang="ru-RU" sz="1600" u="none" strike="noStrike" dirty="0">
                          <a:effectLst/>
                        </a:rPr>
                        <a:t>конец 2015 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</a:t>
                      </a:r>
                      <a:r>
                        <a:rPr lang="ru-RU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года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</a:t>
                      </a:r>
                      <a:endParaRPr lang="ru-RU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Оренбургский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-5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Тюменский север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-5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Псковский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-6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Приморский рыболов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-10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Брянский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-17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Карельский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-20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Тульский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-20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Свердловский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-21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Калужский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-31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Кемеровский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-36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Владимирский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-38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Вологодский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-40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Ленинградский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-40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Челябинский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-40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Бурятский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-40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Иркутский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-40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Пензенский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-40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Татарский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-100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57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 по автоматизации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653082"/>
              </p:ext>
            </p:extLst>
          </p:nvPr>
        </p:nvGraphicFramePr>
        <p:xfrm>
          <a:off x="323529" y="1394101"/>
          <a:ext cx="8496944" cy="4968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31515"/>
                <a:gridCol w="1183158"/>
                <a:gridCol w="1073758"/>
                <a:gridCol w="1292558"/>
                <a:gridCol w="1709352"/>
                <a:gridCol w="1008797"/>
                <a:gridCol w="597806"/>
              </a:tblGrid>
              <a:tr h="44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Региональный союз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7 </a:t>
                      </a:r>
                      <a:r>
                        <a:rPr lang="ru-RU" sz="1600" u="none" strike="noStrike" dirty="0">
                          <a:effectLst/>
                        </a:rPr>
                        <a:t>мес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7 мес.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Ф</a:t>
                      </a:r>
                      <a:r>
                        <a:rPr lang="ru-RU" sz="1600" u="none" strike="noStrike" dirty="0" smtClean="0">
                          <a:effectLst/>
                        </a:rPr>
                        <a:t>акт </a:t>
                      </a:r>
                      <a:r>
                        <a:rPr lang="ru-RU" sz="1600" u="none" strike="noStrike" dirty="0">
                          <a:effectLst/>
                        </a:rPr>
                        <a:t>2014 год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050" u="none" strike="noStrike" dirty="0">
                          <a:effectLst/>
                        </a:rPr>
                        <a:t>(без учета складов)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Прогноз на </a:t>
                      </a:r>
                      <a:r>
                        <a:rPr lang="ru-RU" sz="1600" u="none" strike="noStrike" dirty="0">
                          <a:effectLst/>
                        </a:rPr>
                        <a:t>конец 2015 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</a:t>
                      </a:r>
                      <a:r>
                        <a:rPr lang="ru-RU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года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</a:t>
                      </a:r>
                      <a:endParaRPr lang="ru-RU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Удмуртский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Курганский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Томский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Алтайский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Башкирский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Воронежский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Калининградский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Марийский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Приморский краевой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Старицкое райпо. Тверь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Ульяновский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Ярославский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Архангельский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Кабардино-Балкарский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149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Мордовский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988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0" dirty="0">
                <a:effectLst/>
              </a:rPr>
              <a:t>централизация закупочной </a:t>
            </a:r>
            <a:r>
              <a:rPr lang="ru-RU" altLang="ru-RU" b="0" dirty="0" smtClean="0">
                <a:effectLst/>
              </a:rPr>
              <a:t>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Федеральный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2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Центркооп: итоги 7 месяцев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568035"/>
              </p:ext>
            </p:extLst>
          </p:nvPr>
        </p:nvGraphicFramePr>
        <p:xfrm>
          <a:off x="611560" y="1407317"/>
          <a:ext cx="8136904" cy="49877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20280"/>
                <a:gridCol w="2088232"/>
                <a:gridCol w="1914581"/>
                <a:gridCol w="1613811"/>
              </a:tblGrid>
              <a:tr h="176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18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Региональный союз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ФАКТ</a:t>
                      </a:r>
                      <a:b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7 месяцев 2014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ФАКТ</a:t>
                      </a:r>
                      <a:b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7 месяцев 2015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Отклонение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522 873,57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681 560,69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158 687,12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Ярославский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 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633,59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54 654,99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40 021,40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Чувашский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 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461,44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56 273,28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0000"/>
                          </a:solidFill>
                          <a:effectLst/>
                        </a:rPr>
                        <a:t>27 811,84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Орловский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 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218,63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58 767,80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0000"/>
                          </a:solidFill>
                          <a:effectLst/>
                        </a:rPr>
                        <a:t>25 549,17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0000"/>
                          </a:solidFill>
                          <a:effectLst/>
                        </a:rPr>
                        <a:t>Марийский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7 336,57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23 005,79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15 669,22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Смоленский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 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100,55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66 052,01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14 951,46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0000"/>
                          </a:solidFill>
                          <a:effectLst/>
                        </a:rPr>
                        <a:t>Псковский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 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355,50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102 326,82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12 971,32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0000"/>
                          </a:solidFill>
                          <a:effectLst/>
                        </a:rPr>
                        <a:t>Кировский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 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000,20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26 051,53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12 051,33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0000"/>
                          </a:solidFill>
                          <a:effectLst/>
                        </a:rPr>
                        <a:t> Крымский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2 346,19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11 064,16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8 717,97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0000"/>
                          </a:solidFill>
                          <a:effectLst/>
                        </a:rPr>
                        <a:t>Приморский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 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498,74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18 199,10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7 700,36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0000"/>
                          </a:solidFill>
                          <a:effectLst/>
                        </a:rPr>
                        <a:t>Приморский рыболов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473,28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7 371,11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6 897,83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0000"/>
                          </a:solidFill>
                          <a:effectLst/>
                        </a:rPr>
                        <a:t>Курский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 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061,60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28 601,69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6 540,09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0000"/>
                          </a:solidFill>
                          <a:effectLst/>
                        </a:rPr>
                        <a:t>Иркутский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669,48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7 193,87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6 524,39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0000"/>
                          </a:solidFill>
                          <a:effectLst/>
                        </a:rPr>
                        <a:t>Нижегородский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 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220,48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21 962,22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4 741,74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0000"/>
                          </a:solidFill>
                          <a:effectLst/>
                        </a:rPr>
                        <a:t>Свердловский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3 787,02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8 185,60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4 398,58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0000"/>
                          </a:solidFill>
                          <a:effectLst/>
                        </a:rPr>
                        <a:t>Амурский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 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649,82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26 653,54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4 003,72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0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Центркооп: итоги 7 месяцев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039296"/>
              </p:ext>
            </p:extLst>
          </p:nvPr>
        </p:nvGraphicFramePr>
        <p:xfrm>
          <a:off x="611560" y="1600191"/>
          <a:ext cx="8136904" cy="47104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20280"/>
                <a:gridCol w="2016224"/>
                <a:gridCol w="1986589"/>
                <a:gridCol w="1613811"/>
              </a:tblGrid>
              <a:tr h="176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18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Региональный союз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ФАКТ</a:t>
                      </a:r>
                      <a:b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7 месяцев 2014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ФАКТ</a:t>
                      </a:r>
                      <a:b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7 месяцев 2015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Отклонение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Ленинградский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2 555,11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6 229,57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3 674,46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Брянский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</a:t>
                      </a:r>
                      <a:r>
                        <a:rPr lang="ru-RU" sz="1800" u="none" strike="noStrike" dirty="0">
                          <a:effectLst/>
                        </a:rPr>
                        <a:t>23 </a:t>
                      </a:r>
                      <a:r>
                        <a:rPr lang="ru-RU" sz="1800" u="none" strike="noStrike" dirty="0" smtClean="0">
                          <a:effectLst/>
                        </a:rPr>
                        <a:t>669,93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27 016,69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3 346,76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Тульский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 456,18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3 597,04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3 140,86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Архангельский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3 046,74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3 046,74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Тюменский север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4 953,17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7 956,50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3 003,33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Оренбургский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4 244,24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7 053,22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2 808,98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Калининградский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7 697,45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10 364,99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2 667,54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Алтайский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9 090,80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11 387,75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2 296,95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Карельский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1 665,69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1 665,69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Курганский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3 820,71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5 060,11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1 239,40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Бурятский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1 181,31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1 181,31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Ставропольский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 300,71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1 162,51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861,80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Владимирский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9 076,70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9 850,51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773,81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Ульяновский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 874,09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1 245,66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371,57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Вологодский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4 356,04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4 619,28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263,24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0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Центркооп: итоги 7 месяцев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424170"/>
              </p:ext>
            </p:extLst>
          </p:nvPr>
        </p:nvGraphicFramePr>
        <p:xfrm>
          <a:off x="611560" y="1600191"/>
          <a:ext cx="8136904" cy="30469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48272"/>
                <a:gridCol w="2160240"/>
                <a:gridCol w="1914581"/>
                <a:gridCol w="1613811"/>
              </a:tblGrid>
              <a:tr h="176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18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Региональный союз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ФАКТ</a:t>
                      </a:r>
                      <a:b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7 месяцев 2014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ФАКТ</a:t>
                      </a:r>
                      <a:b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7 месяцев 2015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Отклонение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Пермский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1 572,77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1 157,06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-415,71 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Воронежский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 961,59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-961,59 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Калужский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1 222,79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-1 222,79 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Омский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3 502,58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2 212,69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-1 289,89 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Пензенский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2 840,51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 376,67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-2 463,84 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Башкирский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</a:t>
                      </a:r>
                      <a:r>
                        <a:rPr lang="ru-RU" sz="1800" u="none" strike="noStrike" dirty="0">
                          <a:effectLst/>
                        </a:rPr>
                        <a:t>18 </a:t>
                      </a:r>
                      <a:r>
                        <a:rPr lang="ru-RU" sz="1800" u="none" strike="noStrike" dirty="0" smtClean="0">
                          <a:effectLst/>
                        </a:rPr>
                        <a:t>683,65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14 511,55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-4 172,10 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Новгородский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6 798,23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 400,46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-6 397,77 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Удмуртский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</a:t>
                      </a:r>
                      <a:r>
                        <a:rPr lang="ru-RU" sz="1800" u="none" strike="noStrike" dirty="0">
                          <a:effectLst/>
                        </a:rPr>
                        <a:t>65 </a:t>
                      </a:r>
                      <a:r>
                        <a:rPr lang="ru-RU" sz="1800" u="none" strike="noStrike" dirty="0" smtClean="0">
                          <a:effectLst/>
                        </a:rPr>
                        <a:t>200,25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45 101,20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-20 099,05 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  <a:tr h="58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Московский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     </a:t>
                      </a:r>
                      <a:r>
                        <a:rPr lang="ru-RU" sz="1800" u="none" strike="noStrike" dirty="0">
                          <a:effectLst/>
                        </a:rPr>
                        <a:t>33 </a:t>
                      </a:r>
                      <a:r>
                        <a:rPr lang="ru-RU" sz="1800" u="none" strike="noStrike" dirty="0" smtClean="0">
                          <a:effectLst/>
                        </a:rPr>
                        <a:t>182,98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-33 182,98 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39" marR="2939" marT="293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6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Центркооп: выполнение плана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437745"/>
              </p:ext>
            </p:extLst>
          </p:nvPr>
        </p:nvGraphicFramePr>
        <p:xfrm>
          <a:off x="323528" y="1600197"/>
          <a:ext cx="8496943" cy="4772656"/>
        </p:xfrm>
        <a:graphic>
          <a:graphicData uri="http://schemas.openxmlformats.org/drawingml/2006/table">
            <a:tbl>
              <a:tblPr/>
              <a:tblGrid>
                <a:gridCol w="2232248"/>
                <a:gridCol w="2304256"/>
                <a:gridCol w="2592288"/>
                <a:gridCol w="1368151"/>
              </a:tblGrid>
              <a:tr h="13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Региональный союз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 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месяцев 2015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процент выполнения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1 214 000,00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681 560,69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Ярославский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54 654,99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Приморский рыболов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7 371,11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Орловский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58 767,80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Псковский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326,82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Чувашский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56 273,28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Тульский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3 597,04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Иркутский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7 193,87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Смоленский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66 052,01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Курский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28 601,69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Калининградский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10 364,99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Приморский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18 199,10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Марийский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23 005,79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Брянский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27 016,69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Амурский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26 653,54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8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3889"/>
            <a:ext cx="9144000" cy="716880"/>
          </a:xfrm>
        </p:spPr>
        <p:txBody>
          <a:bodyPr/>
          <a:lstStyle/>
          <a:p>
            <a:r>
              <a:rPr lang="ru-RU" dirty="0"/>
              <a:t>Центркооп: выполнение плана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528442"/>
              </p:ext>
            </p:extLst>
          </p:nvPr>
        </p:nvGraphicFramePr>
        <p:xfrm>
          <a:off x="323528" y="1413246"/>
          <a:ext cx="8496943" cy="5053802"/>
        </p:xfrm>
        <a:graphic>
          <a:graphicData uri="http://schemas.openxmlformats.org/drawingml/2006/table">
            <a:tbl>
              <a:tblPr/>
              <a:tblGrid>
                <a:gridCol w="2232248"/>
                <a:gridCol w="2304256"/>
                <a:gridCol w="2448272"/>
                <a:gridCol w="1512167"/>
              </a:tblGrid>
              <a:tr h="13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Региональный союз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 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месяцев 2015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процент выполнения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Тюменский север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7 956,50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Кировский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26 051,53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Нижегородский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21 962,22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Владимирский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9 850,51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Удмуртский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45 101,20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Алтайский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11 387,75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Башкирский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14 511,55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Ленинградский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6 229,57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Курганский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5 060,11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Вологодский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4 619,28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2 212,69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Архангельский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3 046,74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Бурятский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1 181,31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Карельский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1 665,69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Пензенский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376,67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Татарский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50 000,00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0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3888"/>
            <a:ext cx="9144000" cy="1076920"/>
          </a:xfrm>
        </p:spPr>
        <p:txBody>
          <a:bodyPr/>
          <a:lstStyle/>
          <a:p>
            <a:r>
              <a:rPr lang="ru-RU" altLang="ru-RU" sz="3600" dirty="0">
                <a:solidFill>
                  <a:srgbClr val="C00000"/>
                </a:solidFill>
                <a:effectLst/>
              </a:rPr>
              <a:t>Приоритетные направления развития потребительской кооперации </a:t>
            </a:r>
            <a:r>
              <a:rPr lang="ru-RU" altLang="ru-RU" sz="3600" dirty="0" smtClean="0">
                <a:solidFill>
                  <a:srgbClr val="C00000"/>
                </a:solidFill>
                <a:effectLst/>
              </a:rPr>
              <a:t>на </a:t>
            </a:r>
            <a:r>
              <a:rPr lang="ru-RU" altLang="ru-RU" sz="3600" dirty="0">
                <a:solidFill>
                  <a:srgbClr val="C00000"/>
                </a:solidFill>
                <a:effectLst/>
              </a:rPr>
              <a:t>2015 год</a:t>
            </a:r>
            <a:r>
              <a:rPr lang="ru-RU" altLang="ru-RU" sz="3600" dirty="0" smtClean="0">
                <a:solidFill>
                  <a:srgbClr val="C00000"/>
                </a:solidFill>
                <a:effectLst/>
              </a:rPr>
              <a:t>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30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В сфере торговли:</a:t>
            </a:r>
            <a:endParaRPr lang="ru-RU" sz="2200" dirty="0"/>
          </a:p>
          <a:p>
            <a:r>
              <a:rPr lang="ru-RU" sz="2200" dirty="0" smtClean="0"/>
              <a:t>автоматизация </a:t>
            </a:r>
            <a:r>
              <a:rPr lang="ru-RU" sz="2200" dirty="0"/>
              <a:t>торговых и логистических процессов на единой IT платформе;</a:t>
            </a:r>
          </a:p>
          <a:p>
            <a:r>
              <a:rPr lang="ru-RU" sz="2200" dirty="0" smtClean="0"/>
              <a:t>централизация </a:t>
            </a:r>
            <a:r>
              <a:rPr lang="ru-RU" sz="2200" dirty="0"/>
              <a:t>закупочной деятельности на федеральном и региональном уровнях;</a:t>
            </a:r>
          </a:p>
          <a:p>
            <a:r>
              <a:rPr lang="ru-RU" sz="2200" dirty="0" smtClean="0"/>
              <a:t>внедрение </a:t>
            </a:r>
            <a:r>
              <a:rPr lang="ru-RU" sz="2200" dirty="0"/>
              <a:t>системы управления торговой деятельностью, основанной на принципах категорийного менеджмента (проект «Дорожная карта»);</a:t>
            </a:r>
          </a:p>
          <a:p>
            <a:r>
              <a:rPr lang="ru-RU" sz="2200" dirty="0" smtClean="0"/>
              <a:t>централизация </a:t>
            </a:r>
            <a:r>
              <a:rPr lang="ru-RU" sz="2200" dirty="0"/>
              <a:t>на федеральном и региональном уровнях управления ассортиментом товаров, реализуемых через объекты оптовой и розничной торговли с использованием единой информационной системы;</a:t>
            </a:r>
          </a:p>
          <a:p>
            <a:r>
              <a:rPr lang="ru-RU" sz="2200" dirty="0" smtClean="0"/>
              <a:t>применение </a:t>
            </a:r>
            <a:r>
              <a:rPr lang="ru-RU" sz="2200" dirty="0"/>
              <a:t>современных технологий в развитии бизнес-процессов в оптовой и розничной торговле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04257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3889"/>
            <a:ext cx="9144000" cy="716880"/>
          </a:xfrm>
        </p:spPr>
        <p:txBody>
          <a:bodyPr/>
          <a:lstStyle/>
          <a:p>
            <a:r>
              <a:rPr lang="ru-RU" dirty="0"/>
              <a:t>Центркооп: выполнение плана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499046"/>
              </p:ext>
            </p:extLst>
          </p:nvPr>
        </p:nvGraphicFramePr>
        <p:xfrm>
          <a:off x="323528" y="1413246"/>
          <a:ext cx="8496943" cy="2258536"/>
        </p:xfrm>
        <a:graphic>
          <a:graphicData uri="http://schemas.openxmlformats.org/drawingml/2006/table">
            <a:tbl>
              <a:tblPr/>
              <a:tblGrid>
                <a:gridCol w="2232248"/>
                <a:gridCol w="2304256"/>
                <a:gridCol w="2520280"/>
                <a:gridCol w="1440159"/>
              </a:tblGrid>
              <a:tr h="13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Региональный союз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 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месяцев 2015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процент выполнения</a:t>
                      </a:r>
                    </a:p>
                  </a:txBody>
                  <a:tcPr marL="6826" marR="6826" marT="6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Крымский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11 064,16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Новгородский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400,46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Оренбургский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7 053,22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Пермский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1 157,06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Свердловский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8 185,60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Ставропольский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1 162,51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5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Центркооп: прогноз 2015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558694"/>
              </p:ext>
            </p:extLst>
          </p:nvPr>
        </p:nvGraphicFramePr>
        <p:xfrm>
          <a:off x="179511" y="1484784"/>
          <a:ext cx="8712969" cy="413806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0201"/>
                <a:gridCol w="936104"/>
                <a:gridCol w="1224136"/>
                <a:gridCol w="1299942"/>
                <a:gridCol w="1220338"/>
                <a:gridCol w="1219259"/>
                <a:gridCol w="1012989"/>
              </a:tblGrid>
              <a:tr h="541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Региональный союз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ФАКТ 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2014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Январь-июль 2014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Январь-июль 2015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План 2015 </a:t>
                      </a:r>
                      <a:r>
                        <a:rPr lang="ru-RU" sz="1400" u="none" strike="noStrike" dirty="0" smtClean="0">
                          <a:effectLst/>
                        </a:rPr>
                        <a:t>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Прогноз 2015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Выполнение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1 018 654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522 874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681 561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1 214 000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1 327 806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113 806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Ярославский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27 938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104 347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64 347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Приморский рыболов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7 371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57 374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Чувашский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56 273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131 632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54 632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Орловский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68 314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58 768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40 855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Псковский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154 403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89 356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102 327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176 816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36 816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Смоленский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96 471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124 697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24 697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Иркутский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20 204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Марийский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18 466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57 905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17 905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Кировский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33 314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61 990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11 990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Курский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40 861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22 062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28 602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52 974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7 974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Нижегородский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38 858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21 962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49 558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3 558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Тюменский север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10 627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4 953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2 070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Тульский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1 965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Калининградский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7 697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18 756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1 756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Приморский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1 195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2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Центркооп: прогноз </a:t>
            </a:r>
            <a:r>
              <a:rPr lang="ru-RU" dirty="0"/>
              <a:t>2015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74112"/>
              </p:ext>
            </p:extLst>
          </p:nvPr>
        </p:nvGraphicFramePr>
        <p:xfrm>
          <a:off x="374848" y="1556792"/>
          <a:ext cx="8445624" cy="43418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68686"/>
                <a:gridCol w="876163"/>
                <a:gridCol w="1256269"/>
                <a:gridCol w="1195715"/>
                <a:gridCol w="989433"/>
                <a:gridCol w="1251246"/>
                <a:gridCol w="1008112"/>
              </a:tblGrid>
              <a:tr h="541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Региональный союз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ФАКТ 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2014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Январь-июль 2014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Январь-июль 2015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План 2015 </a:t>
                      </a:r>
                      <a:r>
                        <a:rPr lang="ru-RU" sz="1400" u="none" strike="noStrike" dirty="0" smtClean="0">
                          <a:effectLst/>
                        </a:rPr>
                        <a:t>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Прогноз 2015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Выполнение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Алтайский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32 753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-247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Владимирский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9 851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-1 879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Брянский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41 982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23 670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47 918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-2 082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Ленинградский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-4 711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Амурский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44 718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-5 282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-9 174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Пензенский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5 812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-9 229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Бурятский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-10 000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Курганский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3 821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-12 974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Вологодский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4 619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5 995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-14 005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Карельский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-15 000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Архангельский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3 870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-20 000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Башкирский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32 734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18 684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-24 575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Удмуртский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125 404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86 746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-38 254</a:t>
                      </a: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-50 000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Центркооп: прогноз </a:t>
            </a:r>
            <a:r>
              <a:rPr lang="ru-RU" dirty="0"/>
              <a:t>2015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405586"/>
              </p:ext>
            </p:extLst>
          </p:nvPr>
        </p:nvGraphicFramePr>
        <p:xfrm>
          <a:off x="374848" y="1556792"/>
          <a:ext cx="8517632" cy="277027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35562"/>
                <a:gridCol w="1117924"/>
                <a:gridCol w="1266980"/>
                <a:gridCol w="1156806"/>
                <a:gridCol w="1008112"/>
                <a:gridCol w="1224136"/>
                <a:gridCol w="1008112"/>
              </a:tblGrid>
              <a:tr h="541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Региональный союз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ФАКТ 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2014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Январь-июль 2014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Январь-июль 2015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План 2015 </a:t>
                      </a:r>
                      <a:r>
                        <a:rPr lang="ru-RU" sz="1400" u="none" strike="noStrike" dirty="0" smtClean="0">
                          <a:effectLst/>
                        </a:rPr>
                        <a:t>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Прогноз 2015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24" marR="9024" marT="9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Выполнение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Крымский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11 561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2 346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11 064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54 520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54 520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Свердловский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10 551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3 787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22 806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22 806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Оренбургский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7 202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4 244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053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11 968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11 968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Ставропольский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1 669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301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6 450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Ульяновский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4 296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874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6 122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Пермский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1 798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1 573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1 323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Новгородский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8 105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6 798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477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477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Воронежский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2 664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962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-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-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Калужский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1 223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1 223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-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-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Московский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56 160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33 183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-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-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7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0" dirty="0">
                <a:effectLst/>
              </a:rPr>
              <a:t>централизация закупочной </a:t>
            </a:r>
            <a:r>
              <a:rPr lang="ru-RU" altLang="ru-RU" b="0" dirty="0" smtClean="0">
                <a:effectLst/>
              </a:rPr>
              <a:t>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Региональный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 smtClean="0">
                <a:ea typeface="ＭＳ Ｐゴシック" pitchFamily="34" charset="-128"/>
              </a:rPr>
              <a:t>Перечень регионов участвующих в проекте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/>
              <a:t>Алтайский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/>
              <a:t>Башкирский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/>
              <a:t>Калининградский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/>
              <a:t>Калужский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/>
              <a:t>Краснодарский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/>
              <a:t>Курганский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/>
              <a:t>Курский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/>
              <a:t>Ленинградский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/>
              <a:t>Марийский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/>
              <a:t>Нижегородский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/>
              <a:t>Омский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/>
              <a:t>Орловский</a:t>
            </a:r>
          </a:p>
          <a:p>
            <a:pPr>
              <a:defRPr/>
            </a:pPr>
            <a:endParaRPr lang="ru-RU" sz="2000" b="1" dirty="0" smtClean="0"/>
          </a:p>
          <a:p>
            <a:pPr>
              <a:defRPr/>
            </a:pP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3"/>
              <a:defRPr/>
            </a:pPr>
            <a:r>
              <a:rPr lang="ru-RU" sz="2000" b="1" dirty="0"/>
              <a:t>Оренбургский</a:t>
            </a:r>
          </a:p>
          <a:p>
            <a:pPr marL="457200" indent="-457200">
              <a:buFont typeface="+mj-lt"/>
              <a:buAutoNum type="arabicPeriod" startAt="13"/>
              <a:defRPr/>
            </a:pPr>
            <a:r>
              <a:rPr lang="ru-RU" sz="2000" b="1" dirty="0"/>
              <a:t>Псковский</a:t>
            </a:r>
          </a:p>
          <a:p>
            <a:pPr marL="457200" indent="-457200">
              <a:buFont typeface="+mj-lt"/>
              <a:buAutoNum type="arabicPeriod" startAt="13"/>
              <a:defRPr/>
            </a:pPr>
            <a:r>
              <a:rPr lang="ru-RU" sz="2000" b="1" dirty="0"/>
              <a:t>Свердловский</a:t>
            </a:r>
          </a:p>
          <a:p>
            <a:pPr marL="457200" indent="-457200">
              <a:buFont typeface="+mj-lt"/>
              <a:buAutoNum type="arabicPeriod" startAt="13"/>
              <a:defRPr/>
            </a:pPr>
            <a:r>
              <a:rPr lang="ru-RU" sz="2000" b="1" dirty="0"/>
              <a:t>Смоленский</a:t>
            </a:r>
          </a:p>
          <a:p>
            <a:pPr marL="457200" indent="-457200">
              <a:buFont typeface="+mj-lt"/>
              <a:buAutoNum type="arabicPeriod" startAt="13"/>
              <a:defRPr/>
            </a:pPr>
            <a:r>
              <a:rPr lang="ru-RU" sz="2000" b="1" dirty="0"/>
              <a:t>Ставропольский</a:t>
            </a:r>
          </a:p>
          <a:p>
            <a:pPr marL="457200" indent="-457200">
              <a:buFont typeface="+mj-lt"/>
              <a:buAutoNum type="arabicPeriod" startAt="13"/>
              <a:defRPr/>
            </a:pPr>
            <a:r>
              <a:rPr lang="ru-RU" sz="2000" b="1" dirty="0"/>
              <a:t>Удмуртский</a:t>
            </a:r>
          </a:p>
          <a:p>
            <a:pPr marL="457200" indent="-457200">
              <a:buFont typeface="+mj-lt"/>
              <a:buAutoNum type="arabicPeriod" startAt="13"/>
              <a:defRPr/>
            </a:pPr>
            <a:r>
              <a:rPr lang="ru-RU" sz="2000" b="1" dirty="0"/>
              <a:t>Челябинский</a:t>
            </a:r>
          </a:p>
          <a:p>
            <a:pPr marL="457200" indent="-457200">
              <a:buFont typeface="+mj-lt"/>
              <a:buAutoNum type="arabicPeriod" startAt="13"/>
              <a:defRPr/>
            </a:pPr>
            <a:r>
              <a:rPr lang="ru-RU" sz="2000" b="1" dirty="0"/>
              <a:t>Чувашский</a:t>
            </a:r>
          </a:p>
          <a:p>
            <a:pPr marL="457200" indent="-457200">
              <a:buFont typeface="+mj-lt"/>
              <a:buAutoNum type="arabicPeriod" startAt="13"/>
              <a:defRPr/>
            </a:pPr>
            <a:r>
              <a:rPr lang="ru-RU" sz="2000" b="1" dirty="0"/>
              <a:t>Ярославский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4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a typeface="ＭＳ Ｐゴシック" pitchFamily="34" charset="-128"/>
              </a:rPr>
              <a:t>Вопросы при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b="1" dirty="0" smtClean="0">
                <a:solidFill>
                  <a:srgbClr val="0000FF"/>
                </a:solidFill>
                <a:ea typeface="ＭＳ Ｐゴシック" pitchFamily="34" charset="-128"/>
              </a:rPr>
              <a:t>Пилотная группа</a:t>
            </a:r>
          </a:p>
          <a:p>
            <a:r>
              <a:rPr lang="ru-RU" altLang="ru-RU" dirty="0" smtClean="0">
                <a:ea typeface="ＭＳ Ｐゴシック" pitchFamily="34" charset="-128"/>
              </a:rPr>
              <a:t>Товарооборот </a:t>
            </a:r>
            <a:r>
              <a:rPr lang="ru-RU" altLang="ru-RU" dirty="0">
                <a:ea typeface="ＭＳ Ｐゴシック" pitchFamily="34" charset="-128"/>
              </a:rPr>
              <a:t>«пилотной группы» менее 30% </a:t>
            </a:r>
            <a:endParaRPr lang="en-US" altLang="ru-RU" dirty="0" smtClean="0">
              <a:ea typeface="ＭＳ Ｐゴシック" pitchFamily="34" charset="-128"/>
            </a:endParaRPr>
          </a:p>
          <a:p>
            <a:r>
              <a:rPr lang="ru-RU" altLang="ru-RU" dirty="0" smtClean="0">
                <a:ea typeface="ＭＳ Ｐゴシック" pitchFamily="34" charset="-128"/>
              </a:rPr>
              <a:t>Не организован учет </a:t>
            </a:r>
            <a:r>
              <a:rPr lang="ru-RU" altLang="ru-RU" dirty="0" err="1" smtClean="0">
                <a:ea typeface="ＭＳ Ｐゴシック" pitchFamily="34" charset="-128"/>
              </a:rPr>
              <a:t>неавтоматизи-рованных</a:t>
            </a:r>
            <a:r>
              <a:rPr lang="ru-RU" altLang="ru-RU" dirty="0" smtClean="0">
                <a:ea typeface="ＭＳ Ｐゴシック" pitchFamily="34" charset="-128"/>
              </a:rPr>
              <a:t> магазинов</a:t>
            </a:r>
            <a:endParaRPr lang="ru-RU" altLang="ru-RU" dirty="0">
              <a:ea typeface="ＭＳ Ｐゴシック" pitchFamily="34" charset="-128"/>
            </a:endParaRPr>
          </a:p>
          <a:p>
            <a:r>
              <a:rPr lang="ru-RU" altLang="ru-RU" dirty="0" smtClean="0">
                <a:ea typeface="ＭＳ Ｐゴシック" pitchFamily="34" charset="-128"/>
              </a:rPr>
              <a:t>Районы </a:t>
            </a:r>
            <a:r>
              <a:rPr lang="ru-RU" altLang="ru-RU" dirty="0">
                <a:ea typeface="ＭＳ Ｐゴシック" pitchFamily="34" charset="-128"/>
              </a:rPr>
              <a:t>входящие в состав пилотной группы не передали региональному союзу полномочия по централизованным </a:t>
            </a:r>
            <a:r>
              <a:rPr lang="ru-RU" altLang="ru-RU" dirty="0" smtClean="0">
                <a:ea typeface="ＭＳ Ｐゴシック" pitchFamily="34" charset="-128"/>
              </a:rPr>
              <a:t>контрактам</a:t>
            </a:r>
            <a:endParaRPr lang="ru-RU" altLang="ru-RU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4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a typeface="ＭＳ Ｐゴシック" pitchFamily="34" charset="-128"/>
              </a:rPr>
              <a:t>Вопросы при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altLang="ru-RU" b="1" dirty="0">
                <a:solidFill>
                  <a:srgbClr val="0000FF"/>
                </a:solidFill>
                <a:ea typeface="ＭＳ Ｐゴシック" pitchFamily="34" charset="-128"/>
              </a:rPr>
              <a:t>Централизованный </a:t>
            </a:r>
            <a:r>
              <a:rPr lang="ru-RU" altLang="ru-RU" b="1" dirty="0" smtClean="0">
                <a:solidFill>
                  <a:srgbClr val="0000FF"/>
                </a:solidFill>
                <a:ea typeface="ＭＳ Ｐゴシック" pitchFamily="34" charset="-128"/>
              </a:rPr>
              <a:t>контракт</a:t>
            </a:r>
          </a:p>
          <a:p>
            <a:r>
              <a:rPr lang="ru-RU" altLang="ru-RU" dirty="0">
                <a:ea typeface="ＭＳ Ｐゴシック" pitchFamily="34" charset="-128"/>
              </a:rPr>
              <a:t>Выбраны категории на которых сложно начинать централизацию</a:t>
            </a:r>
          </a:p>
          <a:p>
            <a:r>
              <a:rPr lang="ru-RU" altLang="ru-RU" dirty="0">
                <a:ea typeface="ＭＳ Ｐゴシック" pitchFamily="34" charset="-128"/>
              </a:rPr>
              <a:t>Ограничиваются только контрактами по </a:t>
            </a:r>
            <a:r>
              <a:rPr lang="ru-RU" altLang="ru-RU" dirty="0" err="1" smtClean="0">
                <a:ea typeface="ＭＳ Ｐゴシック" pitchFamily="34" charset="-128"/>
              </a:rPr>
              <a:t>Центркооп</a:t>
            </a:r>
            <a:endParaRPr lang="ru-RU" altLang="ru-RU" dirty="0" smtClean="0">
              <a:ea typeface="ＭＳ Ｐゴシック" pitchFamily="34" charset="-128"/>
            </a:endParaRPr>
          </a:p>
          <a:p>
            <a:r>
              <a:rPr lang="ru-RU" altLang="ru-RU" dirty="0" smtClean="0">
                <a:ea typeface="ＭＳ Ｐゴシック" pitchFamily="34" charset="-128"/>
              </a:rPr>
              <a:t>В </a:t>
            </a:r>
            <a:r>
              <a:rPr lang="ru-RU" altLang="ru-RU" dirty="0">
                <a:ea typeface="ＭＳ Ｐゴシック" pitchFamily="34" charset="-128"/>
              </a:rPr>
              <a:t>расчетах </a:t>
            </a:r>
            <a:r>
              <a:rPr lang="ru-RU" altLang="ru-RU" dirty="0" smtClean="0">
                <a:ea typeface="ＭＳ Ｐゴシック" pitchFamily="34" charset="-128"/>
              </a:rPr>
              <a:t>используют годовой товарооборот по </a:t>
            </a:r>
            <a:r>
              <a:rPr lang="ru-RU" altLang="ru-RU" dirty="0" err="1">
                <a:ea typeface="ＭＳ Ｐゴシック" pitchFamily="34" charset="-128"/>
              </a:rPr>
              <a:t>Центркоопу</a:t>
            </a:r>
            <a:r>
              <a:rPr lang="ru-RU" altLang="ru-RU" dirty="0">
                <a:ea typeface="ＭＳ Ｐゴシック" pitchFamily="34" charset="-128"/>
              </a:rPr>
              <a:t>, при том, что период проверки 4 кв.2015 года</a:t>
            </a:r>
          </a:p>
          <a:p>
            <a:r>
              <a:rPr lang="ru-RU" altLang="ru-RU" dirty="0">
                <a:ea typeface="ＭＳ Ｐゴシック" pitchFamily="34" charset="-128"/>
              </a:rPr>
              <a:t>Централизованный контракт предполагает единые условия для </a:t>
            </a:r>
            <a:r>
              <a:rPr lang="ru-RU" altLang="ru-RU" dirty="0" smtClean="0">
                <a:ea typeface="ＭＳ Ｐゴシック" pitchFamily="34" charset="-128"/>
              </a:rPr>
              <a:t>системы. Допускается градация </a:t>
            </a:r>
            <a:r>
              <a:rPr lang="ru-RU" altLang="ru-RU" dirty="0">
                <a:ea typeface="ＭＳ Ｐゴシック" pitchFamily="34" charset="-128"/>
              </a:rPr>
              <a:t>цены </a:t>
            </a:r>
            <a:r>
              <a:rPr lang="ru-RU" altLang="ru-RU" dirty="0" smtClean="0">
                <a:ea typeface="ＭＳ Ｐゴシック" pitchFamily="34" charset="-128"/>
              </a:rPr>
              <a:t>в </a:t>
            </a:r>
            <a:r>
              <a:rPr lang="ru-RU" altLang="ru-RU" dirty="0">
                <a:ea typeface="ＭＳ Ｐゴシック" pitchFamily="34" charset="-128"/>
              </a:rPr>
              <a:t>зависимости от </a:t>
            </a:r>
            <a:r>
              <a:rPr lang="ru-RU" altLang="ru-RU" dirty="0" smtClean="0">
                <a:ea typeface="ＭＳ Ｐゴシック" pitchFamily="34" charset="-128"/>
              </a:rPr>
              <a:t>объективных факторов (удаленность). </a:t>
            </a:r>
          </a:p>
          <a:p>
            <a:r>
              <a:rPr lang="ru-RU" altLang="ru-RU" dirty="0" smtClean="0">
                <a:ea typeface="ＭＳ Ｐゴシック" pitchFamily="34" charset="-128"/>
              </a:rPr>
              <a:t>Контракт </a:t>
            </a:r>
            <a:r>
              <a:rPr lang="ru-RU" altLang="ru-RU" dirty="0">
                <a:ea typeface="ＭＳ Ｐゴシック" pitchFamily="34" charset="-128"/>
              </a:rPr>
              <a:t>является централизованным если по контракту работают  не менее 5-ти </a:t>
            </a:r>
            <a:r>
              <a:rPr lang="ru-RU" altLang="ru-RU" dirty="0" err="1">
                <a:ea typeface="ＭＳ Ｐゴシック" pitchFamily="34" charset="-128"/>
              </a:rPr>
              <a:t>райпо</a:t>
            </a:r>
            <a:r>
              <a:rPr lang="ru-RU" altLang="ru-RU" dirty="0">
                <a:ea typeface="ＭＳ Ｐゴシック" pitchFamily="34" charset="-128"/>
              </a:rPr>
              <a:t>. Если по контракту работает 2 </a:t>
            </a:r>
            <a:r>
              <a:rPr lang="ru-RU" altLang="ru-RU" dirty="0" err="1">
                <a:ea typeface="ＭＳ Ｐゴシック" pitchFamily="34" charset="-128"/>
              </a:rPr>
              <a:t>райпо</a:t>
            </a:r>
            <a:r>
              <a:rPr lang="ru-RU" altLang="ru-RU" dirty="0">
                <a:ea typeface="ＭＳ Ｐゴシック" pitchFamily="34" charset="-128"/>
              </a:rPr>
              <a:t> из пилотной группы, он не является централизованным</a:t>
            </a:r>
          </a:p>
        </p:txBody>
      </p:sp>
    </p:spTree>
    <p:extLst>
      <p:ext uri="{BB962C8B-B14F-4D97-AF65-F5344CB8AC3E}">
        <p14:creationId xmlns:p14="http://schemas.microsoft.com/office/powerpoint/2010/main" val="2372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3888"/>
            <a:ext cx="9144000" cy="1148928"/>
          </a:xfrm>
        </p:spPr>
        <p:txBody>
          <a:bodyPr/>
          <a:lstStyle/>
          <a:p>
            <a:r>
              <a:rPr lang="ru-RU" dirty="0" smtClean="0"/>
              <a:t>Товарооборот </a:t>
            </a:r>
            <a:r>
              <a:rPr lang="ru-RU" dirty="0"/>
              <a:t>и пилотная </a:t>
            </a:r>
            <a:r>
              <a:rPr lang="ru-RU" dirty="0" smtClean="0"/>
              <a:t>группа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059143"/>
              </p:ext>
            </p:extLst>
          </p:nvPr>
        </p:nvGraphicFramePr>
        <p:xfrm>
          <a:off x="54383" y="1700808"/>
          <a:ext cx="51949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ирог 5"/>
          <p:cNvSpPr/>
          <p:nvPr/>
        </p:nvSpPr>
        <p:spPr>
          <a:xfrm rot="6912682">
            <a:off x="1024810" y="2080046"/>
            <a:ext cx="3600000" cy="3600000"/>
          </a:xfrm>
          <a:prstGeom prst="pie">
            <a:avLst>
              <a:gd name="adj1" fmla="val 1459829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5004048" y="4552843"/>
            <a:ext cx="1656184" cy="1116124"/>
          </a:xfrm>
          <a:prstGeom prst="borderCallout2">
            <a:avLst>
              <a:gd name="adj1" fmla="val 49389"/>
              <a:gd name="adj2" fmla="val -253"/>
              <a:gd name="adj3" fmla="val 47660"/>
              <a:gd name="adj4" fmla="val -26425"/>
              <a:gd name="adj5" fmla="val -14592"/>
              <a:gd name="adj6" fmla="val -43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10% централизованный товарооборот</a:t>
            </a:r>
            <a:endParaRPr lang="ru-RU" dirty="0"/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511825"/>
              </p:ext>
            </p:extLst>
          </p:nvPr>
        </p:nvGraphicFramePr>
        <p:xfrm>
          <a:off x="4962872" y="2102123"/>
          <a:ext cx="3826768" cy="219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6093296"/>
            <a:ext cx="5003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Данные за </a:t>
            </a:r>
            <a:r>
              <a:rPr lang="en-US" sz="4000" dirty="0" smtClean="0"/>
              <a:t>IV </a:t>
            </a:r>
            <a:r>
              <a:rPr lang="ru-RU" sz="4000" dirty="0" smtClean="0"/>
              <a:t>квартал!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186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оборота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918962"/>
              </p:ext>
            </p:extLst>
          </p:nvPr>
        </p:nvGraphicFramePr>
        <p:xfrm>
          <a:off x="251520" y="1340768"/>
          <a:ext cx="3888432" cy="2392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92288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Поставщик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Склад союза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Склад </a:t>
                      </a:r>
                      <a:r>
                        <a:rPr lang="ru-RU" dirty="0" err="1" smtClean="0"/>
                        <a:t>райпо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Автоматизированный магазин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Неавтоматизированный магазин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5076056" y="5229200"/>
            <a:ext cx="864096" cy="576064"/>
          </a:xfrm>
          <a:prstGeom prst="triangl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8" name="Блок-схема: типовой процесс 7"/>
          <p:cNvSpPr/>
          <p:nvPr/>
        </p:nvSpPr>
        <p:spPr>
          <a:xfrm>
            <a:off x="467544" y="5373216"/>
            <a:ext cx="936104" cy="648072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9" name="Блок-схема: типовой процесс 8"/>
          <p:cNvSpPr/>
          <p:nvPr/>
        </p:nvSpPr>
        <p:spPr>
          <a:xfrm>
            <a:off x="1546497" y="5373216"/>
            <a:ext cx="936104" cy="648072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10" name="Блок-схема: типовой процесс 9"/>
          <p:cNvSpPr/>
          <p:nvPr/>
        </p:nvSpPr>
        <p:spPr>
          <a:xfrm>
            <a:off x="2627784" y="5373216"/>
            <a:ext cx="936104" cy="648072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084168" y="5229200"/>
            <a:ext cx="864096" cy="576064"/>
          </a:xfrm>
          <a:prstGeom prst="triangl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092280" y="5229200"/>
            <a:ext cx="864096" cy="576064"/>
          </a:xfrm>
          <a:prstGeom prst="triangl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 flipH="1">
            <a:off x="6372200" y="2852936"/>
            <a:ext cx="1656184" cy="936104"/>
          </a:xfrm>
          <a:prstGeom prst="snip1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6588224" y="3717032"/>
            <a:ext cx="360040" cy="36004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7524328" y="3730610"/>
            <a:ext cx="360040" cy="36004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122627" y="3910630"/>
            <a:ext cx="1570153" cy="886522"/>
          </a:xfrm>
          <a:prstGeom prst="triangl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300192" y="3789040"/>
            <a:ext cx="900100" cy="15841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195464" y="3717032"/>
            <a:ext cx="3032720" cy="1431776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692780" y="3717032"/>
            <a:ext cx="3535404" cy="909486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люс 23"/>
          <p:cNvSpPr/>
          <p:nvPr/>
        </p:nvSpPr>
        <p:spPr>
          <a:xfrm>
            <a:off x="3995936" y="3910630"/>
            <a:ext cx="864096" cy="814514"/>
          </a:xfrm>
          <a:prstGeom prst="mathPlus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25" name="Минус 24"/>
          <p:cNvSpPr/>
          <p:nvPr/>
        </p:nvSpPr>
        <p:spPr>
          <a:xfrm>
            <a:off x="6228184" y="4509120"/>
            <a:ext cx="720080" cy="432048"/>
          </a:xfrm>
          <a:prstGeom prst="mathMinus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27" name="Соединительная линия уступом 26"/>
          <p:cNvCxnSpPr>
            <a:stCxn id="16" idx="3"/>
            <a:endCxn id="8" idx="0"/>
          </p:cNvCxnSpPr>
          <p:nvPr/>
        </p:nvCxnSpPr>
        <p:spPr>
          <a:xfrm rot="5400000">
            <a:off x="1133618" y="4599130"/>
            <a:ext cx="576064" cy="972108"/>
          </a:xfrm>
          <a:prstGeom prst="bentConnector3">
            <a:avLst/>
          </a:prstGeom>
          <a:ln w="3810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6" idx="3"/>
            <a:endCxn id="9" idx="0"/>
          </p:cNvCxnSpPr>
          <p:nvPr/>
        </p:nvCxnSpPr>
        <p:spPr>
          <a:xfrm rot="16200000" flipH="1">
            <a:off x="1673094" y="5031761"/>
            <a:ext cx="576064" cy="106845"/>
          </a:xfrm>
          <a:prstGeom prst="bentConnector3">
            <a:avLst/>
          </a:prstGeom>
          <a:ln w="3810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16" idx="3"/>
            <a:endCxn id="10" idx="0"/>
          </p:cNvCxnSpPr>
          <p:nvPr/>
        </p:nvCxnSpPr>
        <p:spPr>
          <a:xfrm rot="16200000" flipH="1">
            <a:off x="2213738" y="4491118"/>
            <a:ext cx="576064" cy="1188132"/>
          </a:xfrm>
          <a:prstGeom prst="bentConnector3">
            <a:avLst/>
          </a:prstGeom>
          <a:ln w="3810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16" idx="3"/>
            <a:endCxn id="7" idx="0"/>
          </p:cNvCxnSpPr>
          <p:nvPr/>
        </p:nvCxnSpPr>
        <p:spPr>
          <a:xfrm rot="16200000" flipH="1">
            <a:off x="3491880" y="3212976"/>
            <a:ext cx="432048" cy="3600400"/>
          </a:xfrm>
          <a:prstGeom prst="bentConnector3">
            <a:avLst/>
          </a:prstGeom>
          <a:ln w="3810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6" idx="3"/>
            <a:endCxn id="11" idx="0"/>
          </p:cNvCxnSpPr>
          <p:nvPr/>
        </p:nvCxnSpPr>
        <p:spPr>
          <a:xfrm rot="16200000" flipH="1">
            <a:off x="3995936" y="2708920"/>
            <a:ext cx="432048" cy="4608512"/>
          </a:xfrm>
          <a:prstGeom prst="bentConnector3">
            <a:avLst/>
          </a:prstGeom>
          <a:ln w="3810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16" idx="3"/>
            <a:endCxn id="12" idx="0"/>
          </p:cNvCxnSpPr>
          <p:nvPr/>
        </p:nvCxnSpPr>
        <p:spPr>
          <a:xfrm rot="16200000" flipH="1">
            <a:off x="4499992" y="2204864"/>
            <a:ext cx="432048" cy="5616624"/>
          </a:xfrm>
          <a:prstGeom prst="bentConnector3">
            <a:avLst/>
          </a:prstGeom>
          <a:ln w="3810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3528" y="3910630"/>
            <a:ext cx="122296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Склад </a:t>
            </a:r>
            <a:r>
              <a:rPr lang="ru-RU" dirty="0" err="1" smtClean="0">
                <a:solidFill>
                  <a:sysClr val="windowText" lastClr="000000"/>
                </a:solidFill>
              </a:rPr>
              <a:t>райпо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544" y="59492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Магазины </a:t>
            </a:r>
            <a:r>
              <a:rPr lang="ru-RU" dirty="0"/>
              <a:t>автоматизированные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68044" y="5917014"/>
            <a:ext cx="363640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Магазины не автоматизированные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0" dirty="0">
                <a:effectLst/>
              </a:rPr>
              <a:t>автоматизация торговых и логистических </a:t>
            </a:r>
            <a:r>
              <a:rPr lang="ru-RU" altLang="ru-RU" b="0" dirty="0" smtClean="0">
                <a:effectLst/>
              </a:rPr>
              <a:t>процессов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532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результатов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519062"/>
              </p:ext>
            </p:extLst>
          </p:nvPr>
        </p:nvGraphicFramePr>
        <p:xfrm>
          <a:off x="457200" y="1600200"/>
          <a:ext cx="8229600" cy="31343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Контракт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Контракт 2</a:t>
                      </a:r>
                      <a:r>
                        <a:rPr lang="en-US" dirty="0" smtClean="0"/>
                        <a:t>  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Контракт 3</a:t>
                      </a:r>
                      <a:r>
                        <a:rPr lang="en-US" dirty="0" smtClean="0"/>
                        <a:t>  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Контракт 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Райпо</a:t>
                      </a:r>
                      <a:r>
                        <a:rPr lang="ru-RU" dirty="0" smtClean="0"/>
                        <a:t> 1 </a:t>
                      </a:r>
                      <a:r>
                        <a:rPr lang="en-US" dirty="0" smtClean="0"/>
                        <a:t>     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0 0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00 000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2 4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00 000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Райпо</a:t>
                      </a:r>
                      <a:r>
                        <a:rPr lang="ru-RU" dirty="0" smtClean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Райпо</a:t>
                      </a:r>
                      <a:r>
                        <a:rPr lang="ru-RU" dirty="0" smtClean="0"/>
                        <a:t> 3</a:t>
                      </a:r>
                      <a:r>
                        <a:rPr lang="en-US" dirty="0" smtClean="0"/>
                        <a:t>      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5 00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0 000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р.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2 6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00 000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Райпо</a:t>
                      </a:r>
                      <a:r>
                        <a:rPr lang="ru-RU" dirty="0" smtClean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ИТОГО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30 000 000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25 000 000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5 000 000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4725144"/>
            <a:ext cx="5003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Данные за </a:t>
            </a:r>
            <a:r>
              <a:rPr lang="en-US" sz="4000" dirty="0" smtClean="0"/>
              <a:t>IV </a:t>
            </a:r>
            <a:r>
              <a:rPr lang="ru-RU" sz="4000" dirty="0" smtClean="0"/>
              <a:t>квартал!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360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3888"/>
            <a:ext cx="9144000" cy="932904"/>
          </a:xfrm>
        </p:spPr>
        <p:txBody>
          <a:bodyPr/>
          <a:lstStyle/>
          <a:p>
            <a:r>
              <a:rPr lang="ru-RU" dirty="0"/>
              <a:t>Товарооборот и пилотная группа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965421"/>
              </p:ext>
            </p:extLst>
          </p:nvPr>
        </p:nvGraphicFramePr>
        <p:xfrm>
          <a:off x="457200" y="2205038"/>
          <a:ext cx="8229600" cy="392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4365104"/>
            <a:ext cx="136815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6%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4363081"/>
            <a:ext cx="151216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10%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002060"/>
                </a:solidFill>
                <a:ea typeface="ＭＳ Ｐゴシック" pitchFamily="34" charset="-128"/>
              </a:rPr>
              <a:t>Период проверки данных по проекту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046448" y="1484784"/>
            <a:ext cx="3622" cy="37939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050070" y="5278690"/>
            <a:ext cx="7200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78062" y="4149080"/>
            <a:ext cx="7200000" cy="0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53692" y="2708920"/>
            <a:ext cx="7200000" cy="0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770150" y="2241208"/>
            <a:ext cx="0" cy="306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131840" y="2241208"/>
            <a:ext cx="0" cy="30600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72000" y="2218690"/>
            <a:ext cx="0" cy="306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012160" y="2218690"/>
            <a:ext cx="0" cy="306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452320" y="2241208"/>
            <a:ext cx="0" cy="306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292080" y="2708920"/>
            <a:ext cx="2160240" cy="49476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6634" y="396441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5%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99775" y="24208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59" name="Блок-схема: ручной ввод 58"/>
          <p:cNvSpPr/>
          <p:nvPr/>
        </p:nvSpPr>
        <p:spPr>
          <a:xfrm>
            <a:off x="5292080" y="2790220"/>
            <a:ext cx="2160240" cy="2438981"/>
          </a:xfrm>
          <a:prstGeom prst="flowChartManualInput">
            <a:avLst/>
          </a:prstGeom>
          <a:solidFill>
            <a:schemeClr val="accent2">
              <a:alpha val="6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164288" y="5517232"/>
            <a:ext cx="101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Январь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5505273" y="5484966"/>
            <a:ext cx="101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4071175" y="5517232"/>
            <a:ext cx="101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Ноябрь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624953" y="5484966"/>
            <a:ext cx="101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Октябрь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263262" y="5472535"/>
            <a:ext cx="114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Сентябрь</a:t>
            </a:r>
            <a:endParaRPr lang="ru-RU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3131840" y="3861048"/>
            <a:ext cx="4824536" cy="28803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083698" y="4149080"/>
            <a:ext cx="2048142" cy="108012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Блок-схема: ручной ввод 57"/>
          <p:cNvSpPr/>
          <p:nvPr/>
        </p:nvSpPr>
        <p:spPr>
          <a:xfrm>
            <a:off x="3131840" y="3964415"/>
            <a:ext cx="4320480" cy="1264786"/>
          </a:xfrm>
          <a:prstGeom prst="flowChartManualInput">
            <a:avLst/>
          </a:prstGeom>
          <a:solidFill>
            <a:schemeClr val="accent3">
              <a:alpha val="5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 согласования цен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Назначение</a:t>
            </a:r>
            <a:r>
              <a:rPr lang="ru-RU" sz="1400" dirty="0"/>
              <a:t>: документ «Протокол согласования цен» есть электронный аналог соответствующего приложения к договору поставки, где юридически зафиксированы максимальные отпускные цены </a:t>
            </a:r>
            <a:r>
              <a:rPr lang="ru-RU" sz="1400" dirty="0" smtClean="0"/>
              <a:t>поставщика</a:t>
            </a:r>
          </a:p>
          <a:p>
            <a:pPr marL="0" indent="0">
              <a:buNone/>
            </a:pPr>
            <a:r>
              <a:rPr lang="ru-RU" sz="1400" dirty="0"/>
              <a:t>Предварительно механизм контроля включается (отключается) </a:t>
            </a:r>
            <a:r>
              <a:rPr lang="ru-RU" sz="1400" b="1" dirty="0"/>
              <a:t>для каждого конкретного пользователя</a:t>
            </a:r>
            <a:r>
              <a:rPr lang="ru-RU" sz="1400" dirty="0"/>
              <a:t> в «Правах и Настройках» и может быть: </a:t>
            </a:r>
          </a:p>
          <a:p>
            <a:pPr marL="0" indent="0">
              <a:buNone/>
            </a:pPr>
            <a:r>
              <a:rPr lang="ru-RU" sz="1400" b="1" dirty="0" smtClean="0"/>
              <a:t>ТОТАЛЬНЫМ</a:t>
            </a:r>
            <a:r>
              <a:rPr lang="ru-RU" sz="1400" dirty="0" smtClean="0"/>
              <a:t> </a:t>
            </a:r>
            <a:r>
              <a:rPr lang="ru-RU" sz="1400" dirty="0"/>
              <a:t>(осуществляется 100% контроль): за это отвечает право: </a:t>
            </a:r>
            <a:r>
              <a:rPr lang="ru-RU" sz="1400" b="1" dirty="0"/>
              <a:t>«Контролировать изменение цен поставщиков»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право </a:t>
            </a:r>
            <a:r>
              <a:rPr lang="ru-RU" sz="1400" dirty="0"/>
              <a:t>принимает одно из трех значений:</a:t>
            </a:r>
          </a:p>
          <a:p>
            <a:r>
              <a:rPr lang="ru-RU" sz="1400" dirty="0" smtClean="0"/>
              <a:t>Не </a:t>
            </a:r>
            <a:r>
              <a:rPr lang="ru-RU" sz="1400" dirty="0"/>
              <a:t>контролировать</a:t>
            </a:r>
          </a:p>
          <a:p>
            <a:r>
              <a:rPr lang="ru-RU" sz="1400" dirty="0" smtClean="0"/>
              <a:t>Предупреждать - </a:t>
            </a:r>
            <a:r>
              <a:rPr lang="ru-RU" sz="1400" dirty="0"/>
              <a:t>при проведении документа поступления товаров пользователь получит предупреждении об отсутствии согласованной цены или ее превышении.</a:t>
            </a:r>
          </a:p>
          <a:p>
            <a:r>
              <a:rPr lang="ru-RU" sz="1400" dirty="0" smtClean="0"/>
              <a:t>Запрещать </a:t>
            </a:r>
            <a:r>
              <a:rPr lang="ru-RU" sz="1400" dirty="0"/>
              <a:t>– пользователю будет запрещено проводить документы поступления без согласованных цен.</a:t>
            </a:r>
          </a:p>
          <a:p>
            <a:pPr marL="0" indent="0">
              <a:buNone/>
            </a:pPr>
            <a:r>
              <a:rPr lang="ru-RU" sz="1400" b="1" dirty="0" smtClean="0"/>
              <a:t>ВЫБОРОЧНЫМ</a:t>
            </a:r>
            <a:r>
              <a:rPr lang="ru-RU" sz="1400" dirty="0" smtClean="0"/>
              <a:t> </a:t>
            </a:r>
            <a:r>
              <a:rPr lang="ru-RU" sz="1400" dirty="0"/>
              <a:t>(осуществляется контроль только согласованных цен): за это отвечает право: </a:t>
            </a:r>
            <a:r>
              <a:rPr lang="ru-RU" sz="1400" b="1" dirty="0"/>
              <a:t>«Контролировать только согласованные цены»</a:t>
            </a:r>
            <a:endParaRPr lang="ru-RU" sz="1400" dirty="0"/>
          </a:p>
          <a:p>
            <a:r>
              <a:rPr lang="ru-RU" sz="1400" dirty="0" smtClean="0"/>
              <a:t>Это </a:t>
            </a:r>
            <a:r>
              <a:rPr lang="ru-RU" sz="1400" dirty="0"/>
              <a:t>право принимает одно из двух значений:</a:t>
            </a:r>
          </a:p>
          <a:p>
            <a:r>
              <a:rPr lang="ru-RU" sz="1400" dirty="0" smtClean="0"/>
              <a:t>Да </a:t>
            </a:r>
            <a:r>
              <a:rPr lang="ru-RU" sz="1400" dirty="0"/>
              <a:t>– право включено</a:t>
            </a:r>
          </a:p>
          <a:p>
            <a:r>
              <a:rPr lang="ru-RU" sz="1400" dirty="0" smtClean="0"/>
              <a:t>Нет </a:t>
            </a:r>
            <a:r>
              <a:rPr lang="ru-RU" sz="1400" dirty="0"/>
              <a:t>– право </a:t>
            </a:r>
            <a:r>
              <a:rPr lang="ru-RU" sz="1400" dirty="0" smtClean="0"/>
              <a:t>выключено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7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 согласования цен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Будучи аналогом бумажного документа «Протокол согласования цен» оформляется:</a:t>
            </a:r>
          </a:p>
          <a:p>
            <a:r>
              <a:rPr lang="ru-RU" sz="1800" dirty="0" smtClean="0"/>
              <a:t>для </a:t>
            </a:r>
            <a:r>
              <a:rPr lang="ru-RU" sz="1800" dirty="0"/>
              <a:t>конкретного нашего юридического лица;</a:t>
            </a:r>
          </a:p>
          <a:p>
            <a:r>
              <a:rPr lang="ru-RU" sz="1800" dirty="0" smtClean="0"/>
              <a:t>для </a:t>
            </a:r>
            <a:r>
              <a:rPr lang="ru-RU" sz="1800" dirty="0"/>
              <a:t>конкретного поставщика; </a:t>
            </a:r>
          </a:p>
          <a:p>
            <a:r>
              <a:rPr lang="ru-RU" sz="1800" dirty="0" smtClean="0"/>
              <a:t>для </a:t>
            </a:r>
            <a:r>
              <a:rPr lang="ru-RU" sz="1800" dirty="0"/>
              <a:t>конкретного договора поставщика;</a:t>
            </a:r>
          </a:p>
          <a:p>
            <a:r>
              <a:rPr lang="ru-RU" sz="1800" dirty="0" smtClean="0"/>
              <a:t>для </a:t>
            </a:r>
            <a:r>
              <a:rPr lang="ru-RU" sz="1800" dirty="0"/>
              <a:t>конкретного типа цены; </a:t>
            </a:r>
          </a:p>
          <a:p>
            <a:r>
              <a:rPr lang="ru-RU" sz="1800" dirty="0" smtClean="0"/>
              <a:t>имеет </a:t>
            </a:r>
            <a:r>
              <a:rPr lang="ru-RU" sz="1800" dirty="0"/>
              <a:t>срок начала действия и конца</a:t>
            </a:r>
            <a:r>
              <a:rPr lang="ru-RU" sz="1800" dirty="0" smtClean="0"/>
              <a:t>.</a:t>
            </a:r>
          </a:p>
          <a:p>
            <a:endParaRPr lang="ru-RU" sz="1800" dirty="0">
              <a:effectLst/>
            </a:endParaRPr>
          </a:p>
          <a:p>
            <a:pPr marL="0" indent="0">
              <a:buNone/>
            </a:pPr>
            <a:r>
              <a:rPr lang="ru-RU" sz="1800" dirty="0"/>
              <a:t>Для возможности контроля поставщика в случае централизованной поставки существует простой механизм, запрещающий оформление товара не у «Основного поставщика» с помощью документа «Установка параметров системы заказов» позициям номенклатуры для контролируемого подразделения выставляется параметр «Основной поставщик</a:t>
            </a:r>
            <a:r>
              <a:rPr lang="ru-RU" sz="1800" dirty="0" smtClean="0"/>
              <a:t>», </a:t>
            </a:r>
            <a:r>
              <a:rPr lang="ru-RU" sz="1800" dirty="0"/>
              <a:t>а в настройках прав пользователя заполняется право «Основной поставщик», выбором в него служебного контрагента «Контролировать поставщика».</a:t>
            </a:r>
          </a:p>
          <a:p>
            <a:pPr marL="0" indent="0">
              <a:buNone/>
            </a:pPr>
            <a:endParaRPr lang="ru-RU" sz="1800" dirty="0"/>
          </a:p>
          <a:p>
            <a:endParaRPr lang="ru-RU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57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ea typeface="ＭＳ Ｐゴシック" pitchFamily="34" charset="-128"/>
              </a:rPr>
              <a:t>Вопросы при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altLang="ru-RU" b="1" dirty="0">
                <a:solidFill>
                  <a:srgbClr val="0000FF"/>
                </a:solidFill>
                <a:ea typeface="ＭＳ Ｐゴシック" pitchFamily="34" charset="-128"/>
              </a:rPr>
              <a:t>Оптовый </a:t>
            </a:r>
            <a:r>
              <a:rPr lang="ru-RU" altLang="ru-RU" b="1" dirty="0" smtClean="0">
                <a:solidFill>
                  <a:srgbClr val="0000FF"/>
                </a:solidFill>
                <a:ea typeface="ＭＳ Ｐゴシック" pitchFamily="34" charset="-128"/>
              </a:rPr>
              <a:t>оператор</a:t>
            </a:r>
          </a:p>
          <a:p>
            <a:pPr>
              <a:defRPr/>
            </a:pPr>
            <a:r>
              <a:rPr lang="ru-RU" dirty="0"/>
              <a:t>Разное программное обеспечение на складах. </a:t>
            </a:r>
            <a:r>
              <a:rPr lang="ru-RU" dirty="0" smtClean="0"/>
              <a:t>Затруднен контроль соблюдения </a:t>
            </a:r>
            <a:r>
              <a:rPr lang="ru-RU" dirty="0"/>
              <a:t>единых условии для системы?</a:t>
            </a:r>
          </a:p>
          <a:p>
            <a:pPr>
              <a:defRPr/>
            </a:pPr>
            <a:r>
              <a:rPr lang="ru-RU" dirty="0"/>
              <a:t>Автоматизация складов на 1С-Рарус:ТК, запланирована на ноябрь-декабрь, таким образом, часть централизованного оборота невозможно будет зачесть.</a:t>
            </a:r>
          </a:p>
          <a:p>
            <a:pPr>
              <a:defRPr/>
            </a:pPr>
            <a:r>
              <a:rPr lang="ru-RU" dirty="0"/>
              <a:t>Не вводятся протоколы согласования цен по централизованным контрактам на уровне оптового оператора, договоренности на уровне «бумажного носителя» </a:t>
            </a:r>
          </a:p>
        </p:txBody>
      </p:sp>
    </p:spTree>
    <p:extLst>
      <p:ext uri="{BB962C8B-B14F-4D97-AF65-F5344CB8AC3E}">
        <p14:creationId xmlns:p14="http://schemas.microsoft.com/office/powerpoint/2010/main" val="37987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692150"/>
            <a:ext cx="9144000" cy="860425"/>
          </a:xfrm>
        </p:spPr>
        <p:txBody>
          <a:bodyPr/>
          <a:lstStyle/>
          <a:p>
            <a:r>
              <a:rPr lang="ru-RU" altLang="ru-RU" dirty="0" smtClean="0">
                <a:ea typeface="ＭＳ Ｐゴシック" pitchFamily="34" charset="-128"/>
              </a:rPr>
              <a:t>Издержки </a:t>
            </a:r>
            <a:r>
              <a:rPr lang="ru-RU" altLang="ru-RU" dirty="0">
                <a:ea typeface="ＭＳ Ｐゴシック" pitchFamily="34" charset="-128"/>
              </a:rPr>
              <a:t>оптового оператора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37341"/>
              </p:ext>
            </p:extLst>
          </p:nvPr>
        </p:nvGraphicFramePr>
        <p:xfrm>
          <a:off x="467544" y="1477600"/>
          <a:ext cx="8136904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684"/>
                <a:gridCol w="1859996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Статья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Виртуальный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Доход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Товарооборот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Бонус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Оплата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Коммунальные платежи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Аренда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Транспорт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Потери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r>
                        <a:rPr lang="ru-RU" baseline="0" dirty="0" smtClean="0"/>
                        <a:t> и обслуживание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5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692150"/>
            <a:ext cx="9144000" cy="860425"/>
          </a:xfrm>
        </p:spPr>
        <p:txBody>
          <a:bodyPr/>
          <a:lstStyle/>
          <a:p>
            <a:r>
              <a:rPr lang="ru-RU" altLang="ru-RU" dirty="0" smtClean="0">
                <a:ea typeface="ＭＳ Ｐゴシック" pitchFamily="34" charset="-128"/>
              </a:rPr>
              <a:t>Издержки </a:t>
            </a:r>
            <a:r>
              <a:rPr lang="ru-RU" altLang="ru-RU" dirty="0">
                <a:ea typeface="ＭＳ Ｐゴシック" pitchFamily="34" charset="-128"/>
              </a:rPr>
              <a:t>оптового оператора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780928"/>
            <a:ext cx="6552728" cy="25922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у оптового оператора несколько видов деятельности, то база распределения издержек оптового оператора может быть,  как вариант пропорциональна обороту, который централизован </a:t>
            </a:r>
          </a:p>
        </p:txBody>
      </p:sp>
    </p:spTree>
    <p:extLst>
      <p:ext uri="{BB962C8B-B14F-4D97-AF65-F5344CB8AC3E}">
        <p14:creationId xmlns:p14="http://schemas.microsoft.com/office/powerpoint/2010/main" val="24023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33" y="764704"/>
            <a:ext cx="9144000" cy="1004441"/>
          </a:xfrm>
        </p:spPr>
        <p:txBody>
          <a:bodyPr/>
          <a:lstStyle/>
          <a:p>
            <a:pPr algn="l"/>
            <a:r>
              <a:rPr lang="ru-RU" altLang="ru-RU" b="1" dirty="0" smtClean="0">
                <a:ea typeface="ＭＳ Ｐゴシック" pitchFamily="34" charset="-128"/>
              </a:rPr>
              <a:t>Сложности при реализации проекта </a:t>
            </a:r>
            <a:endParaRPr lang="ru-RU" altLang="ru-RU" dirty="0" smtClean="0">
              <a:ea typeface="ＭＳ Ｐゴシック" pitchFamily="34" charset="-128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ru-RU" altLang="ru-RU" sz="2000" dirty="0" smtClean="0">
                <a:ea typeface="ＭＳ Ｐゴシック" pitchFamily="34" charset="-128"/>
              </a:rPr>
              <a:t>Недостаток навыков при работе с новыми информационными технологиями</a:t>
            </a:r>
          </a:p>
          <a:p>
            <a:r>
              <a:rPr lang="ru-RU" altLang="ru-RU" sz="2000" dirty="0" smtClean="0">
                <a:ea typeface="ＭＳ Ｐゴシック" pitchFamily="34" charset="-128"/>
              </a:rPr>
              <a:t>Нехватка подготовленных специалистов в области управления ассортиментом на районном уровне</a:t>
            </a:r>
          </a:p>
          <a:p>
            <a:r>
              <a:rPr lang="ru-RU" altLang="ru-RU" sz="2000" dirty="0" smtClean="0">
                <a:ea typeface="ＭＳ Ｐゴシック" pitchFamily="34" charset="-128"/>
              </a:rPr>
              <a:t>Удаленность, труднодоступность значительного числа населенных пунктов в которых находятся кооперативные магазины</a:t>
            </a:r>
          </a:p>
          <a:p>
            <a:r>
              <a:rPr lang="ru-RU" altLang="ru-RU" sz="2000" dirty="0" smtClean="0">
                <a:ea typeface="ＭＳ Ｐゴシック" pitchFamily="34" charset="-128"/>
              </a:rPr>
              <a:t>Ограниченные финансовые ресурсы</a:t>
            </a:r>
          </a:p>
          <a:p>
            <a:r>
              <a:rPr lang="ru-RU" altLang="ru-RU" sz="2000" dirty="0" smtClean="0">
                <a:ea typeface="ＭＳ Ｐゴシック" pitchFamily="34" charset="-128"/>
              </a:rPr>
              <a:t>Отсутствие в штате большинства потребительских обществ квалифицированных специалистов;</a:t>
            </a:r>
          </a:p>
          <a:p>
            <a:r>
              <a:rPr lang="ru-RU" altLang="ru-RU" sz="2000" dirty="0" smtClean="0">
                <a:ea typeface="ＭＳ Ｐゴシック" pitchFamily="34" charset="-128"/>
              </a:rPr>
              <a:t>Наличие у </a:t>
            </a:r>
            <a:r>
              <a:rPr lang="ru-RU" altLang="ru-RU" sz="2000" dirty="0" err="1" smtClean="0">
                <a:ea typeface="ＭＳ Ｐゴシック" pitchFamily="34" charset="-128"/>
              </a:rPr>
              <a:t>райпо</a:t>
            </a:r>
            <a:r>
              <a:rPr lang="ru-RU" altLang="ru-RU" sz="2000" dirty="0" smtClean="0">
                <a:ea typeface="ＭＳ Ｐゴシック" pitchFamily="34" charset="-128"/>
              </a:rPr>
              <a:t>  просроченной  дебиторской  задолженности;</a:t>
            </a:r>
          </a:p>
          <a:p>
            <a:r>
              <a:rPr lang="ru-RU" altLang="ru-RU" sz="2000" dirty="0" smtClean="0">
                <a:ea typeface="ＭＳ Ｐゴシック" pitchFamily="34" charset="-128"/>
              </a:rPr>
              <a:t>Отсутствие контроля приемки товара в неавтоматизированных магазинах (могут принять не согласованный товар, не от согласованного поставщика, по не согласованным ценам);</a:t>
            </a:r>
          </a:p>
          <a:p>
            <a:endParaRPr lang="ru-RU" altLang="ru-RU" sz="2800" dirty="0" smtClean="0">
              <a:ea typeface="ＭＳ Ｐゴシック" pitchFamily="34" charset="-128"/>
            </a:endParaRPr>
          </a:p>
          <a:p>
            <a:endParaRPr lang="ru-RU" altLang="ru-RU" sz="1800" dirty="0" smtClean="0">
              <a:ea typeface="ＭＳ Ｐゴシック" pitchFamily="34" charset="-128"/>
            </a:endParaRPr>
          </a:p>
          <a:p>
            <a:endParaRPr lang="ru-RU" altLang="ru-RU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30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 dirty="0"/>
              <a:t>Частичная автоматизация торговых объектов в кооперативных организациях, включенных в проект внедрения «Дорожной карты»</a:t>
            </a:r>
          </a:p>
          <a:p>
            <a:pPr>
              <a:defRPr/>
            </a:pPr>
            <a:r>
              <a:rPr lang="ru-RU" sz="2000" dirty="0"/>
              <a:t>Высокие издержки  оптовой торговли в предприятиях, включенных в реализацию проекта «Дорожная карта-1»</a:t>
            </a:r>
          </a:p>
          <a:p>
            <a:pPr>
              <a:defRPr/>
            </a:pPr>
            <a:r>
              <a:rPr lang="ru-RU" sz="2000" dirty="0"/>
              <a:t>Несвоевременная оплата поставленного товара в рамках реализации проекта «Дорожная карта-1»</a:t>
            </a:r>
          </a:p>
          <a:p>
            <a:pPr>
              <a:defRPr/>
            </a:pPr>
            <a:r>
              <a:rPr lang="ru-RU" sz="2000" dirty="0" smtClean="0"/>
              <a:t>Длительная процедура согласования единых условий с поставщиками по причине различий финансовых возможностей организаций-участников, нестабильности платежной дисциплины.</a:t>
            </a:r>
          </a:p>
          <a:p>
            <a:pPr>
              <a:defRPr/>
            </a:pPr>
            <a:r>
              <a:rPr lang="ru-RU" sz="2000" dirty="0" smtClean="0"/>
              <a:t>Разногласия в согласовании рекомендованной структуры и рекомендованной ассортиментной матрицы с ответственными лицами организаций-участников проекта</a:t>
            </a:r>
          </a:p>
          <a:p>
            <a:pPr>
              <a:defRPr/>
            </a:pPr>
            <a:r>
              <a:rPr lang="ru-RU" sz="2000" dirty="0" smtClean="0"/>
              <a:t>Низкий оборот регионального склада по причине трудностей получения выгодных логистических условий</a:t>
            </a:r>
          </a:p>
          <a:p>
            <a:pPr marL="0" indent="0">
              <a:buFont typeface="Arial" charset="0"/>
              <a:buNone/>
              <a:defRPr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33" y="620688"/>
            <a:ext cx="9144000" cy="100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ru-RU" altLang="ru-RU" sz="4000" b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algn="l"/>
            <a:r>
              <a:rPr lang="ru-RU" dirty="0" smtClean="0">
                <a:ea typeface="ＭＳ Ｐゴシック" pitchFamily="34" charset="-128"/>
              </a:rPr>
              <a:t>Сложности при реализации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27774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ходе автоматизации*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842468"/>
              </p:ext>
            </p:extLst>
          </p:nvPr>
        </p:nvGraphicFramePr>
        <p:xfrm>
          <a:off x="323529" y="1560625"/>
          <a:ext cx="8568950" cy="4113556"/>
        </p:xfrm>
        <a:graphic>
          <a:graphicData uri="http://schemas.openxmlformats.org/drawingml/2006/table">
            <a:tbl>
              <a:tblPr/>
              <a:tblGrid>
                <a:gridCol w="3241033"/>
                <a:gridCol w="2094422"/>
                <a:gridCol w="1745353"/>
                <a:gridCol w="1488142"/>
              </a:tblGrid>
              <a:tr h="993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Региональный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союз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втоматизировано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магазинов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7 мес. 2014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втоматизировано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магазинов 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7 мес. 2015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отклонение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230 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0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Чувашский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Краснодарский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Нижегородский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Ставропольский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Смоленский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Орловский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Карельский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Тульский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6237312"/>
            <a:ext cx="8496944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FF0000"/>
                </a:solidFill>
              </a:rPr>
              <a:t>* на основании данных, представленных региональными организациями на отчетную дату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реализации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758310"/>
              </p:ext>
            </p:extLst>
          </p:nvPr>
        </p:nvGraphicFramePr>
        <p:xfrm>
          <a:off x="179512" y="1484784"/>
          <a:ext cx="8617034" cy="45071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2048"/>
                <a:gridCol w="1152128"/>
                <a:gridCol w="720080"/>
                <a:gridCol w="2232248"/>
                <a:gridCol w="1008112"/>
                <a:gridCol w="720080"/>
                <a:gridCol w="648072"/>
                <a:gridCol w="720080"/>
                <a:gridCol w="984186"/>
              </a:tblGrid>
              <a:tr h="4242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 п/п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Регион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r>
                        <a:rPr lang="ru-RU" sz="1050" b="1" u="none" strike="noStrike" dirty="0" smtClean="0">
                          <a:effectLst/>
                        </a:rPr>
                        <a:t>Данные утвержденные</a:t>
                      </a:r>
                      <a:r>
                        <a:rPr lang="ru-RU" sz="1050" b="1" u="none" strike="noStrike" baseline="0" dirty="0" smtClean="0">
                          <a:effectLst/>
                        </a:rPr>
                        <a:t> на Совете ЦС РФ</a:t>
                      </a: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Реализация Дорожной карты по данным отчетов предоставленных региональными союзами по состоянию на 01.07.2018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Доля </a:t>
                      </a:r>
                      <a:r>
                        <a:rPr lang="ru-RU" sz="1100" u="none" strike="noStrike" dirty="0" smtClean="0">
                          <a:effectLst/>
                        </a:rPr>
                        <a:t>централи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 издержек оптового оператора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Автоматизация складов на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1С-Рарус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Пилотная группа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Категории для централизации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Протоколов согласования цен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Учет издержек оптового оператора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</a:tr>
              <a:tr h="352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Алтайский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физический склад - 5%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физический склад с доставкой - 8%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определены в пропорции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b"/>
                </a:tc>
              </a:tr>
              <a:tr h="258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Башкирский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физический склад - 4%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доставка - 3%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отдельный учет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b"/>
                </a:tc>
              </a:tr>
              <a:tr h="258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Калининградский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10,0%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суммарные издержки - 8%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определены в пропорции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b"/>
                </a:tc>
              </a:tr>
              <a:tr h="129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Калужский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виртуальный оператор - 1%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5174" marR="5174" marT="5174" marB="0" anchor="b">
                    <a:solidFill>
                      <a:srgbClr val="FF9900"/>
                    </a:solidFill>
                  </a:tcPr>
                </a:tc>
              </a:tr>
              <a:tr h="129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Краснодарский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виртуальный оператор - 1%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нет инфо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b">
                    <a:solidFill>
                      <a:srgbClr val="FF9933"/>
                    </a:solidFill>
                  </a:tcPr>
                </a:tc>
              </a:tr>
              <a:tr h="388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Курганский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физический склад - 4%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отдельный учет не ведется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b">
                    <a:solidFill>
                      <a:srgbClr val="FF9933"/>
                    </a:solidFill>
                  </a:tcPr>
                </a:tc>
              </a:tr>
              <a:tr h="468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Курский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10,2%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виртуальный оператор - 1%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физический склад с доставкой - 6,5%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отсутствие </a:t>
                      </a:r>
                      <a:r>
                        <a:rPr lang="ru-RU" sz="1100" u="none" strike="noStrike" dirty="0" err="1">
                          <a:effectLst/>
                        </a:rPr>
                        <a:t>физ.склад</a:t>
                      </a:r>
                      <a:r>
                        <a:rPr lang="ru-RU" sz="1100" u="none" strike="noStrike" dirty="0">
                          <a:effectLst/>
                        </a:rPr>
                        <a:t>, нет издержек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b"/>
                </a:tc>
              </a:tr>
              <a:tr h="129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Ленинградский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суммарные издержки - 4%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нет инфо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b">
                    <a:solidFill>
                      <a:srgbClr val="FF9933"/>
                    </a:solidFill>
                  </a:tcPr>
                </a:tc>
              </a:tr>
              <a:tr h="310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Марийский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суммарные издержки - 9%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отдельный учет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/>
                </a:tc>
              </a:tr>
              <a:tr h="389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Нижегородский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физический склад с доставкой - 9%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отдельный учет </a:t>
                      </a:r>
                      <a:r>
                        <a:rPr lang="ru-RU" sz="1100" u="none" strike="noStrike" dirty="0" smtClean="0">
                          <a:effectLst/>
                        </a:rPr>
                        <a:t>не организован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b">
                    <a:solidFill>
                      <a:srgbClr val="FF9933"/>
                    </a:solidFill>
                  </a:tcPr>
                </a:tc>
              </a:tr>
              <a:tr h="258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Омский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суммарные издержки - 6%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отдельный учет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8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реализации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741739"/>
              </p:ext>
            </p:extLst>
          </p:nvPr>
        </p:nvGraphicFramePr>
        <p:xfrm>
          <a:off x="395536" y="1556792"/>
          <a:ext cx="8229599" cy="47737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2900"/>
                <a:gridCol w="1097260"/>
                <a:gridCol w="648072"/>
                <a:gridCol w="2088232"/>
                <a:gridCol w="936104"/>
                <a:gridCol w="831031"/>
                <a:gridCol w="720969"/>
                <a:gridCol w="720969"/>
                <a:gridCol w="844062"/>
              </a:tblGrid>
              <a:tr h="401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Регион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r>
                        <a:rPr lang="ru-RU" sz="1050" b="1" u="none" strike="noStrike" dirty="0" smtClean="0">
                          <a:effectLst/>
                        </a:rPr>
                        <a:t>Данные утвержденные</a:t>
                      </a:r>
                      <a:r>
                        <a:rPr lang="ru-RU" sz="1050" b="1" u="none" strike="noStrike" baseline="0" dirty="0" smtClean="0">
                          <a:effectLst/>
                        </a:rPr>
                        <a:t> на Совете ЦС РФ</a:t>
                      </a: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Реализация Дорожной карты по данным отчетов предоставленных региональными союзами по состоянию на 01.07.2018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Доля </a:t>
                      </a:r>
                      <a:r>
                        <a:rPr lang="ru-RU" sz="1000" u="none" strike="noStrike" dirty="0" smtClean="0">
                          <a:effectLst/>
                        </a:rPr>
                        <a:t>централи</a:t>
                      </a:r>
                    </a:p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</a:rPr>
                        <a:t>зации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 издержек оптового оператора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Автоматизация складов на </a:t>
                      </a:r>
                      <a:endParaRPr lang="ru-RU" sz="10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1С-Рарус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Пилотная группа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Категории для централизации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Протоколов согласования цен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Учет издержек оптового оператора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74" marR="5174" marT="5174" marB="0" anchor="ctr"/>
                </a:tc>
              </a:tr>
              <a:tr h="329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Орловский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виртуальный оператор - 0,14%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физический склад - 6,2%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отдельный учет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b"/>
                </a:tc>
              </a:tr>
              <a:tr h="329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Оренбургский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суммарные издержки - 6,5%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отдельный учет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b"/>
                </a:tc>
              </a:tr>
              <a:tr h="329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Псковский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суммарные издержки - 8,5%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отдельный учет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b"/>
                </a:tc>
              </a:tr>
              <a:tr h="487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Свердловский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физический склад - 5%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физический склад с доставкой - 9%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отдельный учет не ведется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b">
                    <a:solidFill>
                      <a:srgbClr val="FF9933"/>
                    </a:solidFill>
                  </a:tcPr>
                </a:tc>
              </a:tr>
              <a:tr h="336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Смоленский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физический склад -5,4%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доставка - 1,5%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учет по складу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b"/>
                </a:tc>
              </a:tr>
              <a:tr h="329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Ставропольский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физический склад -5 %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отдельный учет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b"/>
                </a:tc>
              </a:tr>
              <a:tr h="512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Удмуртский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виртуальный оператор - 1%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физический склад - 5%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физический склад с доставкой </a:t>
                      </a:r>
                      <a:r>
                        <a:rPr lang="ru-RU" sz="1100" u="none" strike="noStrike" dirty="0" smtClean="0">
                          <a:effectLst/>
                        </a:rPr>
                        <a:t>-9</a:t>
                      </a:r>
                      <a:r>
                        <a:rPr lang="ru-RU" sz="1100" u="none" strike="noStrike" dirty="0">
                          <a:effectLst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отдельный учет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b"/>
                </a:tc>
              </a:tr>
              <a:tr h="329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Челябинский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6,25%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виртуальный оператор - 1%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учет не организован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b">
                    <a:solidFill>
                      <a:srgbClr val="FF9933"/>
                    </a:solidFill>
                  </a:tcPr>
                </a:tc>
              </a:tr>
              <a:tr h="329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Чувашский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виртуальный оператор - 1%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физический склад - 6%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отдельный учет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b"/>
                </a:tc>
              </a:tr>
              <a:tr h="336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Ярославский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5,0%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суммарные издержки - 2,4%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частично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учет не организован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94" marR="6594" marT="6594" marB="0" anchor="b"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9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применение современных </a:t>
            </a:r>
            <a:r>
              <a:rPr lang="ru-RU" dirty="0" smtClean="0"/>
              <a:t>технологий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400" b="1" dirty="0">
                <a:latin typeface="Calibri" charset="0"/>
                <a:ea typeface="Calibri" charset="0"/>
                <a:cs typeface="Calibri" charset="0"/>
              </a:rPr>
              <a:t>«1С-Сеть» - 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EDI</a:t>
            </a:r>
            <a:r>
              <a:rPr lang="ru-RU" sz="2400" b="1" dirty="0">
                <a:latin typeface="Calibri" charset="0"/>
                <a:ea typeface="Calibri" charset="0"/>
                <a:cs typeface="Calibri" charset="0"/>
              </a:rPr>
              <a:t>-сервис для обмена коммерческими и внутренними документами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altLang="ru-RU" sz="2400" b="1" dirty="0" smtClean="0">
                <a:latin typeface="Calibri" charset="0"/>
                <a:ea typeface="Calibri" charset="0"/>
                <a:cs typeface="Calibri" charset="0"/>
              </a:rPr>
              <a:t>ЕГАИС </a:t>
            </a:r>
            <a:r>
              <a:rPr lang="ru-RU" altLang="ru-RU" sz="2400" b="1" dirty="0">
                <a:latin typeface="Calibri" charset="0"/>
                <a:ea typeface="Calibri" charset="0"/>
                <a:cs typeface="Calibri" charset="0"/>
              </a:rPr>
              <a:t>– </a:t>
            </a:r>
            <a:r>
              <a:rPr lang="ru-RU" sz="2400" b="1" dirty="0">
                <a:latin typeface="Calibri" charset="0"/>
                <a:ea typeface="Calibri" charset="0"/>
                <a:cs typeface="Calibri" charset="0"/>
              </a:rPr>
              <a:t>Как продавать алкогольную продукцию </a:t>
            </a:r>
            <a:r>
              <a:rPr lang="ru-RU" sz="2400" b="1" dirty="0" smtClean="0">
                <a:latin typeface="Calibri" charset="0"/>
                <a:ea typeface="Calibri" charset="0"/>
                <a:cs typeface="Calibri" charset="0"/>
              </a:rPr>
              <a:t>                          с </a:t>
            </a:r>
            <a:r>
              <a:rPr lang="ru-RU" sz="2400" b="1" dirty="0">
                <a:latin typeface="Calibri" charset="0"/>
                <a:ea typeface="Calibri" charset="0"/>
                <a:cs typeface="Calibri" charset="0"/>
              </a:rPr>
              <a:t>2016 года</a:t>
            </a:r>
            <a:r>
              <a:rPr lang="ru-RU" sz="2400" b="1" dirty="0" smtClean="0"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b="1" dirty="0">
                <a:latin typeface="Calibri" charset="0"/>
                <a:ea typeface="Calibri" charset="0"/>
                <a:cs typeface="Calibri" charset="0"/>
              </a:rPr>
              <a:t>Техническая поддержка – от количества к качеству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b="1" dirty="0">
                <a:latin typeface="Calibri" charset="0"/>
                <a:ea typeface="Calibri" charset="0"/>
                <a:cs typeface="Calibri" charset="0"/>
              </a:rPr>
              <a:t>Часто </a:t>
            </a:r>
            <a:r>
              <a:rPr lang="ru-RU" sz="2400" b="1" dirty="0" smtClean="0">
                <a:latin typeface="Calibri" charset="0"/>
                <a:ea typeface="Calibri" charset="0"/>
                <a:cs typeface="Calibri" charset="0"/>
              </a:rPr>
              <a:t>встречающиеся </a:t>
            </a:r>
            <a:r>
              <a:rPr lang="ru-RU" sz="2400" b="1" dirty="0">
                <a:latin typeface="Calibri" charset="0"/>
                <a:ea typeface="Calibri" charset="0"/>
                <a:cs typeface="Calibri" charset="0"/>
              </a:rPr>
              <a:t>проблемы и </a:t>
            </a:r>
            <a:r>
              <a:rPr lang="ru-RU" sz="2400" b="1" dirty="0" smtClean="0">
                <a:latin typeface="Calibri" charset="0"/>
                <a:ea typeface="Calibri" charset="0"/>
                <a:cs typeface="Calibri" charset="0"/>
              </a:rPr>
              <a:t>вопросы</a:t>
            </a:r>
            <a:endParaRPr lang="ru-RU" sz="2400" b="1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  <a:defRPr/>
            </a:pPr>
            <a:r>
              <a:rPr lang="ru-RU" sz="4400" dirty="0">
                <a:latin typeface="Calibri" charset="0"/>
                <a:ea typeface="Calibri" charset="0"/>
                <a:cs typeface="Calibri" charset="0"/>
              </a:rPr>
              <a:t>«1С-Сеть» - </a:t>
            </a:r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EDI</a:t>
            </a:r>
            <a:r>
              <a:rPr lang="ru-RU" sz="4400" dirty="0">
                <a:latin typeface="Calibri" charset="0"/>
                <a:ea typeface="Calibri" charset="0"/>
                <a:cs typeface="Calibri" charset="0"/>
              </a:rPr>
              <a:t>-сервис для обмена коммерческими и внутренними документами </a:t>
            </a:r>
          </a:p>
        </p:txBody>
      </p:sp>
    </p:spTree>
    <p:extLst>
      <p:ext uri="{BB962C8B-B14F-4D97-AF65-F5344CB8AC3E}">
        <p14:creationId xmlns:p14="http://schemas.microsoft.com/office/powerpoint/2010/main" val="12294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«1С-Сеть» -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EDI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-сервис для обмена коммерческими и внутренними документами</a:t>
            </a:r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Электронный документооборот </a:t>
            </a:r>
            <a:r>
              <a:rPr lang="ru-RU" sz="2800" dirty="0"/>
              <a:t>от фирмы 1С и </a:t>
            </a:r>
            <a:r>
              <a:rPr lang="ru-RU" sz="2800" dirty="0" smtClean="0"/>
              <a:t>              «</a:t>
            </a:r>
            <a:r>
              <a:rPr lang="ru-RU" sz="2800" dirty="0"/>
              <a:t>1С-Рарус»</a:t>
            </a:r>
            <a:r>
              <a:rPr lang="ru-RU" sz="2800" dirty="0" smtClean="0"/>
              <a:t>в вашей </a:t>
            </a:r>
            <a:r>
              <a:rPr lang="ru-RU" sz="2800" dirty="0" smtClean="0"/>
              <a:t>организации  </a:t>
            </a:r>
            <a:r>
              <a:rPr lang="ru-RU" sz="2800" dirty="0" smtClean="0"/>
              <a:t>позволит:</a:t>
            </a: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  <a:p>
            <a:r>
              <a:rPr lang="ru-RU" sz="2400" dirty="0"/>
              <a:t>Оптимизировать и усовершенствовать внутренние </a:t>
            </a:r>
            <a:r>
              <a:rPr lang="ru-RU" sz="2400" dirty="0" smtClean="0"/>
              <a:t>бизнес-процессы </a:t>
            </a:r>
          </a:p>
          <a:p>
            <a:r>
              <a:rPr lang="ru-RU" sz="2400" dirty="0" smtClean="0"/>
              <a:t>Повысить </a:t>
            </a:r>
            <a:r>
              <a:rPr lang="ru-RU" sz="2400" dirty="0"/>
              <a:t>качество управления и прибыльность </a:t>
            </a:r>
            <a:r>
              <a:rPr lang="ru-RU" sz="2400" dirty="0" smtClean="0"/>
              <a:t>бизнеса </a:t>
            </a:r>
          </a:p>
          <a:p>
            <a:r>
              <a:rPr lang="ru-RU" sz="2400" dirty="0" smtClean="0"/>
              <a:t>Снизить издержки</a:t>
            </a:r>
          </a:p>
          <a:p>
            <a:r>
              <a:rPr lang="ru-RU" sz="2400" dirty="0" smtClean="0"/>
              <a:t>Ускорить </a:t>
            </a:r>
            <a:r>
              <a:rPr lang="ru-RU" sz="2400" dirty="0"/>
              <a:t>обмен документами с </a:t>
            </a:r>
            <a:r>
              <a:rPr lang="ru-RU" sz="2400" dirty="0" smtClean="0"/>
              <a:t>контрагентами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31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«1С-Сеть» -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EDI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-сервис для обмена коммерческими и внутренними документами</a:t>
            </a:r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altLang="ru-RU" sz="2800" dirty="0"/>
              <a:t>«3 в 1». Необходимые сервисы в одном решении</a:t>
            </a:r>
          </a:p>
          <a:p>
            <a:pPr marL="0" indent="0">
              <a:buFontTx/>
              <a:buNone/>
              <a:defRPr/>
            </a:pPr>
            <a:endParaRPr lang="ru-RU" altLang="ru-RU" sz="2800" b="1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FF3300"/>
                </a:solidFill>
              </a:rPr>
              <a:t>«1С-Сеть» </a:t>
            </a:r>
            <a:r>
              <a:rPr lang="ru-RU" sz="2000" dirty="0"/>
              <a:t>- EDI-сервис для обмена коммерческими и внутренними документами.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ru-RU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FF3300"/>
                </a:solidFill>
              </a:rPr>
              <a:t>«1С-Такском» </a:t>
            </a:r>
            <a:r>
              <a:rPr lang="ru-RU" sz="2000" dirty="0"/>
              <a:t>- сервис для обмена юридически значимыми документами.</a:t>
            </a:r>
          </a:p>
          <a:p>
            <a:pPr marL="0" indent="0">
              <a:buFontTx/>
              <a:buNone/>
              <a:defRPr/>
            </a:pPr>
            <a:endParaRPr lang="ru-RU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FF3300"/>
                </a:solidFill>
              </a:rPr>
              <a:t>«1С-Отчетность» </a:t>
            </a:r>
            <a:r>
              <a:rPr lang="ru-RU" sz="2000" dirty="0"/>
              <a:t>- сервис  для отправки электронных документов во все контролирующие органы. </a:t>
            </a:r>
          </a:p>
          <a:p>
            <a:pPr marL="0" indent="0">
              <a:buFontTx/>
              <a:buNone/>
              <a:defRPr/>
            </a:pPr>
            <a:r>
              <a:rPr lang="ru-RU" sz="2000" dirty="0"/>
              <a:t> </a:t>
            </a:r>
            <a:endParaRPr lang="ru-RU" sz="2000" b="1" dirty="0"/>
          </a:p>
          <a:p>
            <a:pPr marL="0" indent="0" algn="ctr">
              <a:buFontTx/>
              <a:buNone/>
              <a:defRPr/>
            </a:pPr>
            <a:r>
              <a:rPr lang="ru-RU" sz="2000" b="1" dirty="0"/>
              <a:t>Все сервисы поддерживаются одной командой, что гарантирует надежность и стабильность!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6218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«1С-Сеть» -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EDI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-сервис для обмена коммерческими и внутренними документами</a:t>
            </a:r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Выгоды для участников электронного документооборота:</a:t>
            </a:r>
          </a:p>
          <a:p>
            <a:pPr marL="0" indent="0" algn="ctr">
              <a:buNone/>
            </a:pPr>
            <a:endParaRPr lang="ru-RU" sz="2400" dirty="0"/>
          </a:p>
          <a:p>
            <a:pPr lvl="0"/>
            <a:r>
              <a:rPr lang="ru-RU" sz="1800" b="1" dirty="0"/>
              <a:t>Сокращение затрат на ведение документооборота</a:t>
            </a:r>
            <a:r>
              <a:rPr lang="ru-RU" sz="1800" dirty="0"/>
              <a:t> </a:t>
            </a:r>
            <a:r>
              <a:rPr lang="ru-RU" sz="1800" dirty="0" smtClean="0"/>
              <a:t>Все </a:t>
            </a:r>
            <a:r>
              <a:rPr lang="ru-RU" sz="1800" dirty="0"/>
              <a:t>документы формируются и отправляются в электронном виде.</a:t>
            </a:r>
          </a:p>
          <a:p>
            <a:pPr lvl="0"/>
            <a:r>
              <a:rPr lang="ru-RU" sz="1800" b="1" dirty="0"/>
              <a:t>Ускорение обмена документами</a:t>
            </a:r>
            <a:r>
              <a:rPr lang="ru-RU" sz="1800" dirty="0"/>
              <a:t> со своими контрагентами до 75%. </a:t>
            </a:r>
          </a:p>
          <a:p>
            <a:pPr lvl="0"/>
            <a:r>
              <a:rPr lang="ru-RU" sz="1800" b="1" dirty="0"/>
              <a:t>Обеспечение сохранности юридически значимых документов. </a:t>
            </a:r>
            <a:endParaRPr lang="ru-RU" sz="1800" b="1" dirty="0" smtClean="0"/>
          </a:p>
          <a:p>
            <a:pPr lvl="0"/>
            <a:r>
              <a:rPr lang="ru-RU" sz="1800" b="1" dirty="0" smtClean="0"/>
              <a:t>Снижение </a:t>
            </a:r>
            <a:r>
              <a:rPr lang="ru-RU" sz="1800" b="1" dirty="0"/>
              <a:t>времени на подготовку и отправку документов</a:t>
            </a:r>
            <a:r>
              <a:rPr lang="ru-RU" sz="1800" dirty="0"/>
              <a:t>. </a:t>
            </a:r>
          </a:p>
          <a:p>
            <a:pPr lvl="0"/>
            <a:r>
              <a:rPr lang="ru-RU" sz="1800" b="1" dirty="0"/>
              <a:t>Сокращение времени на ввод учетной информации </a:t>
            </a:r>
            <a:endParaRPr lang="ru-RU" sz="1800" b="1" dirty="0" smtClean="0"/>
          </a:p>
          <a:p>
            <a:pPr lvl="0"/>
            <a:r>
              <a:rPr lang="ru-RU" sz="1800" b="1" dirty="0" smtClean="0"/>
              <a:t>Снижение ошибок</a:t>
            </a:r>
          </a:p>
          <a:p>
            <a:pPr lvl="0"/>
            <a:r>
              <a:rPr lang="ru-RU" sz="1800" b="1" dirty="0" smtClean="0"/>
              <a:t>Все </a:t>
            </a:r>
            <a:r>
              <a:rPr lang="ru-RU" sz="1800" b="1" dirty="0"/>
              <a:t>необходимые сервисы встроены в  программные продукты 1С и «1С-Рарус»</a:t>
            </a:r>
            <a:r>
              <a:rPr lang="ru-RU" sz="1800" dirty="0"/>
              <a:t>. </a:t>
            </a:r>
          </a:p>
          <a:p>
            <a:r>
              <a:rPr lang="ru-RU" sz="1800" b="1" dirty="0"/>
              <a:t>Всегда актуальное программное обеспечение. </a:t>
            </a:r>
            <a:endParaRPr lang="ru-RU" sz="1800" b="1" dirty="0" smtClean="0"/>
          </a:p>
          <a:p>
            <a:r>
              <a:rPr lang="ru-RU" sz="1800" b="1" dirty="0" smtClean="0">
                <a:solidFill>
                  <a:srgbClr val="FF0000"/>
                </a:solidFill>
              </a:rPr>
              <a:t>Возможность приемки с ТСД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«1С-Сеть» -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EDI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-сервис для обмена коммерческими и внутренними документами</a:t>
            </a:r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Процедура подключения:</a:t>
            </a:r>
          </a:p>
          <a:p>
            <a:pPr marL="0" indent="0" algn="ctr">
              <a:buNone/>
            </a:pPr>
            <a:endParaRPr lang="ru-RU" sz="2800" dirty="0"/>
          </a:p>
          <a:p>
            <a:pPr lvl="0"/>
            <a:r>
              <a:rPr lang="ru-RU" sz="2400" dirty="0"/>
              <a:t>Заполнить Анкету абонента, которую можно скачать с сайта </a:t>
            </a:r>
            <a:r>
              <a:rPr lang="ru-RU" sz="2400" u="sng" dirty="0">
                <a:hlinkClick r:id="rId3"/>
              </a:rPr>
              <a:t>www.1c-edi.ru</a:t>
            </a:r>
            <a:r>
              <a:rPr lang="ru-RU" sz="2400" dirty="0"/>
              <a:t> или запросить по телефону </a:t>
            </a:r>
            <a:r>
              <a:rPr lang="ru-RU" sz="2400" dirty="0" smtClean="0"/>
              <a:t>                 +7 (495</a:t>
            </a:r>
            <a:r>
              <a:rPr lang="ru-RU" sz="2400" dirty="0"/>
              <a:t>) 231-2002</a:t>
            </a:r>
          </a:p>
          <a:p>
            <a:r>
              <a:rPr lang="ru-RU" sz="2400" dirty="0" smtClean="0"/>
              <a:t>Получить подробный материал по работе сервиса и организовать взаимодействие Ваших ИТ-специалистов со специалистами 1С-Сеть для запуска сервиса</a:t>
            </a:r>
          </a:p>
          <a:p>
            <a:r>
              <a:rPr lang="ru-RU" sz="2400" dirty="0" smtClean="0"/>
              <a:t>Организовать работу по общению с поставщиками для целей подключения к сервису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92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«1С-Сеть» -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EDI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-сервис для обмена коммерческими и внутренними документами</a:t>
            </a:r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К кому обращаться с вопросами?</a:t>
            </a:r>
          </a:p>
          <a:p>
            <a:pPr marL="0" indent="0" algn="ctr">
              <a:buNone/>
            </a:pPr>
            <a:endParaRPr lang="ru-RU" sz="2800" dirty="0"/>
          </a:p>
          <a:p>
            <a:pPr marL="0" lvl="0" indent="0">
              <a:buNone/>
            </a:pPr>
            <a:r>
              <a:rPr lang="ru-RU" sz="2400" dirty="0" smtClean="0"/>
              <a:t>Все возникшие вопросы </a:t>
            </a:r>
            <a:r>
              <a:rPr lang="ru-RU" sz="2400" b="1" dirty="0" smtClean="0"/>
              <a:t>по подключению к оператору </a:t>
            </a:r>
            <a:r>
              <a:rPr lang="ru-RU" sz="2400" b="1" dirty="0" smtClean="0"/>
              <a:t>                  1С-Сеть</a:t>
            </a:r>
            <a:r>
              <a:rPr lang="ru-RU" sz="2400" dirty="0" smtClean="0"/>
              <a:t> </a:t>
            </a:r>
            <a:r>
              <a:rPr lang="ru-RU" sz="2400" dirty="0" smtClean="0"/>
              <a:t>можно выяснить на сайте </a:t>
            </a:r>
            <a:r>
              <a:rPr lang="ru-RU" sz="2400" u="sng" dirty="0">
                <a:hlinkClick r:id="rId3"/>
              </a:rPr>
              <a:t>www.1c-edi.ru</a:t>
            </a:r>
            <a:r>
              <a:rPr lang="ru-RU" sz="2400" dirty="0"/>
              <a:t> или </a:t>
            </a:r>
            <a:r>
              <a:rPr lang="ru-RU" sz="2400" dirty="0" smtClean="0"/>
              <a:t>задать по </a:t>
            </a:r>
            <a:r>
              <a:rPr lang="ru-RU" sz="2400" dirty="0"/>
              <a:t>телефону </a:t>
            </a:r>
            <a:r>
              <a:rPr lang="ru-RU" sz="2400" dirty="0" smtClean="0"/>
              <a:t>+7 (495</a:t>
            </a:r>
            <a:r>
              <a:rPr lang="ru-RU" sz="2400" dirty="0"/>
              <a:t>) </a:t>
            </a:r>
            <a:r>
              <a:rPr lang="ru-RU" sz="2400" dirty="0" smtClean="0"/>
              <a:t>231-2002 доб. 16-10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 algn="l">
              <a:buNone/>
            </a:pPr>
            <a:r>
              <a:rPr lang="ru-RU" sz="2400" b="1" dirty="0" smtClean="0"/>
              <a:t>Со стороны Центросоюза Российской Федерации </a:t>
            </a:r>
            <a:r>
              <a:rPr lang="ru-RU" sz="2400" dirty="0" smtClean="0"/>
              <a:t>технические вопросы курирует</a:t>
            </a:r>
            <a:r>
              <a:rPr lang="en-US" sz="2400" dirty="0" smtClean="0"/>
              <a:t> </a:t>
            </a:r>
            <a:r>
              <a:rPr lang="ru-RU" sz="2400" dirty="0" smtClean="0"/>
              <a:t>ИТ Директор НИИПК Александр Геннадьевич Чистобородов:</a:t>
            </a:r>
          </a:p>
          <a:p>
            <a:pPr marL="0" indent="0" algn="l">
              <a:buNone/>
            </a:pPr>
            <a:r>
              <a:rPr lang="ru-RU" sz="2400" dirty="0" smtClean="0"/>
              <a:t>+7 (495) 684-1782, </a:t>
            </a:r>
            <a:r>
              <a:rPr lang="en-US" sz="2400" dirty="0" err="1" smtClean="0"/>
              <a:t>torg@rus.coop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4810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ходе автоматизации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025162"/>
              </p:ext>
            </p:extLst>
          </p:nvPr>
        </p:nvGraphicFramePr>
        <p:xfrm>
          <a:off x="251520" y="1444229"/>
          <a:ext cx="8640960" cy="4647622"/>
        </p:xfrm>
        <a:graphic>
          <a:graphicData uri="http://schemas.openxmlformats.org/drawingml/2006/table">
            <a:tbl>
              <a:tblPr/>
              <a:tblGrid>
                <a:gridCol w="3338449"/>
                <a:gridCol w="2084435"/>
                <a:gridCol w="1737029"/>
                <a:gridCol w="1481047"/>
              </a:tblGrid>
              <a:tr h="746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Региональный союз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втоматизировано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магазинов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7 мес. 2014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Автоматизировано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магазинов 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7 мес. 2015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отклонение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Архангельский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Бурятский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Иркутский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Кабардино-Балкарский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Кемеровский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Мордовский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Новосибирский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Омский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Пензенский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Приморский рыболов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Тамбовский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Татарский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Тюменский север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Хабаровский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Хакасский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Якутский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ru-RU" altLang="ru-RU" sz="4400" dirty="0">
                <a:latin typeface="Calibri" charset="0"/>
                <a:ea typeface="Calibri" charset="0"/>
                <a:cs typeface="Calibri" charset="0"/>
              </a:rPr>
              <a:t>ЕГАИС – </a:t>
            </a:r>
            <a:r>
              <a:rPr lang="ru-RU" sz="4400" dirty="0">
                <a:latin typeface="Calibri" charset="0"/>
                <a:ea typeface="Calibri" charset="0"/>
                <a:cs typeface="Calibri" charset="0"/>
              </a:rPr>
              <a:t>Как продавать алкогольную продукцию </a:t>
            </a:r>
            <a:r>
              <a:rPr lang="ru-RU" sz="4400" dirty="0" smtClean="0">
                <a:latin typeface="Calibri" charset="0"/>
                <a:ea typeface="Calibri" charset="0"/>
                <a:cs typeface="Calibri" charset="0"/>
              </a:rPr>
              <a:t>                       с </a:t>
            </a:r>
            <a:r>
              <a:rPr lang="ru-RU" sz="4400" dirty="0">
                <a:latin typeface="Calibri" charset="0"/>
                <a:ea typeface="Calibri" charset="0"/>
                <a:cs typeface="Calibri" charset="0"/>
              </a:rPr>
              <a:t>2016 года?</a:t>
            </a:r>
          </a:p>
        </p:txBody>
      </p:sp>
    </p:spTree>
    <p:extLst>
      <p:ext uri="{BB962C8B-B14F-4D97-AF65-F5344CB8AC3E}">
        <p14:creationId xmlns:p14="http://schemas.microsoft.com/office/powerpoint/2010/main" val="31642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878403"/>
              </p:ext>
            </p:extLst>
          </p:nvPr>
        </p:nvGraphicFramePr>
        <p:xfrm>
          <a:off x="457200" y="1600200"/>
          <a:ext cx="807524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810"/>
                <a:gridCol w="2018810"/>
                <a:gridCol w="2018810"/>
                <a:gridCol w="201881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ноября 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января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июля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июля 2017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Оптовые кампании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отношении закупки, хранения и поставок этилового спирта, алкогольной и спиртосодержащей продукции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отношении розничной продажи алкогольной продукции в городских поселениях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отношении розничной продажи алкогольной продукции в сельских поселениях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Статья 8 П.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Статья 8 П. 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Статья 8 П. 2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9532" y="4496053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Указанное в </a:t>
            </a:r>
            <a:r>
              <a:rPr lang="ru-RU" dirty="0">
                <a:hlinkClick r:id="rId2" action="ppaction://hlinkfile"/>
              </a:rPr>
              <a:t>абзаце восьмом пункта 2</a:t>
            </a:r>
            <a:r>
              <a:rPr lang="ru-RU" dirty="0"/>
              <a:t> настоящей </a:t>
            </a:r>
            <a:r>
              <a:rPr lang="ru-RU" dirty="0" smtClean="0"/>
              <a:t>статьи (8) </a:t>
            </a:r>
            <a:r>
              <a:rPr lang="ru-RU" dirty="0"/>
              <a:t>требование </a:t>
            </a:r>
            <a:r>
              <a:rPr lang="ru-RU" dirty="0" smtClean="0"/>
              <a:t>                              </a:t>
            </a:r>
            <a:r>
              <a:rPr lang="ru-RU" b="1" dirty="0" smtClean="0"/>
              <a:t>не </a:t>
            </a:r>
            <a:r>
              <a:rPr lang="ru-RU" b="1" dirty="0"/>
              <a:t>распространяется на учет объема </a:t>
            </a:r>
            <a:r>
              <a:rPr lang="ru-RU" b="1" dirty="0" smtClean="0"/>
              <a:t>розничной </a:t>
            </a:r>
            <a:r>
              <a:rPr lang="ru-RU" b="1" dirty="0"/>
              <a:t>продажи алкогольной продукции</a:t>
            </a:r>
            <a:r>
              <a:rPr lang="ru-RU" dirty="0"/>
              <a:t>, осуществляемой в поселениях с численностью населения </a:t>
            </a:r>
            <a:r>
              <a:rPr lang="ru-RU" b="1" dirty="0">
                <a:solidFill>
                  <a:srgbClr val="C00000"/>
                </a:solidFill>
              </a:rPr>
              <a:t>менее трех тысяч человек</a:t>
            </a:r>
            <a:r>
              <a:rPr lang="ru-RU" dirty="0"/>
              <a:t>, в которых отсутствует точка доступа к информационно-телекоммуникационной сети "Интернет". Перечень таких поселений определяется законом субъекта Российской </a:t>
            </a:r>
            <a:r>
              <a:rPr lang="ru-RU" dirty="0" smtClean="0"/>
              <a:t>Федерации.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7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2" y="620688"/>
            <a:ext cx="9144000" cy="860425"/>
          </a:xfrm>
        </p:spPr>
        <p:txBody>
          <a:bodyPr/>
          <a:lstStyle/>
          <a:p>
            <a:r>
              <a:rPr lang="ru-RU" dirty="0"/>
              <a:t>Для работы в ЕГАИС нужны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1360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5431234"/>
            <a:ext cx="1252116" cy="12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altLang="ru-RU" sz="2000" dirty="0" smtClean="0">
                <a:latin typeface="Calibri" charset="0"/>
                <a:ea typeface="ＭＳ Ｐゴシック" charset="-128"/>
              </a:rPr>
              <a:t>ЕГАИС – </a:t>
            </a:r>
            <a:r>
              <a:rPr lang="ru-RU" sz="2000" dirty="0"/>
              <a:t>Как продавать алкогольную продукцию с 2016 </a:t>
            </a:r>
            <a:r>
              <a:rPr lang="ru-RU" sz="2000" dirty="0" smtClean="0"/>
              <a:t>года?</a:t>
            </a:r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/>
              <a:t>Схема работы ЕГАИС Розница в </a:t>
            </a:r>
            <a:r>
              <a:rPr lang="ru-RU" sz="2800" dirty="0" smtClean="0"/>
              <a:t>магазине</a:t>
            </a:r>
            <a:endParaRPr lang="ru-RU" sz="28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48" y="2636912"/>
            <a:ext cx="7308304" cy="27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приемки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Поставщик отправляет накладную оператору офиса</a:t>
            </a:r>
          </a:p>
          <a:p>
            <a:r>
              <a:rPr lang="ru-RU" dirty="0" smtClean="0"/>
              <a:t>Поставщик осуществляет поставку. Магазин осуществляет приемку.</a:t>
            </a:r>
          </a:p>
          <a:p>
            <a:r>
              <a:rPr lang="ru-RU" dirty="0" smtClean="0"/>
              <a:t>Магазин подтверждает оператору факт приемки.</a:t>
            </a:r>
          </a:p>
          <a:p>
            <a:r>
              <a:rPr lang="ru-RU" dirty="0" smtClean="0"/>
              <a:t>Оператор акцептует приемку в ЕГАИС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6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altLang="ru-RU" sz="2000" dirty="0" smtClean="0">
                <a:latin typeface="Calibri" charset="0"/>
                <a:ea typeface="ＭＳ Ｐゴシック" charset="-128"/>
              </a:rPr>
              <a:t>ЕГАИС – </a:t>
            </a:r>
            <a:r>
              <a:rPr lang="ru-RU" sz="2000" dirty="0"/>
              <a:t>Как продавать алкогольную продукцию с 2016 </a:t>
            </a:r>
            <a:r>
              <a:rPr lang="ru-RU" sz="2000" dirty="0" smtClean="0"/>
              <a:t>года?</a:t>
            </a:r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/>
              <a:t>Если пропал интернет во время </a:t>
            </a:r>
            <a:r>
              <a:rPr lang="ru-RU" sz="2800" dirty="0" smtClean="0"/>
              <a:t>продажи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460" y="2748002"/>
            <a:ext cx="3268340" cy="3268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321297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ＭＳ Ｐゴシック" pitchFamily="-109" charset="-128"/>
                <a:cs typeface="ＭＳ Ｐゴシック" pitchFamily="-109" charset="-128"/>
              </a:rPr>
              <a:t>Разрыв </a:t>
            </a:r>
            <a:r>
              <a:rPr lang="ru-RU" dirty="0" err="1">
                <a:ea typeface="ＭＳ Ｐゴシック" pitchFamily="-109" charset="-128"/>
                <a:cs typeface="ＭＳ Ｐゴシック" pitchFamily="-109" charset="-128"/>
              </a:rPr>
              <a:t>интернет-соединения</a:t>
            </a:r>
            <a:r>
              <a:rPr lang="ru-RU" dirty="0">
                <a:ea typeface="ＭＳ Ｐゴシック" pitchFamily="-109" charset="-128"/>
                <a:cs typeface="ＭＳ Ｐゴシック" pitchFamily="-109" charset="-128"/>
              </a:rPr>
              <a:t> не парализует работу магазина. </a:t>
            </a:r>
            <a:endParaRPr lang="ru-RU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endParaRPr lang="ru-RU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ru-RU" dirty="0" smtClean="0">
                <a:ea typeface="ＭＳ Ｐゴシック" pitchFamily="-109" charset="-128"/>
                <a:cs typeface="ＭＳ Ｐゴシック" pitchFamily="-109" charset="-128"/>
              </a:rPr>
              <a:t>Программный </a:t>
            </a:r>
            <a:r>
              <a:rPr lang="ru-RU" dirty="0">
                <a:ea typeface="ＭＳ Ｐゴシック" pitchFamily="-109" charset="-128"/>
                <a:cs typeface="ＭＳ Ｐゴシック" pitchFamily="-109" charset="-128"/>
              </a:rPr>
              <a:t>модуль ЕГАИС может работать в офлайн-режиме до трёх дней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9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altLang="ru-RU" sz="2000" dirty="0" smtClean="0">
                <a:latin typeface="Calibri" charset="0"/>
                <a:ea typeface="ＭＳ Ｐゴシック" charset="-128"/>
              </a:rPr>
              <a:t>ЕГАИС – </a:t>
            </a:r>
            <a:r>
              <a:rPr lang="ru-RU" sz="2000" dirty="0"/>
              <a:t>Как продавать алкогольную продукцию с 2016 </a:t>
            </a:r>
            <a:r>
              <a:rPr lang="ru-RU" sz="2000" dirty="0" smtClean="0"/>
              <a:t>года?</a:t>
            </a:r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/>
              <a:t>Обязательна печать чеков с </a:t>
            </a:r>
            <a:r>
              <a:rPr lang="ru-RU" sz="2800" dirty="0" smtClean="0"/>
              <a:t>QR-кодом</a:t>
            </a:r>
            <a:endParaRPr lang="ru-RU" sz="28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564904"/>
            <a:ext cx="3772396" cy="3706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2565895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a typeface="ＭＳ Ｐゴシック" pitchFamily="-109" charset="-128"/>
                <a:cs typeface="ＭＳ Ｐゴシック" pitchFamily="-109" charset="-128"/>
              </a:rPr>
              <a:t>Покупатели </a:t>
            </a:r>
            <a:r>
              <a:rPr lang="ru-RU" dirty="0">
                <a:ea typeface="ＭＳ Ｐゴシック" pitchFamily="-109" charset="-128"/>
                <a:cs typeface="ＭＳ Ｐゴシック" pitchFamily="-109" charset="-128"/>
              </a:rPr>
              <a:t>смогут проверить легальность купленного алкоголя. </a:t>
            </a:r>
            <a:endParaRPr lang="ru-RU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endParaRPr lang="ru-RU" dirty="0"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ru-RU" dirty="0" smtClean="0">
                <a:ea typeface="ＭＳ Ｐゴシック" pitchFamily="-109" charset="-128"/>
                <a:cs typeface="ＭＳ Ｐゴシック" pitchFamily="-109" charset="-128"/>
              </a:rPr>
              <a:t>Чтобы </a:t>
            </a:r>
            <a:r>
              <a:rPr lang="ru-RU" dirty="0">
                <a:ea typeface="ＭＳ Ｐゴシック" pitchFamily="-109" charset="-128"/>
                <a:cs typeface="ＭＳ Ｐゴシック" pitchFamily="-109" charset="-128"/>
              </a:rPr>
              <a:t>это сделать, надо с помощью смартфона отсканировать специальный QR-код, который напечатан на чеке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3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altLang="ru-RU" sz="2000" dirty="0" smtClean="0">
                <a:latin typeface="Calibri" charset="0"/>
                <a:ea typeface="ＭＳ Ｐゴシック" charset="-128"/>
              </a:rPr>
              <a:t>ЕГАИС – </a:t>
            </a:r>
            <a:r>
              <a:rPr lang="ru-RU" sz="2000" dirty="0"/>
              <a:t>Как продавать алкогольную продукцию с 2016 </a:t>
            </a:r>
            <a:r>
              <a:rPr lang="ru-RU" sz="2000" dirty="0" smtClean="0"/>
              <a:t>года?</a:t>
            </a:r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Дополнительная информация доступна также в </a:t>
            </a:r>
            <a:r>
              <a:rPr lang="ru-RU" sz="2800" dirty="0" smtClean="0"/>
              <a:t>газете «Российская кооперация»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№ </a:t>
            </a:r>
            <a:r>
              <a:rPr lang="ru-RU" sz="2800" dirty="0" smtClean="0"/>
              <a:t>33 от 20 августа 2015 года.</a:t>
            </a:r>
            <a:endParaRPr lang="ru-RU" sz="28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183">
            <a:off x="2709773" y="3577328"/>
            <a:ext cx="3816039" cy="21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«1С-Сеть» -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EDI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-сервис для обмена коммерческими и внутренними документами</a:t>
            </a:r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К кому обращаться с вопросами?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Со стороны Центросоюза Российской Федерации технические вопросы курирует</a:t>
            </a:r>
            <a:r>
              <a:rPr lang="en-US" sz="2400" dirty="0" smtClean="0"/>
              <a:t> </a:t>
            </a:r>
            <a:r>
              <a:rPr lang="ru-RU" sz="2400" dirty="0" smtClean="0"/>
              <a:t>ИТ Директор НИИПК Александр Геннадьевич Чистобородов:</a:t>
            </a:r>
          </a:p>
          <a:p>
            <a:pPr marL="0" indent="0" algn="ctr">
              <a:buNone/>
            </a:pPr>
            <a:r>
              <a:rPr lang="ru-RU" sz="2400" dirty="0" smtClean="0"/>
              <a:t>+7 (495) 684-1782, </a:t>
            </a:r>
            <a:r>
              <a:rPr lang="en-US" sz="2400" dirty="0" err="1" smtClean="0"/>
              <a:t>torg@rus.coop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8205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  <a:defRPr/>
            </a:pPr>
            <a:r>
              <a:rPr lang="ru-RU" sz="4400" dirty="0">
                <a:latin typeface="Calibri" charset="0"/>
                <a:ea typeface="Calibri" charset="0"/>
                <a:cs typeface="Calibri" charset="0"/>
              </a:rPr>
              <a:t>Техническая поддержка – от количества к качеству</a:t>
            </a:r>
          </a:p>
        </p:txBody>
      </p:sp>
    </p:spTree>
    <p:extLst>
      <p:ext uri="{BB962C8B-B14F-4D97-AF65-F5344CB8AC3E}">
        <p14:creationId xmlns:p14="http://schemas.microsoft.com/office/powerpoint/2010/main" val="6188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ходе автоматизации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724"/>
              </p:ext>
            </p:extLst>
          </p:nvPr>
        </p:nvGraphicFramePr>
        <p:xfrm>
          <a:off x="251520" y="1412776"/>
          <a:ext cx="8640959" cy="5152608"/>
        </p:xfrm>
        <a:graphic>
          <a:graphicData uri="http://schemas.openxmlformats.org/drawingml/2006/table">
            <a:tbl>
              <a:tblPr/>
              <a:tblGrid>
                <a:gridCol w="3312368"/>
                <a:gridCol w="2016224"/>
                <a:gridCol w="2088232"/>
                <a:gridCol w="1224135"/>
              </a:tblGrid>
              <a:tr h="2239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Региональный союз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отклонение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втоматизировано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магазинов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7 мес. 2014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Автоматизировано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магазинов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7 мес. 2015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Оренбургский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Ульяновский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Челябинский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Владимирский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Амурский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Воронежский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Курганский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Псковский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Удмуртский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Старицкое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райпо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Тверь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Приморский краевой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Брянский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Калужский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Томский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Вологодский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Ленинградский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Свердловский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Пермский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Алтайский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Ярославский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Башкирский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31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Марийский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34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Калининградский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36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dirty="0" smtClean="0">
                <a:latin typeface="Calibri" charset="0"/>
                <a:ea typeface="ＭＳ Ｐゴシック" charset="-128"/>
              </a:rPr>
              <a:t>Техническая поддержка – от количества к качеству</a:t>
            </a:r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ru-RU" dirty="0">
                <a:cs typeface="ＭＳ Ｐゴシック" pitchFamily="-109" charset="-128"/>
              </a:rPr>
              <a:t>Необходимость</a:t>
            </a:r>
            <a:r>
              <a:rPr lang="ru-RU" dirty="0"/>
              <a:t> </a:t>
            </a:r>
          </a:p>
          <a:p>
            <a:pPr marL="457200" lvl="1" indent="0">
              <a:buNone/>
            </a:pPr>
            <a:endParaRPr lang="ru-RU" dirty="0" smtClean="0"/>
          </a:p>
          <a:p>
            <a:pPr marL="457200" lvl="1" indent="0">
              <a:buNone/>
            </a:pP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Переход </a:t>
            </a:r>
            <a:r>
              <a:rPr lang="ru-RU" dirty="0"/>
              <a:t>от количества к качеству. </a:t>
            </a:r>
            <a:endParaRPr lang="ru-RU" dirty="0" smtClean="0"/>
          </a:p>
          <a:p>
            <a:pPr marL="457200" lvl="1" indent="0">
              <a:buNone/>
            </a:pPr>
            <a:endParaRPr lang="ru-RU" dirty="0"/>
          </a:p>
          <a:p>
            <a:pPr marL="457200" lvl="1" indent="0">
              <a:buNone/>
            </a:pPr>
            <a:r>
              <a:rPr lang="ru-RU" dirty="0" smtClean="0"/>
              <a:t>От </a:t>
            </a:r>
            <a:r>
              <a:rPr lang="ru-RU" dirty="0"/>
              <a:t>открытия большого количества объектов, к организации их надежного </a:t>
            </a:r>
            <a:r>
              <a:rPr lang="ru-RU" dirty="0" smtClean="0"/>
              <a:t>функционирования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dirty="0" smtClean="0">
                <a:latin typeface="Calibri" charset="0"/>
                <a:ea typeface="ＭＳ Ｐゴシック" charset="-128"/>
              </a:rPr>
              <a:t>Техническая поддержка – от количества к качеству</a:t>
            </a:r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ru-RU" dirty="0" smtClean="0"/>
              <a:t>Какая возможность техподдержки есть сейчас?</a:t>
            </a:r>
          </a:p>
          <a:p>
            <a:pPr marL="457200" lvl="1" indent="0" algn="ctr">
              <a:buNone/>
            </a:pPr>
            <a:endParaRPr lang="ru-RU" dirty="0" smtClean="0"/>
          </a:p>
          <a:p>
            <a:pPr lvl="2"/>
            <a:r>
              <a:rPr lang="ru-RU" sz="2000" dirty="0" smtClean="0"/>
              <a:t>По вопросам работоспособности ТКП 1С-Рарус можно заключить договор с 1С-Рарус</a:t>
            </a:r>
            <a:endParaRPr lang="ru-RU" sz="2000" dirty="0"/>
          </a:p>
          <a:p>
            <a:pPr lvl="2"/>
            <a:r>
              <a:rPr lang="ru-RU" sz="2000" dirty="0"/>
              <a:t>По вопросам работоспособности </a:t>
            </a:r>
            <a:r>
              <a:rPr lang="ru-RU" sz="2000" dirty="0" smtClean="0"/>
              <a:t>ПО касс Кристалл </a:t>
            </a:r>
            <a:r>
              <a:rPr lang="ru-RU" sz="2000" dirty="0"/>
              <a:t>можно заключить договор с </a:t>
            </a:r>
            <a:r>
              <a:rPr lang="ru-RU" sz="2000" dirty="0" smtClean="0"/>
              <a:t>Кристалл Сервис</a:t>
            </a:r>
          </a:p>
          <a:p>
            <a:pPr lvl="2"/>
            <a:r>
              <a:rPr lang="ru-RU" sz="2000" dirty="0" smtClean="0"/>
              <a:t>По вопросам ИТ (компьютеры и сети) – ИТ служба Райпо (региона)</a:t>
            </a:r>
            <a:endParaRPr lang="ru-RU" sz="2000" dirty="0"/>
          </a:p>
          <a:p>
            <a:pPr lvl="2"/>
            <a:r>
              <a:rPr lang="ru-RU" sz="2000" dirty="0" smtClean="0"/>
              <a:t>Остальные вопросы ?</a:t>
            </a:r>
            <a:endParaRPr lang="ru-RU" dirty="0"/>
          </a:p>
          <a:p>
            <a:pPr marL="1371600" lvl="3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4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dirty="0" smtClean="0">
                <a:latin typeface="Calibri" charset="0"/>
                <a:ea typeface="ＭＳ Ｐゴシック" charset="-128"/>
              </a:rPr>
              <a:t>Техническая поддержка – от количества к качеству</a:t>
            </a:r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ru-RU" dirty="0" smtClean="0"/>
              <a:t>Сложности текущего состояния:</a:t>
            </a:r>
          </a:p>
          <a:p>
            <a:pPr marL="457200" lvl="1" indent="0" algn="ctr">
              <a:buNone/>
            </a:pPr>
            <a:endParaRPr lang="ru-RU" dirty="0" smtClean="0"/>
          </a:p>
          <a:p>
            <a:pPr lvl="2"/>
            <a:r>
              <a:rPr lang="ru-RU" sz="2000" dirty="0" smtClean="0"/>
              <a:t>Не </a:t>
            </a:r>
            <a:r>
              <a:rPr lang="ru-RU" sz="2000" dirty="0"/>
              <a:t>понятно к кому </a:t>
            </a:r>
            <a:r>
              <a:rPr lang="ru-RU" sz="2000" dirty="0" smtClean="0"/>
              <a:t>обратиться с каким вопросом</a:t>
            </a:r>
            <a:endParaRPr lang="ru-RU" sz="2000" dirty="0"/>
          </a:p>
          <a:p>
            <a:pPr lvl="2"/>
            <a:r>
              <a:rPr lang="ru-RU" sz="2000" dirty="0" smtClean="0"/>
              <a:t>Нужно </a:t>
            </a:r>
            <a:r>
              <a:rPr lang="ru-RU" sz="2000" dirty="0"/>
              <a:t>обращаться к разным подрядчикам</a:t>
            </a:r>
            <a:r>
              <a:rPr lang="ru-RU" sz="2000" dirty="0" smtClean="0"/>
              <a:t>:</a:t>
            </a:r>
          </a:p>
          <a:p>
            <a:pPr lvl="3">
              <a:buFont typeface="Wingdings" charset="2"/>
              <a:buChar char="q"/>
            </a:pPr>
            <a:r>
              <a:rPr lang="ru-RU" dirty="0" smtClean="0"/>
              <a:t>Вопросы </a:t>
            </a:r>
            <a:r>
              <a:rPr lang="ru-RU" dirty="0"/>
              <a:t>по Рарус </a:t>
            </a:r>
            <a:r>
              <a:rPr lang="ru-RU" dirty="0" smtClean="0"/>
              <a:t>1С – обращаться к 1С Рарус</a:t>
            </a:r>
            <a:endParaRPr lang="ru-RU" dirty="0"/>
          </a:p>
          <a:p>
            <a:pPr lvl="3">
              <a:buFont typeface="Wingdings" charset="2"/>
              <a:buChar char="q"/>
            </a:pPr>
            <a:r>
              <a:rPr lang="ru-RU" dirty="0"/>
              <a:t>Вопросы по кассам </a:t>
            </a:r>
            <a:r>
              <a:rPr lang="ru-RU" dirty="0" smtClean="0"/>
              <a:t>– в Кристалл </a:t>
            </a:r>
            <a:r>
              <a:rPr lang="ru-RU" dirty="0"/>
              <a:t>Сервис</a:t>
            </a:r>
          </a:p>
          <a:p>
            <a:pPr lvl="3">
              <a:buFont typeface="Wingdings" charset="2"/>
              <a:buChar char="q"/>
            </a:pPr>
            <a:r>
              <a:rPr lang="ru-RU" dirty="0"/>
              <a:t>Вопросы по ИТ</a:t>
            </a:r>
          </a:p>
          <a:p>
            <a:pPr lvl="3">
              <a:buFont typeface="Wingdings" charset="2"/>
              <a:buChar char="q"/>
            </a:pPr>
            <a:r>
              <a:rPr lang="ru-RU" dirty="0"/>
              <a:t>Вопросы по организации </a:t>
            </a:r>
            <a:r>
              <a:rPr lang="ru-RU" dirty="0" smtClean="0"/>
              <a:t>торговли</a:t>
            </a:r>
          </a:p>
          <a:p>
            <a:pPr lvl="2"/>
            <a:r>
              <a:rPr lang="ru-RU" sz="2000" dirty="0" smtClean="0"/>
              <a:t>Сложно </a:t>
            </a:r>
            <a:r>
              <a:rPr lang="ru-RU" sz="2000" dirty="0"/>
              <a:t>решать вопросы на стыке </a:t>
            </a:r>
            <a:r>
              <a:rPr lang="ru-RU" sz="2000" dirty="0" smtClean="0"/>
              <a:t>систем</a:t>
            </a:r>
          </a:p>
          <a:p>
            <a:pPr lvl="2"/>
            <a:r>
              <a:rPr lang="ru-RU" sz="2000" dirty="0" smtClean="0"/>
              <a:t>Запросы теряются </a:t>
            </a:r>
            <a:endParaRPr lang="ru-RU" sz="2000" dirty="0"/>
          </a:p>
          <a:p>
            <a:pPr lvl="2">
              <a:buFont typeface="Wingdings" charset="2"/>
              <a:buChar char="q"/>
            </a:pPr>
            <a:endParaRPr lang="ru-RU" dirty="0"/>
          </a:p>
          <a:p>
            <a:pPr marL="1371600" lvl="3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2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dirty="0" smtClean="0">
                <a:latin typeface="Calibri" charset="0"/>
                <a:ea typeface="ＭＳ Ｐゴシック" charset="-128"/>
              </a:rPr>
              <a:t>Техническая поддержка – от количества к качеству</a:t>
            </a:r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457200" lvl="1" indent="0" algn="ctr">
              <a:buNone/>
            </a:pPr>
            <a:r>
              <a:rPr lang="ru-RU" dirty="0" smtClean="0"/>
              <a:t>Что планируется:</a:t>
            </a:r>
          </a:p>
          <a:p>
            <a:pPr marL="457200" lvl="1" indent="0" algn="ctr">
              <a:buNone/>
            </a:pPr>
            <a:endParaRPr lang="ru-RU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Единый договор на техподдержку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«Единое окно» для обращений (почта, телефон, </a:t>
            </a:r>
            <a:r>
              <a:rPr lang="en-US" sz="2000" dirty="0" smtClean="0"/>
              <a:t>WEB)</a:t>
            </a:r>
            <a:endParaRPr lang="ru-RU" sz="2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Обращения регистрируются, имеют номер и есть обратная связь </a:t>
            </a:r>
            <a:r>
              <a:rPr lang="en-US" sz="2000" dirty="0" smtClean="0"/>
              <a:t>(</a:t>
            </a:r>
            <a:r>
              <a:rPr lang="ru-RU" sz="2000" dirty="0" smtClean="0"/>
              <a:t>оповещения об изменении статусов обращения)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Обращения делегируются на исполнителя сотрудниками техподдержки (в Кристалл Сервис, в 1С-Рарус, в ИТ региона…)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000" dirty="0" smtClean="0"/>
              <a:t>Видна</a:t>
            </a:r>
            <a:r>
              <a:rPr lang="en-US" sz="2000" dirty="0" smtClean="0"/>
              <a:t> </a:t>
            </a:r>
            <a:r>
              <a:rPr lang="ru-RU" sz="2000" dirty="0" smtClean="0"/>
              <a:t>статистика по количеству обращений и качеству их решения.</a:t>
            </a:r>
            <a:endParaRPr lang="ru-RU" dirty="0"/>
          </a:p>
          <a:p>
            <a:pPr marL="1371600" lvl="3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en-US" altLang="ru-RU" sz="2000" dirty="0">
              <a:latin typeface="Calibri" charset="0"/>
              <a:ea typeface="ＭＳ Ｐゴシック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  <a:defRPr/>
            </a:pPr>
            <a:r>
              <a:rPr lang="ru-RU" sz="4400" dirty="0">
                <a:latin typeface="Calibri" charset="0"/>
                <a:ea typeface="Calibri" charset="0"/>
                <a:cs typeface="Calibri" charset="0"/>
              </a:rPr>
              <a:t>Часто встречающиеся проблемы и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1735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latin typeface="Calibri" charset="0"/>
                <a:ea typeface="Calibri" charset="0"/>
                <a:cs typeface="Calibri" charset="0"/>
              </a:rPr>
              <a:t>Часто встречающиеся проблемы и вопросы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ru-RU" sz="2400" b="1" dirty="0" smtClean="0"/>
              <a:t>Технические проблемы, называемые ИТ-специалистами* при реализации проекта «</a:t>
            </a:r>
            <a:r>
              <a:rPr lang="ru-RU" sz="2400" b="1" dirty="0" smtClean="0"/>
              <a:t>Автоматизация»</a:t>
            </a:r>
          </a:p>
          <a:p>
            <a:pPr marL="971550" lvl="1" indent="-457200">
              <a:buFont typeface="+mj-lt"/>
              <a:buAutoNum type="arabicPeriod"/>
            </a:pPr>
            <a:r>
              <a:rPr lang="ru-RU" b="1" dirty="0" smtClean="0"/>
              <a:t>Проблема с зависанием робота обмена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sz="2000" i="1" dirty="0"/>
              <a:t>Является следствием больших объемов </a:t>
            </a:r>
            <a:r>
              <a:rPr lang="ru-RU" sz="2000" i="1" dirty="0" smtClean="0"/>
              <a:t>информации для обменов. </a:t>
            </a:r>
            <a:r>
              <a:rPr lang="ru-RU" sz="2000" i="1" dirty="0"/>
              <a:t>Например: восстановления последовательности, изменения </a:t>
            </a:r>
            <a:r>
              <a:rPr lang="ru-RU" sz="2000" i="1" dirty="0"/>
              <a:t>в иерархи</a:t>
            </a:r>
            <a:r>
              <a:rPr lang="ru-RU" sz="2000" i="1" dirty="0"/>
              <a:t>и </a:t>
            </a:r>
            <a:r>
              <a:rPr lang="ru-RU" sz="2000" i="1" dirty="0" smtClean="0"/>
              <a:t>номенклатуры, редкие </a:t>
            </a:r>
            <a:r>
              <a:rPr lang="ru-RU" sz="2000" i="1" dirty="0"/>
              <a:t>обмены – накопление </a:t>
            </a:r>
            <a:r>
              <a:rPr lang="ru-RU" sz="2000" i="1" dirty="0" smtClean="0"/>
              <a:t>информации, нет чёткого графика технических процессов.</a:t>
            </a:r>
          </a:p>
          <a:p>
            <a:pPr marL="971550" lvl="1" indent="-457200">
              <a:buFont typeface="+mj-lt"/>
              <a:buAutoNum type="arabicPeriod"/>
            </a:pPr>
            <a:r>
              <a:rPr lang="ru-RU" b="1" dirty="0"/>
              <a:t>Проблема со сроками заведения нормативно-справочной </a:t>
            </a:r>
            <a:r>
              <a:rPr lang="ru-RU" b="1" dirty="0" smtClean="0"/>
              <a:t>информации</a:t>
            </a:r>
            <a:r>
              <a:rPr lang="ru-RU" sz="2000" i="1" dirty="0" smtClean="0"/>
              <a:t>. Задержка обычно происходит на региональном уровне. Начиная от подачи заявки и сроков её исполнения и заканчивая сроками обмена баз района и магазина, которые контролируются местной ИТ-службой</a:t>
            </a:r>
            <a:endParaRPr lang="ru-RU" dirty="0" smtClean="0"/>
          </a:p>
          <a:p>
            <a:pPr marL="971550" lvl="1" indent="-457200">
              <a:buFont typeface="+mj-lt"/>
              <a:buAutoNum type="arabicPeriod"/>
            </a:pPr>
            <a:r>
              <a:rPr lang="ru-RU" b="1" dirty="0" smtClean="0"/>
              <a:t>Недостаточно </a:t>
            </a:r>
            <a:r>
              <a:rPr lang="ru-RU" b="1" dirty="0"/>
              <a:t>стабильная работа программы при нестабильной связи через интернет</a:t>
            </a:r>
            <a:r>
              <a:rPr lang="ru-RU" b="1" dirty="0" smtClean="0"/>
              <a:t>.</a:t>
            </a:r>
            <a:r>
              <a:rPr lang="ru-RU" dirty="0"/>
              <a:t> </a:t>
            </a:r>
            <a:r>
              <a:rPr lang="ru-RU" sz="2000" i="1" dirty="0"/>
              <a:t>Искать способы стабилизации интернет канала. Мобильная или спутниковая связь.</a:t>
            </a:r>
          </a:p>
          <a:p>
            <a:pPr marL="971550" lvl="1" indent="-457200">
              <a:buFont typeface="+mj-lt"/>
              <a:buAutoNum type="arabicPeriod"/>
            </a:pPr>
            <a:r>
              <a:rPr lang="ru-RU" b="1" dirty="0" smtClean="0"/>
              <a:t>Недостаточно </a:t>
            </a:r>
            <a:r>
              <a:rPr lang="ru-RU" b="1" dirty="0"/>
              <a:t>оперативная работа технической </a:t>
            </a:r>
            <a:r>
              <a:rPr lang="ru-RU" b="1" dirty="0" smtClean="0"/>
              <a:t>поддержки.</a:t>
            </a:r>
            <a:r>
              <a:rPr lang="ru-RU" dirty="0" smtClean="0"/>
              <a:t> </a:t>
            </a:r>
            <a:r>
              <a:rPr lang="ru-RU" sz="2000" i="1" dirty="0"/>
              <a:t>Заключения договоров технической поддержки с партнерами. </a:t>
            </a:r>
            <a:r>
              <a:rPr lang="ru-RU" sz="2000" i="1" dirty="0"/>
              <a:t>Усиление региональной </a:t>
            </a:r>
            <a:r>
              <a:rPr lang="ru-RU" sz="2000" i="1" dirty="0" smtClean="0"/>
              <a:t>ИТ-службы и её влияние на районных ИТ-специалистов. Работа в единой команде.</a:t>
            </a:r>
            <a:endParaRPr lang="ru-RU" sz="2000" i="1" dirty="0"/>
          </a:p>
          <a:p>
            <a:pPr marL="1371600" lvl="3" indent="0">
              <a:buNone/>
            </a:pPr>
            <a:endParaRPr lang="ru-RU" dirty="0" smtClean="0"/>
          </a:p>
          <a:p>
            <a:pPr marL="1371600" lvl="3" indent="0">
              <a:buNone/>
            </a:pPr>
            <a:endParaRPr lang="ru-RU" dirty="0" smtClean="0"/>
          </a:p>
          <a:p>
            <a:pPr marL="1371600" lvl="3" indent="0" algn="r">
              <a:buNone/>
            </a:pPr>
            <a:r>
              <a:rPr lang="ru-RU" sz="1600" dirty="0" smtClean="0">
                <a:solidFill>
                  <a:srgbClr val="5424DC"/>
                </a:solidFill>
              </a:rPr>
              <a:t>*Решаются в рабочем порядке, при взаимодействии и </a:t>
            </a:r>
            <a:r>
              <a:rPr lang="ru-RU" sz="1600" dirty="0" smtClean="0">
                <a:solidFill>
                  <a:srgbClr val="5424DC"/>
                </a:solidFill>
              </a:rPr>
              <a:t>желании</a:t>
            </a:r>
          </a:p>
          <a:p>
            <a:pPr marL="1371600" lvl="3" indent="0" algn="r">
              <a:buNone/>
            </a:pPr>
            <a:r>
              <a:rPr lang="ru-RU" sz="1600" dirty="0" smtClean="0">
                <a:solidFill>
                  <a:srgbClr val="5424DC"/>
                </a:solidFill>
              </a:rPr>
              <a:t> </a:t>
            </a:r>
            <a:r>
              <a:rPr lang="ru-RU" sz="1600" dirty="0" smtClean="0">
                <a:solidFill>
                  <a:srgbClr val="5424DC"/>
                </a:solidFill>
              </a:rPr>
              <a:t>специалистов региональных организаций</a:t>
            </a:r>
            <a:endParaRPr lang="ru-RU" sz="1600" dirty="0">
              <a:solidFill>
                <a:srgbClr val="5424DC"/>
              </a:solidFill>
            </a:endParaRPr>
          </a:p>
          <a:p>
            <a:pPr marL="1371600" lvl="3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Схема заведения карточек номенклатуры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5475" y="1600200"/>
            <a:ext cx="5993049" cy="4525963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 rot="3545019">
            <a:off x="7605539" y="1453996"/>
            <a:ext cx="720080" cy="1101016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3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latin typeface="Calibri" charset="0"/>
                <a:ea typeface="Calibri" charset="0"/>
                <a:cs typeface="Calibri" charset="0"/>
              </a:rPr>
              <a:t>Часто встречающиеся проблемы и вопросы</a:t>
            </a:r>
            <a:endParaRPr lang="ru-RU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968552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ru-RU" sz="2400" b="1" dirty="0" smtClean="0"/>
              <a:t>Административные </a:t>
            </a:r>
            <a:r>
              <a:rPr lang="ru-RU" sz="2400" b="1" dirty="0"/>
              <a:t>проблемы, </a:t>
            </a:r>
            <a:r>
              <a:rPr lang="ru-RU" sz="2400" b="1" dirty="0" smtClean="0"/>
              <a:t>называемые ИТ-специалистами</a:t>
            </a:r>
            <a:r>
              <a:rPr lang="ru-RU" sz="2400" b="1" dirty="0"/>
              <a:t>* при реализации проекта «Автоматизация</a:t>
            </a:r>
            <a:r>
              <a:rPr lang="ru-RU" sz="2400" b="1" dirty="0" smtClean="0"/>
              <a:t>»:</a:t>
            </a:r>
            <a:endParaRPr lang="ru-RU" sz="2400" b="1" dirty="0"/>
          </a:p>
          <a:p>
            <a:pPr marL="971550" lvl="1" indent="-457200">
              <a:buFont typeface="+mj-lt"/>
              <a:buAutoNum type="arabicPeriod"/>
            </a:pPr>
            <a:r>
              <a:rPr lang="ru-RU" sz="2200" dirty="0" smtClean="0"/>
              <a:t>На момент автоматизации  магазина </a:t>
            </a:r>
            <a:r>
              <a:rPr lang="ru-RU" sz="2200" b="1" dirty="0" smtClean="0"/>
              <a:t>не </a:t>
            </a:r>
            <a:r>
              <a:rPr lang="ru-RU" sz="2200" b="1" dirty="0" smtClean="0"/>
              <a:t>определены форматы </a:t>
            </a:r>
            <a:r>
              <a:rPr lang="ru-RU" sz="2200" b="1" dirty="0"/>
              <a:t>магазинов — привязка торговых матриц ассортимента</a:t>
            </a:r>
            <a:r>
              <a:rPr lang="ru-RU" sz="2200" dirty="0"/>
              <a:t> и протоколов согласования </a:t>
            </a:r>
            <a:r>
              <a:rPr lang="ru-RU" sz="2200" dirty="0" smtClean="0"/>
              <a:t>цен.</a:t>
            </a:r>
          </a:p>
          <a:p>
            <a:pPr marL="971550" lvl="1" indent="-457200">
              <a:buFont typeface="+mj-lt"/>
              <a:buAutoNum type="arabicPeriod"/>
            </a:pPr>
            <a:r>
              <a:rPr lang="ru-RU" sz="2200" b="1" dirty="0" smtClean="0"/>
              <a:t>Не закреплена ответственность </a:t>
            </a:r>
            <a:r>
              <a:rPr lang="ru-RU" sz="2200" b="1" dirty="0" smtClean="0"/>
              <a:t>за </a:t>
            </a:r>
            <a:r>
              <a:rPr lang="ru-RU" sz="2200" b="1" dirty="0" smtClean="0"/>
              <a:t>процесс </a:t>
            </a:r>
            <a:r>
              <a:rPr lang="ru-RU" sz="2200" b="1" dirty="0" smtClean="0"/>
              <a:t>автоматизации</a:t>
            </a:r>
            <a:r>
              <a:rPr lang="ru-RU" sz="2200" dirty="0" smtClean="0"/>
              <a:t> в магазине. ИТ-специалисты автоматизировали магазин, он, к примеру, проработал неделю, касса по каким-либо проблемам выключается, и магазин работает в пассивном режиме, </a:t>
            </a:r>
            <a:r>
              <a:rPr lang="en-US" sz="2200" dirty="0" smtClean="0"/>
              <a:t>z-</a:t>
            </a:r>
            <a:r>
              <a:rPr lang="ru-RU" sz="2200" dirty="0" smtClean="0"/>
              <a:t>отчёт отсутствуют. </a:t>
            </a:r>
            <a:endParaRPr lang="ru-RU" sz="2200" dirty="0" smtClean="0"/>
          </a:p>
          <a:p>
            <a:pPr marL="971550" lvl="1" indent="-457200">
              <a:buFont typeface="+mj-lt"/>
              <a:buAutoNum type="arabicPeriod"/>
            </a:pPr>
            <a:r>
              <a:rPr lang="ru-RU" sz="2200" b="1" dirty="0" smtClean="0"/>
              <a:t>Отсутствие мотивации у продавцов</a:t>
            </a:r>
            <a:r>
              <a:rPr lang="ru-RU" sz="2200" dirty="0" smtClean="0"/>
              <a:t> работать </a:t>
            </a:r>
            <a:r>
              <a:rPr lang="ru-RU" sz="2200" dirty="0"/>
              <a:t>в автоматизированных </a:t>
            </a:r>
            <a:r>
              <a:rPr lang="ru-RU" sz="2200" dirty="0" smtClean="0"/>
              <a:t>магазинах, что затрудняет процесс освоения программы 1С-Рарус:ТК </a:t>
            </a:r>
            <a:endParaRPr lang="ru-RU" sz="2200" dirty="0" smtClean="0"/>
          </a:p>
          <a:p>
            <a:pPr marL="971550" lvl="1" indent="-457200">
              <a:buFont typeface="+mj-lt"/>
              <a:buAutoNum type="arabicPeriod"/>
            </a:pPr>
            <a:r>
              <a:rPr lang="ru-RU" sz="2200" b="1" dirty="0" smtClean="0"/>
              <a:t>Слабая заинтересованность у </a:t>
            </a:r>
            <a:r>
              <a:rPr lang="ru-RU" sz="2200" b="1" dirty="0" smtClean="0"/>
              <a:t>работников бухгалтерских служб</a:t>
            </a:r>
            <a:r>
              <a:rPr lang="ru-RU" sz="2200" dirty="0" smtClean="0"/>
              <a:t>, в освоении особенностей </a:t>
            </a:r>
            <a:r>
              <a:rPr lang="ru-RU" sz="2200" dirty="0" err="1" smtClean="0"/>
              <a:t>товароучётной</a:t>
            </a:r>
            <a:r>
              <a:rPr lang="ru-RU" sz="2200" dirty="0" smtClean="0"/>
              <a:t> системы. </a:t>
            </a:r>
            <a:r>
              <a:rPr lang="ru-RU" sz="2200" dirty="0" smtClean="0"/>
              <a:t>Например: </a:t>
            </a:r>
            <a:r>
              <a:rPr lang="ru-RU" sz="2200" dirty="0"/>
              <a:t>просили убрать переоценку из товарных отчётов</a:t>
            </a:r>
            <a:r>
              <a:rPr lang="ru-RU" sz="2200" dirty="0" smtClean="0"/>
              <a:t>.</a:t>
            </a:r>
          </a:p>
          <a:p>
            <a:pPr marL="971550" lvl="1" indent="-457200">
              <a:buFont typeface="+mj-lt"/>
              <a:buAutoNum type="arabicPeriod"/>
            </a:pPr>
            <a:endParaRPr lang="ru-RU" sz="2200" dirty="0" smtClean="0"/>
          </a:p>
          <a:p>
            <a:pPr marL="971550" lvl="1" indent="-457200">
              <a:buFont typeface="+mj-lt"/>
              <a:buAutoNum type="arabicPeriod"/>
            </a:pPr>
            <a:endParaRPr lang="ru-RU" sz="2200" dirty="0" smtClean="0"/>
          </a:p>
          <a:p>
            <a:pPr marL="914400" lvl="2" indent="0">
              <a:buNone/>
            </a:pPr>
            <a:endParaRPr lang="ru-RU" sz="1800" dirty="0" smtClean="0"/>
          </a:p>
          <a:p>
            <a:pPr marL="914400" lvl="2" indent="0" algn="r">
              <a:buNone/>
            </a:pPr>
            <a:r>
              <a:rPr lang="ru-RU" sz="1600" dirty="0">
                <a:solidFill>
                  <a:srgbClr val="5424DC"/>
                </a:solidFill>
              </a:rPr>
              <a:t>*Решаются </a:t>
            </a:r>
            <a:r>
              <a:rPr lang="ru-RU" sz="1600" dirty="0" smtClean="0">
                <a:solidFill>
                  <a:srgbClr val="5424DC"/>
                </a:solidFill>
              </a:rPr>
              <a:t>при заинтересованности административных </a:t>
            </a:r>
            <a:r>
              <a:rPr lang="ru-RU" sz="1600" dirty="0" smtClean="0">
                <a:solidFill>
                  <a:srgbClr val="5424DC"/>
                </a:solidFill>
              </a:rPr>
              <a:t>сотрудников</a:t>
            </a:r>
          </a:p>
          <a:p>
            <a:pPr marL="914400" lvl="2" indent="0" algn="r">
              <a:buNone/>
            </a:pPr>
            <a:r>
              <a:rPr lang="ru-RU" sz="1600" dirty="0" smtClean="0">
                <a:solidFill>
                  <a:srgbClr val="5424DC"/>
                </a:solidFill>
              </a:rPr>
              <a:t> региональных/районных </a:t>
            </a:r>
            <a:r>
              <a:rPr lang="ru-RU" sz="1600" dirty="0" smtClean="0">
                <a:solidFill>
                  <a:srgbClr val="5424DC"/>
                </a:solidFill>
              </a:rPr>
              <a:t>организаций в процессе автоматизации</a:t>
            </a:r>
            <a:endParaRPr lang="ru-RU" sz="1600" dirty="0">
              <a:solidFill>
                <a:srgbClr val="5424DC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9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плане автоматизации*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512387"/>
              </p:ext>
            </p:extLst>
          </p:nvPr>
        </p:nvGraphicFramePr>
        <p:xfrm>
          <a:off x="251520" y="1340768"/>
          <a:ext cx="8516831" cy="5181600"/>
        </p:xfrm>
        <a:graphic>
          <a:graphicData uri="http://schemas.openxmlformats.org/drawingml/2006/table">
            <a:tbl>
              <a:tblPr/>
              <a:tblGrid>
                <a:gridCol w="2865178"/>
                <a:gridCol w="2072332"/>
                <a:gridCol w="2092052"/>
                <a:gridCol w="1487269"/>
              </a:tblGrid>
              <a:tr h="961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Региональный союз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                                по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магазинам                         на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Автоматизировано магазинов                        за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мес. 2015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выполнения плана на 01.08.2015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Чувашский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81,67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Амурский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Псковский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Смоленский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Краснодарский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Орловский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Нижегородский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Тюменский север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Ставропольский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Брянский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Оренбургский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Карельский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Тульский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Кемеровский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Свердловский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Владимирский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6597352"/>
            <a:ext cx="8496944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FF0000"/>
                </a:solidFill>
              </a:rPr>
              <a:t>* на основании данных, представленных региональными организациями на отчетную дату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9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плане </a:t>
            </a:r>
            <a:r>
              <a:rPr lang="ru-RU" dirty="0" smtClean="0"/>
              <a:t>автоматизации*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184011"/>
              </p:ext>
            </p:extLst>
          </p:nvPr>
        </p:nvGraphicFramePr>
        <p:xfrm>
          <a:off x="251520" y="1564821"/>
          <a:ext cx="8660801" cy="4023360"/>
        </p:xfrm>
        <a:graphic>
          <a:graphicData uri="http://schemas.openxmlformats.org/drawingml/2006/table">
            <a:tbl>
              <a:tblPr/>
              <a:tblGrid>
                <a:gridCol w="2913683"/>
                <a:gridCol w="2132815"/>
                <a:gridCol w="2101856"/>
                <a:gridCol w="1512447"/>
              </a:tblGrid>
              <a:tr h="440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Региональный союз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магазинам  </a:t>
                      </a:r>
                    </a:p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Автоматизировано магазинов                        за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мес. 2015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выполнения плана на 01.08.2015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Алтайский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Бурятский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Вологодский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Иркутский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Калужский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Ленинградский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Пензенский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Приморский рыболов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Татарский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Челябинский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6237312"/>
            <a:ext cx="8496944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FF0000"/>
                </a:solidFill>
              </a:rPr>
              <a:t>* на основании данных, представленных региональными организациями на отчетную дату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плане автоматизации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175711"/>
              </p:ext>
            </p:extLst>
          </p:nvPr>
        </p:nvGraphicFramePr>
        <p:xfrm>
          <a:off x="251520" y="1564821"/>
          <a:ext cx="8660801" cy="2194560"/>
        </p:xfrm>
        <a:graphic>
          <a:graphicData uri="http://schemas.openxmlformats.org/drawingml/2006/table">
            <a:tbl>
              <a:tblPr/>
              <a:tblGrid>
                <a:gridCol w="2913683"/>
                <a:gridCol w="2132815"/>
                <a:gridCol w="2101856"/>
                <a:gridCol w="1512447"/>
              </a:tblGrid>
              <a:tr h="440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Региональный союз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магазинам  </a:t>
                      </a:r>
                    </a:p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Автоматизировано магазинов                        за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мес. 2015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выполнения плана на 01.08.2015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Курганский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Томский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Удмуртский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868267"/>
      </p:ext>
    </p:extLst>
  </p:cSld>
  <p:clrMapOvr>
    <a:masterClrMapping/>
  </p:clrMapOvr>
</p:sld>
</file>

<file path=ppt/theme/theme1.xml><?xml version="1.0" encoding="utf-8"?>
<a:theme xmlns:a="http://schemas.openxmlformats.org/drawingml/2006/main" name="send_automation">
  <a:themeElements>
    <a:clrScheme name="Другая 1">
      <a:dk1>
        <a:srgbClr val="503D1A"/>
      </a:dk1>
      <a:lt1>
        <a:sysClr val="window" lastClr="FFFFFF"/>
      </a:lt1>
      <a:dk2>
        <a:srgbClr val="775F55"/>
      </a:dk2>
      <a:lt2>
        <a:srgbClr val="EBDDC3"/>
      </a:lt2>
      <a:accent1>
        <a:srgbClr val="4B2B19"/>
      </a:accent1>
      <a:accent2>
        <a:srgbClr val="DD8047"/>
      </a:accent2>
      <a:accent3>
        <a:srgbClr val="A5AB81"/>
      </a:accent3>
      <a:accent4>
        <a:srgbClr val="F69D1A"/>
      </a:accent4>
      <a:accent5>
        <a:srgbClr val="B29C93"/>
      </a:accent5>
      <a:accent6>
        <a:srgbClr val="968C8C"/>
      </a:accent6>
      <a:hlink>
        <a:srgbClr val="808759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центросоюз</Template>
  <TotalTime>3628</TotalTime>
  <Words>5142</Words>
  <Application>Microsoft Office PowerPoint</Application>
  <PresentationFormat>Экран (4:3)</PresentationFormat>
  <Paragraphs>2038</Paragraphs>
  <Slides>67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send_automation</vt:lpstr>
      <vt:lpstr>О ходе реализации приоритетных направлений</vt:lpstr>
      <vt:lpstr>Приоритетные направления развития потребительской кооперации на 2015 год.</vt:lpstr>
      <vt:lpstr>автоматизация торговых и логистических процессов</vt:lpstr>
      <vt:lpstr>О ходе автоматизации*</vt:lpstr>
      <vt:lpstr>О ходе автоматизации</vt:lpstr>
      <vt:lpstr>О ходе автоматизации</vt:lpstr>
      <vt:lpstr>О плане автоматизации* </vt:lpstr>
      <vt:lpstr>О плане автоматизации*</vt:lpstr>
      <vt:lpstr>О плане автоматизации</vt:lpstr>
      <vt:lpstr>О плане автоматизации</vt:lpstr>
      <vt:lpstr>Прогноз по автоматизации</vt:lpstr>
      <vt:lpstr>Прогноз по автоматизации</vt:lpstr>
      <vt:lpstr>Прогноз по автоматизации</vt:lpstr>
      <vt:lpstr>централизация закупочной деятельности</vt:lpstr>
      <vt:lpstr>Центркооп: итоги 7 месяцев</vt:lpstr>
      <vt:lpstr>Центркооп: итоги 7 месяцев</vt:lpstr>
      <vt:lpstr>Центркооп: итоги 7 месяцев</vt:lpstr>
      <vt:lpstr>Центркооп: выполнение плана</vt:lpstr>
      <vt:lpstr>Центркооп: выполнение плана</vt:lpstr>
      <vt:lpstr>Центркооп: выполнение плана</vt:lpstr>
      <vt:lpstr>Центркооп: прогноз 2015</vt:lpstr>
      <vt:lpstr>Центркооп: прогноз 2015</vt:lpstr>
      <vt:lpstr>Центркооп: прогноз 2015</vt:lpstr>
      <vt:lpstr>централизация закупочной деятельности</vt:lpstr>
      <vt:lpstr>Перечень регионов участвующих в проекте</vt:lpstr>
      <vt:lpstr>Вопросы при реализации проекта</vt:lpstr>
      <vt:lpstr>Вопросы при реализации проекта</vt:lpstr>
      <vt:lpstr>Товарооборот и пилотная группа</vt:lpstr>
      <vt:lpstr>Учет оборота</vt:lpstr>
      <vt:lpstr>Контроль результатов проекта</vt:lpstr>
      <vt:lpstr>Товарооборот и пилотная группа</vt:lpstr>
      <vt:lpstr>Период проверки данных по проекту</vt:lpstr>
      <vt:lpstr>Протокол согласования цен</vt:lpstr>
      <vt:lpstr>Протокол согласования цен</vt:lpstr>
      <vt:lpstr>Вопросы при реализации проекта</vt:lpstr>
      <vt:lpstr>Издержки оптового оператора </vt:lpstr>
      <vt:lpstr>Издержки оптового оператора </vt:lpstr>
      <vt:lpstr>Сложности при реализации проекта </vt:lpstr>
      <vt:lpstr>Презентация PowerPoint</vt:lpstr>
      <vt:lpstr>Ход реализации</vt:lpstr>
      <vt:lpstr>Ход реализации</vt:lpstr>
      <vt:lpstr>применение современных технологий</vt:lpstr>
      <vt:lpstr>Презентация PowerPoint</vt:lpstr>
      <vt:lpstr>Презентация PowerPoint</vt:lpstr>
      <vt:lpstr>«1С-Сеть» - EDI-сервис для обмена коммерческими и внутренними документами</vt:lpstr>
      <vt:lpstr>«1С-Сеть» - EDI-сервис для обмена коммерческими и внутренними документами</vt:lpstr>
      <vt:lpstr>«1С-Сеть» - EDI-сервис для обмена коммерческими и внутренними документами</vt:lpstr>
      <vt:lpstr>«1С-Сеть» - EDI-сервис для обмена коммерческими и внутренними документами</vt:lpstr>
      <vt:lpstr>«1С-Сеть» - EDI-сервис для обмена коммерческими и внутренними документами</vt:lpstr>
      <vt:lpstr>Презентация PowerPoint</vt:lpstr>
      <vt:lpstr>Сроки</vt:lpstr>
      <vt:lpstr>Для работы в ЕГАИС нужны</vt:lpstr>
      <vt:lpstr>ЕГАИС – Как продавать алкогольную продукцию с 2016 года?</vt:lpstr>
      <vt:lpstr>Схема приемки</vt:lpstr>
      <vt:lpstr>ЕГАИС – Как продавать алкогольную продукцию с 2016 года?</vt:lpstr>
      <vt:lpstr>ЕГАИС – Как продавать алкогольную продукцию с 2016 года?</vt:lpstr>
      <vt:lpstr>ЕГАИС – Как продавать алкогольную продукцию с 2016 года?</vt:lpstr>
      <vt:lpstr>«1С-Сеть» - EDI-сервис для обмена коммерческими и внутренними документами</vt:lpstr>
      <vt:lpstr>Презентация PowerPoint</vt:lpstr>
      <vt:lpstr>Техническая поддержка – от количества к качеству</vt:lpstr>
      <vt:lpstr>Техническая поддержка – от количества к качеству</vt:lpstr>
      <vt:lpstr>Техническая поддержка – от количества к качеству</vt:lpstr>
      <vt:lpstr>Техническая поддержка – от количества к качеству</vt:lpstr>
      <vt:lpstr>Презентация PowerPoint</vt:lpstr>
      <vt:lpstr>Часто встречающиеся проблемы и вопросы</vt:lpstr>
      <vt:lpstr>Схема заведения карточек номенклатуры</vt:lpstr>
      <vt:lpstr>Часто встречающиеся проблемы и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Кузнецов</dc:creator>
  <cp:lastModifiedBy>Гончаренко Наталья Александровна</cp:lastModifiedBy>
  <cp:revision>92</cp:revision>
  <dcterms:created xsi:type="dcterms:W3CDTF">2015-08-06T08:08:16Z</dcterms:created>
  <dcterms:modified xsi:type="dcterms:W3CDTF">2015-08-24T14:32:44Z</dcterms:modified>
</cp:coreProperties>
</file>