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26" r:id="rId1"/>
  </p:sldMasterIdLst>
  <p:notesMasterIdLst>
    <p:notesMasterId r:id="rId12"/>
  </p:notesMasterIdLst>
  <p:handoutMasterIdLst>
    <p:handoutMasterId r:id="rId13"/>
  </p:handoutMasterIdLst>
  <p:sldIdLst>
    <p:sldId id="438" r:id="rId2"/>
    <p:sldId id="450" r:id="rId3"/>
    <p:sldId id="467" r:id="rId4"/>
    <p:sldId id="468" r:id="rId5"/>
    <p:sldId id="469" r:id="rId6"/>
    <p:sldId id="470" r:id="rId7"/>
    <p:sldId id="471" r:id="rId8"/>
    <p:sldId id="472" r:id="rId9"/>
    <p:sldId id="453" r:id="rId10"/>
    <p:sldId id="454" r:id="rId11"/>
  </p:sldIdLst>
  <p:sldSz cx="9144000" cy="5143500" type="screen16x9"/>
  <p:notesSz cx="6797675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00F"/>
    <a:srgbClr val="00458A"/>
    <a:srgbClr val="4133F3"/>
    <a:srgbClr val="00478E"/>
    <a:srgbClr val="0000FF"/>
    <a:srgbClr val="000000"/>
    <a:srgbClr val="FFFF00"/>
    <a:srgbClr val="CC0000"/>
    <a:srgbClr val="2D4FF9"/>
    <a:srgbClr val="5A3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8" autoAdjust="0"/>
    <p:restoredTop sz="80416" autoAdjust="0"/>
  </p:normalViewPr>
  <p:slideViewPr>
    <p:cSldViewPr snapToGrid="0">
      <p:cViewPr>
        <p:scale>
          <a:sx n="125" d="100"/>
          <a:sy n="125" d="100"/>
        </p:scale>
        <p:origin x="-1098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22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C3B70-9D18-4375-AB70-2318946CA5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2A4D46-05F8-432D-80B3-290C82157B3B}">
      <dgm:prSet/>
      <dgm:spPr/>
      <dgm:t>
        <a:bodyPr/>
        <a:lstStyle/>
        <a:p>
          <a:pPr algn="ctr"/>
          <a:r>
            <a:rPr lang="ru-RU" baseline="0" dirty="0" smtClean="0">
              <a:solidFill>
                <a:schemeClr val="bg1"/>
              </a:solidFill>
            </a:rPr>
            <a:t> Постановление Правительства Российской Федерации № 985</a:t>
          </a:r>
          <a:endParaRPr lang="ru-RU" baseline="0" dirty="0">
            <a:solidFill>
              <a:schemeClr val="bg1"/>
            </a:solidFill>
          </a:endParaRPr>
        </a:p>
      </dgm:t>
    </dgm:pt>
    <dgm:pt modelId="{4CC962A1-7F7C-423D-9F7B-F5E5F6ADEA91}" type="parTrans" cxnId="{0626317F-F10D-49E3-8253-539451793938}">
      <dgm:prSet/>
      <dgm:spPr/>
      <dgm:t>
        <a:bodyPr/>
        <a:lstStyle/>
        <a:p>
          <a:endParaRPr lang="ru-RU"/>
        </a:p>
      </dgm:t>
    </dgm:pt>
    <dgm:pt modelId="{ACCF365A-7CC2-4792-B071-5420415F6F10}" type="sibTrans" cxnId="{0626317F-F10D-49E3-8253-539451793938}">
      <dgm:prSet/>
      <dgm:spPr/>
      <dgm:t>
        <a:bodyPr/>
        <a:lstStyle/>
        <a:p>
          <a:endParaRPr lang="ru-RU"/>
        </a:p>
      </dgm:t>
    </dgm:pt>
    <dgm:pt modelId="{2EBC91A6-1D4F-454F-B935-AC03A1943708}" type="pres">
      <dgm:prSet presAssocID="{F68C3B70-9D18-4375-AB70-2318946CA5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D21335-D673-4AC4-B33A-8154BF3B3817}" type="pres">
      <dgm:prSet presAssocID="{E92A4D46-05F8-432D-80B3-290C82157B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B1AF80-414A-460B-A001-8483782ECE74}" type="presOf" srcId="{E92A4D46-05F8-432D-80B3-290C82157B3B}" destId="{E7D21335-D673-4AC4-B33A-8154BF3B3817}" srcOrd="0" destOrd="0" presId="urn:microsoft.com/office/officeart/2005/8/layout/vList2"/>
    <dgm:cxn modelId="{D38E0C5D-85C4-4B43-90DF-0467C159DCC0}" type="presOf" srcId="{F68C3B70-9D18-4375-AB70-2318946CA5E2}" destId="{2EBC91A6-1D4F-454F-B935-AC03A1943708}" srcOrd="0" destOrd="0" presId="urn:microsoft.com/office/officeart/2005/8/layout/vList2"/>
    <dgm:cxn modelId="{0626317F-F10D-49E3-8253-539451793938}" srcId="{F68C3B70-9D18-4375-AB70-2318946CA5E2}" destId="{E92A4D46-05F8-432D-80B3-290C82157B3B}" srcOrd="0" destOrd="0" parTransId="{4CC962A1-7F7C-423D-9F7B-F5E5F6ADEA91}" sibTransId="{ACCF365A-7CC2-4792-B071-5420415F6F10}"/>
    <dgm:cxn modelId="{8C83DB48-8566-4F3A-9B4D-E057018D9FE3}" type="presParOf" srcId="{2EBC91A6-1D4F-454F-B935-AC03A1943708}" destId="{E7D21335-D673-4AC4-B33A-8154BF3B38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21335-D673-4AC4-B33A-8154BF3B3817}">
      <dsp:nvSpPr>
        <dsp:cNvPr id="0" name=""/>
        <dsp:cNvSpPr/>
      </dsp:nvSpPr>
      <dsp:spPr>
        <a:xfrm>
          <a:off x="0" y="1382"/>
          <a:ext cx="796914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solidFill>
                <a:schemeClr val="bg1"/>
              </a:solidFill>
            </a:rPr>
            <a:t> Постановление Правительства Российской Федерации № 985</a:t>
          </a:r>
          <a:endParaRPr lang="ru-RU" sz="1400" kern="1200" baseline="0" dirty="0">
            <a:solidFill>
              <a:schemeClr val="bg1"/>
            </a:solidFill>
          </a:endParaRPr>
        </a:p>
      </dsp:txBody>
      <dsp:txXfrm>
        <a:off x="16392" y="17774"/>
        <a:ext cx="7936358" cy="303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644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5" rIns="90969" bIns="4548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30" y="3"/>
            <a:ext cx="294486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5" rIns="90969" bIns="454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727"/>
            <a:ext cx="294644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5" rIns="90969" bIns="454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30" y="9433727"/>
            <a:ext cx="294486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5" rIns="90969" bIns="4548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345C32-B73B-4065-8EFF-FF0EC65D9C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918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644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5" rIns="90969" bIns="4548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0" y="3"/>
            <a:ext cx="294486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5" rIns="90969" bIns="454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511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58" y="4717653"/>
            <a:ext cx="5438140" cy="446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5" rIns="90969" bIns="45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727"/>
            <a:ext cx="294644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5" rIns="90969" bIns="454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0" y="9433727"/>
            <a:ext cx="294486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69" tIns="45485" rIns="90969" bIns="4548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85D847-4E3F-4C8A-80D7-7C0DF7F5B7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87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trs.ru/offdoc/read/32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trs.ru/offdoc/read/29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 чего отталкивались. </a:t>
            </a:r>
            <a:r>
              <a:rPr lang="ru-RU" dirty="0" err="1" smtClean="0"/>
              <a:t>Предистория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3 </a:t>
            </a:r>
            <a:r>
              <a:rPr lang="ru-RU" dirty="0" smtClean="0"/>
              <a:t>декабря 2009 года </a:t>
            </a:r>
            <a:r>
              <a:rPr lang="ru-RU" dirty="0" smtClean="0">
                <a:hlinkClick r:id="rId3"/>
              </a:rPr>
              <a:t>постановлением Правительства Российской Федерации № 985</a:t>
            </a:r>
            <a:r>
              <a:rPr lang="ru-RU" dirty="0" smtClean="0"/>
              <a:t> была утверждена федеральная целевая программа (ФЦП), которая определила этапы и сроки реализации перехода страны на цифровые технологии в телевещании.</a:t>
            </a:r>
          </a:p>
          <a:p>
            <a:r>
              <a:rPr lang="ru-RU" dirty="0" smtClean="0"/>
              <a:t>Цели ФЦП – развитие информационного пространства Российской Федерации, обеспечение населения Российской Федерации многоканальным вещанием с гарантированным предоставлением общероссийских обязательных общедоступных телеканалов и радиоканалов заданного качества, повышение эффективности функционирования телерадиовещания.</a:t>
            </a:r>
          </a:p>
          <a:p>
            <a:r>
              <a:rPr lang="ru-RU" dirty="0" smtClean="0">
                <a:hlinkClick r:id="rId4"/>
              </a:rPr>
              <a:t>Распоряжением Правительства РФ от 27 сентября 2011 года № 1676-р</a:t>
            </a:r>
            <a:r>
              <a:rPr lang="ru-RU" dirty="0" smtClean="0"/>
              <a:t> РТРС назначен единственным исполнителем мероприятий по развитию сети цифрового эфирного телерадиовещания.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Постановление от 29 августа 2015 года №911. ФЦП «Развитие телерадиовещания в Российской Федерации на 2009–2015 годы» продлена до 2018 года. К концу 2018 года цифровым эфирным телерадиовещанием планируется обеспечить 98,4% населения России.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Чего достигли. 1-й</a:t>
            </a:r>
            <a:r>
              <a:rPr lang="ru-RU" baseline="0" dirty="0" smtClean="0"/>
              <a:t> мультиплекс.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Чего достигли</a:t>
            </a:r>
            <a:r>
              <a:rPr lang="ru-RU" baseline="0" dirty="0" smtClean="0"/>
              <a:t>. 2-й мультиплекс.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делаем сейчас.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делаем сейчас.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+mj-lt"/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Что делаем сейчас.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Прием </a:t>
            </a:r>
            <a:r>
              <a:rPr lang="ru-RU" sz="1200" dirty="0" smtClean="0">
                <a:solidFill>
                  <a:srgbClr val="002060"/>
                </a:solidFill>
              </a:rPr>
              <a:t>федерального мультиплекса;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Прием регионального транспортного потока;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Замещение PLP (формирование регионального мультиплекса);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Излучение регионального мультиплекса в эфир;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Трансляция федерального мультиплекса без изменений на выход </a:t>
            </a:r>
            <a:r>
              <a:rPr lang="ru-RU" sz="1200" dirty="0" err="1" smtClean="0">
                <a:solidFill>
                  <a:srgbClr val="002060"/>
                </a:solidFill>
              </a:rPr>
              <a:t>реплейсера</a:t>
            </a:r>
            <a:r>
              <a:rPr lang="ru-RU" sz="1200" dirty="0" smtClean="0">
                <a:solidFill>
                  <a:srgbClr val="002060"/>
                </a:solidFill>
              </a:rPr>
              <a:t> в случае пропадания регионального потока либо выхода из строя оборудования.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Что </a:t>
            </a:r>
            <a:r>
              <a:rPr lang="ru-RU" sz="1200" b="0" i="0" u="none" strike="noStrike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делаем</a:t>
            </a:r>
            <a:r>
              <a:rPr lang="ru-RU" sz="1200" b="0" i="0" u="none" strike="noStrike" kern="1200" baseline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сейчас.</a:t>
            </a:r>
            <a:endParaRPr lang="ru-RU" sz="1200" b="0" i="0" u="none" strike="noStrike" kern="120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Год 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- 2015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Количество обращений граждан по телефону в ЦКП (или филиал РТРС) по тематике ФЦП за весь период с открытия  - 1001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Количество граждан посетивших ЦКП за весь период с открытия  - 101</a:t>
            </a:r>
          </a:p>
          <a:p>
            <a:pPr rtl="0" eaLnBrk="1" fontAlgn="ctr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Количество обращений граждан по  E-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mail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- 162</a:t>
            </a:r>
          </a:p>
          <a:p>
            <a:pPr rtl="0" eaLnBrk="1" fontAlgn="ctr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Выездные презентации с начала работы  ЦКП - 5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6878-4EA1-4638-8CAA-743AC783567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C517-93CA-4564-8C99-35D3CC660C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4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BA7F-D027-4225-9F40-58C1A16163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0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9553-8120-4260-B473-6FA03F7428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7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4BA8-DF84-4487-B25A-96410D13ED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0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C109-96C8-4F23-998C-C8969F09DE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7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F7A-0C97-4EB4-92C3-4A04A5DC58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6B97-B22E-4AEE-848B-FD456FCAC1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0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B653-1C3B-4409-B8C2-4DD1652967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6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D015-36F4-4E0F-96E6-26E3F00D42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8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9E01-A11D-4A35-AC70-EBCC8AC559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0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62CE-7A4B-4693-824D-3BE8370AFD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8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457200" y="205978"/>
            <a:ext cx="8229600" cy="6915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C9556B3-99DB-48C7-BB87-153B03D3CC1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06.04.2016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2C20A6-F095-49F9-8E17-D6046D95AD1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Рисунок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4840002"/>
            <a:ext cx="8100392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3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7" r:id="rId1"/>
    <p:sldLayoutId id="2147484828" r:id="rId2"/>
    <p:sldLayoutId id="2147484829" r:id="rId3"/>
    <p:sldLayoutId id="2147484830" r:id="rId4"/>
    <p:sldLayoutId id="2147484831" r:id="rId5"/>
    <p:sldLayoutId id="2147484832" r:id="rId6"/>
    <p:sldLayoutId id="2147484833" r:id="rId7"/>
    <p:sldLayoutId id="2147484834" r:id="rId8"/>
    <p:sldLayoutId id="2147484835" r:id="rId9"/>
    <p:sldLayoutId id="2147484836" r:id="rId10"/>
    <p:sldLayoutId id="21474848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3.jpeg"/><Relationship Id="rId18" Type="http://schemas.openxmlformats.org/officeDocument/2006/relationships/oleObject" Target="../embeddings/oleObject5.bin"/><Relationship Id="rId26" Type="http://schemas.openxmlformats.org/officeDocument/2006/relationships/diagramQuickStyle" Target="../diagrams/quickStyle1.xml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6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emf"/><Relationship Id="rId17" Type="http://schemas.openxmlformats.org/officeDocument/2006/relationships/image" Target="../media/image8.emf"/><Relationship Id="rId25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.bin"/><Relationship Id="rId20" Type="http://schemas.openxmlformats.org/officeDocument/2006/relationships/image" Target="../media/image16.png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3.bin"/><Relationship Id="rId24" Type="http://schemas.openxmlformats.org/officeDocument/2006/relationships/diagramData" Target="../diagrams/data1.xml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23" Type="http://schemas.openxmlformats.org/officeDocument/2006/relationships/image" Target="../media/image17.jpeg"/><Relationship Id="rId28" Type="http://schemas.microsoft.com/office/2007/relationships/diagramDrawing" Target="../diagrams/drawing1.xml"/><Relationship Id="rId10" Type="http://schemas.openxmlformats.org/officeDocument/2006/relationships/image" Target="../media/image6.emf"/><Relationship Id="rId19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4.png"/><Relationship Id="rId22" Type="http://schemas.openxmlformats.org/officeDocument/2006/relationships/image" Target="../media/image10.emf"/><Relationship Id="rId27" Type="http://schemas.openxmlformats.org/officeDocument/2006/relationships/diagramColors" Target="../diagrams/colors1.xml"/><Relationship Id="rId30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12.pn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2" y="187445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73214" y="4589230"/>
            <a:ext cx="1675587" cy="368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06 апреля 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2016 г.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18534" y="3294605"/>
            <a:ext cx="283599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Е. А. Хоменко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ведущий инженер 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064347" y="1727122"/>
            <a:ext cx="8079653" cy="135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00338D"/>
                </a:solidFill>
              </a:rPr>
              <a:t>Реализация федеральной целевой программы</a:t>
            </a:r>
            <a:br>
              <a:rPr lang="ru-RU" sz="2400" b="1" dirty="0" smtClean="0">
                <a:solidFill>
                  <a:srgbClr val="00338D"/>
                </a:solidFill>
              </a:rPr>
            </a:br>
            <a:r>
              <a:rPr lang="ru-RU" sz="2400" b="1" dirty="0" smtClean="0">
                <a:solidFill>
                  <a:srgbClr val="00338D"/>
                </a:solidFill>
              </a:rPr>
              <a:t>«Развитие телерадиовещания в Российской Федерации на 2009–2018 годы»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10" y="356024"/>
            <a:ext cx="1628725" cy="10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2" y="187445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110" y="41370743"/>
            <a:ext cx="3253077" cy="228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10" y="356024"/>
            <a:ext cx="1628725" cy="1092175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1064347" y="1448199"/>
            <a:ext cx="8079653" cy="2323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00338D"/>
                </a:solidFill>
              </a:rPr>
              <a:t>Спасибо за внимание!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26019" y="4544163"/>
            <a:ext cx="1956306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Новосибирск 2016 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г.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1138" name="Picture 2" descr="Coat of arms of Novosibirsk oblast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63" y="3466384"/>
            <a:ext cx="838819" cy="102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73" name="Picture 33" descr="http://minpromtorg.bump.ru/resources/000/000/000/001/169/1169956_240x2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6" y="3710230"/>
            <a:ext cx="1061864" cy="10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2" y="187445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110" y="41370743"/>
            <a:ext cx="3253077" cy="228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138806" y="1406120"/>
            <a:ext cx="7776864" cy="1620181"/>
            <a:chOff x="1331640" y="1268760"/>
            <a:chExt cx="7776864" cy="2160241"/>
          </a:xfrm>
        </p:grpSpPr>
        <p:graphicFrame>
          <p:nvGraphicFramePr>
            <p:cNvPr id="41" name="Object 35"/>
            <p:cNvGraphicFramePr>
              <a:graphicFrameLocks noChangeAspect="1"/>
            </p:cNvGraphicFramePr>
            <p:nvPr/>
          </p:nvGraphicFramePr>
          <p:xfrm>
            <a:off x="1380493" y="1268760"/>
            <a:ext cx="2305840" cy="13260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237" r:id="rId7" imgW="9214560" imgH="5055120" progId="">
                    <p:embed/>
                  </p:oleObj>
                </mc:Choice>
                <mc:Fallback>
                  <p:oleObj r:id="rId7" imgW="9214560" imgH="50551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0493" y="1268760"/>
                          <a:ext cx="2305840" cy="13260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AutoShape 37"/>
            <p:cNvSpPr>
              <a:spLocks noChangeArrowheads="1"/>
            </p:cNvSpPr>
            <p:nvPr/>
          </p:nvSpPr>
          <p:spPr bwMode="auto">
            <a:xfrm>
              <a:off x="1331640" y="2708921"/>
              <a:ext cx="2399358" cy="7200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CFE8"/>
                </a:gs>
              </a:gsLst>
              <a:path path="shape">
                <a:fillToRect l="50000" t="50000" r="50000" b="50000"/>
              </a:path>
            </a:gradFill>
            <a:ln w="6480">
              <a:solidFill>
                <a:srgbClr val="EEECE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10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 Box 38"/>
            <p:cNvSpPr txBox="1">
              <a:spLocks noChangeArrowheads="1"/>
            </p:cNvSpPr>
            <p:nvPr/>
          </p:nvSpPr>
          <p:spPr bwMode="auto">
            <a:xfrm>
              <a:off x="1398638" y="2779842"/>
              <a:ext cx="2308632" cy="5745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54000" rIns="54000">
              <a:spAutoFit/>
            </a:bodyPr>
            <a:lstStyle/>
            <a:p>
              <a:pPr algn="ctr">
                <a:spcBef>
                  <a:spcPts val="975"/>
                </a:spcBef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100" dirty="0" err="1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Единое</a:t>
              </a:r>
              <a:r>
                <a:rPr lang="en-GB" sz="1100" dirty="0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dirty="0" smtClean="0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              </a:t>
              </a:r>
              <a:r>
                <a:rPr lang="en-GB" sz="1100" dirty="0" err="1" smtClean="0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информационное</a:t>
              </a:r>
              <a:r>
                <a:rPr lang="en-GB" sz="1100" dirty="0" smtClean="0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100" dirty="0" err="1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пространство</a:t>
              </a:r>
              <a:endParaRPr lang="en-GB" sz="1100" dirty="0">
                <a:solidFill>
                  <a:srgbClr val="00478E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AutoShape 25"/>
            <p:cNvSpPr>
              <a:spLocks noChangeArrowheads="1"/>
            </p:cNvSpPr>
            <p:nvPr/>
          </p:nvSpPr>
          <p:spPr bwMode="auto">
            <a:xfrm>
              <a:off x="3779912" y="2708920"/>
              <a:ext cx="2520280" cy="71636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CFE8"/>
                </a:gs>
              </a:gsLst>
              <a:path path="shape">
                <a:fillToRect l="50000" t="50000" r="50000" b="50000"/>
              </a:path>
            </a:gradFill>
            <a:ln w="6480">
              <a:solidFill>
                <a:srgbClr val="EEECE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10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Text Box 26"/>
            <p:cNvSpPr txBox="1">
              <a:spLocks noChangeArrowheads="1"/>
            </p:cNvSpPr>
            <p:nvPr/>
          </p:nvSpPr>
          <p:spPr bwMode="auto">
            <a:xfrm>
              <a:off x="3853261" y="2781702"/>
              <a:ext cx="2373582" cy="5745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54000" rIns="54000">
              <a:spAutoFit/>
            </a:bodyPr>
            <a:lstStyle/>
            <a:p>
              <a:pPr algn="ctr">
                <a:spcBef>
                  <a:spcPts val="975"/>
                </a:spcBef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100" dirty="0" err="1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Ликвидация</a:t>
              </a:r>
              <a:r>
                <a:rPr lang="en-GB" sz="1100" dirty="0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100" dirty="0" err="1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информационного</a:t>
              </a:r>
              <a:r>
                <a:rPr lang="en-GB" sz="1100" dirty="0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100" dirty="0" err="1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неравенства</a:t>
              </a:r>
              <a:endParaRPr lang="en-GB" sz="1100" dirty="0">
                <a:solidFill>
                  <a:srgbClr val="00478E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46" name="Object 43"/>
            <p:cNvGraphicFramePr>
              <a:graphicFrameLocks noChangeAspect="1"/>
            </p:cNvGraphicFramePr>
            <p:nvPr/>
          </p:nvGraphicFramePr>
          <p:xfrm>
            <a:off x="3965555" y="1412776"/>
            <a:ext cx="2176558" cy="1132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238" r:id="rId9" imgW="6861960" imgH="2639880" progId="">
                    <p:embed/>
                  </p:oleObj>
                </mc:Choice>
                <mc:Fallback>
                  <p:oleObj r:id="rId9" imgW="6861960" imgH="2639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5555" y="1412776"/>
                          <a:ext cx="2176558" cy="11320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6519862" y="1268760"/>
            <a:ext cx="2514600" cy="1335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239" r:id="rId11" imgW="10415160" imgH="5104800" progId="">
                    <p:embed/>
                  </p:oleObj>
                </mc:Choice>
                <mc:Fallback>
                  <p:oleObj r:id="rId11" imgW="10415160" imgH="5104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9862" y="1268760"/>
                          <a:ext cx="2514600" cy="1335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6408712" y="2708920"/>
              <a:ext cx="2699792" cy="70338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CFE8"/>
                </a:gs>
              </a:gsLst>
              <a:path path="shape">
                <a:fillToRect l="50000" t="50000" r="50000" b="50000"/>
              </a:path>
            </a:gradFill>
            <a:ln w="6480">
              <a:solidFill>
                <a:srgbClr val="EEECE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10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6660231" y="2779841"/>
              <a:ext cx="2160241" cy="5745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54000" rIns="54000">
              <a:spAutoFit/>
            </a:bodyPr>
            <a:lstStyle/>
            <a:p>
              <a:pPr algn="ctr">
                <a:spcBef>
                  <a:spcPts val="975"/>
                </a:spcBef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100" dirty="0" err="1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Гарантированное</a:t>
              </a:r>
              <a:r>
                <a:rPr lang="en-GB" sz="1100" dirty="0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100" dirty="0" err="1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бесплатное</a:t>
              </a:r>
              <a:r>
                <a:rPr lang="en-GB" sz="1100" dirty="0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100" dirty="0" err="1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телерадиовещание</a:t>
              </a:r>
              <a:endParaRPr lang="en-GB" sz="1100" dirty="0">
                <a:solidFill>
                  <a:srgbClr val="00478E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177991" y="3268052"/>
            <a:ext cx="7752570" cy="1663909"/>
            <a:chOff x="1283926" y="4069440"/>
            <a:chExt cx="7752570" cy="2218544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6588224" y="5696679"/>
              <a:ext cx="2448272" cy="574960"/>
              <a:chOff x="3851" y="3799"/>
              <a:chExt cx="1719" cy="319"/>
            </a:xfrm>
          </p:grpSpPr>
          <p:sp>
            <p:nvSpPr>
              <p:cNvPr id="39" name="AutoShape 13"/>
              <p:cNvSpPr>
                <a:spLocks noChangeArrowheads="1"/>
              </p:cNvSpPr>
              <p:nvPr/>
            </p:nvSpPr>
            <p:spPr bwMode="auto">
              <a:xfrm>
                <a:off x="3851" y="3805"/>
                <a:ext cx="1719" cy="30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6CFE8"/>
                  </a:gs>
                </a:gsLst>
                <a:path path="shape">
                  <a:fillToRect l="50000" t="50000" r="50000" b="50000"/>
                </a:path>
              </a:gradFill>
              <a:ln w="6480">
                <a:solidFill>
                  <a:srgbClr val="EEECE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1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 Box 14"/>
              <p:cNvSpPr txBox="1">
                <a:spLocks noChangeArrowheads="1"/>
              </p:cNvSpPr>
              <p:nvPr/>
            </p:nvSpPr>
            <p:spPr bwMode="auto">
              <a:xfrm>
                <a:off x="3876" y="3799"/>
                <a:ext cx="1669" cy="31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54000" rIns="54000">
                <a:spAutoFit/>
              </a:bodyPr>
              <a:lstStyle/>
              <a:p>
                <a:pPr algn="ctr">
                  <a:spcBef>
                    <a:spcPts val="975"/>
                  </a:spcBef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dirty="0" err="1">
                    <a:solidFill>
                      <a:srgbClr val="00478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Активизация</a:t>
                </a:r>
                <a:r>
                  <a:rPr lang="en-GB" sz="1100" dirty="0">
                    <a:solidFill>
                      <a:srgbClr val="00478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1100" dirty="0" err="1">
                    <a:solidFill>
                      <a:srgbClr val="00478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отечественного</a:t>
                </a:r>
                <a:r>
                  <a:rPr lang="en-GB" sz="1100" dirty="0">
                    <a:solidFill>
                      <a:srgbClr val="00478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1100" dirty="0" err="1">
                    <a:solidFill>
                      <a:srgbClr val="00478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производства</a:t>
                </a:r>
                <a:endParaRPr lang="en-GB" sz="1100" dirty="0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6940593" y="4069440"/>
              <a:ext cx="1865901" cy="1128902"/>
              <a:chOff x="4105" y="2770"/>
              <a:chExt cx="1345" cy="719"/>
            </a:xfrm>
          </p:grpSpPr>
          <p:pic>
            <p:nvPicPr>
              <p:cNvPr id="32" name="Picture 1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105" y="2799"/>
                <a:ext cx="426" cy="40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33" name="Picture 18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277" y="2937"/>
                <a:ext cx="547" cy="31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34" name="Picture 19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293" y="3159"/>
                <a:ext cx="532" cy="3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aphicFrame>
            <p:nvGraphicFramePr>
              <p:cNvPr id="35" name="Object 20"/>
              <p:cNvGraphicFramePr>
                <a:graphicFrameLocks noChangeAspect="1"/>
              </p:cNvGraphicFramePr>
              <p:nvPr/>
            </p:nvGraphicFramePr>
            <p:xfrm>
              <a:off x="4809" y="2770"/>
              <a:ext cx="208" cy="4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240" r:id="rId16" imgW="2363400" imgH="6370200" progId="">
                      <p:embed/>
                    </p:oleObj>
                  </mc:Choice>
                  <mc:Fallback>
                    <p:oleObj r:id="rId16" imgW="2363400" imgH="63702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9" y="2770"/>
                            <a:ext cx="208" cy="49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21"/>
              <p:cNvGraphicFramePr>
                <a:graphicFrameLocks noChangeAspect="1"/>
              </p:cNvGraphicFramePr>
              <p:nvPr/>
            </p:nvGraphicFramePr>
            <p:xfrm>
              <a:off x="5012" y="3007"/>
              <a:ext cx="438" cy="3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241" r:id="rId18" imgW="1428949" imgH="1209524" progId="">
                      <p:embed/>
                    </p:oleObj>
                  </mc:Choice>
                  <mc:Fallback>
                    <p:oleObj r:id="rId18" imgW="1428949" imgH="1209524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12" y="3007"/>
                            <a:ext cx="438" cy="32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38" name="Picture 23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872" y="3076"/>
                <a:ext cx="266" cy="1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grpSp>
          <p:nvGrpSpPr>
            <p:cNvPr id="15" name="Группа 7"/>
            <p:cNvGrpSpPr>
              <a:grpSpLocks/>
            </p:cNvGrpSpPr>
            <p:nvPr/>
          </p:nvGrpSpPr>
          <p:grpSpPr bwMode="auto">
            <a:xfrm>
              <a:off x="3851918" y="5713467"/>
              <a:ext cx="2655316" cy="574517"/>
              <a:chOff x="3235325" y="5665513"/>
              <a:chExt cx="2727325" cy="523154"/>
            </a:xfrm>
          </p:grpSpPr>
          <p:sp>
            <p:nvSpPr>
              <p:cNvPr id="27" name="AutoShape 27"/>
              <p:cNvSpPr>
                <a:spLocks noChangeArrowheads="1"/>
              </p:cNvSpPr>
              <p:nvPr/>
            </p:nvSpPr>
            <p:spPr bwMode="auto">
              <a:xfrm>
                <a:off x="3235325" y="5682104"/>
                <a:ext cx="2727325" cy="487362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6CFE8"/>
                  </a:gs>
                </a:gsLst>
                <a:path path="shape">
                  <a:fillToRect l="50000" t="50000" r="50000" b="50000"/>
                </a:path>
              </a:gradFill>
              <a:ln w="6480">
                <a:solidFill>
                  <a:srgbClr val="EEECE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10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 Box 28"/>
              <p:cNvSpPr txBox="1">
                <a:spLocks noChangeArrowheads="1"/>
              </p:cNvSpPr>
              <p:nvPr/>
            </p:nvSpPr>
            <p:spPr bwMode="auto">
              <a:xfrm>
                <a:off x="3313905" y="5665513"/>
                <a:ext cx="2570162" cy="5231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54000" rIns="54000">
                <a:spAutoFit/>
              </a:bodyPr>
              <a:lstStyle/>
              <a:p>
                <a:pPr algn="ctr">
                  <a:spcBef>
                    <a:spcPts val="975"/>
                  </a:spcBef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dirty="0" err="1">
                    <a:solidFill>
                      <a:srgbClr val="00478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Рост</a:t>
                </a:r>
                <a:r>
                  <a:rPr lang="en-GB" sz="1100" dirty="0">
                    <a:solidFill>
                      <a:srgbClr val="00478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1100" dirty="0" err="1">
                    <a:solidFill>
                      <a:srgbClr val="00478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рынка</a:t>
                </a:r>
                <a:r>
                  <a:rPr lang="en-GB" sz="1100" dirty="0">
                    <a:solidFill>
                      <a:srgbClr val="00478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1100" dirty="0" err="1">
                    <a:solidFill>
                      <a:srgbClr val="00478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высокотехнологичных</a:t>
                </a:r>
                <a:r>
                  <a:rPr lang="en-GB" sz="1100" dirty="0">
                    <a:solidFill>
                      <a:srgbClr val="00478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1100" dirty="0" err="1">
                    <a:solidFill>
                      <a:srgbClr val="00478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услуг</a:t>
                </a:r>
                <a:endParaRPr lang="en-GB" sz="1100" dirty="0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 flipH="1">
              <a:off x="3316003" y="5150440"/>
              <a:ext cx="178111" cy="22104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10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7" name="Группа 3"/>
            <p:cNvGrpSpPr>
              <a:grpSpLocks/>
            </p:cNvGrpSpPr>
            <p:nvPr/>
          </p:nvGrpSpPr>
          <p:grpSpPr bwMode="auto">
            <a:xfrm>
              <a:off x="1283926" y="4221087"/>
              <a:ext cx="2592288" cy="2039411"/>
              <a:chOff x="3159127" y="2674937"/>
              <a:chExt cx="2879727" cy="2006601"/>
            </a:xfrm>
          </p:grpSpPr>
          <p:graphicFrame>
            <p:nvGraphicFramePr>
              <p:cNvPr id="21" name="Object 29"/>
              <p:cNvGraphicFramePr>
                <a:graphicFrameLocks noChangeAspect="1"/>
              </p:cNvGraphicFramePr>
              <p:nvPr/>
            </p:nvGraphicFramePr>
            <p:xfrm>
              <a:off x="3212132" y="2674937"/>
              <a:ext cx="2799735" cy="10620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242" r:id="rId21" imgW="6399000" imgH="1907280" progId="">
                      <p:embed/>
                    </p:oleObj>
                  </mc:Choice>
                  <mc:Fallback>
                    <p:oleObj r:id="rId21" imgW="6399000" imgH="190728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2132" y="2674937"/>
                            <a:ext cx="2799735" cy="10620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2" name="Group 31"/>
              <p:cNvGrpSpPr>
                <a:grpSpLocks/>
              </p:cNvGrpSpPr>
              <p:nvPr/>
            </p:nvGrpSpPr>
            <p:grpSpPr bwMode="auto">
              <a:xfrm>
                <a:off x="3159127" y="4170363"/>
                <a:ext cx="2879727" cy="511175"/>
                <a:chOff x="1990" y="2855"/>
                <a:chExt cx="1814" cy="322"/>
              </a:xfrm>
            </p:grpSpPr>
            <p:sp>
              <p:nvSpPr>
                <p:cNvPr id="24" name="AutoShape 32"/>
                <p:cNvSpPr>
                  <a:spLocks noChangeArrowheads="1"/>
                </p:cNvSpPr>
                <p:nvPr/>
              </p:nvSpPr>
              <p:spPr bwMode="auto">
                <a:xfrm>
                  <a:off x="2038" y="2855"/>
                  <a:ext cx="1718" cy="322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B6CFE8"/>
                    </a:gs>
                  </a:gsLst>
                  <a:path path="shape">
                    <a:fillToRect l="50000" t="50000" r="50000" b="50000"/>
                  </a:path>
                </a:gradFill>
                <a:ln w="6480">
                  <a:solidFill>
                    <a:srgbClr val="EEECE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100"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990" y="2908"/>
                  <a:ext cx="1814" cy="21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square" lIns="54000" rIns="54000">
                  <a:spAutoFit/>
                </a:bodyPr>
                <a:lstStyle/>
                <a:p>
                  <a:pPr algn="ctr">
                    <a:spcBef>
                      <a:spcPts val="975"/>
                    </a:spcBef>
                    <a:buFont typeface="Times New Roman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100" dirty="0" err="1">
                      <a:solidFill>
                        <a:srgbClr val="00478E"/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Высвобождение</a:t>
                  </a:r>
                  <a:r>
                    <a:rPr lang="en-GB" sz="1100" dirty="0">
                      <a:solidFill>
                        <a:srgbClr val="00478E"/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1100" dirty="0" err="1">
                      <a:solidFill>
                        <a:srgbClr val="00478E"/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частотного</a:t>
                  </a:r>
                  <a:r>
                    <a:rPr lang="en-GB" sz="1100" dirty="0">
                      <a:solidFill>
                        <a:srgbClr val="00478E"/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1100" dirty="0" err="1" smtClean="0">
                      <a:solidFill>
                        <a:srgbClr val="00478E"/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ресурса</a:t>
                  </a:r>
                  <a:endParaRPr lang="en-GB" sz="1100" dirty="0">
                    <a:solidFill>
                      <a:srgbClr val="00478E"/>
                    </a:solidFill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8" name="AutoShape 40"/>
            <p:cNvSpPr>
              <a:spLocks noChangeArrowheads="1"/>
            </p:cNvSpPr>
            <p:nvPr/>
          </p:nvSpPr>
          <p:spPr bwMode="auto">
            <a:xfrm>
              <a:off x="1763688" y="5342441"/>
              <a:ext cx="1584175" cy="25169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6480">
              <a:solidFill>
                <a:srgbClr val="000000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EEECE1"/>
              </a:outerShdw>
            </a:effectLst>
          </p:spPr>
          <p:txBody>
            <a:bodyPr wrap="none" lIns="68400" tIns="34200" rIns="68400" bIns="34200" anchor="ctr"/>
            <a:lstStyle/>
            <a:p>
              <a:pPr algn="ctr"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100" dirty="0" err="1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Цифровое</a:t>
              </a:r>
              <a:r>
                <a:rPr lang="en-GB" sz="1100" dirty="0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100" dirty="0" err="1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вещание</a:t>
              </a:r>
              <a:endParaRPr lang="en-GB" sz="1100" dirty="0">
                <a:solidFill>
                  <a:srgbClr val="00478E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AutoShape 41"/>
            <p:cNvSpPr>
              <a:spLocks noChangeArrowheads="1"/>
            </p:cNvSpPr>
            <p:nvPr/>
          </p:nvSpPr>
          <p:spPr bwMode="auto">
            <a:xfrm>
              <a:off x="3059832" y="4437112"/>
              <a:ext cx="550525" cy="4679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6480">
              <a:solidFill>
                <a:srgbClr val="000000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EEECE1"/>
              </a:outerShdw>
            </a:effectLst>
          </p:spPr>
          <p:txBody>
            <a:bodyPr wrap="none" lIns="68400" tIns="34200" rIns="68400" bIns="34200" anchor="ctr"/>
            <a:lstStyle/>
            <a:p>
              <a:pPr algn="ctr"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100" b="1" dirty="0" smtClean="0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LTE</a:t>
              </a:r>
              <a:endParaRPr lang="en-GB" sz="1100" b="1" dirty="0">
                <a:solidFill>
                  <a:srgbClr val="00478E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AutoShape 42"/>
            <p:cNvSpPr>
              <a:spLocks noChangeArrowheads="1"/>
            </p:cNvSpPr>
            <p:nvPr/>
          </p:nvSpPr>
          <p:spPr bwMode="auto">
            <a:xfrm>
              <a:off x="1403648" y="4488922"/>
              <a:ext cx="864096" cy="50501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6480">
              <a:solidFill>
                <a:srgbClr val="000000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EEECE1"/>
              </a:outerShdw>
            </a:effectLst>
          </p:spPr>
          <p:txBody>
            <a:bodyPr wrap="none" lIns="68400" tIns="34200" rIns="68400" bIns="34200" anchor="ctr"/>
            <a:lstStyle/>
            <a:p>
              <a:pPr algn="ctr"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100" dirty="0" err="1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Аналоговое</a:t>
              </a:r>
              <a:endParaRPr lang="en-GB" sz="1100" dirty="0">
                <a:solidFill>
                  <a:srgbClr val="00478E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100" dirty="0" err="1">
                  <a:solidFill>
                    <a:srgbClr val="00478E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вещание</a:t>
              </a:r>
              <a:endParaRPr lang="en-GB" sz="1100" dirty="0">
                <a:solidFill>
                  <a:srgbClr val="00478E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7065" name="Picture 25" descr="http://m1.bfm.ru/page/default/2010/01/15/grafichek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37" y="3252458"/>
            <a:ext cx="1931771" cy="117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53757116"/>
              </p:ext>
            </p:extLst>
          </p:nvPr>
        </p:nvGraphicFramePr>
        <p:xfrm>
          <a:off x="1138806" y="937815"/>
          <a:ext cx="7969142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pic>
        <p:nvPicPr>
          <p:cNvPr id="61" name="Picture 105" descr="C:\Users\khomenko\Desktop\бабочка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58" y="1755810"/>
            <a:ext cx="854158" cy="51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Заголовок 1"/>
          <p:cNvSpPr txBox="1">
            <a:spLocks/>
          </p:cNvSpPr>
          <p:nvPr/>
        </p:nvSpPr>
        <p:spPr>
          <a:xfrm>
            <a:off x="1064346" y="194994"/>
            <a:ext cx="8079654" cy="912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Общие сведения о ФЦП</a:t>
            </a:r>
            <a:endParaRPr lang="ru-RU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12" descr="http://www.kaluga-gov.ru/images/3d5d7781352a780d0496e3804fc18df5(1)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623" y="60958"/>
            <a:ext cx="887604" cy="8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5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http://nikvrn.ru/upload/publication/text/136/7bdfa4fb6f672e2f15e1f22ef5ee8fe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45" y="263304"/>
            <a:ext cx="2129155" cy="9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34" y="1433708"/>
            <a:ext cx="4554657" cy="31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2" y="187445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110" y="41370743"/>
            <a:ext cx="3253077" cy="228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064347" y="194994"/>
            <a:ext cx="5989320" cy="912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Итоги 2015 года. Первый мультиплекс</a:t>
            </a:r>
            <a:endParaRPr lang="ru-RU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84" y="3016007"/>
            <a:ext cx="2475881" cy="160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5753891" y="1354015"/>
            <a:ext cx="320646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Полностью построена сеть</a:t>
            </a: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13 одночастотных зон</a:t>
            </a: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59 объектов </a:t>
            </a: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Итоговый охват 97,08%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http://nikvrn.ru/upload/publication/text/136/7bdfa4fb6f672e2f15e1f22ef5ee8fe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45" y="263304"/>
            <a:ext cx="2129155" cy="9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2" y="187445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110" y="41370743"/>
            <a:ext cx="3253077" cy="228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64347" y="194994"/>
            <a:ext cx="5989320" cy="912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Итоги 2015 года. Второй мультиплекс</a:t>
            </a:r>
            <a:endParaRPr lang="ru-RU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" y="1056914"/>
            <a:ext cx="3547691" cy="3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19" y="3016008"/>
            <a:ext cx="2497990" cy="160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769100" y="1351670"/>
            <a:ext cx="3374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Установлено –</a:t>
            </a:r>
            <a:r>
              <a:rPr lang="ru-RU" sz="1600" dirty="0" smtClean="0">
                <a:solidFill>
                  <a:srgbClr val="002060"/>
                </a:solidFill>
              </a:rPr>
              <a:t> 57 </a:t>
            </a:r>
            <a:r>
              <a:rPr lang="ru-RU" sz="1600" dirty="0">
                <a:solidFill>
                  <a:srgbClr val="002060"/>
                </a:solidFill>
              </a:rPr>
              <a:t>передатчиков</a:t>
            </a:r>
            <a:r>
              <a:rPr lang="ru-RU" sz="1600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из них в работе – 2 передатчика.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(Новосибирск и </a:t>
            </a:r>
            <a:r>
              <a:rPr lang="ru-RU" sz="1600" dirty="0" err="1" smtClean="0">
                <a:solidFill>
                  <a:srgbClr val="002060"/>
                </a:solidFill>
              </a:rPr>
              <a:t>Искитим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20 </a:t>
            </a:r>
            <a:r>
              <a:rPr lang="ru-RU" sz="1600" dirty="0">
                <a:solidFill>
                  <a:srgbClr val="002060"/>
                </a:solidFill>
              </a:rPr>
              <a:t>каналов смотрят 69,03%</a:t>
            </a:r>
          </a:p>
        </p:txBody>
      </p:sp>
    </p:spTree>
    <p:extLst>
      <p:ext uri="{BB962C8B-B14F-4D97-AF65-F5344CB8AC3E}">
        <p14:creationId xmlns:p14="http://schemas.microsoft.com/office/powerpoint/2010/main" val="11230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2" y="187445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110" y="41370743"/>
            <a:ext cx="3253077" cy="228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64347" y="194994"/>
            <a:ext cx="5950498" cy="912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Измерения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охвата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настройка ОЧС</a:t>
            </a:r>
            <a:endParaRPr lang="ru-RU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15" y="1243206"/>
            <a:ext cx="1892478" cy="216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64348" y="4100964"/>
            <a:ext cx="4853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Одночастотная </a:t>
            </a:r>
            <a:r>
              <a:rPr lang="ru-RU" sz="1600" dirty="0">
                <a:solidFill>
                  <a:srgbClr val="002060"/>
                </a:solidFill>
              </a:rPr>
              <a:t>зона 44 ТВК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РТПС Убинское,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РТПС Новоселово.</a:t>
            </a:r>
          </a:p>
        </p:txBody>
      </p:sp>
      <p:pic>
        <p:nvPicPr>
          <p:cNvPr id="92162" name="Picture 2" descr="http://deep-electronics.ru/wp-content/uploads/rs-fsl3-fsl6-fsl18-analizator-spektr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06" y="1216634"/>
            <a:ext cx="2255569" cy="15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89" y="1243206"/>
            <a:ext cx="2264366" cy="216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4" name="Picture 4" descr="http://www.skard.ru/wp-content/uploads/%D0%9F6-22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2"/>
          <a:stretch/>
        </p:blipFill>
        <p:spPr bwMode="auto">
          <a:xfrm>
            <a:off x="1233328" y="2832459"/>
            <a:ext cx="2204307" cy="115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O:\Хоменко Евгений\хоменко\скала1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26" y="3495494"/>
            <a:ext cx="2569029" cy="143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8" name="Picture 8" descr="http://ibobr.ru/wp-content/uploads/2012/09/3G-signa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45" y="263304"/>
            <a:ext cx="1306195" cy="87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2" y="187445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110" y="41370743"/>
            <a:ext cx="3253077" cy="228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64346" y="194994"/>
            <a:ext cx="5950499" cy="912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Изыскания по расширению сети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63556" y="3426275"/>
            <a:ext cx="2296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Одночастотная зона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26 </a:t>
            </a:r>
            <a:r>
              <a:rPr lang="ru-RU" sz="1600" dirty="0">
                <a:solidFill>
                  <a:srgbClr val="002060"/>
                </a:solidFill>
              </a:rPr>
              <a:t>ТВК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РТПС </a:t>
            </a:r>
            <a:r>
              <a:rPr lang="ru-RU" sz="1600" dirty="0" smtClean="0">
                <a:solidFill>
                  <a:srgbClr val="002060"/>
                </a:solidFill>
              </a:rPr>
              <a:t>Радуга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91137" name="Picture 1" descr="O:\Добрынин\Зона охвата Радуги (Дубровино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44" y="1292014"/>
            <a:ext cx="1762899" cy="19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38" name="Picture 2" descr="O:\Добрынин\Зона охвата Сузунский р-н (Шайдурово, Битки, Бобровка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81" y="1292013"/>
            <a:ext cx="2456153" cy="19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39" name="Picture 3" descr="O:\Добрынин\Зона охвата Черепаново и Листвянский (Медведское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21" y="1292013"/>
            <a:ext cx="1685046" cy="19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635406" y="3426274"/>
            <a:ext cx="22960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Одночастотная зона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44 </a:t>
            </a:r>
            <a:r>
              <a:rPr lang="ru-RU" sz="1600" dirty="0">
                <a:solidFill>
                  <a:srgbClr val="002060"/>
                </a:solidFill>
              </a:rPr>
              <a:t>ТВК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РТПС </a:t>
            </a:r>
            <a:r>
              <a:rPr lang="ru-RU" sz="1600" dirty="0" smtClean="0">
                <a:solidFill>
                  <a:srgbClr val="002060"/>
                </a:solidFill>
              </a:rPr>
              <a:t>Черепаново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РТПС Листвянский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50219" y="3426275"/>
            <a:ext cx="2296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Одночастотная зона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50 </a:t>
            </a:r>
            <a:r>
              <a:rPr lang="ru-RU" sz="1600" dirty="0">
                <a:solidFill>
                  <a:srgbClr val="002060"/>
                </a:solidFill>
              </a:rPr>
              <a:t>ТВК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РТПС </a:t>
            </a:r>
            <a:r>
              <a:rPr lang="ru-RU" sz="1600" dirty="0" err="1" smtClean="0">
                <a:solidFill>
                  <a:srgbClr val="002060"/>
                </a:solidFill>
              </a:rPr>
              <a:t>Болтово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РТПС </a:t>
            </a:r>
            <a:r>
              <a:rPr lang="ru-RU" sz="1600" dirty="0" err="1" smtClean="0">
                <a:solidFill>
                  <a:srgbClr val="002060"/>
                </a:solidFill>
              </a:rPr>
              <a:t>Каргаполово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РТПС Сузун</a:t>
            </a:r>
          </a:p>
        </p:txBody>
      </p:sp>
      <p:pic>
        <p:nvPicPr>
          <p:cNvPr id="18" name="Picture 6" descr="http://www.altweb.ru/img/solutionts/solu_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45" y="263304"/>
            <a:ext cx="1817177" cy="9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2" y="187445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110" y="41370743"/>
            <a:ext cx="3253077" cy="228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64346" y="194994"/>
            <a:ext cx="5950499" cy="912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Эксперименты по вставкам локального контента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https://encrypted-tbn2.gstatic.com/images?q=tbn:ANd9GcS8snNXMsAWV2I8X0NnK6BbxE6nzdHUwi-jGWbeW7CKUIVRSsXU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45" y="263303"/>
            <a:ext cx="1898292" cy="97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21880" y="7359586"/>
            <a:ext cx="2133600" cy="365125"/>
          </a:xfrm>
        </p:spPr>
        <p:txBody>
          <a:bodyPr/>
          <a:lstStyle/>
          <a:p>
            <a:fld id="{232C20A6-F095-49F9-8E17-D6046D95AD1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04" y="2125537"/>
            <a:ext cx="3818711" cy="280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9" name="Picture 7" descr="http://www.triadatv.ru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06" y="1195818"/>
            <a:ext cx="2115365" cy="73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04" y="1107092"/>
            <a:ext cx="1093571" cy="950308"/>
          </a:xfrm>
          <a:prstGeom prst="rect">
            <a:avLst/>
          </a:prstGeom>
        </p:spPr>
      </p:pic>
      <p:pic>
        <p:nvPicPr>
          <p:cNvPr id="95240" name="Picture 8" descr="\\prs4\Photo\2012\Презентация\фото\IMG_320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6638" r="19151" b="19476"/>
          <a:stretch/>
        </p:blipFill>
        <p:spPr bwMode="auto">
          <a:xfrm>
            <a:off x="5448298" y="1386840"/>
            <a:ext cx="3317153" cy="2541656"/>
          </a:xfrm>
          <a:prstGeom prst="rect">
            <a:avLst/>
          </a:prstGeom>
          <a:noFill/>
          <a:effectLst>
            <a:softEdge rad="11252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7" name="Picture 5" descr="O:\Хоменко Евгений\PLP\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6"/>
          <a:stretch/>
        </p:blipFill>
        <p:spPr bwMode="auto">
          <a:xfrm>
            <a:off x="5852335" y="3679370"/>
            <a:ext cx="2509078" cy="130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2" y="187445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110" y="41370743"/>
            <a:ext cx="3253077" cy="228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64346" y="194994"/>
            <a:ext cx="5950499" cy="912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Информационно-разъяснительная компания по цифровому ТВ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21880" y="7359586"/>
            <a:ext cx="2133600" cy="365125"/>
          </a:xfrm>
        </p:spPr>
        <p:txBody>
          <a:bodyPr/>
          <a:lstStyle/>
          <a:p>
            <a:fld id="{232C20A6-F095-49F9-8E17-D6046D95AD1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" name="Picture 2" descr="G:\для презентации\Краснозерское, Карасук\На электронном табло весь день транслируют ролики РТРС о ЦЭТ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80" y="1042079"/>
            <a:ext cx="3448178" cy="2082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5"/>
          <p:cNvSpPr>
            <a:spLocks noChangeArrowheads="1"/>
          </p:cNvSpPr>
          <p:nvPr/>
        </p:nvSpPr>
        <p:spPr bwMode="auto">
          <a:xfrm>
            <a:off x="5440228" y="1464456"/>
            <a:ext cx="2210436" cy="40069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68400" tIns="34200" rIns="68400" bIns="34200"/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24 марта </a:t>
            </a:r>
            <a:r>
              <a:rPr lang="ru-RU" sz="1000" b="1" dirty="0" smtClean="0">
                <a:solidFill>
                  <a:srgbClr val="002060"/>
                </a:solidFill>
              </a:rPr>
              <a:t>2015 г.      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 (п. Пролетарский,  Ордынский район) 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1599231" y="3402221"/>
            <a:ext cx="2210436" cy="40069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68400" tIns="34200" rIns="68400" bIns="34200"/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13 мая 2015 </a:t>
            </a:r>
            <a:r>
              <a:rPr lang="ru-RU" sz="1000" b="1" dirty="0" smtClean="0">
                <a:solidFill>
                  <a:srgbClr val="002060"/>
                </a:solidFill>
              </a:rPr>
              <a:t>г.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(с. Завьялово Тогучинский район) 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AutoShape 45"/>
          <p:cNvSpPr>
            <a:spLocks noChangeArrowheads="1"/>
          </p:cNvSpPr>
          <p:nvPr/>
        </p:nvSpPr>
        <p:spPr bwMode="auto">
          <a:xfrm>
            <a:off x="5813474" y="2030975"/>
            <a:ext cx="2210436" cy="400697"/>
          </a:xfrm>
          <a:prstGeom prst="roundRect">
            <a:avLst>
              <a:gd name="adj" fmla="val 4226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68400" tIns="34200" rIns="68400" bIns="34200"/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22 апреля 2015 г.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(г. Искитим,  Искитимский  район) 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" name="AutoShape 45"/>
          <p:cNvSpPr>
            <a:spLocks noChangeArrowheads="1"/>
          </p:cNvSpPr>
          <p:nvPr/>
        </p:nvSpPr>
        <p:spPr bwMode="auto">
          <a:xfrm>
            <a:off x="1973939" y="4001959"/>
            <a:ext cx="2210436" cy="64423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68400" tIns="34200" rIns="68400" bIns="34200"/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22 июля 2015 г.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(с. Пешково, с Лебединка 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</a:rPr>
              <a:t>(</a:t>
            </a:r>
            <a:r>
              <a:rPr lang="ru-RU" sz="1000" dirty="0" smtClean="0">
                <a:solidFill>
                  <a:srgbClr val="002060"/>
                </a:solidFill>
              </a:rPr>
              <a:t>Убинский район)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 </a:t>
            </a:r>
            <a:endParaRPr lang="en-GB" sz="1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9090" name="Picture 2" descr="\\prs4\Photo\11 Фотоархив общий\2015\ЦКП Убинский р-н\Обработанные\DSC_69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60" y="2559703"/>
            <a:ext cx="3378280" cy="2246646"/>
          </a:xfrm>
          <a:prstGeom prst="rect">
            <a:avLst/>
          </a:prstGeom>
          <a:noFill/>
          <a:effectLst>
            <a:softEdge rad="11252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4" name="Picture 2" descr="http://bmvl.ru/images/stories/inform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570" y="187444"/>
            <a:ext cx="981625" cy="117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1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8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2" y="187445"/>
            <a:ext cx="886395" cy="47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110" y="41370743"/>
            <a:ext cx="3253077" cy="228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2680" y="1573265"/>
            <a:ext cx="66217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реальных зон охвата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ЦЭТВ первого и второго мультиплексов</a:t>
            </a:r>
          </a:p>
          <a:p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Настройка одночастотных зон</a:t>
            </a:r>
          </a:p>
          <a:p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в рамках ИРК по цифровому телевидению</a:t>
            </a:r>
          </a:p>
        </p:txBody>
      </p:sp>
      <p:pic>
        <p:nvPicPr>
          <p:cNvPr id="10" name="Picture 2" descr="http://blog.gogetlinks.net/wp-content/uploads/2014/02/Fotolia_73122290_X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45" y="263305"/>
            <a:ext cx="1945515" cy="104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64346" y="194994"/>
            <a:ext cx="5950499" cy="912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 на 2016 год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55" y="2325512"/>
            <a:ext cx="736832" cy="6253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55" y="1573265"/>
            <a:ext cx="736832" cy="625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55" y="3035825"/>
            <a:ext cx="736832" cy="6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19229</TotalTime>
  <Words>373</Words>
  <Application>Microsoft Office PowerPoint</Application>
  <PresentationFormat>Экран (16:9)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Итоги 2015 года. Первый мультиплекс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РТПЦ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Рашит</dc:creator>
  <cp:lastModifiedBy>Евгений А. Хоменко</cp:lastModifiedBy>
  <cp:revision>1419</cp:revision>
  <cp:lastPrinted>2016-02-09T04:11:00Z</cp:lastPrinted>
  <dcterms:created xsi:type="dcterms:W3CDTF">2006-08-21T09:46:33Z</dcterms:created>
  <dcterms:modified xsi:type="dcterms:W3CDTF">2016-04-06T02:37:03Z</dcterms:modified>
</cp:coreProperties>
</file>