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03" r:id="rId2"/>
    <p:sldId id="840" r:id="rId3"/>
    <p:sldId id="834" r:id="rId4"/>
    <p:sldId id="785" r:id="rId5"/>
    <p:sldId id="838" r:id="rId6"/>
    <p:sldId id="836" r:id="rId7"/>
    <p:sldId id="835" r:id="rId8"/>
    <p:sldId id="839" r:id="rId9"/>
    <p:sldId id="831" r:id="rId10"/>
    <p:sldId id="828" r:id="rId11"/>
    <p:sldId id="825" r:id="rId12"/>
  </p:sldIdLst>
  <p:sldSz cx="9906000" cy="6858000" type="A4"/>
  <p:notesSz cx="6797675" cy="987425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9">
          <p15:clr>
            <a:srgbClr val="A4A3A4"/>
          </p15:clr>
        </p15:guide>
        <p15:guide id="2" orient="horz" pos="3748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 pos="663">
          <p15:clr>
            <a:srgbClr val="A4A3A4"/>
          </p15:clr>
        </p15:guide>
        <p15:guide id="5" orient="horz" pos="572">
          <p15:clr>
            <a:srgbClr val="A4A3A4"/>
          </p15:clr>
        </p15:guide>
        <p15:guide id="6" pos="171">
          <p15:clr>
            <a:srgbClr val="A4A3A4"/>
          </p15:clr>
        </p15:guide>
        <p15:guide id="7" pos="6069">
          <p15:clr>
            <a:srgbClr val="A4A3A4"/>
          </p15:clr>
        </p15:guide>
        <p15:guide id="8" pos="3120">
          <p15:clr>
            <a:srgbClr val="A4A3A4"/>
          </p15:clr>
        </p15:guide>
        <p15:guide id="9" pos="444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noptik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3F9F7"/>
    <a:srgbClr val="EEE5FF"/>
    <a:srgbClr val="FF9900"/>
    <a:srgbClr val="DEEDF6"/>
    <a:srgbClr val="E7F2F9"/>
    <a:srgbClr val="D9EBEF"/>
    <a:srgbClr val="C8F8F6"/>
    <a:srgbClr val="BBDCE3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38" autoAdjust="0"/>
    <p:restoredTop sz="97893" autoAdjust="0"/>
  </p:normalViewPr>
  <p:slideViewPr>
    <p:cSldViewPr showGuides="1">
      <p:cViewPr>
        <p:scale>
          <a:sx n="91" d="100"/>
          <a:sy n="91" d="100"/>
        </p:scale>
        <p:origin x="-744" y="-516"/>
      </p:cViewPr>
      <p:guideLst>
        <p:guide orient="horz" pos="119"/>
        <p:guide orient="horz" pos="3748"/>
        <p:guide orient="horz" pos="1026"/>
        <p:guide orient="horz" pos="663"/>
        <p:guide orient="horz" pos="572"/>
        <p:guide pos="171"/>
        <p:guide pos="6069"/>
        <p:guide pos="3120"/>
        <p:guide pos="44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ergey.Seredin\Documents\&#1059;&#1062;&#1053;\&#1076;&#1083;&#1103;_&#1087;&#1088;&#1077;&#1079;&#1077;&#1085;&#1090;&#1072;&#1094;&#1080;&#1080;_&#1059;&#1062;&#1053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sidr000fs002.si.rt.ru\vol1\Otdely\DKS\2015\&#1055;&#1088;&#1086;&#1077;&#1082;&#1090;&#1099;%20&#1087;&#1083;&#1072;&#1085;&#1072;%202015\&#1042;&#1054;&#1051;&#1057;%20&#1076;&#1077;&#1088;&#1077;&#1074;&#1085;&#1080;%20500%20&#1059;&#1062;&#1053;\&#1055;&#1088;&#1086;&#1090;&#1086;&#1082;&#1086;&#1083;&#1099;%20&#1080;%20&#1080;&#1085;&#1092;&#1086;&#1088;%20&#1087;&#1086;%20&#1089;&#1090;&#1088;&#1086;&#1080;&#1090;&#1077;&#1083;&#1100;&#1089;&#1090;&#1074;&#1091;\&#1055;&#1088;&#1077;&#1079;&#1080;&#1085;&#1090;&#1072;&#1094;&#1080;&#1103;\&#1076;&#1083;&#1103;_&#1087;&#1088;&#1077;&#1079;&#1077;&#1085;&#1090;&#1072;&#1094;&#1080;&#1080;_&#1059;&#1062;&#1053;%20&#1084;&#1086;&#1105;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 rtl="0">
            <a:defRPr sz="16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1775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строительство_ВОЛС!$C$8:$D$8</c:f>
              <c:strCache>
                <c:ptCount val="2"/>
                <c:pt idx="0">
                  <c:v>Подвес</c:v>
                </c:pt>
                <c:pt idx="1">
                  <c:v>Грунт</c:v>
                </c:pt>
              </c:strCache>
            </c:strRef>
          </c:cat>
          <c:val>
            <c:numRef>
              <c:f>строительство_ВОЛС!$C$21:$D$21</c:f>
              <c:numCache>
                <c:formatCode>General</c:formatCode>
                <c:ptCount val="2"/>
                <c:pt idx="0">
                  <c:v>3605</c:v>
                </c:pt>
                <c:pt idx="1">
                  <c:v>750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0F069-010A-42B8-B4C4-C32F01962F2E}" type="datetimeFigureOut">
              <a:rPr lang="ru-RU" smtClean="0"/>
              <a:pPr/>
              <a:t>19.03.2015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895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37895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0BD1F-2666-4251-A58D-F70AEC935F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94840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62274-454C-4AB3-AC45-8E9B40AA4428}" type="datetimeFigureOut">
              <a:rPr lang="ru-RU" smtClean="0"/>
              <a:pPr/>
              <a:t>19.03.2015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39775"/>
            <a:ext cx="53498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BD1EF-FA7D-49B2-8D04-49E845A8C84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51730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23900" y="739775"/>
            <a:ext cx="53498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BD1EF-FA7D-49B2-8D04-49E845A8C84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BB789CF-0980-4D94-B61E-B3A734DA9607}" type="datetime1">
              <a:rPr lang="ru-RU" smtClean="0"/>
              <a:pPr/>
              <a:t>19.03.2015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525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377A59-C7E5-4898-BA12-3B182B8CAD21}" type="datetime1">
              <a:rPr lang="ru-RU" smtClean="0"/>
              <a:t>19.03.2015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D1EF-FA7D-49B2-8D04-49E845A8C84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452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73DA1D4-325D-48B6-8665-B1D5AEB1C381}" type="datetime1">
              <a:rPr lang="ru-RU" smtClean="0"/>
              <a:t>19.03.2015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D1EF-FA7D-49B2-8D04-49E845A8C84B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421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K:\TNC\Ростелеком\PPT Shablon\work\DIMA_ROS_PP-0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673" y="0"/>
            <a:ext cx="47213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0" y="5373216"/>
            <a:ext cx="2846766" cy="14847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523" y="3068960"/>
            <a:ext cx="4992555" cy="1152128"/>
          </a:xfrm>
        </p:spPr>
        <p:txBody>
          <a:bodyPr>
            <a:normAutofit/>
          </a:bodyPr>
          <a:lstStyle>
            <a:lvl1pPr algn="l">
              <a:defRPr sz="32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523" y="4340696"/>
            <a:ext cx="4992555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ru-RU" dirty="0" smtClean="0"/>
          </a:p>
        </p:txBody>
      </p:sp>
      <p:pic>
        <p:nvPicPr>
          <p:cNvPr id="2052" name="Picture 4" descr="K:\TNC\Ростелеком\PPT Shablon\work\ROS-logo-diskr-color-goriz-RU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35" y="0"/>
            <a:ext cx="3204131" cy="16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QptDraftNote_ID_4"/>
          <p:cNvSpPr txBox="1"/>
          <p:nvPr userDrawn="1">
            <p:custDataLst>
              <p:tags r:id="rId1"/>
            </p:custDataLst>
          </p:nvPr>
        </p:nvSpPr>
        <p:spPr bwMode="gray">
          <a:xfrm>
            <a:off x="261274" y="88900"/>
            <a:ext cx="4153955" cy="18466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176213" lvl="0" indent="-176213">
              <a:spcBef>
                <a:spcPct val="20000"/>
              </a:spcBef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  <a:lvl2pPr marL="536575" lvl="1" indent="-268288">
              <a:spcBef>
                <a:spcPct val="20000"/>
              </a:spcBef>
              <a:buFont typeface="Arial" pitchFamily="34" charset="0"/>
              <a:buChar char="–"/>
              <a:tabLst/>
              <a:defRPr sz="1400">
                <a:latin typeface="Arial" pitchFamily="34" charset="0"/>
                <a:cs typeface="Arial" pitchFamily="34" charset="0"/>
              </a:defRPr>
            </a:lvl2pPr>
            <a:lvl3pPr marL="720725" lvl="2" indent="-184150">
              <a:spcBef>
                <a:spcPct val="20000"/>
              </a:spcBef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 marL="720725" lvl="3" indent="-184150">
              <a:spcBef>
                <a:spcPct val="20000"/>
              </a:spcBef>
              <a:buFont typeface="Arial" pitchFamily="34" charset="0"/>
              <a:buChar char="–"/>
              <a:defRPr sz="1400">
                <a:latin typeface="Arial" pitchFamily="34" charset="0"/>
                <a:cs typeface="Arial" pitchFamily="34" charset="0"/>
              </a:defRPr>
            </a:lvl4pPr>
            <a:lvl5pPr marL="720725" lvl="4" indent="-184150">
              <a:spcBef>
                <a:spcPct val="20000"/>
              </a:spcBef>
              <a:buFont typeface="Arial" pitchFamily="34" charset="0"/>
              <a:buChar char="»"/>
              <a:defRPr sz="14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176213" lvl="0" indent="-176213" algn="l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sz="1200" b="1" i="1" dirty="0" smtClean="0">
                <a:solidFill>
                  <a:srgbClr val="000000"/>
                </a:solidFill>
              </a:rPr>
              <a:t> </a:t>
            </a:r>
            <a:endParaRPr lang="ru-RU" sz="12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24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80" y="130622"/>
            <a:ext cx="8748177" cy="850106"/>
          </a:xfrm>
        </p:spPr>
        <p:txBody>
          <a:bodyPr/>
          <a:lstStyle>
            <a:lvl1pPr>
              <a:defRPr sz="2400" b="1"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386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TNC\Ростелеком\PPT Shablon\work\DIMA_ROS_PP-03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953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359" y="2204865"/>
            <a:ext cx="4207632" cy="1512169"/>
          </a:xfrm>
        </p:spPr>
        <p:txBody>
          <a:bodyPr anchor="b" anchorCtr="0">
            <a:normAutofit/>
          </a:bodyPr>
          <a:lstStyle>
            <a:lvl1pPr algn="l">
              <a:defRPr sz="2800" b="0" cap="all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360" y="3873030"/>
            <a:ext cx="1555337" cy="348059"/>
          </a:xfrm>
          <a:gradFill>
            <a:gsLst>
              <a:gs pos="0">
                <a:srgbClr val="F15A22"/>
              </a:gs>
              <a:gs pos="100000">
                <a:srgbClr val="F99D33"/>
              </a:gs>
            </a:gsLst>
            <a:lin ang="0" scaled="0"/>
          </a:gradFill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4" descr="K:\TNC\Ростелеком\PPT Shablon\work\ROS-logo-diskr-color-goriz-RU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35" y="0"/>
            <a:ext cx="3204131" cy="16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1159570" y="6153400"/>
            <a:ext cx="0" cy="46647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419392" y="6237313"/>
            <a:ext cx="187220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www.rt.ru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237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736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80" y="130622"/>
            <a:ext cx="8748177" cy="850106"/>
          </a:xfrm>
        </p:spPr>
        <p:txBody>
          <a:bodyPr/>
          <a:lstStyle>
            <a:lvl1pPr>
              <a:defRPr sz="2400" b="1"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603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K:\TNC\Ростелеком\PPT Shablon\work\DIMA_ROS_PP-04.jp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461" y="0"/>
            <a:ext cx="3787414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274" y="116632"/>
            <a:ext cx="8748177" cy="86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ru-RU" dirty="0" smtClean="0"/>
              <a:t>Основной заголовок</a:t>
            </a:r>
            <a:br>
              <a:rPr lang="ru-RU" dirty="0" smtClean="0"/>
            </a:br>
            <a:r>
              <a:rPr lang="ru-RU" dirty="0" smtClean="0"/>
              <a:t>Вторая строка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480" y="1124743"/>
            <a:ext cx="8748177" cy="4824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63" y="6193979"/>
            <a:ext cx="78084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159570" y="6153400"/>
            <a:ext cx="0" cy="46647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419392" y="6237313"/>
            <a:ext cx="187220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www.rt.ru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K:\TNC\Ростелеком\PPT Shablon\work\ROS-logo-color-horiz-RU.pn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42" y="5720709"/>
            <a:ext cx="2699158" cy="113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QptDraftNote_ID_4"/>
          <p:cNvSpPr txBox="1"/>
          <p:nvPr userDrawn="1">
            <p:custDataLst>
              <p:tags r:id="rId7"/>
            </p:custDataLst>
          </p:nvPr>
        </p:nvSpPr>
        <p:spPr bwMode="gray">
          <a:xfrm>
            <a:off x="261274" y="88900"/>
            <a:ext cx="4153955" cy="18466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176213" lvl="0" indent="-176213">
              <a:spcBef>
                <a:spcPct val="20000"/>
              </a:spcBef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  <a:lvl2pPr marL="536575" lvl="1" indent="-268288">
              <a:spcBef>
                <a:spcPct val="20000"/>
              </a:spcBef>
              <a:buFont typeface="Arial" pitchFamily="34" charset="0"/>
              <a:buChar char="–"/>
              <a:tabLst/>
              <a:defRPr sz="1400">
                <a:latin typeface="Arial" pitchFamily="34" charset="0"/>
                <a:cs typeface="Arial" pitchFamily="34" charset="0"/>
              </a:defRPr>
            </a:lvl2pPr>
            <a:lvl3pPr marL="720725" lvl="2" indent="-184150">
              <a:spcBef>
                <a:spcPct val="20000"/>
              </a:spcBef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 marL="720725" lvl="3" indent="-184150">
              <a:spcBef>
                <a:spcPct val="20000"/>
              </a:spcBef>
              <a:buFont typeface="Arial" pitchFamily="34" charset="0"/>
              <a:buChar char="–"/>
              <a:defRPr sz="1400">
                <a:latin typeface="Arial" pitchFamily="34" charset="0"/>
                <a:cs typeface="Arial" pitchFamily="34" charset="0"/>
              </a:defRPr>
            </a:lvl4pPr>
            <a:lvl5pPr marL="720725" lvl="4" indent="-184150">
              <a:spcBef>
                <a:spcPct val="20000"/>
              </a:spcBef>
              <a:buFont typeface="Arial" pitchFamily="34" charset="0"/>
              <a:buChar char="»"/>
              <a:defRPr sz="14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176213" lvl="0" indent="-176213" algn="l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sz="1200" b="1" i="1" dirty="0" smtClean="0">
                <a:solidFill>
                  <a:srgbClr val="000000"/>
                </a:solidFill>
              </a:rPr>
              <a:t> </a:t>
            </a:r>
            <a:endParaRPr lang="ru-RU" sz="12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38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1" r:id="rId3"/>
    <p:sldLayoutId id="2147483657" r:id="rId4"/>
    <p:sldLayoutId id="2147483678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76213" indent="-176213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36575" indent="-268288" algn="l" defTabSz="914400" rtl="0" eaLnBrk="1" latinLnBrk="0" hangingPunct="1">
        <a:spcBef>
          <a:spcPct val="20000"/>
        </a:spcBef>
        <a:buFont typeface="Arial" pitchFamily="34" charset="0"/>
        <a:buChar char="–"/>
        <a:tabLst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20725" indent="-18415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20725" indent="-1841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20725" indent="-18415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0813150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2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60512" y="1700808"/>
            <a:ext cx="53285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Доклад о ходе реализации проекта «Устранение цифрового неравенства»               в МРФ «Сибирь»                           ОАО «Ростелеком»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38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Нашивка 7"/>
          <p:cNvSpPr/>
          <p:nvPr>
            <p:custDataLst>
              <p:tags r:id="rId1"/>
            </p:custDataLst>
          </p:nvPr>
        </p:nvSpPr>
        <p:spPr>
          <a:xfrm>
            <a:off x="341028" y="136120"/>
            <a:ext cx="9127013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Проблемы и вопросы, возникшие в ходе реализации проекта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8504" y="908720"/>
            <a:ext cx="907300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Не </a:t>
            </a:r>
            <a:r>
              <a:rPr lang="ru-RU" sz="16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решен вопрос </a:t>
            </a:r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по </a:t>
            </a:r>
            <a:r>
              <a:rPr lang="ru-RU" sz="16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выдаче типовых ТУ в рамках реализации </a:t>
            </a:r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Федерального проекта УЦН. Основная масса ТУ на размещение ВОЛС по объектам электросетевого хозяйства получены с обременениями, по семи муниципальным районам обременение достигает 27 850 </a:t>
            </a:r>
            <a:r>
              <a:rPr lang="ru-RU" sz="16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тыс.руб</a:t>
            </a:r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.;</a:t>
            </a:r>
          </a:p>
          <a:p>
            <a:pPr marL="342900" lvl="0" indent="-342900" algn="just">
              <a:buFontTx/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Отсутствует договоры на строительно-монтажные работы с субподрядными организациями ООО «</a:t>
            </a:r>
            <a:r>
              <a:rPr lang="ru-RU" sz="16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РусЭнергоМир</a:t>
            </a:r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»;</a:t>
            </a:r>
          </a:p>
          <a:p>
            <a:pPr marL="342900" indent="-342900" algn="just">
              <a:buFontTx/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Отсутствует согласование стоимости работ между Генеральной подрядной организацией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ООО "Центр энергоэффективности ИНТЕР РАО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ЕЭС» и </a:t>
            </a:r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«</a:t>
            </a:r>
            <a:r>
              <a:rPr lang="ru-RU" sz="16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РусЭнергоМир</a:t>
            </a:r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». </a:t>
            </a:r>
            <a:r>
              <a:rPr lang="ru-RU" sz="16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 algn="just">
              <a:buFontTx/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Затягиваются сроки выполнения работ по проектированию ВОЛС и ТД.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Затягиваются сроки поставки кабельной продукции и материалов </a:t>
            </a:r>
            <a:r>
              <a:rPr lang="ru-RU" sz="16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Генеральной подрядной организацией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ООО "Центр энергоэффективности ИНТЕР РАО ЕЭС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</a:p>
          <a:p>
            <a:pPr marL="342900" lvl="0" indent="-342900" algn="just"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Затягиваются сроки предоставления плана-графика строительства ВОЛС.</a:t>
            </a:r>
          </a:p>
          <a:p>
            <a:pPr marL="342900" lvl="0" indent="-342900" algn="just"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В процессе </a:t>
            </a:r>
            <a:r>
              <a:rPr lang="ru-RU" sz="16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реализации проекта УЦН на территории ряда регионов задействованы объекты электросетевого </a:t>
            </a:r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хозяйства в которых не решен вопрос подвеса по ВЛ:</a:t>
            </a:r>
            <a:endParaRPr lang="ru-RU" sz="16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/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  •</a:t>
            </a:r>
            <a:r>
              <a:rPr lang="ru-RU" sz="16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           в Алтайском крае – ОАО «</a:t>
            </a:r>
            <a:r>
              <a:rPr lang="ru-RU" sz="16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Алтайкрайэнерго</a:t>
            </a:r>
            <a:r>
              <a:rPr lang="ru-RU" sz="16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».</a:t>
            </a:r>
          </a:p>
          <a:p>
            <a:pPr lvl="0"/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  •</a:t>
            </a:r>
            <a:r>
              <a:rPr lang="ru-RU" sz="16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           в Иркутской области – ОАО «Иркутская электросетевая компания».</a:t>
            </a:r>
          </a:p>
          <a:p>
            <a:pPr lvl="0"/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  •</a:t>
            </a:r>
            <a:r>
              <a:rPr lang="ru-RU" sz="16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           в Красноярском крае – ОАО «РЖД».</a:t>
            </a:r>
          </a:p>
          <a:p>
            <a:pPr lvl="0"/>
            <a:r>
              <a:rPr lang="ru-RU" sz="16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  •</a:t>
            </a:r>
            <a:r>
              <a:rPr lang="ru-RU" sz="16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           в Красноярском крае – </a:t>
            </a:r>
            <a:r>
              <a:rPr lang="ru-RU" sz="16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Емельяновский</a:t>
            </a:r>
            <a:r>
              <a:rPr lang="ru-RU" sz="16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РМП «</a:t>
            </a:r>
            <a:r>
              <a:rPr lang="ru-RU" sz="16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Энергосбыт</a:t>
            </a:r>
            <a:r>
              <a:rPr lang="ru-RU" sz="16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».</a:t>
            </a:r>
          </a:p>
          <a:p>
            <a:pPr lvl="0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1980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614915" y="883508"/>
            <a:ext cx="8748177" cy="5425812"/>
          </a:xfrm>
          <a:prstGeom prst="rect">
            <a:avLst/>
          </a:prstGeom>
        </p:spPr>
        <p:txBody>
          <a:bodyPr lIns="0" tIns="0" rIns="0" bIns="0">
            <a:normAutofit fontScale="92500" lnSpcReduction="10000"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60363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  <a:p>
            <a:pPr marL="0" lvl="0" indent="0">
              <a:buNone/>
            </a:pPr>
            <a:r>
              <a:rPr lang="ru-RU" sz="2400" b="1" dirty="0" smtClean="0"/>
              <a:t>  1. В </a:t>
            </a:r>
            <a:r>
              <a:rPr lang="ru-RU" sz="2400" b="1" dirty="0"/>
              <a:t>срок до 30.03.2015 </a:t>
            </a:r>
            <a:r>
              <a:rPr lang="ru-RU" sz="2400" b="1" dirty="0">
                <a:ea typeface="Arial Unicode MS" panose="020B0604020202020204" pitchFamily="34" charset="-128"/>
              </a:rPr>
              <a:t>ООО «</a:t>
            </a:r>
            <a:r>
              <a:rPr lang="ru-RU" sz="2400" b="1" dirty="0" err="1" smtClean="0">
                <a:ea typeface="Arial Unicode MS" panose="020B0604020202020204" pitchFamily="34" charset="-128"/>
              </a:rPr>
              <a:t>РусЭнергоМир</a:t>
            </a:r>
            <a:r>
              <a:rPr lang="ru-RU" sz="2400" b="1" dirty="0" smtClean="0">
                <a:ea typeface="Arial Unicode MS" panose="020B0604020202020204" pitchFamily="34" charset="-128"/>
              </a:rPr>
              <a:t>» </a:t>
            </a:r>
            <a:r>
              <a:rPr lang="ru-RU" sz="2400" b="1" dirty="0" smtClean="0"/>
              <a:t>довести </a:t>
            </a:r>
            <a:r>
              <a:rPr lang="ru-RU" sz="2400" b="1" dirty="0"/>
              <a:t>статус о ходе работы по заключению договоров по строительно-монтажным работам с подрядными организациями в разрезе субъектов </a:t>
            </a:r>
            <a:r>
              <a:rPr lang="ru-RU" sz="2400" b="1" dirty="0" smtClean="0"/>
              <a:t>СФО;</a:t>
            </a:r>
          </a:p>
          <a:p>
            <a:pPr marL="0" lvl="0" indent="0">
              <a:buNone/>
            </a:pPr>
            <a:endParaRPr lang="ru-RU" sz="2400" b="1" dirty="0"/>
          </a:p>
          <a:p>
            <a:pPr marL="0" lvl="0" indent="0">
              <a:buNone/>
            </a:pPr>
            <a:r>
              <a:rPr lang="ru-RU" sz="2400" b="1" dirty="0"/>
              <a:t> </a:t>
            </a:r>
            <a:r>
              <a:rPr lang="ru-RU" sz="2400" b="1" dirty="0" smtClean="0"/>
              <a:t> 2. В </a:t>
            </a:r>
            <a:r>
              <a:rPr lang="ru-RU" sz="2400" b="1" dirty="0"/>
              <a:t>срок до 01.05.2015 ООО "Центр </a:t>
            </a:r>
            <a:r>
              <a:rPr lang="ru-RU" sz="2400" b="1" dirty="0" err="1"/>
              <a:t>энергоэффективности</a:t>
            </a:r>
            <a:r>
              <a:rPr lang="ru-RU" sz="2400" b="1" dirty="0"/>
              <a:t> ИНТЕР РАО ЕЭС» </a:t>
            </a:r>
            <a:r>
              <a:rPr lang="ru-RU" sz="2400" b="1" dirty="0" smtClean="0"/>
              <a:t>завершить </a:t>
            </a:r>
            <a:r>
              <a:rPr lang="ru-RU" sz="2400" b="1" dirty="0"/>
              <a:t>ПИР по первоочередным проектам  строительства ВОЛС в разрезе субъектов </a:t>
            </a:r>
            <a:r>
              <a:rPr lang="ru-RU" sz="2400" b="1" dirty="0" smtClean="0"/>
              <a:t>СФО;</a:t>
            </a:r>
          </a:p>
          <a:p>
            <a:pPr marL="0" lvl="0" indent="0">
              <a:buNone/>
            </a:pPr>
            <a:endParaRPr lang="ru-RU" sz="2400" b="1" dirty="0"/>
          </a:p>
          <a:p>
            <a:pPr marL="0" indent="0">
              <a:buNone/>
            </a:pPr>
            <a:r>
              <a:rPr lang="ru-RU" sz="2400" b="1" dirty="0" smtClean="0"/>
              <a:t>  3. В </a:t>
            </a:r>
            <a:r>
              <a:rPr lang="ru-RU" sz="2400" b="1" dirty="0"/>
              <a:t>срок до 30.04.2015 ООО "Центр </a:t>
            </a:r>
            <a:r>
              <a:rPr lang="ru-RU" sz="2400" b="1" dirty="0" err="1"/>
              <a:t>энергоэффективности</a:t>
            </a:r>
            <a:r>
              <a:rPr lang="ru-RU" sz="2400" b="1" dirty="0"/>
              <a:t> ИНТЕР РАО ЕЭС» </a:t>
            </a:r>
            <a:r>
              <a:rPr lang="ru-RU" sz="2400" b="1" dirty="0" smtClean="0"/>
              <a:t>довести </a:t>
            </a:r>
            <a:r>
              <a:rPr lang="ru-RU" sz="2400" b="1" dirty="0"/>
              <a:t>статус по закупке и поставке материалов для выполнения строительно-монтажных работ в соответствии с план-графиком строительства ТД на 2015 год в разрезе субъектов СФО.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Нашивка 8"/>
          <p:cNvSpPr/>
          <p:nvPr>
            <p:custDataLst>
              <p:tags r:id="rId1"/>
            </p:custDataLst>
          </p:nvPr>
        </p:nvSpPr>
        <p:spPr>
          <a:xfrm>
            <a:off x="344488" y="136120"/>
            <a:ext cx="9127013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Предложения филиала по дальнейшей реализации проекта </a:t>
            </a:r>
            <a:endParaRPr lang="ru-RU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48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072840"/>
              </p:ext>
            </p:extLst>
          </p:nvPr>
        </p:nvGraphicFramePr>
        <p:xfrm>
          <a:off x="344486" y="1628800"/>
          <a:ext cx="9289033" cy="4104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5566"/>
                <a:gridCol w="4577468"/>
                <a:gridCol w="835035"/>
                <a:gridCol w="800241"/>
                <a:gridCol w="800241"/>
                <a:gridCol w="800241"/>
                <a:gridCol w="800241"/>
              </a:tblGrid>
              <a:tr h="4645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№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субъекта </a:t>
                      </a:r>
                      <a:r>
                        <a:rPr lang="ru-RU" sz="1100" u="none" strike="noStrike" dirty="0" smtClean="0">
                          <a:effectLst/>
                        </a:rPr>
                        <a:t> </a:t>
                      </a:r>
                      <a:r>
                        <a:rPr lang="ru-RU" sz="1100" u="none" strike="noStrike" dirty="0">
                          <a:effectLst/>
                        </a:rPr>
                        <a:t>РФ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ВСЕГО ТД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7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31.03.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30.06.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30.09.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31.12.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Алтайский край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Иркутская область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Кемеровская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163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Красноярский край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288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Новосибирская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279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Омская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Республика Алтай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Республика Бурятия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Республика Тыва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Республика Хакассия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Томская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105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Забайкальский край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ИТОГО: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1 946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73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Нашивка 4"/>
          <p:cNvSpPr/>
          <p:nvPr>
            <p:custDataLst>
              <p:tags r:id="rId1"/>
            </p:custDataLst>
          </p:nvPr>
        </p:nvSpPr>
        <p:spPr>
          <a:xfrm>
            <a:off x="344488" y="260648"/>
            <a:ext cx="9127013" cy="792088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План-график ввода в эксплуатацию точек доступа для оказания универсальных услуг </a:t>
            </a:r>
            <a:r>
              <a:rPr lang="ru-RU" sz="2400" dirty="0" smtClean="0"/>
              <a:t>связи</a:t>
            </a:r>
            <a:endParaRPr lang="ru-RU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49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9" name="Нашивка 8"/>
          <p:cNvSpPr/>
          <p:nvPr>
            <p:custDataLst>
              <p:tags r:id="rId1"/>
            </p:custDataLst>
          </p:nvPr>
        </p:nvSpPr>
        <p:spPr>
          <a:xfrm>
            <a:off x="472624" y="404664"/>
            <a:ext cx="9127013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Объемные показатели </a:t>
            </a:r>
            <a:r>
              <a:rPr lang="ru-RU" sz="2400" b="1" dirty="0" smtClean="0">
                <a:solidFill>
                  <a:schemeClr val="bg1"/>
                </a:solidFill>
              </a:rPr>
              <a:t>проекта. Согласование ТП</a:t>
            </a:r>
            <a:endParaRPr lang="ru-RU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300681"/>
              </p:ext>
            </p:extLst>
          </p:nvPr>
        </p:nvGraphicFramePr>
        <p:xfrm>
          <a:off x="490914" y="1358678"/>
          <a:ext cx="8638549" cy="4230562"/>
        </p:xfrm>
        <a:graphic>
          <a:graphicData uri="http://schemas.openxmlformats.org/drawingml/2006/table">
            <a:tbl>
              <a:tblPr/>
              <a:tblGrid>
                <a:gridCol w="758346"/>
                <a:gridCol w="3050401"/>
                <a:gridCol w="2130776"/>
                <a:gridCol w="2699026"/>
              </a:tblGrid>
              <a:tr h="5297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Согласовано ТП на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16.03.15г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по ТП на 30.06.15г.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16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02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5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Забайкальский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Кемеровская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Томская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Бурятия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Хакасия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Горный Алтай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Тыва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 по МРФ: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86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5160" y="3717032"/>
            <a:ext cx="8748177" cy="490066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44488" y="260648"/>
            <a:ext cx="9127013" cy="576064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Объёмные показатели проекта. Строительство ТД по графику </a:t>
            </a:r>
            <a:r>
              <a:rPr lang="ru-RU" sz="2400" b="1" dirty="0" err="1" smtClean="0">
                <a:solidFill>
                  <a:schemeClr val="bg1"/>
                </a:solidFill>
              </a:rPr>
              <a:t>Россвязи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endParaRPr lang="ru-RU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613017"/>
              </p:ext>
            </p:extLst>
          </p:nvPr>
        </p:nvGraphicFramePr>
        <p:xfrm>
          <a:off x="344489" y="908724"/>
          <a:ext cx="8928991" cy="5084839"/>
        </p:xfrm>
        <a:graphic>
          <a:graphicData uri="http://schemas.openxmlformats.org/drawingml/2006/table">
            <a:tbl>
              <a:tblPr/>
              <a:tblGrid>
                <a:gridCol w="2016223"/>
                <a:gridCol w="1008112"/>
                <a:gridCol w="1219269"/>
                <a:gridCol w="1229003"/>
                <a:gridCol w="1152128"/>
                <a:gridCol w="1152128"/>
                <a:gridCol w="1152128"/>
              </a:tblGrid>
              <a:tr h="2880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Общее количество ТД, шт.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 них: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4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 строящихся ВОЛС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             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шт.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 кол-ву линий связи)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 строящихся в 2015 г. ВОЛС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            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шт.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 кол-ву линий связи)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Спутниковые решения,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шт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(по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кол-ву ТД)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Спутниковые решения 2015,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шт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 кол-ву ТД)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 существующем ВОЛС,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шт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 кол-ву ТД)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02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Забайкальский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Кемеровская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Томская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1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Бурятия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Хакасия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Горный Алтай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Тыва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 МРФ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39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5160" y="3717032"/>
            <a:ext cx="8748177" cy="490066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44488" y="260648"/>
            <a:ext cx="9127013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Объемные показатели </a:t>
            </a:r>
            <a:r>
              <a:rPr lang="ru-RU" sz="2400" b="1" dirty="0" smtClean="0">
                <a:solidFill>
                  <a:schemeClr val="bg1"/>
                </a:solidFill>
              </a:rPr>
              <a:t>проекта. </a:t>
            </a:r>
            <a:r>
              <a:rPr lang="ru-RU" sz="2400" b="1" dirty="0">
                <a:solidFill>
                  <a:schemeClr val="bg1"/>
                </a:solidFill>
              </a:rPr>
              <a:t>Строительство </a:t>
            </a:r>
            <a:r>
              <a:rPr lang="ru-RU" sz="2400" b="1" dirty="0" smtClean="0">
                <a:solidFill>
                  <a:schemeClr val="bg1"/>
                </a:solidFill>
              </a:rPr>
              <a:t>ВОЛС</a:t>
            </a:r>
            <a:endParaRPr lang="ru-RU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7821355"/>
              </p:ext>
            </p:extLst>
          </p:nvPr>
        </p:nvGraphicFramePr>
        <p:xfrm>
          <a:off x="5385049" y="1556792"/>
          <a:ext cx="3269750" cy="4143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778514"/>
              </p:ext>
            </p:extLst>
          </p:nvPr>
        </p:nvGraphicFramePr>
        <p:xfrm>
          <a:off x="344488" y="980724"/>
          <a:ext cx="5688632" cy="5184582"/>
        </p:xfrm>
        <a:graphic>
          <a:graphicData uri="http://schemas.openxmlformats.org/drawingml/2006/table">
            <a:tbl>
              <a:tblPr/>
              <a:tblGrid>
                <a:gridCol w="1656184"/>
                <a:gridCol w="1080120"/>
                <a:gridCol w="792088"/>
                <a:gridCol w="2160240"/>
              </a:tblGrid>
              <a:tr h="50806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 РФ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Строящихся ВОЛС в 2015 году, км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Примечание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5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Подвес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Грунт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660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554 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Необходимо решить вопрос с обременениями по ТУ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779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Необходимо решить вопрос с обременениями по ТУ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Забайкальский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763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Необходимо решить вопрос с обременениями по ТУ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Кемеровская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Необходимо решить вопрос с обременениями по ТУ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Томская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750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Согласовать с КЦ изменение срока реализации проекта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Бурятия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Хакасия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0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Горный Алтай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Тыва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Согласовать с КЦ изменение срока реализации проекта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МРФ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 5380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5673080" y="1484784"/>
            <a:ext cx="4032448" cy="4176464"/>
            <a:chOff x="0" y="0"/>
            <a:chExt cx="3932792" cy="3545633"/>
          </a:xfrm>
        </p:grpSpPr>
        <p:graphicFrame>
          <p:nvGraphicFramePr>
            <p:cNvPr id="13" name="Диаграмма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66008935"/>
                </p:ext>
              </p:extLst>
            </p:nvPr>
          </p:nvGraphicFramePr>
          <p:xfrm>
            <a:off x="0" y="717052"/>
            <a:ext cx="3932792" cy="282858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4" name="TextBox 6"/>
            <p:cNvSpPr txBox="1"/>
            <p:nvPr/>
          </p:nvSpPr>
          <p:spPr>
            <a:xfrm>
              <a:off x="662552" y="0"/>
              <a:ext cx="2106019" cy="517912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Строящихся ВОЛС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в 2015 году, км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846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Получение ТУ на прокладку ВОЛС от энергетических компаний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553783"/>
              </p:ext>
            </p:extLst>
          </p:nvPr>
        </p:nvGraphicFramePr>
        <p:xfrm>
          <a:off x="273050" y="1123950"/>
          <a:ext cx="8928422" cy="3218873"/>
        </p:xfrm>
        <a:graphic>
          <a:graphicData uri="http://schemas.openxmlformats.org/drawingml/2006/table">
            <a:tbl>
              <a:tblPr/>
              <a:tblGrid>
                <a:gridCol w="1007542"/>
                <a:gridCol w="3851416"/>
                <a:gridCol w="1591715"/>
                <a:gridCol w="2477749"/>
              </a:tblGrid>
              <a:tr h="10081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Регион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полученных ТУ                   (план).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полученных ТУ                   (факт).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Алтайский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Красноярский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Кемеровская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Омская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Иркутская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29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Справка по размеру обременений по части районов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564600"/>
              </p:ext>
            </p:extLst>
          </p:nvPr>
        </p:nvGraphicFramePr>
        <p:xfrm>
          <a:off x="273050" y="1268760"/>
          <a:ext cx="9360469" cy="4032451"/>
        </p:xfrm>
        <a:graphic>
          <a:graphicData uri="http://schemas.openxmlformats.org/drawingml/2006/table">
            <a:tbl>
              <a:tblPr/>
              <a:tblGrid>
                <a:gridCol w="380335"/>
                <a:gridCol w="1746724"/>
                <a:gridCol w="1426256"/>
                <a:gridCol w="760671"/>
                <a:gridCol w="1112832"/>
                <a:gridCol w="665586"/>
                <a:gridCol w="676151"/>
                <a:gridCol w="1166349"/>
                <a:gridCol w="728775"/>
                <a:gridCol w="696790"/>
              </a:tblGrid>
              <a:tr h="12533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Регион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Длина ВОЛС                               км.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Колличество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ТД на М.Ц.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Отводы на ТП, км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 тыс.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Установка доп оборудования (оптические кроссы, муфты)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 тыс. руб.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Общая сумма                   тыс. руб.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Алтайский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Тальменский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15 835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Алтайский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Ребрихинский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Кемеровская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Яйский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Кемеровская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Ижморский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Красноярский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Берёзовский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Красноярский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Емельяновский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Иркутская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Иркутский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9 045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8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27 070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27 850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359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480" y="130622"/>
            <a:ext cx="8748177" cy="562074"/>
          </a:xfrm>
        </p:spPr>
        <p:txBody>
          <a:bodyPr/>
          <a:lstStyle/>
          <a:p>
            <a:pPr algn="ctr"/>
            <a:r>
              <a:rPr lang="ru-RU" dirty="0"/>
              <a:t>Перечень предполагаемых строительных организаций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818298"/>
              </p:ext>
            </p:extLst>
          </p:nvPr>
        </p:nvGraphicFramePr>
        <p:xfrm>
          <a:off x="2792760" y="692697"/>
          <a:ext cx="4282651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159"/>
                <a:gridCol w="2140396"/>
                <a:gridCol w="1834096"/>
              </a:tblGrid>
              <a:tr h="2880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№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Наименование </a:t>
                      </a:r>
                      <a:r>
                        <a:rPr lang="ru-RU" sz="1000" u="none" strike="noStrike" dirty="0" smtClean="0">
                          <a:effectLst/>
                        </a:rPr>
                        <a:t>организации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Региональное деление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</a:t>
                      </a:r>
                      <a:r>
                        <a:rPr lang="ru-RU" sz="1000" u="none" strike="noStrike" dirty="0" err="1">
                          <a:effectLst/>
                        </a:rPr>
                        <a:t>СибДальРегион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Новосибирская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ОАО "Трест "СвязьСтрой-6"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</a:t>
                      </a:r>
                      <a:r>
                        <a:rPr lang="ru-RU" sz="1000" u="none" strike="noStrike" dirty="0" err="1">
                          <a:effectLst/>
                        </a:rPr>
                        <a:t>Телефонстрой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</a:t>
                      </a:r>
                      <a:r>
                        <a:rPr lang="ru-RU" sz="1000" u="none" strike="noStrike" dirty="0" err="1">
                          <a:effectLst/>
                        </a:rPr>
                        <a:t>Русстрой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"Нео-Телеком"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</a:t>
                      </a:r>
                      <a:r>
                        <a:rPr lang="ru-RU" sz="1000" u="none" strike="noStrike" dirty="0" err="1">
                          <a:effectLst/>
                        </a:rPr>
                        <a:t>ПроектСтройМонтаж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</a:t>
                      </a:r>
                      <a:r>
                        <a:rPr lang="ru-RU" sz="1000" u="none" strike="noStrike" dirty="0" err="1">
                          <a:effectLst/>
                        </a:rPr>
                        <a:t>Технострой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"СЭЛТ-Инжиниринг"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ЗАО " НТСК"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ОАО "Союз-Телефонстрой"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"Оптиком"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ООО "СибирьПроектСервис"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Красноярский край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</a:t>
                      </a:r>
                      <a:r>
                        <a:rPr lang="ru-RU" sz="1000" u="none" strike="noStrike" dirty="0" err="1">
                          <a:effectLst/>
                        </a:rPr>
                        <a:t>Русстрой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ОАО "ЭнергоТелекомСтрой"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ОАО "Союз-Телефонстрой"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"ОРСИКО"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ОАО "Скандинавский Дом"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Республика Тыва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"ОРСИКО"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</a:t>
                      </a:r>
                      <a:r>
                        <a:rPr lang="ru-RU" sz="1000" u="none" strike="noStrike" dirty="0" err="1">
                          <a:effectLst/>
                        </a:rPr>
                        <a:t>Русстрой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"Бастион"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ОАО "Трест "СвязьСтрой-6"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ООО УК "РусЭнергоМир"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Омская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"Ф5-Телеком"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ООО "КЭС-42"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Кемеровская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</a:t>
                      </a:r>
                      <a:r>
                        <a:rPr lang="ru-RU" sz="1000" u="none" strike="noStrike" dirty="0" err="1">
                          <a:effectLst/>
                        </a:rPr>
                        <a:t>ТехноЭнергоСтрой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ОАО "Союз-Телефонстрой"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</a:t>
                      </a:r>
                      <a:r>
                        <a:rPr lang="ru-RU" sz="1000" u="none" strike="noStrike" dirty="0" err="1">
                          <a:effectLst/>
                        </a:rPr>
                        <a:t>ЭнергоПодряд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</a:t>
                      </a:r>
                      <a:r>
                        <a:rPr lang="ru-RU" sz="1000" u="none" strike="noStrike" dirty="0" err="1">
                          <a:effectLst/>
                        </a:rPr>
                        <a:t>БайкалСвязьЭнергоСтрой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Иркутская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ООО "БайкалСвязьЭнергоСтрой"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Забайкальский край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ООО "БайкалСвязьЭнергоСтрой"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Республика Бурятия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ООО "СибирьПроектСервис"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Алтайский Край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8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"Старатель"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71" marR="7171" marT="7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40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632519" y="620688"/>
            <a:ext cx="8748177" cy="5400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60363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600" dirty="0" smtClean="0"/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smtClean="0"/>
              <a:t>1. Проектная организация ОАО «</a:t>
            </a:r>
            <a:r>
              <a:rPr lang="ru-RU" sz="2600" dirty="0" err="1" smtClean="0"/>
              <a:t>Гипросвязь</a:t>
            </a:r>
            <a:r>
              <a:rPr lang="ru-RU" sz="2600" dirty="0" smtClean="0"/>
              <a:t>» планирует завершить </a:t>
            </a:r>
            <a:r>
              <a:rPr lang="ru-RU" sz="2600" dirty="0" err="1" smtClean="0"/>
              <a:t>проектно</a:t>
            </a:r>
            <a:r>
              <a:rPr lang="ru-RU" sz="2600" dirty="0" smtClean="0"/>
              <a:t>–изыскательские работы по СПД до 30 апреля 2015 года.</a:t>
            </a:r>
          </a:p>
          <a:p>
            <a:pPr marL="0" lvl="0" indent="0">
              <a:buNone/>
            </a:pPr>
            <a:r>
              <a:rPr lang="ru-RU" sz="2500" dirty="0" smtClean="0">
                <a:ea typeface="Arial Unicode MS" panose="020B0604020202020204" pitchFamily="34" charset="-128"/>
              </a:rPr>
              <a:t>2. Дата завершения конкурса по выбору </a:t>
            </a:r>
            <a:r>
              <a:rPr lang="ru-RU" sz="2500" dirty="0">
                <a:ea typeface="Arial Unicode MS" panose="020B0604020202020204" pitchFamily="34" charset="-128"/>
              </a:rPr>
              <a:t>контрагента на строительно-монтажные работы ТД </a:t>
            </a:r>
            <a:r>
              <a:rPr lang="ru-RU" sz="2500" dirty="0" smtClean="0">
                <a:ea typeface="Arial Unicode MS" panose="020B0604020202020204" pitchFamily="34" charset="-128"/>
              </a:rPr>
              <a:t>запланирована на     20 апреля 2015 года.</a:t>
            </a:r>
            <a:endParaRPr lang="ru-RU" sz="2500" dirty="0">
              <a:ea typeface="Arial Unicode MS" panose="020B0604020202020204" pitchFamily="34" charset="-128"/>
            </a:endParaRPr>
          </a:p>
          <a:p>
            <a:pPr marL="0" lvl="0" indent="0">
              <a:buNone/>
            </a:pPr>
            <a:r>
              <a:rPr lang="ru-RU" sz="2500" dirty="0" smtClean="0">
                <a:ea typeface="Arial Unicode MS" panose="020B0604020202020204" pitchFamily="34" charset="-128"/>
              </a:rPr>
              <a:t>3. По </a:t>
            </a:r>
            <a:r>
              <a:rPr lang="ru-RU" sz="2500" dirty="0">
                <a:ea typeface="Arial Unicode MS" panose="020B0604020202020204" pitchFamily="34" charset="-128"/>
              </a:rPr>
              <a:t>Новосибирской области </a:t>
            </a:r>
            <a:r>
              <a:rPr lang="ru-RU" sz="2500" dirty="0" smtClean="0">
                <a:ea typeface="Arial Unicode MS" panose="020B0604020202020204" pitchFamily="34" charset="-128"/>
              </a:rPr>
              <a:t>подготовлены и направлены заказы в ООО «Центр   энергоэффективности </a:t>
            </a:r>
            <a:r>
              <a:rPr lang="ru-RU" sz="2500" dirty="0" err="1" smtClean="0">
                <a:ea typeface="Arial Unicode MS" panose="020B0604020202020204" pitchFamily="34" charset="-128"/>
              </a:rPr>
              <a:t>Интер</a:t>
            </a:r>
            <a:r>
              <a:rPr lang="ru-RU" sz="2500" dirty="0" smtClean="0">
                <a:ea typeface="Arial Unicode MS" panose="020B0604020202020204" pitchFamily="34" charset="-128"/>
              </a:rPr>
              <a:t> РАО ЕЭС»  на подписание.</a:t>
            </a:r>
            <a:endParaRPr lang="ru-RU" sz="2500" dirty="0"/>
          </a:p>
          <a:p>
            <a:pPr marL="0" indent="0">
              <a:buNone/>
            </a:pPr>
            <a:endParaRPr lang="ru-RU" sz="14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44488" y="260648"/>
            <a:ext cx="9127013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Реализация проекта</a:t>
            </a:r>
            <a:endParaRPr lang="ru-RU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5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8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6&quot;&gt;&lt;elem m_fUsage=&quot;3.04036354622815970000E+000&quot;&gt;&lt;m_ppcolschidx val=&quot;0&quot;/&gt;&lt;m_rgb r=&quot;0&quot; g=&quot;aa&quot; b=&quot;e7&quot;/&gt;&lt;/elem&gt;&lt;elem m_fUsage=&quot;2.25785815417724760000E+000&quot;&gt;&lt;m_ppcolschidx val=&quot;0&quot;/&gt;&lt;m_rgb r=&quot;fd&quot; g=&quot;bc&quot; b=&quot;5f&quot;/&gt;&lt;/elem&gt;&lt;elem m_fUsage=&quot;1.80326901569705080000E+000&quot;&gt;&lt;m_ppcolschidx val=&quot;0&quot;/&gt;&lt;m_rgb r=&quot;f0&quot; g=&quot;4e&quot; b=&quot;23&quot;/&gt;&lt;/elem&gt;&lt;elem m_fUsage=&quot;1.00000000000000000000E+000&quot;&gt;&lt;m_ppcolschidx val=&quot;0&quot;/&gt;&lt;m_rgb r=&quot;6&quot; g=&quot;3a&quot; b=&quot;7b&quot;/&gt;&lt;/elem&gt;&lt;elem m_fUsage=&quot;9.83890347740343120000E-001&quot;&gt;&lt;m_ppcolschidx val=&quot;0&quot;/&gt;&lt;m_rgb r=&quot;f7&quot; g=&quot;96&quot; b=&quot;46&quot;/&gt;&lt;/elem&gt;&lt;elem m_fUsage=&quot;9.14617415140767000000E-001&quot;&gt;&lt;m_ppcolschidx val=&quot;0&quot;/&gt;&lt;m_rgb r=&quot;0&quot; g=&quot;aa&quot; b=&quot;d5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29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QptDraftNote"/>
  <p:tag name="DATE" val="08.08.2012 12:59: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QptDraftNote"/>
  <p:tag name="DATE" val="08.08.2012 12:59:1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heme/theme1.xml><?xml version="1.0" encoding="utf-8"?>
<a:theme xmlns:a="http://schemas.openxmlformats.org/drawingml/2006/main" name="Office Theme">
  <a:themeElements>
    <a:clrScheme name="ROS">
      <a:dk1>
        <a:sysClr val="windowText" lastClr="000000"/>
      </a:dk1>
      <a:lt1>
        <a:sysClr val="window" lastClr="FFFFFF"/>
      </a:lt1>
      <a:dk2>
        <a:srgbClr val="00AAE7"/>
      </a:dk2>
      <a:lt2>
        <a:srgbClr val="EEECE1"/>
      </a:lt2>
      <a:accent1>
        <a:srgbClr val="063A7B"/>
      </a:accent1>
      <a:accent2>
        <a:srgbClr val="F04E23"/>
      </a:accent2>
      <a:accent3>
        <a:srgbClr val="FDBC5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47715</TotalTime>
  <Words>1189</Words>
  <Application>Microsoft Office PowerPoint</Application>
  <PresentationFormat>Лист A4 (210x297 мм)</PresentationFormat>
  <Paragraphs>586</Paragraphs>
  <Slides>11</Slides>
  <Notes>3</Notes>
  <HiddenSlides>1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Получение ТУ на прокладку ВОЛС от энергетических компаний </vt:lpstr>
      <vt:lpstr>Справка по размеру обременений по части районов</vt:lpstr>
      <vt:lpstr>Перечень предполагаемых строительных организаций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Администратор</dc:creator>
  <cp:lastModifiedBy>Редькин Александр Степанович</cp:lastModifiedBy>
  <cp:revision>2349</cp:revision>
  <cp:lastPrinted>2015-02-03T07:24:39Z</cp:lastPrinted>
  <dcterms:created xsi:type="dcterms:W3CDTF">2011-09-12T10:33:47Z</dcterms:created>
  <dcterms:modified xsi:type="dcterms:W3CDTF">2015-03-19T04:01:06Z</dcterms:modified>
</cp:coreProperties>
</file>