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68" r:id="rId2"/>
    <p:sldId id="359" r:id="rId3"/>
    <p:sldId id="361" r:id="rId4"/>
    <p:sldId id="362" r:id="rId5"/>
    <p:sldId id="363" r:id="rId6"/>
    <p:sldId id="364" r:id="rId7"/>
    <p:sldId id="366" r:id="rId8"/>
    <p:sldId id="367" r:id="rId9"/>
    <p:sldId id="360" r:id="rId10"/>
    <p:sldId id="369" r:id="rId11"/>
    <p:sldId id="370" r:id="rId12"/>
    <p:sldId id="371" r:id="rId13"/>
    <p:sldId id="372" r:id="rId14"/>
    <p:sldId id="373" r:id="rId15"/>
    <p:sldId id="374" r:id="rId16"/>
    <p:sldId id="355" r:id="rId17"/>
    <p:sldId id="356" r:id="rId18"/>
    <p:sldId id="352" r:id="rId19"/>
    <p:sldId id="354" r:id="rId20"/>
    <p:sldId id="350" r:id="rId21"/>
    <p:sldId id="349" r:id="rId2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D"/>
    <a:srgbClr val="E9EFF7"/>
    <a:srgbClr val="D7EBF9"/>
    <a:srgbClr val="0099FF"/>
    <a:srgbClr val="FF0066"/>
    <a:srgbClr val="FF9900"/>
    <a:srgbClr val="CCFFCC"/>
    <a:srgbClr val="006600"/>
    <a:srgbClr val="5A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5" autoAdjust="0"/>
    <p:restoredTop sz="99645" autoAdjust="0"/>
  </p:normalViewPr>
  <p:slideViewPr>
    <p:cSldViewPr>
      <p:cViewPr varScale="1">
        <p:scale>
          <a:sx n="82" d="100"/>
          <a:sy n="82" d="100"/>
        </p:scale>
        <p:origin x="-128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88EB8-BD27-49B8-9FC1-31807A2F06DB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69EDA-32E8-466B-8D7F-2CBDB9AF3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90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44B192E-0E78-481B-9337-AF1A246C1C1A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8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BE35B-D821-4C52-ACAB-6BB8CA65EDF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895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2BA23E-6EF8-448F-93DB-881867647486}" type="slidenum">
              <a:rPr lang="ru-RU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884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MS Outlook" pitchFamily="2" charset="2"/>
              </a:defRPr>
            </a:lvl1pPr>
            <a:lvl2pPr marL="742950" indent="-285750">
              <a:defRPr>
                <a:solidFill>
                  <a:schemeClr val="tx1"/>
                </a:solidFill>
                <a:latin typeface="MS Outlook" pitchFamily="2" charset="2"/>
              </a:defRPr>
            </a:lvl2pPr>
            <a:lvl3pPr marL="1143000" indent="-228600">
              <a:defRPr>
                <a:solidFill>
                  <a:schemeClr val="tx1"/>
                </a:solidFill>
                <a:latin typeface="MS Outlook" pitchFamily="2" charset="2"/>
              </a:defRPr>
            </a:lvl3pPr>
            <a:lvl4pPr marL="1600200" indent="-228600">
              <a:defRPr>
                <a:solidFill>
                  <a:schemeClr val="tx1"/>
                </a:solidFill>
                <a:latin typeface="MS Outlook" pitchFamily="2" charset="2"/>
              </a:defRPr>
            </a:lvl4pPr>
            <a:lvl5pPr marL="2057400" indent="-228600">
              <a:defRPr>
                <a:solidFill>
                  <a:schemeClr val="tx1"/>
                </a:solidFill>
                <a:latin typeface="MS Outlook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S Outlook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S Outlook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S Outlook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S Outlook" pitchFamily="2" charset="2"/>
              </a:defRPr>
            </a:lvl9pPr>
          </a:lstStyle>
          <a:p>
            <a:fld id="{D6D76020-7444-4F6A-81AD-F74CD6E6443D}" type="slidenum">
              <a:rPr lang="ru-RU" altLang="ru-RU" smtClean="0">
                <a:latin typeface="Arial" charset="0"/>
              </a:rPr>
              <a:pPr/>
              <a:t>21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86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AF97E-2C00-4F2B-A525-F8974EF9422E}" type="datetimeFigureOut">
              <a:rPr lang="ru-RU" smtClean="0"/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00938-3505-4AFC-AA3C-099AD5E268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1"/>
          <p:cNvSpPr>
            <a:spLocks noChangeArrowheads="1"/>
          </p:cNvSpPr>
          <p:nvPr/>
        </p:nvSpPr>
        <p:spPr bwMode="auto">
          <a:xfrm>
            <a:off x="396875" y="6237288"/>
            <a:ext cx="346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1200">
                <a:latin typeface="Verdana" pitchFamily="34" charset="0"/>
              </a:rPr>
              <a:t>   </a:t>
            </a:r>
            <a:endParaRPr lang="ru-RU" altLang="ru-RU" sz="1200">
              <a:latin typeface="Verdana" pitchFamily="34" charset="0"/>
            </a:endParaRPr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303111" y="2075240"/>
            <a:ext cx="87280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ОСНОВНЫЕ РЕЗУЛЬТАТЫ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И НОВОВВЕДЕНИЯ ЗАКОНОДАТЕЛЬСТВА РОССИЙСКОЙ ФЕДЕРАЦИИ О КОНТРАКТНОЙ СИСТЕМЕ В СФЕРЕ ЗАКУПОК</a:t>
            </a:r>
            <a:endParaRPr lang="ru-RU" altLang="ru-RU" sz="1600" b="1" dirty="0" smtClean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4499992" y="5078413"/>
            <a:ext cx="4536058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ru-RU" altLang="ru-RU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Заместитель директора 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14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Департамента развития контрактной системы Минэкономразвития России</a:t>
            </a:r>
          </a:p>
          <a:p>
            <a:pPr algn="ctr" eaLnBrk="1" hangingPunct="1">
              <a:buFont typeface="Arial" charset="0"/>
              <a:buNone/>
            </a:pP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Д.А. </a:t>
            </a:r>
            <a:r>
              <a:rPr lang="ru-RU" alt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Готовцев</a:t>
            </a:r>
            <a:endParaRPr lang="ru-RU" altLang="ru-RU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ru-RU" altLang="ru-RU" sz="1400" b="1" dirty="0">
              <a:solidFill>
                <a:schemeClr val="tx2"/>
              </a:solidFill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1200" dirty="0">
                <a:solidFill>
                  <a:schemeClr val="tx2"/>
                </a:solidFill>
                <a:latin typeface="Verdana" pitchFamily="34" charset="0"/>
              </a:rPr>
              <a:t>   </a:t>
            </a:r>
            <a:r>
              <a:rPr lang="ru-RU" altLang="ru-RU" sz="1200" i="1" dirty="0" smtClean="0">
                <a:solidFill>
                  <a:schemeClr val="tx2"/>
                </a:solidFill>
                <a:latin typeface="Verdana" pitchFamily="34" charset="0"/>
              </a:rPr>
              <a:t>4 августа 2016 </a:t>
            </a:r>
            <a:r>
              <a:rPr lang="ru-RU" altLang="ru-RU" sz="1200" i="1" dirty="0">
                <a:solidFill>
                  <a:schemeClr val="tx2"/>
                </a:solidFill>
                <a:latin typeface="Verdana" pitchFamily="34" charset="0"/>
              </a:rPr>
              <a:t>г</a:t>
            </a:r>
            <a:r>
              <a:rPr lang="ru-RU" altLang="ru-RU" sz="1200" dirty="0">
                <a:solidFill>
                  <a:schemeClr val="tx2"/>
                </a:solidFill>
                <a:latin typeface="Verdana" pitchFamily="34" charset="0"/>
              </a:rPr>
              <a:t>. </a:t>
            </a:r>
          </a:p>
        </p:txBody>
      </p:sp>
      <p:pic>
        <p:nvPicPr>
          <p:cNvPr id="4101" name="Picture 6" descr="http://economy.gov.ru/wps/wcm/connect/bb67127b-883a-4e74-9023-78b89d14ebdd/Minec_site_gerb.png?MOD=AJPERES&amp;CACHEID=bb67127b-883a-4e74-9023-78b89d14ebd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25425"/>
            <a:ext cx="684213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87450" y="223838"/>
            <a:ext cx="2497138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МИНЭКОНОМРАЗВИТИЯ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ru-RU" altLang="ru-RU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РОССИИ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31800" y="3644900"/>
            <a:ext cx="5472113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7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81928" y="1436253"/>
            <a:ext cx="8635840" cy="1436291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Новые правила действуют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1 июля 2016 г.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400" b="1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составлении описания объекта закупки используются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установленные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 с 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законодательством РФ показатели, требования, условные обозначения </a:t>
            </a:r>
            <a:b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и терминология, предусмотренные также </a:t>
            </a: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документами, разрабатываемыми </a:t>
            </a:r>
            <a:b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применяемыми в национальной системе стандартизации, принятыми </a:t>
            </a:r>
            <a:b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 с законодательством Российской Федерации о </a:t>
            </a:r>
            <a:r>
              <a:rPr lang="ru-RU" sz="14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стандартизации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Федеральный закон от 05.04.2016 № 104-ФЗ </a:t>
            </a:r>
            <a:r>
              <a:rPr lang="ru-RU" sz="1050" b="1" dirty="0">
                <a:solidFill>
                  <a:srgbClr val="1F497D"/>
                </a:solidFill>
                <a:latin typeface="Verdana" pitchFamily="34" charset="0"/>
                <a:cs typeface="+mn-cs"/>
              </a:rPr>
              <a:t>(вступление в силу с 1 </a:t>
            </a:r>
            <a:r>
              <a:rPr lang="ru-RU" sz="1050" b="1" dirty="0" smtClean="0">
                <a:solidFill>
                  <a:srgbClr val="1F497D"/>
                </a:solidFill>
                <a:latin typeface="Verdana" pitchFamily="34" charset="0"/>
                <a:cs typeface="+mn-cs"/>
              </a:rPr>
              <a:t>июля </a:t>
            </a:r>
            <a:r>
              <a:rPr lang="ru-RU" sz="1050" b="1" dirty="0">
                <a:solidFill>
                  <a:srgbClr val="1F497D"/>
                </a:solidFill>
                <a:latin typeface="Verdana" pitchFamily="34" charset="0"/>
                <a:cs typeface="+mn-cs"/>
              </a:rPr>
              <a:t>2016 г.)</a:t>
            </a:r>
          </a:p>
          <a:p>
            <a:endParaRPr lang="ru-RU" altLang="ru-RU" sz="14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2" y="692696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125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10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4135" y="820700"/>
            <a:ext cx="872093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ВНЕСЕНЫ ИЗМЕНЕНИЯ В ПРАВИЛА ОПИСАНИЯ ОБЪЕКТА ЗАКУПКИ</a:t>
            </a:r>
          </a:p>
          <a:p>
            <a:r>
              <a:rPr lang="ru-RU" sz="1400" i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(пункты 2, 3 части 1 статьи 33 Закона № 44-ФЗ)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81928" y="2996952"/>
            <a:ext cx="8635840" cy="3427861"/>
            <a:chOff x="270801" y="2961725"/>
            <a:chExt cx="8635840" cy="2889998"/>
          </a:xfrm>
        </p:grpSpPr>
        <p:sp>
          <p:nvSpPr>
            <p:cNvPr id="9" name="TextBox 8"/>
            <p:cNvSpPr txBox="1"/>
            <p:nvPr/>
          </p:nvSpPr>
          <p:spPr>
            <a:xfrm>
              <a:off x="270801" y="2961725"/>
              <a:ext cx="8635840" cy="28899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marL="285750" indent="-285750" algn="just"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endParaRPr lang="en-US" sz="1300" dirty="0" smtClean="0"/>
            </a:p>
            <a:p>
              <a:pPr algn="just">
                <a:spcAft>
                  <a:spcPts val="300"/>
                </a:spcAft>
                <a:buClr>
                  <a:srgbClr val="C00000"/>
                </a:buClr>
              </a:pPr>
              <a:endParaRPr lang="en-US" sz="1300" dirty="0" smtClean="0"/>
            </a:p>
            <a:p>
              <a:pPr algn="just">
                <a:spcAft>
                  <a:spcPts val="300"/>
                </a:spcAft>
                <a:buClr>
                  <a:srgbClr val="C00000"/>
                </a:buClr>
              </a:pPr>
              <a:endParaRPr lang="en-US" sz="1300" dirty="0" smtClean="0"/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ФЗ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от 27.12.2002 № 184-ФЗ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«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 техническом регулировании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»</a:t>
              </a: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ФЗ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02.01.2000 № 29-ФЗ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«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 качестве и безопасности пищевых продуктов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»</a:t>
              </a:r>
              <a:endParaRPr lang="ru-RU" sz="115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 ТС 007/2011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«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 безопасности продукции, предназначенной для детей и подростков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»</a:t>
              </a:r>
              <a:endParaRPr lang="ru-RU" sz="115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 ТС 010/2011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«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 безопасности машин и оборудования» </a:t>
              </a:r>
              <a:endPara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ТС 013/2011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«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О требованиях к автомобильному и авиационному бензину,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дизельному и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судовому топливу, топливу для реактивных двигателей и мазуту» </a:t>
              </a:r>
              <a:endPara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ТС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023/2011 «Технический регламент Таможенного союза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на соковую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продукцию из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фруктов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/>
              </a:r>
              <a:b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и овощей» </a:t>
              </a:r>
            </a:p>
            <a:p>
              <a:pPr marL="285750" indent="-285750" algn="just">
                <a:lnSpc>
                  <a:spcPct val="150000"/>
                </a:lnSpc>
                <a:spcAft>
                  <a:spcPts val="300"/>
                </a:spcAft>
                <a:buClr>
                  <a:srgbClr val="C00000"/>
                </a:buClr>
                <a:buFont typeface="Wingdings" pitchFamily="2" charset="2"/>
                <a:buChar char="ü"/>
              </a:pP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ГОСТ </a:t>
              </a:r>
              <a:r>
                <a:rPr lang="ru-RU" sz="115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Р 51074-2003 «Продукты пищевые. Информация для потребителя. Общие </a:t>
              </a:r>
              <a:r>
                <a:rPr lang="ru-RU" sz="115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требования»</a:t>
              </a:r>
              <a:endParaRPr lang="ru-RU" sz="115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61" y="2976316"/>
              <a:ext cx="4988151" cy="622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5269612" y="2987775"/>
              <a:ext cx="363702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WWW.GOST.RU </a:t>
              </a:r>
              <a:endParaRPr lang="en-US" sz="1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algn="ctr"/>
              <a:r>
                <a:rPr lang="ru-RU" sz="14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Актуальные</a:t>
              </a:r>
              <a:r>
                <a:rPr lang="en-US" sz="14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ru-RU" sz="14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версии документов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467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ru-RU" altLang="ru-RU" sz="1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Федеральный закон от 03.07.2016 № 314-ФЗ </a:t>
            </a:r>
            <a:r>
              <a:rPr lang="ru-RU" sz="105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+mn-cs"/>
              </a:rPr>
              <a:t>(вступление в силу с </a:t>
            </a:r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+mn-cs"/>
              </a:rPr>
              <a:t>4 июля 2016 </a:t>
            </a:r>
            <a:r>
              <a:rPr lang="ru-RU" sz="105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cs typeface="+mn-cs"/>
              </a:rPr>
              <a:t>г.)</a:t>
            </a:r>
          </a:p>
          <a:p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1" y="764704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948" y="1160495"/>
            <a:ext cx="87209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УСТАНОВЛЕНЫ ОСОБЕННОСТИ:</a:t>
            </a: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заключения контракта, предметом которого являются создание произведения архитектуры, градостроительства или садово-паркового искусства и (или) разработка на его основе проектной документации объектов капитального строительства</a:t>
            </a: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rgbClr val="C00000"/>
              </a:buClr>
              <a:buSzPct val="100000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endParaRPr lang="ru-RU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заключения и исполнения контракта, предметом которого является выполнение проектных и (или) изыскательских работ, и контрактов, предметом которых являются строительство, реконструкция объектов капитального строительства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00499" y="887139"/>
            <a:ext cx="52556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i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Новые статьи 110.1 И 110.2 Закона № 44-ФЗ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11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5042" y="2257581"/>
            <a:ext cx="8635840" cy="1404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2174" y="2285284"/>
            <a:ext cx="8511799" cy="130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Исключительное право использовать созданное произведение  принадлежит РФ, субъекту РФ, муниципальному образованию, от имени которых заключен контракт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 имеет право на многократное использование проектной документации без согласия автора произведения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Автор произведения не вправе требовать от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заказчика </a:t>
            </a:r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заключения контракта на разработку проектной документации  без использования конкурентных способов определения поставщиков</a:t>
            </a:r>
            <a:endParaRPr lang="ru-RU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154" y="892515"/>
            <a:ext cx="593432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1179" y="4544323"/>
            <a:ext cx="8635840" cy="1872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8311" y="4572026"/>
            <a:ext cx="8511799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Контракт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должен содержать условия:</a:t>
            </a:r>
          </a:p>
          <a:p>
            <a:pPr marL="623888" algn="just"/>
            <a:r>
              <a:rPr lang="ru-RU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том, что с даты приемки работ исключительные права на результаты работ принадлежат РФ, субъекту РФ, муниципальному образованию, от имени которых выступает заказчик;</a:t>
            </a:r>
          </a:p>
          <a:p>
            <a:pPr marL="623888" algn="just"/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поэтапной оплате выполненных подрядчиком работ исходя из объема таких работ и цены контракта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Правительство РФ вправе установить виды и объем работ, которые подрядчик обязан выполнить самостоятельно без привлечения субподрядчиков</a:t>
            </a:r>
          </a:p>
          <a:p>
            <a:pPr marL="171450" indent="-171450" algn="just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sz="1200" b="0" i="0" u="none" strike="noStrike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Оплата выполненных по контракту работ осуществляется в сроки и в размерах, которые установлены графиком оплаты,</a:t>
            </a:r>
            <a:r>
              <a:rPr lang="ru-RU" sz="1200" b="0" i="0" u="none" strike="noStrike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методика составления которых утверждается Минстроем России</a:t>
            </a:r>
            <a:endParaRPr lang="ru-RU" sz="1200" b="0" i="0" u="none" strike="noStrike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04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/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Федеральный закон от 03.07.2016 № 321-ФЗ </a:t>
            </a:r>
            <a:r>
              <a:rPr lang="ru-RU" sz="1050" b="1" dirty="0">
                <a:solidFill>
                  <a:srgbClr val="1F497D"/>
                </a:solidFill>
                <a:latin typeface="Verdana" pitchFamily="34" charset="0"/>
                <a:cs typeface="+mn-cs"/>
              </a:rPr>
              <a:t>(вступление в силу с 1 января 2017 г.)</a:t>
            </a:r>
          </a:p>
          <a:p>
            <a:endParaRPr lang="ru-RU" altLang="ru-RU" sz="14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1" y="764704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2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12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0608" y="972000"/>
            <a:ext cx="8887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РАСПРОСТРАНЕНИЕ ДЕЙСТВИЯ ЗАКОНА № 44-ФЗ </a:t>
            </a:r>
            <a:b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ЗАКУПКИ, ОСУЩЕСТВЛЯЕМЫЕ ГУП И МУП</a:t>
            </a:r>
            <a:endParaRPr lang="ru-RU" sz="1400" i="1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16882" y="1772816"/>
            <a:ext cx="8640697" cy="4572205"/>
            <a:chOff x="221739" y="1983451"/>
            <a:chExt cx="8640697" cy="4572205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226596" y="1987663"/>
              <a:ext cx="8635840" cy="1836000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64721" y="1983451"/>
              <a:ext cx="8511799" cy="18312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Bef>
                  <a:spcPts val="200"/>
                </a:spcBef>
                <a:spcAft>
                  <a:spcPts val="200"/>
                </a:spcAft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Распространение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положений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Закона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№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44-ФЗ на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ГУПы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и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МУПы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за исключением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закупок:</a:t>
              </a:r>
            </a:p>
            <a:p>
              <a:pPr algn="just">
                <a:spcBef>
                  <a:spcPts val="200"/>
                </a:spcBef>
                <a:spcAft>
                  <a:spcPts val="200"/>
                </a:spcAft>
              </a:pPr>
              <a:endParaRPr lang="ru-RU" sz="8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за счет грантов,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передаваемых безвозмездно и безвозвратно гражданами и юридическими лицами, </a:t>
              </a:r>
              <a:b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а также </a:t>
              </a:r>
              <a:r>
                <a:rPr lang="ru-RU" sz="12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субсидий (грантов)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, предоставляемых на конкурсной основе из соответствующих бюджетов бюджетной системы РФ 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в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качестве исполнителя при возникновении необходимости привлечения иных лиц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/>
              </a:r>
              <a:b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к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исполнению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контракта, за исключением контракта, заключенного с единственным поставщиком, определенным указом или распоряжением Президента РФ, либо постановлением или распоряжением Правительства РФ</a:t>
              </a:r>
              <a:endParaRPr lang="ru-RU" sz="12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21739" y="3860851"/>
              <a:ext cx="8635840" cy="1260000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59864" y="3855758"/>
              <a:ext cx="8511799" cy="11644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Bef>
                  <a:spcPts val="200"/>
                </a:spcBef>
                <a:spcAft>
                  <a:spcPts val="200"/>
                </a:spcAft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При осуществлении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ГУПами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и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МУПами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закупок в соответствии с Законом № 44-ФЗ:</a:t>
              </a:r>
            </a:p>
            <a:p>
              <a:pPr algn="just"/>
              <a:endParaRPr lang="ru-RU" sz="800" dirty="0" smtClean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применяются правила нормирования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распространяются положения о централизации закупок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предоставляется возможность заключения контракта с единственным поставщиком на получение банковской гарантии без предоставления </a:t>
              </a:r>
              <a:r>
                <a:rPr lang="ru-RU" sz="1200" i="0" u="none" strike="noStrike" baseline="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обеспечения исполнения контракта</a:t>
              </a:r>
              <a:endParaRPr lang="ru-RU" sz="1200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26595" y="5151656"/>
              <a:ext cx="8635840" cy="1404000"/>
            </a:xfrm>
            <a:prstGeom prst="rect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256724" y="5151656"/>
              <a:ext cx="8519796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50" dirty="0" smtClean="0"/>
                <a:t> </a:t>
              </a:r>
              <a:r>
                <a:rPr lang="ru-RU" sz="12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До 31 декабря 2016 года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ГУПы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и </a:t>
              </a:r>
              <a:r>
                <a:rPr lang="ru-RU" sz="1200" dirty="0" err="1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МУПы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ru-RU" sz="1200" b="1" dirty="0" smtClean="0">
                  <a:solidFill>
                    <a:srgbClr val="C00000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обязаны</a:t>
              </a:r>
              <a:r>
                <a:rPr lang="ru-RU" sz="1200" b="1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:</a:t>
              </a:r>
            </a:p>
            <a:p>
              <a:endParaRPr lang="ru-RU" sz="800" b="1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создать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контрактную службу или назначить контрактного управляющего 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осуществлять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планирование закупок на 2017 год и последующие годы в соответствии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/>
              </a:r>
              <a:b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</a:b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с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требованиями Закона № 44-ФЗ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зарегистрироваться </a:t>
              </a:r>
              <a:r>
                <a:rPr lang="ru-RU" sz="12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в </a:t>
              </a: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ЕИС</a:t>
              </a:r>
            </a:p>
            <a:p>
              <a:pPr marL="171450" indent="-171450" algn="just">
                <a:buFont typeface="Arial" pitchFamily="34" charset="0"/>
                <a:buChar char="•"/>
              </a:pPr>
              <a:r>
                <a:rPr lang="ru-RU" sz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разместить в ЕИС Положение о закупке в случае принятия его в соответствии с Законом № 223-ФЗ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16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Федеральный закон от 03.07.2016 № 365-ФЗ </a:t>
            </a:r>
            <a:r>
              <a:rPr lang="ru-RU" sz="1050" b="1" dirty="0">
                <a:solidFill>
                  <a:schemeClr val="tx2"/>
                </a:solidFill>
                <a:latin typeface="Verdana" pitchFamily="34" charset="0"/>
              </a:rPr>
              <a:t>(вступление в силу с 1 сентября 2016 г.)</a:t>
            </a:r>
          </a:p>
          <a:p>
            <a:endParaRPr lang="ru-RU" altLang="ru-RU" sz="14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1" y="764704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2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13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154" y="892515"/>
            <a:ext cx="593432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9948" y="1160495"/>
            <a:ext cx="87209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Статья 111.3 Закона № 44-ФЗ. УСТАНОВЛЕНЫ ОСОБЕННОСТИ:</a:t>
            </a: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осуществления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закупки товара, производство которого создается или модернизируется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(или) осваивается на территории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РФ в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соответствии со специальным инвестиционным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контрактом</a:t>
            </a:r>
            <a:endParaRPr lang="ru-RU" sz="1200" b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5042" y="1963789"/>
            <a:ext cx="8635840" cy="3312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515" y="1963789"/>
            <a:ext cx="8511799" cy="323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 решению Правительство РФ 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сторона – инвестор СПИК может быть определена единственным поставщиком товара при одновременном соблюдении следующих </a:t>
            </a:r>
            <a:r>
              <a:rPr lang="ru-RU" sz="11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условий: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СПИК заключен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 имени РФ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объем инвестиций, предусмотренных СПИК, превышает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млрд. рублей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производство товара на территории РФ будет осуществляться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российским юридическим лицом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страной происхождения 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товара, производящегося в соответствии со СПИК, является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РФ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СПИК содержит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отлагательные условия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предусматривающие:</a:t>
            </a:r>
          </a:p>
          <a:p>
            <a:pPr marL="827088" indent="-285750" algn="just">
              <a:spcBef>
                <a:spcPts val="200"/>
              </a:spcBef>
              <a:spcAft>
                <a:spcPts val="200"/>
              </a:spcAft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право производителя товара заключать с единственным поставщиком контракты на поставку товара </a:t>
            </a:r>
            <a:b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11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совокупное количество </a:t>
            </a:r>
            <a:r>
              <a:rPr lang="ru-RU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товара каждого наименования – не более </a:t>
            </a:r>
            <a:r>
              <a:rPr lang="ru-RU" sz="11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30%</a:t>
            </a:r>
            <a:r>
              <a:rPr lang="ru-RU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количества такого товара, произведенного в течение календарного года)</a:t>
            </a:r>
          </a:p>
          <a:p>
            <a:pPr marL="827088" indent="-285750" algn="just">
              <a:spcBef>
                <a:spcPts val="200"/>
              </a:spcBef>
              <a:spcAft>
                <a:spcPts val="200"/>
              </a:spcAft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ответственность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за превышение совокупного количества товара –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штраф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в размере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50%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стоимости такого превышения</a:t>
            </a:r>
          </a:p>
          <a:p>
            <a:pPr marL="827088" indent="-285750" algn="just">
              <a:spcBef>
                <a:spcPts val="200"/>
              </a:spcBef>
              <a:spcAft>
                <a:spcPts val="200"/>
              </a:spcAft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обязанность размещения производителем товара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отчета о соблюдении указанных требований</a:t>
            </a:r>
          </a:p>
          <a:p>
            <a:pPr marL="88900" algn="just">
              <a:spcBef>
                <a:spcPts val="200"/>
              </a:spcBef>
              <a:buClr>
                <a:srgbClr val="C00000"/>
              </a:buClr>
              <a:buSzPct val="150000"/>
            </a:pP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Указанным решением определяется ФОИВ, устанавливающий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порядок определения предельной цены единицы товара 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цены контракта, заключаемого с производителем товара</a:t>
            </a:r>
            <a:endParaRPr lang="ru-RU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7022" y="5406384"/>
            <a:ext cx="8636400" cy="871008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defTabSz="273050">
              <a:lnSpc>
                <a:spcPct val="115000"/>
              </a:lnSpc>
            </a:pP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ФОИВ, заключивший СПИК принимает 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решения:</a:t>
            </a:r>
            <a:endParaRPr lang="ru-RU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 defTabSz="2730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о дате начала срока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, в течение которого заказчики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вправе 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заключать контракты с производителем товара </a:t>
            </a:r>
            <a:endParaRPr lang="ru-RU" sz="1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 defTabSz="273050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продлении на </a:t>
            </a:r>
            <a:r>
              <a:rPr lang="ru-RU" sz="1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год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 срока осуществления закупок  </a:t>
            </a:r>
            <a:r>
              <a:rPr lang="ru-RU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 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производителя товара если производитель товара осуществил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экспорт товара 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в объеме не менее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10% 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от его количества в течение </a:t>
            </a:r>
            <a:r>
              <a:rPr lang="ru-RU" sz="1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 календарного года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9019" y="900535"/>
            <a:ext cx="825698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Новое основание закупок у единственного поставщика – пункт 47 части 1 статьи 93 Закона № 44-ФЗ</a:t>
            </a:r>
          </a:p>
        </p:txBody>
      </p:sp>
    </p:spTree>
    <p:extLst>
      <p:ext uri="{BB962C8B-B14F-4D97-AF65-F5344CB8AC3E}">
        <p14:creationId xmlns:p14="http://schemas.microsoft.com/office/powerpoint/2010/main" val="16552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Федеральный закон от 03.07.2016 № 365-ФЗ </a:t>
            </a:r>
            <a:r>
              <a:rPr lang="ru-RU" sz="1050" b="1" dirty="0">
                <a:solidFill>
                  <a:schemeClr val="tx2"/>
                </a:solidFill>
                <a:latin typeface="Verdana" pitchFamily="34" charset="0"/>
              </a:rPr>
              <a:t>(вступление в силу с 1 сентября 2016 г.)</a:t>
            </a:r>
          </a:p>
          <a:p>
            <a:endParaRPr lang="ru-RU" altLang="ru-RU" sz="14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1" y="764704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2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14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154" y="892515"/>
            <a:ext cx="593432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8444" y="2620471"/>
            <a:ext cx="872093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Статья 111.4 Закона № 44-ФЗ. УСТАНОВЛЕНЫ ОСОБЕННОСТИ:</a:t>
            </a:r>
          </a:p>
          <a:p>
            <a:pPr marL="285750" indent="-285750" algn="just">
              <a:buClr>
                <a:srgbClr val="C00000"/>
              </a:buClr>
              <a:buSzPct val="100000"/>
              <a:buFont typeface="Wingdings 3" pitchFamily="18" charset="2"/>
              <a:buChar char="Æ"/>
            </a:pP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заключения государственного контракта на поставку товара, предусматривающего встречные инвестиционные обязательства поставщика-инвестора по созданию или модернизации и (или) освоению производства товара на территории субъекта РФ для обеспечения государственных нужд субъекта РФ</a:t>
            </a:r>
            <a:endParaRPr lang="ru-RU" sz="1100" b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46859" y="3564000"/>
            <a:ext cx="8635840" cy="2556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8444" y="3528000"/>
            <a:ext cx="8704241" cy="2526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На основании акта высшего исполнительного органа государственной власти субъекта РФ по результатам конкурса может быть заключен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контракт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на поставку товара, предусматривающего встречные инвестиционные обязательства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поставщика-инвестора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по созданию или модернизации и (или) освоению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производства такого товара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на территории субъекта РФ.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акте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определяются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10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орган исполнительной власти субъекта РФ, который проводит конкурс 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наименование товара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срок действия контракта не более </a:t>
            </a:r>
            <a:r>
              <a:rPr lang="ru-RU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лет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максимальный срок, в течение которого осуществляются встречные инвестиционные обязательства (производство должно обеспечивать поставку товара российского происхождения)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минимальный объем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инвестиций поставщика-инвестора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- не менее </a:t>
            </a:r>
            <a:r>
              <a:rPr lang="ru-RU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 млрд. рублей</a:t>
            </a:r>
          </a:p>
          <a:p>
            <a:pPr marL="374650" indent="-28575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  <a:buFont typeface="Arial" pitchFamily="34" charset="0"/>
              <a:buChar char="•"/>
            </a:pP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общие </a:t>
            </a:r>
            <a:r>
              <a:rPr lang="ru-RU" sz="105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требования к порядку определения предельной цены единицы </a:t>
            </a:r>
            <a:r>
              <a:rPr lang="ru-RU" sz="10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товара</a:t>
            </a:r>
          </a:p>
          <a:p>
            <a:pPr marL="88900" algn="just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SzPct val="150000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Указанным актом определяется орган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исполнительной власти субъекта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РФ, устанавливающий </a:t>
            </a:r>
            <a:r>
              <a:rPr lang="ru-RU" sz="10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порядок определения предельной цены единицы товара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ru-RU" sz="10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цены контракта, заключаемого с поставщиком-инвестором</a:t>
            </a:r>
            <a:endParaRPr lang="ru-RU" sz="10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99019" y="900535"/>
            <a:ext cx="825698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Новое основание закупок у единственного поставщика – пункт 48 части 1 статьи 93 Закона № 44-ФЗ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6668" y="1198376"/>
            <a:ext cx="8635840" cy="1393074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Контракт с ед. поставщиком вправе заключать только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заказчики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субъекта РФ и его МО такого субъекта РФ</a:t>
            </a:r>
          </a:p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Ед.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поставщиком товара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может быть только </a:t>
            </a:r>
            <a:r>
              <a:rPr lang="ru-RU" sz="1050" dirty="0">
                <a:latin typeface="Verdana" pitchFamily="34" charset="0"/>
                <a:ea typeface="Verdana" pitchFamily="34" charset="0"/>
                <a:cs typeface="Verdana" pitchFamily="34" charset="0"/>
              </a:rPr>
              <a:t>юридическое лицо, с которым заключен </a:t>
            </a: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контракт на поставку товара, предусматривающего встречные инвестиционные обязательства поставщика-инвестора</a:t>
            </a:r>
          </a:p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Срок контракта - не более срока действия контракта, предусматривающего встречные инвестиционные обязательства поставщика-инвестора</a:t>
            </a:r>
          </a:p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0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Цена единицы товара не может превышать предельную цену, определенную органом исполнительной власти субъекта РФ</a:t>
            </a:r>
            <a:endParaRPr lang="ru-RU" sz="10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6859" y="6169749"/>
            <a:ext cx="8615457" cy="623248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r>
              <a:rPr lang="ru-RU" sz="10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Может </a:t>
            </a:r>
            <a:r>
              <a:rPr lang="ru-RU" sz="100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быть заключено несколько государственных контрактов, предусматривающих встречные инвестиционные обязательства поставщиков-инвесторов, с которыми заказчики вправе заключать контракты как с ед. поставщиком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107" y="543642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ПРОДОЛЖЕНИЕ</a:t>
            </a: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94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-1" y="304232"/>
            <a:ext cx="8988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b="1" dirty="0" smtClean="0">
                <a:solidFill>
                  <a:schemeClr val="tx2"/>
                </a:solidFill>
                <a:latin typeface="Verdana" pitchFamily="34" charset="0"/>
              </a:rPr>
              <a:t>Федеральный закон от 03.07.2016 № 365-ФЗ </a:t>
            </a:r>
            <a:r>
              <a:rPr lang="ru-RU" sz="1050" b="1" dirty="0">
                <a:solidFill>
                  <a:schemeClr val="tx2"/>
                </a:solidFill>
                <a:latin typeface="Verdana" pitchFamily="34" charset="0"/>
              </a:rPr>
              <a:t>(вступление в силу с 1 сентября 2016 г.)</a:t>
            </a:r>
          </a:p>
          <a:p>
            <a:endParaRPr lang="ru-RU" altLang="ru-RU" sz="14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-1" y="764704"/>
            <a:ext cx="766762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68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359" y="29186"/>
            <a:ext cx="237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  <a:latin typeface="Verdana" pitchFamily="34" charset="0"/>
              </a:rPr>
              <a:t>НОВОВВЕДЕНИЯ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2" name="Номер слайда 9"/>
          <p:cNvSpPr txBox="1">
            <a:spLocks/>
          </p:cNvSpPr>
          <p:nvPr/>
        </p:nvSpPr>
        <p:spPr bwMode="auto">
          <a:xfrm>
            <a:off x="8535988" y="6440539"/>
            <a:ext cx="6080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FD48BF40-94A6-4679-BCFD-58869F541E14}" type="slidenum">
              <a:rPr lang="ru-RU" altLang="ru-RU" sz="2000">
                <a:solidFill>
                  <a:srgbClr val="595959"/>
                </a:solidFill>
                <a:latin typeface="Verdana" pitchFamily="34" charset="0"/>
              </a:rPr>
              <a:pPr algn="r" eaLnBrk="1" hangingPunct="1"/>
              <a:t>15</a:t>
            </a:fld>
            <a:endParaRPr lang="ru-RU" altLang="ru-RU" sz="2000" dirty="0">
              <a:solidFill>
                <a:srgbClr val="595959"/>
              </a:solidFill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587" y="813634"/>
            <a:ext cx="593432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</a:t>
            </a:r>
            <a:endParaRPr lang="ru-RU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1548" y="775804"/>
            <a:ext cx="82569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Отдельные нововведения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3594" y="1126982"/>
            <a:ext cx="8636400" cy="5472000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273050">
              <a:lnSpc>
                <a:spcPct val="115000"/>
              </a:lnSpc>
              <a:buClr>
                <a:schemeClr val="tx2">
                  <a:lumMod val="50000"/>
                </a:schemeClr>
              </a:buClr>
              <a:buSzPct val="80000"/>
              <a:buFont typeface="Wingdings 3" pitchFamily="18" charset="2"/>
              <a:buChar char="Æ"/>
            </a:pP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0107" y="543642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ПРОДОЛЖЕНИЕ</a:t>
            </a: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085" y="1083558"/>
            <a:ext cx="8558251" cy="5799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Wingdings 3" pitchFamily="18" charset="2"/>
              <a:buChar char="Æ"/>
            </a:pPr>
            <a:r>
              <a:rPr lang="ru-RU" sz="115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Ведение </a:t>
            </a:r>
            <a:r>
              <a:rPr lang="ru-RU" sz="115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ЕИС  </a:t>
            </a: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реестра </a:t>
            </a:r>
            <a:r>
              <a:rPr lang="ru-RU" sz="1150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единственных поставщиков товара, производство которого создается или модернизируется и (или) осваивается на территории </a:t>
            </a: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РФ</a:t>
            </a:r>
          </a:p>
          <a:p>
            <a:pPr marL="171450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Wingdings 3" pitchFamily="18" charset="2"/>
              <a:buChar char="Æ"/>
            </a:pPr>
            <a:r>
              <a:rPr lang="ru-RU" sz="1150" dirty="0" smtClean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</a:t>
            </a:r>
            <a:r>
              <a:rPr lang="ru-RU" sz="115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определении поставщика лекарственных препаратов, с которым заключается государственный контракт 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 поставку товара, предусматривающий встречные инвестиционные обязательства поставщика-инвестора:</a:t>
            </a:r>
          </a:p>
          <a:p>
            <a:pPr marL="531813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Arial" pitchFamily="34" charset="0"/>
              <a:buChar char="•"/>
            </a:pP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применяются при определении поставщика лекарственных препаратов требования 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 регистрации предельной отпускной цены лекарственных препаратов, а также к размеру предельной отпускной цены, указанной в государственном реестре предельных отпускных цен производителей на лекарственные препараты, включенные в перечень ЖНВЛП </a:t>
            </a:r>
          </a:p>
          <a:p>
            <a:pPr marL="531813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Arial" pitchFamily="34" charset="0"/>
              <a:buChar char="•"/>
            </a:pP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применяются особенности описания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объекта закупки, установленные для описания лекарственных средств</a:t>
            </a:r>
          </a:p>
          <a:p>
            <a:pPr marL="171450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Wingdings 3" pitchFamily="18" charset="2"/>
              <a:buChar char="Æ"/>
            </a:pP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Новые основания 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для одностороннего </a:t>
            </a:r>
            <a:r>
              <a:rPr lang="ru-RU" sz="115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расторжения заказчиком контракта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115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31813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Arial" pitchFamily="34" charset="0"/>
              <a:buChar char="•"/>
            </a:pP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если в ходе исполнения контракта установлено, что поставщик  и (или) поставляемый товар </a:t>
            </a:r>
            <a:r>
              <a:rPr lang="ru-RU" sz="115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115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 соответствуют установленным требованиям к участникам закупки и (или) поставляемому товару или представил недостоверную информацию о своем соответствии и (или) соответствии поставляемого товара таким требованиям, что позволило ему стать победителем определения поставщика</a:t>
            </a:r>
          </a:p>
          <a:p>
            <a:pPr marL="531813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Arial" pitchFamily="34" charset="0"/>
              <a:buChar char="•"/>
            </a:pP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если в ходе исполнения заключенного с ед. поставщиком контракта на поставку товара, производство которого создано или модернизировано и (или) освоено на территории Российской Федерации в соответствии со СПИК, такой СПИК расторгнут</a:t>
            </a:r>
          </a:p>
          <a:p>
            <a:pPr marL="531813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Arial" pitchFamily="34" charset="0"/>
              <a:buChar char="•"/>
            </a:pP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если в ходе исполнения заключенного с ед. поставщиком контракта на поставку товара, производство которого создано или модернизировано и (или) освоено на территории субъекта РФ </a:t>
            </a:r>
            <a:b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 с государственным контрактом, на поставку товара, предусматривающего встречные инвестиционные обязательства поставщика-инвестора , такой государственный контракт расторгнут</a:t>
            </a:r>
          </a:p>
          <a:p>
            <a:pPr marL="171450" indent="-171450" algn="just" defTabSz="273050">
              <a:lnSpc>
                <a:spcPct val="115000"/>
              </a:lnSpc>
              <a:buClr>
                <a:srgbClr val="1F497D">
                  <a:lumMod val="50000"/>
                </a:srgbClr>
              </a:buClr>
              <a:buSzPct val="80000"/>
              <a:buFont typeface="Wingdings 3" pitchFamily="18" charset="2"/>
              <a:buChar char="Æ"/>
            </a:pP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Устанавливается возможность заключения контракта на </a:t>
            </a:r>
            <a:r>
              <a:rPr lang="ru-RU" sz="11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одновременное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1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выполнение работ </a:t>
            </a:r>
            <a:br>
              <a:rPr lang="ru-RU" sz="115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15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проектированию, строительству и вводу в эксплуатацию объектов капитального строительства,</a:t>
            </a:r>
            <a:r>
              <a:rPr lang="ru-RU" sz="115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порядок и основания заключения таких контрактов устанавливаются Правительством РФ</a:t>
            </a:r>
            <a:endParaRPr lang="ru-RU" sz="115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51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-29230" y="0"/>
            <a:ext cx="8083598" cy="76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О ВНЕДРЕНИИ ЭЛЕКТРОННЫХ ПРОЦЕДУР (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ЗАКОНОПРОЕКТ №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623906-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6)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16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Прямоугольник 32"/>
          <p:cNvSpPr>
            <a:spLocks noChangeArrowheads="1"/>
          </p:cNvSpPr>
          <p:nvPr/>
        </p:nvSpPr>
        <p:spPr bwMode="auto">
          <a:xfrm>
            <a:off x="6962962" y="1371366"/>
            <a:ext cx="2182813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7030A0"/>
                </a:solidFill>
                <a:latin typeface="Arial" charset="0"/>
              </a:rPr>
              <a:t>Что достигается</a:t>
            </a:r>
            <a:endParaRPr lang="en-US" altLang="ru-RU" sz="1400" b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55" name="Пятиугольник 54"/>
          <p:cNvSpPr/>
          <p:nvPr/>
        </p:nvSpPr>
        <p:spPr>
          <a:xfrm>
            <a:off x="166136" y="2452868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7" name="Пятиугольник 56"/>
          <p:cNvSpPr/>
          <p:nvPr/>
        </p:nvSpPr>
        <p:spPr>
          <a:xfrm>
            <a:off x="151200" y="5492297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39225" y="5686234"/>
            <a:ext cx="201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СРОКИ ВНЕДРЕНИЯ 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59" name="Пятиугольник 58"/>
          <p:cNvSpPr/>
          <p:nvPr/>
        </p:nvSpPr>
        <p:spPr>
          <a:xfrm>
            <a:off x="160523" y="4277546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62329" y="4459270"/>
            <a:ext cx="20905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РЕЗУЛЬТАТ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708116" y="950842"/>
            <a:ext cx="6300000" cy="86213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62" name="TextBox 61"/>
          <p:cNvSpPr txBox="1"/>
          <p:nvPr/>
        </p:nvSpPr>
        <p:spPr>
          <a:xfrm>
            <a:off x="2706259" y="964593"/>
            <a:ext cx="61337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нижение издержек участников закупки, повышение прозрачности осуществления закупок и процедурного контроля,  сокращение коррупционных рисков за счет внедрения электронных процедур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728304" y="1899129"/>
            <a:ext cx="6279812" cy="188991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2735442" y="1957901"/>
            <a:ext cx="61641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Возможность подачи заявки 24 часа в сутки из любого региона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Единый реестр поставщиков (подрядчиков, исполнителей)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Рост возможностей для контроля (автоматизированный контроль)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Анонимность рассмотрения заявки, снижение рисков сговора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Автоматическая выписка из ЕГРЮЛ и ЕГРП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при аккредитации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Типовая форма заявки на участие в электронной процедуре определения поставщика (подрядчика, исполнителя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5" name="Пятиугольник 64"/>
          <p:cNvSpPr/>
          <p:nvPr/>
        </p:nvSpPr>
        <p:spPr>
          <a:xfrm>
            <a:off x="151200" y="1001859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53006" y="1192582"/>
            <a:ext cx="210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ЦЕЛЬ РАЗРАБОТКИ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67942" y="2642704"/>
            <a:ext cx="201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ПРЕИМУЩЕСТВА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2728304" y="3937518"/>
            <a:ext cx="627981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2728304" y="3937518"/>
            <a:ext cx="61116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Устраняются возможности для сговора участников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Сокращается субъективизм оценки заявок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Сокращается риск преднамеренных искажений </a:t>
            </a:r>
            <a:br>
              <a:rPr lang="ru-RU" sz="15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и случайных ошибок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Уменьшается возможность «подгонки» под своего поставщика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Рост добросовестной конкуренции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2708116" y="5492298"/>
            <a:ext cx="6300000" cy="720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2740534" y="5578512"/>
            <a:ext cx="6403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Заказчики вправе применять электронные процедуры с 1 января 2017 г. </a:t>
            </a:r>
          </a:p>
          <a:p>
            <a:r>
              <a:rPr lang="ru-RU" sz="1400" b="1" dirty="0" smtClean="0">
                <a:solidFill>
                  <a:srgbClr val="C00000"/>
                </a:solidFill>
              </a:rPr>
              <a:t>Заказчики обязаны применять электронные процедуры с 1 июля 2017 г.</a:t>
            </a:r>
            <a:endParaRPr lang="ru-RU" sz="1400" b="1" dirty="0">
              <a:solidFill>
                <a:srgbClr val="C000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1003" y="764704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99204" y="206869"/>
            <a:ext cx="78948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ПОЛОЖЕНИЯ ЗАКОНОПРОЕКТА, НАПРАВЛЕННЫЕ НА СОВЕРШЕНСТВОВАНИЕ ЗАКОНОДАТЕЛЬСТВА О КОНТРАКТНОЙ СИСТЕМЕ </a:t>
            </a: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51200" y="1196752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17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51200" y="3535163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602775"/>
            <a:ext cx="18002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ОСНОВНЫЕ ЦЕЛИ РАЗРАБОТКИ 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71200" y="1614461"/>
            <a:ext cx="6213699" cy="483138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67629" y="1741151"/>
            <a:ext cx="6072365" cy="4698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Уточнение сроков внесения изменений в планы-графики </a:t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для отдельных случаев осуществления закупок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Включение в перечни информации, указываемой в извещении </a:t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об осуществлении закупки, и сведений, содержащихся в заявках участников, информации об условиях и ограничениях, связанных </a:t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с применением национального режима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Уточняется порядок возврата обеспечения исполнения контракта для случаев предоставления исполнителем уменьшенного обеспечения исполнения контракта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Конкретизация положений о заключении контрактов </a:t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с единственным поставщиком по результатом проведения закрытых процедур определения поставщика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Уточнение сроков направления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заказчиком в контрольный орган </a:t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в сфере закупок соответствующих сведений об участнике закупки для включения сведений о нем в реестр недобросовестных поставщиков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  <a:ea typeface="Times New Roman"/>
              </a:rPr>
              <a:t>Внесение  иных технических правок, подготовленных по итогам мониторинга контрактной системы и направленных на устранение правовых пробелов и совершенствование законодательства </a:t>
            </a:r>
            <a:br>
              <a:rPr lang="ru-RU" sz="1400" b="1" dirty="0" smtClean="0">
                <a:solidFill>
                  <a:srgbClr val="C00000"/>
                </a:solidFill>
                <a:ea typeface="Times New Roman"/>
              </a:rPr>
            </a:br>
            <a:r>
              <a:rPr lang="ru-RU" sz="1400" b="1" dirty="0" smtClean="0">
                <a:solidFill>
                  <a:srgbClr val="C00000"/>
                </a:solidFill>
                <a:ea typeface="Times New Roman"/>
              </a:rPr>
              <a:t>о контрактной системе</a:t>
            </a:r>
            <a:endParaRPr lang="ru-RU" sz="1400" b="1" dirty="0">
              <a:solidFill>
                <a:srgbClr val="C0000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81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7895371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ЗАКОНОПРОЕКТ ОБ ОПТИМИЗАЦИИ ДЕЯТЕЛЬНОСТИ КОНТРОЛЬНЫХ ОРГАНОВ В СФЕРЕ ЗАКУПОК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18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51983" y="1092779"/>
            <a:ext cx="3600000" cy="972000"/>
            <a:chOff x="179512" y="1211310"/>
            <a:chExt cx="3600000" cy="972000"/>
          </a:xfrm>
        </p:grpSpPr>
        <p:sp>
          <p:nvSpPr>
            <p:cNvPr id="15" name="Пятиугольник 14"/>
            <p:cNvSpPr/>
            <p:nvPr/>
          </p:nvSpPr>
          <p:spPr>
            <a:xfrm>
              <a:off x="179512" y="1211310"/>
              <a:ext cx="3600000" cy="972000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363538"/>
              <a:endParaRPr lang="ru-RU" sz="1600" b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28975" y="1325478"/>
              <a:ext cx="291806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Реорганизация </a:t>
              </a:r>
              <a:endPara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системы контроля в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сфере </a:t>
              </a:r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закупок </a:t>
              </a: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на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муниципальном уровне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206865" y="1325478"/>
              <a:ext cx="288032" cy="28803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</a:rPr>
                <a:t>1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51983" y="2335609"/>
            <a:ext cx="3600000" cy="972000"/>
            <a:chOff x="182376" y="2284151"/>
            <a:chExt cx="3600000" cy="972000"/>
          </a:xfrm>
        </p:grpSpPr>
        <p:sp>
          <p:nvSpPr>
            <p:cNvPr id="16" name="Пятиугольник 15"/>
            <p:cNvSpPr/>
            <p:nvPr/>
          </p:nvSpPr>
          <p:spPr>
            <a:xfrm>
              <a:off x="182376" y="2284151"/>
              <a:ext cx="3600000" cy="972000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363538"/>
              <a:endParaRPr lang="ru-RU" sz="16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28975" y="2447310"/>
              <a:ext cx="237626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Формирование вертикали </a:t>
              </a:r>
              <a:endPara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процедурного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контроля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216000" y="2376000"/>
              <a:ext cx="288032" cy="28803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</a:rPr>
                <a:t>2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51983" y="3458422"/>
            <a:ext cx="3600000" cy="972000"/>
            <a:chOff x="188008" y="3356992"/>
            <a:chExt cx="3600000" cy="972000"/>
          </a:xfrm>
        </p:grpSpPr>
        <p:sp>
          <p:nvSpPr>
            <p:cNvPr id="17" name="Пятиугольник 16"/>
            <p:cNvSpPr/>
            <p:nvPr/>
          </p:nvSpPr>
          <p:spPr>
            <a:xfrm>
              <a:off x="188008" y="3356992"/>
              <a:ext cx="3600000" cy="972000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363538"/>
              <a:endParaRPr lang="ru-RU" sz="16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28975" y="3499779"/>
              <a:ext cx="222130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Установление системы </a:t>
              </a:r>
              <a:endPara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оценки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эффективности </a:t>
              </a:r>
              <a:endPara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контроля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в сфере закупок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216000" y="3456000"/>
              <a:ext cx="288032" cy="28803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</a:rPr>
                <a:t>3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151983" y="4500414"/>
            <a:ext cx="3600000" cy="972000"/>
            <a:chOff x="188008" y="4512485"/>
            <a:chExt cx="3600000" cy="972000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188008" y="4512485"/>
              <a:ext cx="3600000" cy="972000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363538"/>
              <a:endParaRPr lang="ru-RU" sz="14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528974" y="4521431"/>
              <a:ext cx="2918067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Определение</a:t>
              </a: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единых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принципов и </a:t>
              </a:r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методологии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осуществления контроля </a:t>
              </a:r>
              <a:endPara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в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сфере закупок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16000" y="4608000"/>
              <a:ext cx="288032" cy="28803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</a:rPr>
                <a:t>4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51983" y="5557091"/>
            <a:ext cx="3600000" cy="972000"/>
            <a:chOff x="195285" y="5606373"/>
            <a:chExt cx="3600000" cy="972000"/>
          </a:xfrm>
        </p:grpSpPr>
        <p:sp>
          <p:nvSpPr>
            <p:cNvPr id="19" name="Пятиугольник 18"/>
            <p:cNvSpPr/>
            <p:nvPr/>
          </p:nvSpPr>
          <p:spPr>
            <a:xfrm>
              <a:off x="195285" y="5606373"/>
              <a:ext cx="3600000" cy="972000"/>
            </a:xfrm>
            <a:prstGeom prst="homePlat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marL="363538"/>
              <a:endParaRPr lang="ru-RU" sz="1400" b="1" dirty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216000" y="5724000"/>
              <a:ext cx="288032" cy="288032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28975" y="5723041"/>
              <a:ext cx="2760423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sz="1400" b="1" dirty="0" smtClean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Запрет </a:t>
              </a: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на возложение функций по централизации закупок </a:t>
              </a:r>
              <a:b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</a:br>
              <a:r>
                <a:rPr lang="ru-RU" sz="1400" b="1" dirty="0">
                  <a:solidFill>
                    <a:schemeClr val="tx2">
                      <a:lumMod val="50000"/>
                    </a:schemeClr>
                  </a:solidFill>
                  <a:ea typeface="Times New Roman"/>
                  <a:cs typeface="Arial" panose="020B0604020202020204" pitchFamily="34" charset="0"/>
                </a:rPr>
                <a:t>на органы контроля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809195" y="1050710"/>
            <a:ext cx="5208894" cy="111490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845652" y="1026723"/>
            <a:ext cx="5172437" cy="11695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Передача полномочий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муниципальных органов контроля в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сфере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закупок соответствующим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контрольным органам субъектов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РФ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Утверждение Правительством Российской Федерации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порядка </a:t>
            </a:r>
            <a:r>
              <a:rPr lang="ru-RU" sz="1400" b="1" dirty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осуществления контроля в сфере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закупок</a:t>
            </a:r>
            <a:endParaRPr lang="ru-RU" sz="1200" b="1" dirty="0">
              <a:solidFill>
                <a:srgbClr val="C00000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09195" y="2257353"/>
            <a:ext cx="5208894" cy="114719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807996" y="3458422"/>
            <a:ext cx="5204908" cy="972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879244" y="2257353"/>
            <a:ext cx="5040000" cy="112851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indent="265113" algn="just">
              <a:spcBef>
                <a:spcPts val="400"/>
              </a:spcBef>
              <a:spcAft>
                <a:spcPts val="400"/>
              </a:spcAft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Наделение ФАС России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полномочиями по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проведению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плановых проверок: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результатов деятельности контрольных органов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субъектов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РФ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Федерального казначейства в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части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проверки осуществления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функции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по обеспечение бесперебойного функционирования ЕИС</a:t>
            </a:r>
            <a:endParaRPr lang="ru-RU" sz="1200" b="1" dirty="0">
              <a:solidFill>
                <a:schemeClr val="tx2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809195" y="4536522"/>
            <a:ext cx="5204908" cy="89978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882927" y="3442586"/>
            <a:ext cx="5055045" cy="95410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Правительством  РФ  утверждается:</a:t>
            </a:r>
          </a:p>
          <a:p>
            <a:pPr lvl="0" algn="just"/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Методика </a:t>
            </a:r>
            <a:r>
              <a:rPr lang="ru-RU" sz="1400" b="1" dirty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оценки эффективности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контроля в </a:t>
            </a:r>
            <a:r>
              <a:rPr lang="ru-RU" sz="1400" b="1" dirty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сфере закупок,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устанавливающая критерии </a:t>
            </a:r>
            <a:r>
              <a:rPr lang="ru-RU" sz="1400" b="1" dirty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и порядок оценки деятельности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органов контроля в </a:t>
            </a:r>
            <a:r>
              <a:rPr lang="ru-RU" sz="1400" b="1" dirty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сфере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закупок</a:t>
            </a:r>
            <a:endParaRPr lang="ru-RU" sz="1400" b="1" dirty="0">
              <a:solidFill>
                <a:srgbClr val="C00000"/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09195" y="5518497"/>
            <a:ext cx="5204908" cy="972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006678" y="4726065"/>
            <a:ext cx="4675289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just">
              <a:spcBef>
                <a:spcPts val="400"/>
              </a:spcBef>
              <a:spcAft>
                <a:spcPts val="40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Создание Совета по контролю и аудиту в сфере закупок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97606" y="5503038"/>
            <a:ext cx="5304835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Исключение несвойственных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контрольным органам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функции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С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нижение коррупционных  рисков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Повышение эффективности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контроля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626806" y="764704"/>
            <a:ext cx="2119815" cy="30777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just">
              <a:spcBef>
                <a:spcPts val="400"/>
              </a:spcBef>
              <a:spcAft>
                <a:spcPts val="40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Times New Roman"/>
                <a:cs typeface="Arial" panose="020B0604020202020204" pitchFamily="34" charset="0"/>
              </a:rPr>
              <a:t>ОСНОВНЫЕ ИЗМЕНЕНИЯ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1003" y="764704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37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7894800" cy="76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О РАСКРЫТИИ ИНФОРМАЦИИ О СУБПОДРЯДЧИКАХ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19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151200" y="886827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0253" y="1052525"/>
            <a:ext cx="210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ЦЕЛЬ РАЗРАБОТКИ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163282" y="2492896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2335" y="2683619"/>
            <a:ext cx="22253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ЧТО ПРЕДПОЛАГАЕТСЯ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151200" y="4757335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0253" y="4948058"/>
            <a:ext cx="201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РАСПРОСТРАНЯЕТСЯ 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151200" y="5540385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40253" y="5727476"/>
            <a:ext cx="14918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РЕЗУЛЬТАТ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74240" y="928073"/>
            <a:ext cx="6192000" cy="5368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845280" y="910967"/>
            <a:ext cx="59619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Распространение сферы общественного контроля на сферу  взаимоотношений исполнителей с субподрядчиками  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74240" y="1526014"/>
            <a:ext cx="6192000" cy="310854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2837745" y="1519569"/>
            <a:ext cx="59770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Раскрытие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ЕИС информации о привлекаемых субподрядчиках</a:t>
            </a:r>
          </a:p>
          <a:p>
            <a:pPr marL="442913" indent="-268288" algn="just"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  <a:tabLst>
                <a:tab pos="358775" algn="l"/>
              </a:tabLst>
              <a:defRPr/>
            </a:pPr>
            <a:r>
              <a:rPr lang="ru-RU" altLang="ru-RU" sz="1400" b="1" dirty="0" smtClean="0">
                <a:solidFill>
                  <a:srgbClr val="C00000"/>
                </a:solidFill>
              </a:rPr>
              <a:t>установить обязанность поставщика </a:t>
            </a:r>
            <a: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</a:rPr>
              <a:t>предоставлять заказчику:</a:t>
            </a:r>
            <a:br>
              <a:rPr lang="ru-RU" altLang="ru-RU" sz="1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информацию  обо всех субподрядчиках (соисполнителях) </a:t>
            </a:r>
            <a:b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с объемом привлечения более 10% от заключенного контракта</a:t>
            </a:r>
            <a:b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1400" b="1" i="1" u="sng" kern="1000" dirty="0" smtClean="0">
                <a:solidFill>
                  <a:srgbClr val="C00000"/>
                </a:solidFill>
              </a:rPr>
              <a:t>или</a:t>
            </a:r>
            <a:r>
              <a:rPr lang="ru-RU" altLang="ru-RU" sz="1400" b="1" i="1" kern="1000" dirty="0" smtClean="0">
                <a:solidFill>
                  <a:srgbClr val="C00000"/>
                </a:solidFill>
              </a:rPr>
              <a:t> </a:t>
            </a:r>
            <a:r>
              <a:rPr lang="ru-RU" altLang="ru-RU" sz="1400" b="1" kern="1000" dirty="0">
                <a:solidFill>
                  <a:schemeClr val="tx2">
                    <a:lumMod val="50000"/>
                  </a:schemeClr>
                </a:solidFill>
              </a:rPr>
              <a:t>информацию об отсутствии  субподрядчиков (соисполнителей</a:t>
            </a: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) (10  рабочих дней)</a:t>
            </a:r>
          </a:p>
          <a:p>
            <a:pPr marL="442913" indent="-268288" algn="just"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  <a:tabLst>
                <a:tab pos="358775" algn="l"/>
              </a:tabLst>
              <a:defRPr/>
            </a:pPr>
            <a:r>
              <a:rPr lang="ru-RU" altLang="ru-RU" sz="1400" b="1" kern="1000" dirty="0">
                <a:solidFill>
                  <a:srgbClr val="C00000"/>
                </a:solidFill>
              </a:rPr>
              <a:t>установить обязанность заказчика </a:t>
            </a:r>
            <a:r>
              <a:rPr lang="ru-RU" altLang="ru-RU" sz="1400" b="1" kern="1000" dirty="0">
                <a:solidFill>
                  <a:schemeClr val="tx2">
                    <a:lumMod val="50000"/>
                  </a:schemeClr>
                </a:solidFill>
              </a:rPr>
              <a:t>размещать информацию </a:t>
            </a: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в ЕИС </a:t>
            </a:r>
            <a:b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(5 рабочих дней)</a:t>
            </a:r>
          </a:p>
          <a:p>
            <a:pPr marL="442913" indent="-268288" algn="just"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  <a:tabLst>
                <a:tab pos="358775" algn="l"/>
              </a:tabLst>
              <a:defRPr/>
            </a:pPr>
            <a:r>
              <a:rPr lang="ru-RU" altLang="ru-RU" sz="1400" b="1" kern="1000" dirty="0" smtClean="0">
                <a:solidFill>
                  <a:srgbClr val="C00000"/>
                </a:solidFill>
              </a:rPr>
              <a:t>установить ответственность поставщика </a:t>
            </a: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за непредставление</a:t>
            </a:r>
            <a:b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информации</a:t>
            </a:r>
          </a:p>
          <a:p>
            <a:pPr marL="442913" indent="-268288" algn="just"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  <a:tabLst>
                <a:tab pos="358775" algn="l"/>
              </a:tabLst>
              <a:defRPr/>
            </a:pPr>
            <a:r>
              <a:rPr lang="ru-RU" altLang="ru-RU" sz="1400" b="1" kern="1000" dirty="0" smtClean="0">
                <a:solidFill>
                  <a:schemeClr val="tx2">
                    <a:lumMod val="50000"/>
                  </a:schemeClr>
                </a:solidFill>
              </a:rPr>
              <a:t>расширить перечень информации о привлекаемых субподрядчиках (наименование, место нахождения, ИНН)</a:t>
            </a:r>
          </a:p>
          <a:p>
            <a:pPr algn="just">
              <a:spcBef>
                <a:spcPts val="0"/>
              </a:spcBef>
              <a:buClr>
                <a:schemeClr val="tx2">
                  <a:lumMod val="50000"/>
                </a:schemeClr>
              </a:buClr>
              <a:defRPr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Раскрытие информации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о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согласовании (не согласовании) контрольным органом в сфере закупок заключения контракта с ед. поставщиком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774240" y="4710324"/>
            <a:ext cx="6192000" cy="70901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2802750" y="4666725"/>
            <a:ext cx="5899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На контракты с НМЦК: </a:t>
            </a:r>
          </a:p>
          <a:p>
            <a:pPr marL="444500" indent="-350838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Для федеральных нужд -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</a:rPr>
              <a:t>свыше </a:t>
            </a:r>
            <a:r>
              <a:rPr lang="ru-RU" sz="1400" b="1" dirty="0">
                <a:solidFill>
                  <a:srgbClr val="C00000"/>
                </a:solidFill>
                <a:ea typeface="Times New Roman"/>
              </a:rPr>
              <a:t>1 млрд. рублей </a:t>
            </a:r>
            <a:endParaRPr lang="ru-RU" sz="1400" b="1" dirty="0" smtClean="0">
              <a:solidFill>
                <a:srgbClr val="C00000"/>
              </a:solidFill>
            </a:endParaRPr>
          </a:p>
          <a:p>
            <a:pPr marL="444500" indent="-350838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Для нужд субъектов - </a:t>
            </a:r>
            <a:r>
              <a:rPr lang="ru-RU" sz="1400" b="1" dirty="0" smtClean="0">
                <a:solidFill>
                  <a:srgbClr val="C00000"/>
                </a:solidFill>
                <a:ea typeface="Times New Roman"/>
              </a:rPr>
              <a:t>100 </a:t>
            </a:r>
            <a:r>
              <a:rPr lang="ru-RU" sz="1400" b="1" dirty="0">
                <a:solidFill>
                  <a:srgbClr val="C00000"/>
                </a:solidFill>
                <a:ea typeface="Times New Roman"/>
              </a:rPr>
              <a:t>млн. рублей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774240" y="5487888"/>
            <a:ext cx="6192000" cy="9720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802750" y="5489358"/>
            <a:ext cx="5962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Повышение прозрачности осуществления закупок и о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ткрытости деятельности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контрольных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органов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Общественный контроль привлечения недобросовестных поставщиков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1003" y="764704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37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7884368" cy="76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ОБ АНТИКРИЗИСНЫХ МЕРАХ В СФЕРЕ ЗАКУПОК И ЗАКУПКАХ ЛЕКАРСТВЕННЫХ ПРЕПАРАТОВ (Федеральный закон № 390-ФЗ)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2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Пятиугольник 59"/>
          <p:cNvSpPr/>
          <p:nvPr/>
        </p:nvSpPr>
        <p:spPr>
          <a:xfrm>
            <a:off x="151200" y="1118847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94912" y="1328172"/>
            <a:ext cx="210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ЦЕЛЬ РАЗРАБОТКИ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771800" y="958848"/>
            <a:ext cx="6167855" cy="162937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822653" y="979801"/>
            <a:ext cx="616785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b="1" dirty="0" smtClean="0"/>
              <a:t>Поддержание </a:t>
            </a:r>
            <a:r>
              <a:rPr lang="ru-RU" sz="1400" b="1" dirty="0"/>
              <a:t>стабильности функционирования системы закупок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 производственных аналогов на территории Российской Федерации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2">
                  <a:lumMod val="50000"/>
                </a:schemeClr>
              </a:solidFill>
              <a:ea typeface="Times New 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Повышение результативности осуществления закупок лекарственных препаратов, включенных в перечень ЖНВЛП</a:t>
            </a:r>
          </a:p>
        </p:txBody>
      </p:sp>
      <p:sp>
        <p:nvSpPr>
          <p:cNvPr id="63" name="Пятиугольник 62"/>
          <p:cNvSpPr/>
          <p:nvPr/>
        </p:nvSpPr>
        <p:spPr>
          <a:xfrm>
            <a:off x="136637" y="4381900"/>
            <a:ext cx="2520000" cy="338554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Arial" panose="020B0604020202020204" pitchFamily="34" charset="0"/>
              </a:rPr>
              <a:t>КАК ДОСТИГНУТО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656637" y="3356992"/>
            <a:ext cx="6151715" cy="2388373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Продлено </a:t>
            </a:r>
            <a:r>
              <a:rPr lang="ru-RU" sz="1400" b="1" dirty="0">
                <a:solidFill>
                  <a:srgbClr val="C00000"/>
                </a:solidFill>
              </a:rPr>
              <a:t>действие антикризисных мер в сфере закупок на 2016 год </a:t>
            </a:r>
            <a:endParaRPr lang="ru-RU" sz="1400" b="1" dirty="0" smtClean="0">
              <a:solidFill>
                <a:schemeClr val="tx2">
                  <a:lumMod val="50000"/>
                </a:schemeClr>
              </a:solidFill>
              <a:ea typeface="Times New 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Предоставлена </a:t>
            </a:r>
            <a:r>
              <a:rPr lang="ru-RU" sz="1400" b="1" dirty="0"/>
              <a:t>возможность заказчикам заключать контракты на </a:t>
            </a:r>
            <a:r>
              <a:rPr lang="ru-RU" sz="1400" b="1" dirty="0">
                <a:solidFill>
                  <a:srgbClr val="C00000"/>
                </a:solidFill>
              </a:rPr>
              <a:t>закупку лекарственных препаратов с учетом НДС и предельных размеров оптовых надбавок,</a:t>
            </a:r>
            <a:r>
              <a:rPr lang="ru-RU" sz="1400" b="1" dirty="0"/>
              <a:t> устанавливаемых уполномоченными органами государственной власти субъектов Российской Федерации</a:t>
            </a:r>
            <a:endParaRPr lang="ru-RU" sz="1400" b="1" dirty="0">
              <a:solidFill>
                <a:srgbClr val="C0000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-76200" y="763200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78948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ОБ УСТАНОВЛЕНИИ СРОКА ОПЛАТЫ ЗАКАЗЧИКОМ ИСПОЛНЕННЫХ ПОСТАВЩИКОМ ОБЯЗАТЕЛЬСТВ </a:t>
            </a: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1003" y="764704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20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151200" y="2530898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151200" y="4963203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3319" y="5144927"/>
            <a:ext cx="20905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РЕЗУЛЬТАТ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683917" y="946364"/>
            <a:ext cx="6300000" cy="73375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718207" y="920824"/>
            <a:ext cx="629999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Увеличение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эффективности и результативности осуществления закупок, а также недопущения злоупотреблений при осуществлении закупок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для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обеспечение государственных и муниципальных нужд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693051" y="1835882"/>
            <a:ext cx="6299999" cy="21698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672437" y="1835882"/>
            <a:ext cx="626811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Установить  </a:t>
            </a:r>
            <a:r>
              <a:rPr lang="ru-RU" sz="1500" b="1" dirty="0">
                <a:solidFill>
                  <a:srgbClr val="C00000"/>
                </a:solidFill>
              </a:rPr>
              <a:t>обязательное условие об оплате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заказчиком поставленного товара, выполненной работы (ее результатов), оказанной услуги, отдельных этапов исполнения контракта в срок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rgbClr val="C00000"/>
                </a:solidFill>
              </a:rPr>
              <a:t>не </a:t>
            </a:r>
            <a:r>
              <a:rPr lang="ru-RU" sz="1500" b="1" dirty="0">
                <a:solidFill>
                  <a:srgbClr val="C00000"/>
                </a:solidFill>
              </a:rPr>
              <a:t>более тридцати дней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 с даты подписания заказчиком соответствующего документа о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приемке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Установить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полномочия Правительства РФ по определению сферы деятельности, в которых при осуществлении закупок устанавливается </a:t>
            </a:r>
            <a:r>
              <a:rPr lang="ru-RU" sz="1500" b="1" dirty="0">
                <a:solidFill>
                  <a:srgbClr val="C00000"/>
                </a:solidFill>
              </a:rPr>
              <a:t>минимальный срок исполнения контракта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поставщиком (подрядчиком, исполнителем)</a:t>
            </a:r>
          </a:p>
        </p:txBody>
      </p:sp>
      <p:sp>
        <p:nvSpPr>
          <p:cNvPr id="23" name="Пятиугольник 22"/>
          <p:cNvSpPr/>
          <p:nvPr/>
        </p:nvSpPr>
        <p:spPr>
          <a:xfrm>
            <a:off x="151200" y="964593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3006" y="1155316"/>
            <a:ext cx="210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ЦЕЛЬ РАЗРАБОТКИ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693051" y="4076102"/>
            <a:ext cx="6315065" cy="240065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718210" y="4122875"/>
            <a:ext cx="627981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Исключение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злоупотреблений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со стороны заказчика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осуществлении оплаты по заключенному контракту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Минимизация рисков поставщика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(подрядчика, исполнителя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Повышение дисциплины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заказчика в отношениях, связанных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со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своевременной оплатой выполненных по контракту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обязательств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Обеспечение добросовестной конкуренции между участниками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закупок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Повышение защищенности участников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закупок и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привлечение </a:t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к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участию в закупках большее количество субъектов малого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</a:rPr>
              <a:t>среднего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</a:rPr>
              <a:t>предпринимательства</a:t>
            </a:r>
            <a:endParaRPr lang="ru-RU" sz="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5605" y="2734583"/>
            <a:ext cx="22253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ea typeface="Times New Roman"/>
              </a:rPr>
              <a:t>ЧТО ПРЕДПОЛАГАЕТСЯ</a:t>
            </a:r>
            <a:endParaRPr lang="ru-RU" sz="1600" b="1" dirty="0">
              <a:solidFill>
                <a:schemeClr val="tx2">
                  <a:lumMod val="50000"/>
                </a:schemeClr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97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476250"/>
            <a:ext cx="1741487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Прямоугольник 5"/>
          <p:cNvSpPr>
            <a:spLocks noChangeArrowheads="1"/>
          </p:cNvSpPr>
          <p:nvPr/>
        </p:nvSpPr>
        <p:spPr bwMode="auto">
          <a:xfrm>
            <a:off x="1720850" y="2636838"/>
            <a:ext cx="5588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Verdana" pitchFamily="34" charset="0"/>
              </a:rPr>
              <a:t>Минэкономразвития России</a:t>
            </a:r>
          </a:p>
        </p:txBody>
      </p:sp>
      <p:sp>
        <p:nvSpPr>
          <p:cNvPr id="63493" name="Прямоугольник 5"/>
          <p:cNvSpPr>
            <a:spLocks noChangeArrowheads="1"/>
          </p:cNvSpPr>
          <p:nvPr/>
        </p:nvSpPr>
        <p:spPr bwMode="auto">
          <a:xfrm>
            <a:off x="611188" y="4076700"/>
            <a:ext cx="8058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0446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-1404664" y="3861048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65717" y="1839926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7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211289" y="4395063"/>
            <a:ext cx="2734238" cy="13671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845" tIns="29845" rIns="29845" bIns="29845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83454" y="885819"/>
            <a:ext cx="5927264" cy="95410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Постановление Правительства Российской Федерации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от 14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марта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г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№ 190  «О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случаях и порядке предоставления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заказчиком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году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отсрочки уплаты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неустоек (штрафов, пеней) и (или)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осуществления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списания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начисленных сумм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неустоек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(штрафов, пеней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)»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07761" y="1986152"/>
            <a:ext cx="5940000" cy="144000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Постановление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Правительства Российской Федерации от 14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марта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г.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№ 191 «Об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утверждении Правил изменения по соглашению сторон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срока 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исполнения контракта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, и (или) цены контракта, и (или) цены единицы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товара, работы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, услуги,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и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(или) количества товаров, объема работ,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услуг,</a:t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предусмотренных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контрактами,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срок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исполнения которых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завершается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году»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95286" y="3781802"/>
            <a:ext cx="5967339" cy="95410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Постановление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Правительства Российской Федерации от 11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марта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г.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№ 182 «О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случаях и условиях, при которых в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году заказчик вправе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не устанавливать требование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обеспечения исполнения контракта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извещении об осуществлении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закупки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и (или) проекте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контракта»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3359" y="118863"/>
            <a:ext cx="2026260" cy="65504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571956" y="842368"/>
            <a:ext cx="2232248" cy="792088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Часть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6</a:t>
            </a:r>
            <a:r>
              <a:rPr lang="ru-RU" b="1" baseline="30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статьи 34</a:t>
            </a:r>
          </a:p>
        </p:txBody>
      </p:sp>
      <p:sp>
        <p:nvSpPr>
          <p:cNvPr id="33" name="Пятиугольник 32"/>
          <p:cNvSpPr/>
          <p:nvPr/>
        </p:nvSpPr>
        <p:spPr>
          <a:xfrm>
            <a:off x="571956" y="1988967"/>
            <a:ext cx="2232248" cy="792088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Часть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b="1" baseline="30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статьи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95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587932" y="3720111"/>
            <a:ext cx="2232248" cy="792088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Часть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ru-RU" b="1" baseline="30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статьи 96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795" y="118863"/>
            <a:ext cx="1532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Положения 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№ 44-ФЗ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09678" y="-35363"/>
            <a:ext cx="5494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rgbClr val="C00000"/>
                </a:solidFill>
              </a:rPr>
              <a:t>Антикризисные меры на </a:t>
            </a:r>
            <a:r>
              <a:rPr lang="ru-RU" sz="2800" b="1" dirty="0" smtClean="0">
                <a:solidFill>
                  <a:srgbClr val="C00000"/>
                </a:solidFill>
              </a:rPr>
              <a:t>2016 </a:t>
            </a:r>
            <a:r>
              <a:rPr lang="ru-RU" sz="2800" b="1" dirty="0">
                <a:solidFill>
                  <a:srgbClr val="C00000"/>
                </a:solidFill>
              </a:rPr>
              <a:t>год</a:t>
            </a:r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>
                <a:solidFill>
                  <a:srgbClr val="404040"/>
                </a:solidFill>
                <a:latin typeface="Segoe Print" pitchFamily="2" charset="0"/>
              </a:rPr>
              <a:t>3</a:t>
            </a:r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256093" y="165856"/>
            <a:ext cx="8132331" cy="454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800" b="1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630029" y="5232782"/>
            <a:ext cx="2232248" cy="792088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Часть 11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статьи 96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915563" y="5033246"/>
            <a:ext cx="5947062" cy="1384995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Постановление Правительства Российской Федерации от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18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марта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2016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г. </a:t>
            </a:r>
            <a:br>
              <a:rPr lang="ru-RU" sz="1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№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211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«Об утверждении Правил осуществления заказчиком в 2016 году </a:t>
            </a: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реструктуризации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задолженностей коммерческих банков, возникших </a:t>
            </a: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в связи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с предъявлением требований к исполнению банковских гарантий, </a:t>
            </a: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предоставленных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в качестве обеспечения исполнения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контрактов»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4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9088" y="833887"/>
            <a:ext cx="9094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Установлены случаи и порядок предоставления заказчиком в 2016 году отсрочки уплаты неустоек (штрафов, пеней) и (или) осуществления списания начисленных сумм неустоек (штрафов, пеней)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497" y="5161272"/>
            <a:ext cx="267108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Списание неуплаченных сумм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03848" y="5161272"/>
            <a:ext cx="3096344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Отсрочка уплаты до окончания текущего финансового года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Списание 50% неуплаченных сумм при условии уплаты 50% неуплаченных сумм до окончания текущего финансового года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88311" y="5161272"/>
            <a:ext cx="2671084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Отсрочка уплаты неуплаченных сумм до окончания текущего финансового  года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42074" y="3179071"/>
            <a:ext cx="4443112" cy="5327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kern="1200" dirty="0" smtClean="0">
                <a:solidFill>
                  <a:schemeClr val="bg1"/>
                </a:solidFill>
              </a:rPr>
              <a:t>Предоставление отсрочки и (или) списания неустойки</a:t>
            </a:r>
            <a:endParaRPr lang="ru-RU" sz="1400" kern="12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1404664" y="3861048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65717" y="1839926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7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003848" y="4055669"/>
            <a:ext cx="3096344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Общая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сумма неуплаченных неустоек превышает 5%, но не более 20%  цены контракта</a:t>
            </a:r>
            <a:endParaRPr lang="ru-RU" sz="1400" dirty="0"/>
          </a:p>
          <a:p>
            <a:pPr lvl="0" algn="ctr"/>
            <a:endParaRPr lang="ru-RU" sz="1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57915" y="4055669"/>
            <a:ext cx="2700000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Общая сумма неуплаченных неустоек не превышает 5% цены контракта</a:t>
            </a:r>
            <a:r>
              <a:rPr lang="ru-RU" sz="1400" dirty="0"/>
              <a:t>         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8211289" y="4395063"/>
            <a:ext cx="2734238" cy="13671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845" tIns="29845" rIns="29845" bIns="29845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192479" y="4055669"/>
            <a:ext cx="2700000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Общая сумма неуплаченных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неустоек превышает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20% цены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контракта</a:t>
            </a:r>
            <a:endParaRPr lang="ru-RU" sz="1400" dirty="0"/>
          </a:p>
        </p:txBody>
      </p:sp>
      <p:sp>
        <p:nvSpPr>
          <p:cNvPr id="62" name="Равнобедренный треугольник 61"/>
          <p:cNvSpPr/>
          <p:nvPr/>
        </p:nvSpPr>
        <p:spPr>
          <a:xfrm rot="10800000">
            <a:off x="831559" y="4926221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49537" y="1473385"/>
            <a:ext cx="1364043" cy="159355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130093" y="1543371"/>
            <a:ext cx="37623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ea typeface="Times New Roman"/>
              </a:rPr>
              <a:t>2016 год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30093" y="1995359"/>
            <a:ext cx="376238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FF0000"/>
                </a:solidFill>
              </a:rPr>
              <a:t>В </a:t>
            </a:r>
            <a:r>
              <a:rPr lang="ru-RU" sz="1200" b="1" dirty="0">
                <a:solidFill>
                  <a:srgbClr val="FF0000"/>
                </a:solidFill>
              </a:rPr>
              <a:t>случае </a:t>
            </a:r>
            <a:r>
              <a:rPr lang="ru-RU" sz="1200" b="1" dirty="0" smtClean="0">
                <a:solidFill>
                  <a:srgbClr val="FF0000"/>
                </a:solidFill>
              </a:rPr>
              <a:t>завершения 2015 или 2016 годах </a:t>
            </a:r>
            <a:r>
              <a:rPr lang="ru-RU" sz="1200" b="1" dirty="0">
                <a:solidFill>
                  <a:srgbClr val="1F497D">
                    <a:lumMod val="75000"/>
                  </a:srgbClr>
                </a:solidFill>
              </a:rPr>
              <a:t>в полном объеме </a:t>
            </a: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исполнения поставщиком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всех обязательств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30094" y="2513206"/>
            <a:ext cx="376238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В отношении контрактов, условия которых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изменены в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2015 или 2016 годах  в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соответствии с частью 1</a:t>
            </a:r>
            <a:r>
              <a:rPr lang="ru-RU" sz="1200" b="1" baseline="30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</a:rPr>
              <a:t> статьи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</a:rPr>
              <a:t>95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2" name="Пятиугольник 1"/>
          <p:cNvSpPr/>
          <p:nvPr/>
        </p:nvSpPr>
        <p:spPr>
          <a:xfrm>
            <a:off x="395537" y="1543372"/>
            <a:ext cx="4679570" cy="400110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Срок действия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постановления</a:t>
            </a:r>
            <a:endParaRPr lang="ru-RU" dirty="0"/>
          </a:p>
        </p:txBody>
      </p:sp>
      <p:sp>
        <p:nvSpPr>
          <p:cNvPr id="39" name="Пятиугольник 38"/>
          <p:cNvSpPr/>
          <p:nvPr/>
        </p:nvSpPr>
        <p:spPr>
          <a:xfrm>
            <a:off x="403847" y="2513206"/>
            <a:ext cx="4671259" cy="461665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применяется</a:t>
            </a:r>
            <a:endParaRPr lang="ru-RU" dirty="0"/>
          </a:p>
        </p:txBody>
      </p:sp>
      <p:sp>
        <p:nvSpPr>
          <p:cNvPr id="40" name="Пятиугольник 39"/>
          <p:cNvSpPr/>
          <p:nvPr/>
        </p:nvSpPr>
        <p:spPr>
          <a:xfrm>
            <a:off x="403847" y="1995359"/>
            <a:ext cx="4671259" cy="461665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Списание неустойки 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существляется</a:t>
            </a:r>
            <a:endParaRPr lang="ru-RU" dirty="0"/>
          </a:p>
        </p:txBody>
      </p:sp>
      <p:sp>
        <p:nvSpPr>
          <p:cNvPr id="41" name="Равнобедренный треугольник 40"/>
          <p:cNvSpPr/>
          <p:nvPr/>
        </p:nvSpPr>
        <p:spPr>
          <a:xfrm rot="10800000">
            <a:off x="4001835" y="4926221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 rot="10800000">
            <a:off x="7011287" y="4926221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4033" y="4743"/>
            <a:ext cx="77260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Постановление Правительства РФ от </a:t>
            </a:r>
            <a:r>
              <a:rPr lang="ru-RU" sz="2800" b="1" dirty="0" smtClean="0"/>
              <a:t>14.03.2016 </a:t>
            </a:r>
            <a:br>
              <a:rPr lang="ru-RU" sz="2800" b="1" dirty="0" smtClean="0"/>
            </a:br>
            <a:r>
              <a:rPr lang="ru-RU" sz="2800" b="1" dirty="0" smtClean="0"/>
              <a:t>№ 190</a:t>
            </a:r>
            <a:endParaRPr lang="ru-RU" sz="2800" b="1" dirty="0"/>
          </a:p>
        </p:txBody>
      </p:sp>
      <p:cxnSp>
        <p:nvCxnSpPr>
          <p:cNvPr id="9" name="Соединительная линия уступом 8"/>
          <p:cNvCxnSpPr>
            <a:stCxn id="21" idx="1"/>
            <a:endCxn id="32" idx="0"/>
          </p:cNvCxnSpPr>
          <p:nvPr/>
        </p:nvCxnSpPr>
        <p:spPr>
          <a:xfrm rot="10800000" flipV="1">
            <a:off x="1507916" y="3445445"/>
            <a:ext cx="834159" cy="610224"/>
          </a:xfrm>
          <a:prstGeom prst="bentConnector2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21" idx="3"/>
            <a:endCxn id="37" idx="0"/>
          </p:cNvCxnSpPr>
          <p:nvPr/>
        </p:nvCxnSpPr>
        <p:spPr>
          <a:xfrm>
            <a:off x="6785186" y="3445445"/>
            <a:ext cx="757293" cy="610224"/>
          </a:xfrm>
          <a:prstGeom prst="bentConnector2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1" idx="2"/>
          </p:cNvCxnSpPr>
          <p:nvPr/>
        </p:nvCxnSpPr>
        <p:spPr>
          <a:xfrm flipH="1">
            <a:off x="4560251" y="3711818"/>
            <a:ext cx="3379" cy="343852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404040"/>
                </a:solidFill>
                <a:latin typeface="Segoe Print" pitchFamily="2" charset="0"/>
              </a:rPr>
              <a:t>4</a:t>
            </a:r>
            <a:endParaRPr lang="ru-RU" altLang="ru-RU" sz="3200" dirty="0">
              <a:solidFill>
                <a:srgbClr val="40404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4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3075" y="773162"/>
            <a:ext cx="90949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" b="1" dirty="0" smtClean="0">
                <a:solidFill>
                  <a:srgbClr val="C00000"/>
                </a:solidFill>
              </a:rPr>
              <a:t>Определяет Правила изменения по соглашению сторон срока исполнения контракта, и (или) цены контракта, и (или) цены единицы товара, работы, услуги, и (или) количества товаров, объема работ, услуг, предусмотренных контрактами, срок исполнения которых завершается в 2016 году</a:t>
            </a:r>
            <a:endParaRPr lang="ru-RU" sz="1500" b="1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65717" y="1839926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7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211289" y="4395063"/>
            <a:ext cx="2734238" cy="13671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845" tIns="29845" rIns="29845" bIns="29845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5042" y="6112915"/>
            <a:ext cx="8345959" cy="592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500" b="1" dirty="0" smtClean="0">
                <a:solidFill>
                  <a:srgbClr val="C00000"/>
                </a:solidFill>
              </a:rPr>
              <a:t>Предусматривается утверждение  перечней ТРУ, </a:t>
            </a:r>
            <a:r>
              <a:rPr lang="ru-RU" sz="1500" b="1" dirty="0">
                <a:solidFill>
                  <a:srgbClr val="C00000"/>
                </a:solidFill>
              </a:rPr>
              <a:t>при закупке которых применяются </a:t>
            </a:r>
            <a:r>
              <a:rPr lang="ru-RU" sz="1500" b="1" dirty="0" smtClean="0">
                <a:solidFill>
                  <a:srgbClr val="C00000"/>
                </a:solidFill>
              </a:rPr>
              <a:t>правила</a:t>
            </a:r>
          </a:p>
          <a:p>
            <a:pPr marL="285750" lvl="0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ru-RU" sz="1500" b="1" dirty="0" smtClean="0">
                <a:solidFill>
                  <a:srgbClr val="C00000"/>
                </a:solidFill>
              </a:rPr>
              <a:t>Не </a:t>
            </a:r>
            <a:r>
              <a:rPr lang="ru-RU" sz="1500" b="1" dirty="0">
                <a:solidFill>
                  <a:srgbClr val="C00000"/>
                </a:solidFill>
              </a:rPr>
              <a:t>может предусматриваться  увеличение количества </a:t>
            </a:r>
            <a:r>
              <a:rPr lang="ru-RU" sz="1500" b="1" dirty="0" smtClean="0">
                <a:solidFill>
                  <a:srgbClr val="C00000"/>
                </a:solidFill>
              </a:rPr>
              <a:t>ТРУ</a:t>
            </a:r>
            <a:endParaRPr lang="ru-RU" sz="1500" b="1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4642" y="1557992"/>
            <a:ext cx="1364043" cy="4463296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532763" y="1628800"/>
            <a:ext cx="3240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a typeface="Times New Roman"/>
              </a:rPr>
              <a:t>2016 год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532763" y="3573766"/>
            <a:ext cx="3240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В </a:t>
            </a:r>
            <a:r>
              <a:rPr lang="ru-RU" sz="2200" b="1" dirty="0">
                <a:solidFill>
                  <a:srgbClr val="1F497D">
                    <a:lumMod val="75000"/>
                  </a:srgbClr>
                </a:solidFill>
              </a:rPr>
              <a:t>любом </a:t>
            </a:r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сочетании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532763" y="2902887"/>
            <a:ext cx="32400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В </a:t>
            </a:r>
            <a:r>
              <a:rPr lang="ru-RU" sz="2200" b="1" dirty="0">
                <a:solidFill>
                  <a:srgbClr val="1F497D">
                    <a:lumMod val="75000"/>
                  </a:srgbClr>
                </a:solidFill>
              </a:rPr>
              <a:t>пределах </a:t>
            </a:r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2016 года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32763" y="4228335"/>
            <a:ext cx="3240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lvl="0" algn="ctr"/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Российский рубль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532763" y="2212527"/>
            <a:ext cx="3240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Свыше </a:t>
            </a:r>
            <a:r>
              <a:rPr lang="ru-RU" sz="2200" b="1" dirty="0">
                <a:solidFill>
                  <a:srgbClr val="1F497D">
                    <a:lumMod val="75000"/>
                  </a:srgbClr>
                </a:solidFill>
              </a:rPr>
              <a:t>6 </a:t>
            </a:r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месяцев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532763" y="5078538"/>
            <a:ext cx="3240000" cy="7560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200" b="1" dirty="0" smtClean="0">
                <a:solidFill>
                  <a:srgbClr val="1F497D">
                    <a:lumMod val="75000"/>
                  </a:srgbClr>
                </a:solidFill>
              </a:rPr>
              <a:t>По обращению поставщика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998" y="5808986"/>
            <a:ext cx="486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C00000"/>
                </a:solidFill>
              </a:rPr>
              <a:t>!</a:t>
            </a:r>
            <a:endParaRPr lang="ru-RU" sz="7200" dirty="0">
              <a:solidFill>
                <a:srgbClr val="C00000"/>
              </a:solidFill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495042" y="5078537"/>
            <a:ext cx="4941053" cy="769442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Увеличении цены контракта,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цены единицы товара, работы, услуги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1" name="Пятиугольник 40"/>
          <p:cNvSpPr/>
          <p:nvPr/>
        </p:nvSpPr>
        <p:spPr>
          <a:xfrm>
            <a:off x="495042" y="4356359"/>
            <a:ext cx="4941053" cy="575999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Валюта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контракта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Пятиугольник 45"/>
          <p:cNvSpPr/>
          <p:nvPr/>
        </p:nvSpPr>
        <p:spPr>
          <a:xfrm>
            <a:off x="495043" y="2247751"/>
            <a:ext cx="4941052" cy="576001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Срок исполнения контрактов, к которым применяются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правила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Пятиугольник 46"/>
          <p:cNvSpPr/>
          <p:nvPr/>
        </p:nvSpPr>
        <p:spPr>
          <a:xfrm>
            <a:off x="495042" y="2974065"/>
            <a:ext cx="4941053" cy="576000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Изменение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срока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Пятиугольник 47"/>
          <p:cNvSpPr/>
          <p:nvPr/>
        </p:nvSpPr>
        <p:spPr>
          <a:xfrm>
            <a:off x="486904" y="3624580"/>
            <a:ext cx="4941053" cy="583625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Изменение условий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контракта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Пятиугольник 48"/>
          <p:cNvSpPr/>
          <p:nvPr/>
        </p:nvSpPr>
        <p:spPr>
          <a:xfrm>
            <a:off x="495042" y="1628800"/>
            <a:ext cx="4941053" cy="575999"/>
          </a:xfrm>
          <a:prstGeom prst="homePlate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Срок действия постановления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9428" y="6085"/>
            <a:ext cx="78941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</a:rPr>
              <a:t>Постановление Правительства РФ от </a:t>
            </a:r>
            <a:r>
              <a:rPr lang="ru-RU" sz="2800" b="1" dirty="0" smtClean="0">
                <a:solidFill>
                  <a:prstClr val="black"/>
                </a:solidFill>
              </a:rPr>
              <a:t>14.03.2016 </a:t>
            </a:r>
            <a:br>
              <a:rPr lang="ru-RU" sz="2800" b="1" dirty="0" smtClean="0">
                <a:solidFill>
                  <a:prstClr val="black"/>
                </a:solidFill>
              </a:rPr>
            </a:br>
            <a:r>
              <a:rPr lang="ru-RU" sz="2800" b="1" dirty="0" smtClean="0">
                <a:solidFill>
                  <a:prstClr val="black"/>
                </a:solidFill>
              </a:rPr>
              <a:t>№ 191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23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404040"/>
                </a:solidFill>
                <a:latin typeface="Segoe Print" pitchFamily="2" charset="0"/>
              </a:rPr>
              <a:t>5</a:t>
            </a:r>
            <a:endParaRPr lang="ru-RU" altLang="ru-RU" sz="3200" dirty="0">
              <a:solidFill>
                <a:srgbClr val="40404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3275856" y="4725144"/>
            <a:ext cx="5335538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Не более 5 млн. рублей если контракт заключен по результатам проведения конкурсов, электронных аукционов, запросов предложений  для СМП и СОНКО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29032" y="1268760"/>
            <a:ext cx="2523782" cy="32403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kern="1200" dirty="0" smtClean="0">
                <a:solidFill>
                  <a:schemeClr val="bg1"/>
                </a:solidFill>
              </a:rPr>
              <a:t>Цена контракта </a:t>
            </a:r>
            <a:endParaRPr lang="ru-RU" sz="2000" kern="12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87824" y="2056386"/>
            <a:ext cx="2808312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Для нужд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субъекта РФ</a:t>
            </a:r>
            <a:endParaRPr lang="ru-RU" sz="2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4445" y="2056386"/>
            <a:ext cx="2700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Для федеральных нужд</a:t>
            </a:r>
            <a:endParaRPr lang="ru-RU" sz="2000" dirty="0"/>
          </a:p>
        </p:txBody>
      </p:sp>
      <p:sp>
        <p:nvSpPr>
          <p:cNvPr id="62" name="Равнобедренный треугольник 61"/>
          <p:cNvSpPr/>
          <p:nvPr/>
        </p:nvSpPr>
        <p:spPr>
          <a:xfrm rot="10800000">
            <a:off x="6989106" y="3147128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64" name="Равнобедренный треугольник 63"/>
          <p:cNvSpPr/>
          <p:nvPr/>
        </p:nvSpPr>
        <p:spPr>
          <a:xfrm rot="10800000">
            <a:off x="808760" y="3189982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TextBox 4"/>
          <p:cNvSpPr txBox="1"/>
          <p:nvPr/>
        </p:nvSpPr>
        <p:spPr>
          <a:xfrm>
            <a:off x="150297" y="3569766"/>
            <a:ext cx="2644147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б</a:t>
            </a:r>
            <a:r>
              <a:rPr lang="ru-RU" sz="2000" b="1" dirty="0" smtClean="0">
                <a:solidFill>
                  <a:schemeClr val="tx1"/>
                </a:solidFill>
              </a:rPr>
              <a:t>олее 1 млн. рублей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5856" y="3547935"/>
            <a:ext cx="5335538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Утверждается </a:t>
            </a:r>
            <a:r>
              <a:rPr lang="ru-RU" sz="2000" b="1" dirty="0" smtClean="0">
                <a:solidFill>
                  <a:schemeClr val="accent2"/>
                </a:solidFill>
              </a:rPr>
              <a:t>ежеквартально</a:t>
            </a:r>
            <a:r>
              <a:rPr lang="ru-RU" sz="2000" b="1" dirty="0" smtClean="0">
                <a:solidFill>
                  <a:schemeClr val="tx1"/>
                </a:solidFill>
              </a:rPr>
              <a:t> на уровне субъекта РФ и муниципального образования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79481" y="2056386"/>
            <a:ext cx="2668019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Для муниципальных нужд</a:t>
            </a:r>
            <a:endParaRPr lang="ru-RU" sz="2000" dirty="0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10800000">
            <a:off x="5392937" y="4467072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" name="Прямоугольник 1"/>
          <p:cNvSpPr/>
          <p:nvPr/>
        </p:nvSpPr>
        <p:spPr>
          <a:xfrm>
            <a:off x="71324" y="4743"/>
            <a:ext cx="7837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</a:rPr>
              <a:t>Постановление Правительства РФ от </a:t>
            </a:r>
            <a:r>
              <a:rPr lang="ru-RU" sz="2800" b="1" dirty="0" smtClean="0">
                <a:solidFill>
                  <a:prstClr val="black"/>
                </a:solidFill>
              </a:rPr>
              <a:t>14.03.2016 </a:t>
            </a:r>
          </a:p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№ 191 (</a:t>
            </a:r>
            <a:r>
              <a:rPr lang="ru-RU" sz="2800" b="1" dirty="0">
                <a:solidFill>
                  <a:prstClr val="black"/>
                </a:solidFill>
              </a:rPr>
              <a:t>продолжение)</a:t>
            </a:r>
          </a:p>
        </p:txBody>
      </p:sp>
      <p:cxnSp>
        <p:nvCxnSpPr>
          <p:cNvPr id="4" name="Соединительная линия уступом 3"/>
          <p:cNvCxnSpPr>
            <a:stCxn id="21" idx="1"/>
            <a:endCxn id="32" idx="0"/>
          </p:cNvCxnSpPr>
          <p:nvPr/>
        </p:nvCxnSpPr>
        <p:spPr>
          <a:xfrm rot="10800000" flipV="1">
            <a:off x="1444446" y="1430778"/>
            <a:ext cx="1684587" cy="625608"/>
          </a:xfrm>
          <a:prstGeom prst="bentConnector2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ная линия уступом 7"/>
          <p:cNvCxnSpPr>
            <a:stCxn id="21" idx="3"/>
            <a:endCxn id="26" idx="0"/>
          </p:cNvCxnSpPr>
          <p:nvPr/>
        </p:nvCxnSpPr>
        <p:spPr>
          <a:xfrm>
            <a:off x="5652814" y="1430778"/>
            <a:ext cx="1860677" cy="625608"/>
          </a:xfrm>
          <a:prstGeom prst="bentConnector2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21" idx="2"/>
            <a:endCxn id="31" idx="0"/>
          </p:cNvCxnSpPr>
          <p:nvPr/>
        </p:nvCxnSpPr>
        <p:spPr>
          <a:xfrm>
            <a:off x="4390923" y="1592796"/>
            <a:ext cx="1057" cy="463590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Равнобедренный треугольник 38"/>
          <p:cNvSpPr/>
          <p:nvPr/>
        </p:nvSpPr>
        <p:spPr>
          <a:xfrm rot="10800000">
            <a:off x="3840235" y="3162731"/>
            <a:ext cx="1101376" cy="144016"/>
          </a:xfrm>
          <a:prstGeom prst="triangl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2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404040"/>
                </a:solidFill>
                <a:latin typeface="Segoe Print" pitchFamily="2" charset="0"/>
              </a:rPr>
              <a:t>6</a:t>
            </a:r>
            <a:endParaRPr lang="ru-RU" altLang="ru-RU" sz="3200" dirty="0">
              <a:solidFill>
                <a:srgbClr val="40404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4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-1404664" y="3861048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-1065717" y="1839926"/>
            <a:ext cx="2614402" cy="130720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795" tIns="10795" rIns="10795" bIns="10795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7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211289" y="4395063"/>
            <a:ext cx="2734238" cy="1367119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9845" tIns="29845" rIns="29845" bIns="29845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0106" y="923396"/>
            <a:ext cx="90949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</a:rPr>
              <a:t>Определяет случаи и </a:t>
            </a:r>
            <a:r>
              <a:rPr lang="ru-RU" sz="1500" b="1" dirty="0" smtClean="0">
                <a:solidFill>
                  <a:srgbClr val="C00000"/>
                </a:solidFill>
              </a:rPr>
              <a:t>условия, </a:t>
            </a:r>
            <a:r>
              <a:rPr lang="ru-RU" sz="1500" b="1" dirty="0">
                <a:solidFill>
                  <a:srgbClr val="C00000"/>
                </a:solidFill>
              </a:rPr>
              <a:t>при которых в </a:t>
            </a:r>
            <a:r>
              <a:rPr lang="ru-RU" sz="1500" b="1" dirty="0" smtClean="0">
                <a:solidFill>
                  <a:srgbClr val="C00000"/>
                </a:solidFill>
              </a:rPr>
              <a:t>2016 </a:t>
            </a:r>
            <a:r>
              <a:rPr lang="ru-RU" sz="1500" b="1" dirty="0">
                <a:solidFill>
                  <a:srgbClr val="C00000"/>
                </a:solidFill>
              </a:rPr>
              <a:t>году заказчик вправе не устанавливать </a:t>
            </a:r>
            <a:r>
              <a:rPr lang="ru-RU" sz="1500" b="1" dirty="0" smtClean="0">
                <a:solidFill>
                  <a:srgbClr val="C00000"/>
                </a:solidFill>
              </a:rPr>
              <a:t/>
            </a:r>
            <a:br>
              <a:rPr lang="ru-RU" sz="1500" b="1" dirty="0" smtClean="0">
                <a:solidFill>
                  <a:srgbClr val="C00000"/>
                </a:solidFill>
              </a:rPr>
            </a:br>
            <a:r>
              <a:rPr lang="ru-RU" sz="1500" b="1" dirty="0" smtClean="0">
                <a:solidFill>
                  <a:srgbClr val="C00000"/>
                </a:solidFill>
              </a:rPr>
              <a:t>требование </a:t>
            </a:r>
            <a:r>
              <a:rPr lang="ru-RU" sz="1500" b="1" dirty="0">
                <a:solidFill>
                  <a:srgbClr val="C00000"/>
                </a:solidFill>
              </a:rPr>
              <a:t>обеспечения исполнения контракта в извещении об осуществлении закупки </a:t>
            </a:r>
            <a:r>
              <a:rPr lang="ru-RU" sz="1500" b="1" dirty="0" smtClean="0">
                <a:solidFill>
                  <a:srgbClr val="C00000"/>
                </a:solidFill>
              </a:rPr>
              <a:t/>
            </a:r>
            <a:br>
              <a:rPr lang="ru-RU" sz="1500" b="1" dirty="0" smtClean="0">
                <a:solidFill>
                  <a:srgbClr val="C00000"/>
                </a:solidFill>
              </a:rPr>
            </a:br>
            <a:r>
              <a:rPr lang="ru-RU" sz="1500" b="1" dirty="0" smtClean="0">
                <a:solidFill>
                  <a:srgbClr val="C00000"/>
                </a:solidFill>
              </a:rPr>
              <a:t>и </a:t>
            </a:r>
            <a:r>
              <a:rPr lang="ru-RU" sz="1500" b="1" dirty="0">
                <a:solidFill>
                  <a:srgbClr val="C00000"/>
                </a:solidFill>
              </a:rPr>
              <a:t>(или) проекте контракта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3248" y="1967123"/>
            <a:ext cx="8734565" cy="511403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Требование об обеспечении исполнения контракта не устанавливается</a:t>
            </a:r>
            <a:endParaRPr lang="ru-RU" sz="20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9056" y="2602426"/>
            <a:ext cx="8734564" cy="59774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algn="just"/>
            <a:r>
              <a:rPr lang="ru-RU" sz="1600" b="1" dirty="0" smtClean="0"/>
              <a:t>Проведение </a:t>
            </a:r>
            <a:r>
              <a:rPr lang="ru-RU" sz="1600" b="1" dirty="0"/>
              <a:t>конкурсов, электронных аукционов, запросов предложений для СМП, </a:t>
            </a:r>
            <a:r>
              <a:rPr lang="ru-RU" sz="1600" b="1" dirty="0" smtClean="0"/>
              <a:t>СОНКО </a:t>
            </a:r>
            <a:r>
              <a:rPr lang="ru-RU" sz="1600" b="1" dirty="0" smtClean="0">
                <a:solidFill>
                  <a:schemeClr val="accent2"/>
                </a:solidFill>
              </a:rPr>
              <a:t>если проектом контракта не предусмотрена выплата аванса</a:t>
            </a:r>
            <a:endParaRPr lang="ru-RU" sz="1600" b="1" dirty="0">
              <a:solidFill>
                <a:schemeClr val="accent2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22525" y="2622751"/>
            <a:ext cx="598178" cy="5570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1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09056" y="3283630"/>
            <a:ext cx="8734564" cy="59774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algn="just"/>
            <a:r>
              <a:rPr lang="ru-RU" sz="1600" b="1" dirty="0" smtClean="0"/>
              <a:t>Условие </a:t>
            </a:r>
            <a:r>
              <a:rPr lang="ru-RU" sz="1600" b="1" dirty="0"/>
              <a:t>о банковском сопровождении контракта</a:t>
            </a:r>
          </a:p>
        </p:txBody>
      </p:sp>
      <p:sp>
        <p:nvSpPr>
          <p:cNvPr id="46" name="Овал 45"/>
          <p:cNvSpPr/>
          <p:nvPr/>
        </p:nvSpPr>
        <p:spPr>
          <a:xfrm>
            <a:off x="110363" y="3303955"/>
            <a:ext cx="598178" cy="5570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91183" y="3927404"/>
            <a:ext cx="8734564" cy="91449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algn="just"/>
            <a:r>
              <a:rPr lang="ru-RU" sz="1600" b="1" dirty="0" smtClean="0"/>
              <a:t>Условие </a:t>
            </a:r>
            <a:r>
              <a:rPr lang="ru-RU" sz="1600" b="1" dirty="0"/>
              <a:t>о перечислении поставщику (подрядчику, исполнителю) авансовых платежей на счет, открытый территориальному органу Федерального казначейства либо финансовому органу субъекта </a:t>
            </a:r>
            <a:r>
              <a:rPr lang="ru-RU" sz="1600" b="1" dirty="0" smtClean="0"/>
              <a:t>РФ, </a:t>
            </a:r>
            <a:r>
              <a:rPr lang="ru-RU" sz="1600" b="1" dirty="0"/>
              <a:t>муниципального образования в учреждениях ЦБ РФ</a:t>
            </a:r>
          </a:p>
        </p:txBody>
      </p:sp>
      <p:sp>
        <p:nvSpPr>
          <p:cNvPr id="48" name="Овал 47"/>
          <p:cNvSpPr/>
          <p:nvPr/>
        </p:nvSpPr>
        <p:spPr>
          <a:xfrm>
            <a:off x="110363" y="4107903"/>
            <a:ext cx="598178" cy="5570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3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173310" y="4912774"/>
            <a:ext cx="8734564" cy="597745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42925" algn="just"/>
            <a:r>
              <a:rPr lang="ru-RU" sz="1600" b="1" dirty="0"/>
              <a:t>У</a:t>
            </a:r>
            <a:r>
              <a:rPr lang="ru-RU" sz="1600" b="1" dirty="0" smtClean="0"/>
              <a:t>частник </a:t>
            </a:r>
            <a:r>
              <a:rPr lang="ru-RU" sz="1600" b="1" dirty="0"/>
              <a:t>закупки является БУ или АУ и им предложена цена контракта, сниженная не более чем на 25 процентов </a:t>
            </a:r>
            <a:r>
              <a:rPr lang="ru-RU" sz="1600" b="1" dirty="0" smtClean="0"/>
              <a:t>НМЦК </a:t>
            </a:r>
            <a:endParaRPr lang="ru-RU" sz="1600" b="1" dirty="0"/>
          </a:p>
        </p:txBody>
      </p:sp>
      <p:sp>
        <p:nvSpPr>
          <p:cNvPr id="50" name="Овал 49"/>
          <p:cNvSpPr/>
          <p:nvPr/>
        </p:nvSpPr>
        <p:spPr>
          <a:xfrm>
            <a:off x="92490" y="4933099"/>
            <a:ext cx="598178" cy="5570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4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91183" y="5582512"/>
            <a:ext cx="8734564" cy="846010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28675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/>
              <a:t>Федеральные нужды: выплата </a:t>
            </a:r>
            <a:r>
              <a:rPr lang="ru-RU" sz="1600" b="1" dirty="0"/>
              <a:t>авансовых платежей не более 15 % от цены контракта</a:t>
            </a:r>
          </a:p>
          <a:p>
            <a:pPr marL="542925" algn="just"/>
            <a:r>
              <a:rPr lang="ru-RU" sz="1600" b="1"/>
              <a:t> </a:t>
            </a:r>
            <a:r>
              <a:rPr lang="ru-RU" sz="1600" b="1" smtClean="0"/>
              <a:t>      расчет </a:t>
            </a:r>
            <a:r>
              <a:rPr lang="ru-RU" sz="1600" b="1" dirty="0"/>
              <a:t>с поставщиком не более 70 % от цены каждой поставки</a:t>
            </a:r>
          </a:p>
          <a:p>
            <a:pPr marL="828675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/>
              <a:t>Нужды </a:t>
            </a:r>
            <a:r>
              <a:rPr lang="ru-RU" sz="1600" b="1" dirty="0"/>
              <a:t>субъекта РФ и </a:t>
            </a:r>
            <a:r>
              <a:rPr lang="ru-RU" sz="1600" b="1" dirty="0" smtClean="0"/>
              <a:t>муниципальные нужды: </a:t>
            </a:r>
            <a:r>
              <a:rPr lang="ru-RU" sz="1600" b="1" dirty="0"/>
              <a:t>устанавливается самостоятельно</a:t>
            </a:r>
          </a:p>
        </p:txBody>
      </p:sp>
      <p:sp>
        <p:nvSpPr>
          <p:cNvPr id="52" name="Овал 51"/>
          <p:cNvSpPr/>
          <p:nvPr/>
        </p:nvSpPr>
        <p:spPr>
          <a:xfrm>
            <a:off x="94180" y="5726970"/>
            <a:ext cx="598178" cy="557093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5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385" y="0"/>
            <a:ext cx="7870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</a:rPr>
              <a:t>Постановление Правительства РФ от </a:t>
            </a:r>
            <a:r>
              <a:rPr lang="ru-RU" sz="2800" b="1" dirty="0" smtClean="0">
                <a:solidFill>
                  <a:prstClr val="black"/>
                </a:solidFill>
              </a:rPr>
              <a:t>11.03.2016 </a:t>
            </a:r>
            <a:br>
              <a:rPr lang="ru-RU" sz="2800" b="1" dirty="0" smtClean="0">
                <a:solidFill>
                  <a:prstClr val="black"/>
                </a:solidFill>
              </a:rPr>
            </a:br>
            <a:r>
              <a:rPr lang="ru-RU" sz="2800" b="1" dirty="0" smtClean="0">
                <a:solidFill>
                  <a:prstClr val="black"/>
                </a:solidFill>
              </a:rPr>
              <a:t>№ 182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1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404040"/>
                </a:solidFill>
                <a:latin typeface="Segoe Print" pitchFamily="2" charset="0"/>
              </a:rPr>
              <a:t>7</a:t>
            </a:r>
            <a:endParaRPr lang="ru-RU" altLang="ru-RU" sz="3200" dirty="0">
              <a:solidFill>
                <a:srgbClr val="404040"/>
              </a:solidFill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9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88424" y="6419455"/>
            <a:ext cx="836613" cy="365125"/>
          </a:xfrm>
          <a:noFill/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rgbClr val="404040"/>
                </a:solidFill>
                <a:latin typeface="Segoe Print" pitchFamily="2" charset="0"/>
              </a:rPr>
              <a:t>8</a:t>
            </a:r>
            <a:endParaRPr lang="ru-RU" altLang="ru-RU" sz="3200" dirty="0">
              <a:solidFill>
                <a:srgbClr val="404040"/>
              </a:solidFill>
              <a:latin typeface="Segoe Print" pitchFamily="2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196506" y="2198575"/>
            <a:ext cx="98183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≤ 10 рабочих дней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37714" y="3653585"/>
            <a:ext cx="1976850" cy="461665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О заключении соглашения</a:t>
            </a:r>
            <a:b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о реструктуризации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151634" y="1484784"/>
            <a:ext cx="1980000" cy="448515"/>
          </a:xfrm>
          <a:prstGeom prst="rect">
            <a:avLst/>
          </a:prstGeom>
          <a:solidFill>
            <a:srgbClr val="C0000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4250"/>
            <a:r>
              <a:rPr lang="ru-RU" sz="1600" b="1" dirty="0" smtClean="0">
                <a:solidFill>
                  <a:prstClr val="white"/>
                </a:solidFill>
              </a:rPr>
              <a:t>Обращение банка 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134564" y="967371"/>
            <a:ext cx="8956802" cy="4006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Порядок заключения соглашения о реструктуризации задолженности по банковской гарантии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134564" y="2931516"/>
            <a:ext cx="1980000" cy="46635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</a:rPr>
              <a:t>Решение заказчика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3032844" y="2283213"/>
            <a:ext cx="2515491" cy="1015663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2" algn="just"/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Об отказе в реструктуризации </a:t>
            </a:r>
            <a:b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ru-RU" sz="1200" b="1" dirty="0" smtClean="0">
                <a:solidFill>
                  <a:srgbClr val="1F497D">
                    <a:lumMod val="75000"/>
                  </a:srgbClr>
                </a:solidFill>
              </a:rPr>
              <a:t>(при несоблюдении условий осуществления реструктуризации и требований к содержанию обращения)</a:t>
            </a: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1636666" y="2117700"/>
            <a:ext cx="1215903" cy="604901"/>
          </a:xfrm>
          <a:prstGeom prst="wedgeRoundRectCallout">
            <a:avLst>
              <a:gd name="adj1" fmla="val -97488"/>
              <a:gd name="adj2" fmla="val -286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rgbClr val="4F81BD">
                  <a:lumMod val="50000"/>
                </a:srgbClr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4F81BD">
                    <a:lumMod val="50000"/>
                  </a:srgbClr>
                </a:solidFill>
              </a:rPr>
              <a:t>Рассмотрение обращения заказчиком</a:t>
            </a: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415394" y="2117700"/>
            <a:ext cx="2196000" cy="74181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</a:rPr>
              <a:t>Заказчик направляет мотивированный отказ </a:t>
            </a:r>
          </a:p>
          <a:p>
            <a:pPr algn="ctr"/>
            <a:r>
              <a:rPr lang="ru-RU" sz="1400" b="1" dirty="0" smtClean="0">
                <a:solidFill>
                  <a:prstClr val="white"/>
                </a:solidFill>
              </a:rPr>
              <a:t>в адрес банка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32169" y="4396840"/>
            <a:ext cx="1976850" cy="578972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4F81BD">
                    <a:lumMod val="50000"/>
                  </a:srgbClr>
                </a:solidFill>
              </a:rPr>
              <a:t>Проект соглашения в адрес банка (2 экз.)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1970802" y="4068916"/>
            <a:ext cx="1205762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10 рабочих дней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546943" y="3767017"/>
            <a:ext cx="2554219" cy="698611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F81BD">
                    <a:lumMod val="50000"/>
                  </a:srgbClr>
                </a:solidFill>
              </a:rPr>
              <a:t>Подписывает и направляет соглашение в адрес заказчика </a:t>
            </a:r>
          </a:p>
          <a:p>
            <a:pPr algn="ctr"/>
            <a:r>
              <a:rPr lang="ru-RU" sz="1200" b="1" dirty="0" smtClean="0">
                <a:solidFill>
                  <a:srgbClr val="4F81BD">
                    <a:lumMod val="50000"/>
                  </a:srgbClr>
                </a:solidFill>
              </a:rPr>
              <a:t>(2 экз.)</a:t>
            </a:r>
          </a:p>
        </p:txBody>
      </p:sp>
      <p:sp>
        <p:nvSpPr>
          <p:cNvPr id="59" name="Стрелка вниз 58"/>
          <p:cNvSpPr/>
          <p:nvPr/>
        </p:nvSpPr>
        <p:spPr>
          <a:xfrm>
            <a:off x="1033634" y="3401585"/>
            <a:ext cx="108000" cy="2520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Стрелка вниз 59"/>
          <p:cNvSpPr/>
          <p:nvPr/>
        </p:nvSpPr>
        <p:spPr>
          <a:xfrm>
            <a:off x="1033634" y="4116323"/>
            <a:ext cx="108000" cy="2520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3556979" y="4762347"/>
            <a:ext cx="1475509" cy="836528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F81BD">
                    <a:lumMod val="50000"/>
                  </a:srgbClr>
                </a:solidFill>
              </a:rPr>
              <a:t>Направляет заказчику перечень замечаний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7567984" y="3790905"/>
            <a:ext cx="1487299" cy="579128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4250"/>
            <a:r>
              <a:rPr lang="ru-RU" sz="1900" b="1" dirty="0" smtClean="0">
                <a:solidFill>
                  <a:prstClr val="white"/>
                </a:solidFill>
              </a:rPr>
              <a:t>Соглашение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6121605" y="3527585"/>
            <a:ext cx="99081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5 рабочих дней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04" name="Скругленная прямоугольная выноска 103"/>
          <p:cNvSpPr/>
          <p:nvPr/>
        </p:nvSpPr>
        <p:spPr>
          <a:xfrm>
            <a:off x="4462913" y="5780706"/>
            <a:ext cx="1659808" cy="586783"/>
          </a:xfrm>
          <a:prstGeom prst="wedgeRoundRectCallout">
            <a:avLst>
              <a:gd name="adj1" fmla="val 7580"/>
              <a:gd name="adj2" fmla="val -131298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rgbClr val="4F81BD">
                  <a:lumMod val="50000"/>
                </a:srgbClr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4F81BD">
                    <a:lumMod val="50000"/>
                  </a:srgbClr>
                </a:solidFill>
              </a:rPr>
              <a:t>Проведение согласительного совещания с банком</a:t>
            </a: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</p:txBody>
      </p:sp>
      <p:sp>
        <p:nvSpPr>
          <p:cNvPr id="105" name="Скругленная прямоугольная выноска 104"/>
          <p:cNvSpPr/>
          <p:nvPr/>
        </p:nvSpPr>
        <p:spPr>
          <a:xfrm>
            <a:off x="7145359" y="3021617"/>
            <a:ext cx="1355685" cy="554517"/>
          </a:xfrm>
          <a:prstGeom prst="wedgeRoundRectCallout">
            <a:avLst>
              <a:gd name="adj1" fmla="val -60292"/>
              <a:gd name="adj2" fmla="val 13913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rgbClr val="4F81BD">
                  <a:lumMod val="50000"/>
                </a:srgbClr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4F81BD">
                    <a:lumMod val="50000"/>
                  </a:srgbClr>
                </a:solidFill>
              </a:rPr>
              <a:t>Заказчик подписывает соглашение</a:t>
            </a: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6122721" y="4615879"/>
            <a:ext cx="1188352" cy="1164827"/>
          </a:xfrm>
          <a:prstGeom prst="rect">
            <a:avLst/>
          </a:prstGeom>
          <a:solidFill>
            <a:srgbClr val="ECF1F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4250"/>
            <a:r>
              <a:rPr lang="ru-RU" sz="1200" b="1" dirty="0" smtClean="0">
                <a:solidFill>
                  <a:srgbClr val="4F81BD">
                    <a:lumMod val="50000"/>
                  </a:srgbClr>
                </a:solidFill>
              </a:rPr>
              <a:t>По результатам совещания заключается соглашение 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7311073" y="4631836"/>
            <a:ext cx="99081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5 рабочих дней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09" name="Скругленная прямоугольная выноска 108"/>
          <p:cNvSpPr/>
          <p:nvPr/>
        </p:nvSpPr>
        <p:spPr>
          <a:xfrm>
            <a:off x="7441226" y="5622307"/>
            <a:ext cx="1583798" cy="691410"/>
          </a:xfrm>
          <a:prstGeom prst="wedgeRoundRectCallout">
            <a:avLst>
              <a:gd name="adj1" fmla="val 6685"/>
              <a:gd name="adj2" fmla="val -107562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rgbClr val="4F81BD">
                  <a:lumMod val="50000"/>
                </a:srgbClr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4F81BD">
                    <a:lumMod val="50000"/>
                  </a:srgbClr>
                </a:solidFill>
              </a:rPr>
              <a:t>Подписание соглашения заказчиком и банком</a:t>
            </a:r>
          </a:p>
          <a:p>
            <a:pPr algn="ctr"/>
            <a:endParaRPr lang="ru-RU" sz="1400" dirty="0" smtClean="0">
              <a:solidFill>
                <a:prstClr val="black"/>
              </a:solidFill>
            </a:endParaRPr>
          </a:p>
        </p:txBody>
      </p:sp>
      <p:sp>
        <p:nvSpPr>
          <p:cNvPr id="46" name="Стрелка вниз 45"/>
          <p:cNvSpPr/>
          <p:nvPr/>
        </p:nvSpPr>
        <p:spPr>
          <a:xfrm>
            <a:off x="1008525" y="1933300"/>
            <a:ext cx="108000" cy="998216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114564" y="4592136"/>
            <a:ext cx="1080000" cy="5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mtClean="0">
              <a:solidFill>
                <a:prstClr val="white"/>
              </a:solidFill>
            </a:endParaRPr>
          </a:p>
        </p:txBody>
      </p:sp>
      <p:sp>
        <p:nvSpPr>
          <p:cNvPr id="54" name="Стрелка вниз 53"/>
          <p:cNvSpPr/>
          <p:nvPr/>
        </p:nvSpPr>
        <p:spPr>
          <a:xfrm rot="16200000">
            <a:off x="6768966" y="3404560"/>
            <a:ext cx="126112" cy="1418602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52930" y="4677084"/>
            <a:ext cx="99081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</a:rPr>
              <a:t>5 рабочих дней</a:t>
            </a:r>
            <a:endParaRPr lang="ru-RU" sz="1400" b="1" dirty="0">
              <a:solidFill>
                <a:srgbClr val="C00000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7337442" y="4406389"/>
            <a:ext cx="1003685" cy="806487"/>
            <a:chOff x="7312706" y="4845098"/>
            <a:chExt cx="1003685" cy="806487"/>
          </a:xfrm>
          <a:solidFill>
            <a:schemeClr val="accent1">
              <a:lumMod val="75000"/>
            </a:schemeClr>
          </a:solidFill>
        </p:grpSpPr>
        <p:sp>
          <p:nvSpPr>
            <p:cNvPr id="63" name="Прямоугольник 62"/>
            <p:cNvSpPr/>
            <p:nvPr/>
          </p:nvSpPr>
          <p:spPr>
            <a:xfrm>
              <a:off x="7312706" y="5597585"/>
              <a:ext cx="971521" cy="54000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4" name="Стрелка вниз 63"/>
            <p:cNvSpPr/>
            <p:nvPr/>
          </p:nvSpPr>
          <p:spPr>
            <a:xfrm rot="10800000">
              <a:off x="8208390" y="4845098"/>
              <a:ext cx="108001" cy="806485"/>
            </a:xfrm>
            <a:prstGeom prst="downArrow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65" name="Стрелка вниз 64"/>
          <p:cNvSpPr/>
          <p:nvPr/>
        </p:nvSpPr>
        <p:spPr>
          <a:xfrm rot="16200000">
            <a:off x="5522126" y="4699142"/>
            <a:ext cx="126114" cy="1037943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7" name="Стрелка вниз 66"/>
          <p:cNvSpPr/>
          <p:nvPr/>
        </p:nvSpPr>
        <p:spPr>
          <a:xfrm rot="16200000">
            <a:off x="5935190" y="2089700"/>
            <a:ext cx="128200" cy="82821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9" name="Стрелка вниз 68"/>
          <p:cNvSpPr/>
          <p:nvPr/>
        </p:nvSpPr>
        <p:spPr>
          <a:xfrm rot="16200000">
            <a:off x="2503713" y="2709919"/>
            <a:ext cx="111955" cy="890254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 rot="16200000">
            <a:off x="2636564" y="4592136"/>
            <a:ext cx="1080000" cy="5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mtClean="0">
              <a:solidFill>
                <a:prstClr val="white"/>
              </a:solidFill>
            </a:endParaRPr>
          </a:p>
        </p:txBody>
      </p:sp>
      <p:sp>
        <p:nvSpPr>
          <p:cNvPr id="71" name="Стрелка вниз 70"/>
          <p:cNvSpPr/>
          <p:nvPr/>
        </p:nvSpPr>
        <p:spPr>
          <a:xfrm rot="16200000">
            <a:off x="3275564" y="3919495"/>
            <a:ext cx="108000" cy="3600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2" name="Стрелка вниз 71"/>
          <p:cNvSpPr/>
          <p:nvPr/>
        </p:nvSpPr>
        <p:spPr>
          <a:xfrm rot="16200000">
            <a:off x="3279169" y="4952316"/>
            <a:ext cx="108000" cy="36000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9428" y="6085"/>
            <a:ext cx="853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Постановление Правительства РФ от </a:t>
            </a:r>
            <a:r>
              <a:rPr lang="ru-RU" sz="2400" b="1" dirty="0" smtClean="0">
                <a:solidFill>
                  <a:prstClr val="black"/>
                </a:solidFill>
              </a:rPr>
              <a:t>18.03.2016 № 211</a:t>
            </a:r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33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8078788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О ЗАКУПКАХ ЛЕКАРСТВЕННЫХ ПРЕПАРАТОВ </a:t>
            </a:r>
          </a:p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Федеральный закон № 390-ФЗ)</a:t>
            </a:r>
          </a:p>
          <a:p>
            <a:pPr algn="l"/>
            <a:endParaRPr lang="ru-RU" sz="2000" b="1" dirty="0">
              <a:solidFill>
                <a:schemeClr val="accent1">
                  <a:lumMod val="50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Рисунок 1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8788" y="0"/>
            <a:ext cx="1065212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1003" y="620688"/>
            <a:ext cx="788436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Номер слайда 9"/>
          <p:cNvSpPr txBox="1">
            <a:spLocks/>
          </p:cNvSpPr>
          <p:nvPr/>
        </p:nvSpPr>
        <p:spPr>
          <a:xfrm>
            <a:off x="8535988" y="6445845"/>
            <a:ext cx="608012" cy="41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370A6A-21CB-47C1-B1F1-D6E6879B2725}" type="slidenum">
              <a:rPr lang="ru-RU" sz="3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/>
              <a:t>9</a:t>
            </a:fld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Пятиугольник 59"/>
          <p:cNvSpPr/>
          <p:nvPr/>
        </p:nvSpPr>
        <p:spPr>
          <a:xfrm>
            <a:off x="158647" y="970531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94912" y="1179856"/>
            <a:ext cx="210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C00000"/>
                </a:solidFill>
                <a:ea typeface="Times New Roman"/>
              </a:rPr>
              <a:t>ЦЕЛЬ </a:t>
            </a:r>
            <a:endParaRPr lang="ru-RU" sz="16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767992" y="970531"/>
            <a:ext cx="6167855" cy="73168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93696" y="997861"/>
            <a:ext cx="5954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ea typeface="Times New Roman"/>
              </a:rPr>
              <a:t>СОВЕРШЕНСТВОВАНИЕ 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ea typeface="Times New Roman"/>
              </a:rPr>
              <a:t>МЕХАНИЗМА ЗАКУПКИ ЛЕКАРСТВЕННЫХ ПРЕПАРАТОВ</a:t>
            </a:r>
            <a:endParaRPr lang="ru-RU" sz="1400" b="1" dirty="0">
              <a:ea typeface="Times New Roman"/>
            </a:endParaRPr>
          </a:p>
        </p:txBody>
      </p:sp>
      <p:sp>
        <p:nvSpPr>
          <p:cNvPr id="63" name="Пятиугольник 62"/>
          <p:cNvSpPr/>
          <p:nvPr/>
        </p:nvSpPr>
        <p:spPr>
          <a:xfrm>
            <a:off x="158647" y="1916832"/>
            <a:ext cx="2520000" cy="720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363538"/>
            <a:endParaRPr lang="ru-RU" sz="1600" b="1" dirty="0" smtClean="0">
              <a:solidFill>
                <a:schemeClr val="accent1">
                  <a:lumMod val="50000"/>
                </a:schemeClr>
              </a:solidFill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94928" y="2110769"/>
            <a:ext cx="22253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ea typeface="Times New Roman"/>
              </a:rPr>
              <a:t>ЧТО ПРЕДПОЛАГАЕТСЯ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ea typeface="Times New Roman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771799" y="1818657"/>
            <a:ext cx="6167855" cy="462718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93696" y="1829197"/>
            <a:ext cx="612442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  <a:ea typeface="Times New Roman"/>
              </a:rPr>
              <a:t>СОКРАЩЕНИЕ СРОКОВ </a:t>
            </a:r>
            <a:r>
              <a:rPr lang="ru-RU" sz="1400" b="1" dirty="0" smtClean="0">
                <a:ea typeface="Times New Roman"/>
              </a:rPr>
              <a:t>ЗАКУПКИ ЛЕКАРСТВЕННЫХ ПРЕПАРАТОВ </a:t>
            </a:r>
            <a:br>
              <a:rPr lang="ru-RU" sz="1400" b="1" dirty="0" smtClean="0">
                <a:ea typeface="Times New Roman"/>
              </a:rPr>
            </a:br>
            <a:r>
              <a:rPr lang="ru-RU" sz="1400" b="1" dirty="0" smtClean="0">
                <a:ea typeface="Times New Roman"/>
              </a:rPr>
              <a:t/>
            </a:r>
            <a:br>
              <a:rPr lang="ru-RU" sz="1400" b="1" dirty="0" smtClean="0">
                <a:ea typeface="Times New Roman"/>
              </a:rPr>
            </a:br>
            <a:r>
              <a:rPr lang="ru-RU" sz="1400" b="1" dirty="0" smtClean="0">
                <a:ea typeface="Times New Roman"/>
              </a:rPr>
              <a:t>за счет исключения </a:t>
            </a:r>
            <a:r>
              <a:rPr lang="ru-RU" sz="1400" b="1" dirty="0">
                <a:ea typeface="Times New Roman"/>
              </a:rPr>
              <a:t>особых антидемпинговых </a:t>
            </a:r>
            <a:r>
              <a:rPr lang="ru-RU" sz="1400" b="1" dirty="0" smtClean="0">
                <a:ea typeface="Times New Roman"/>
              </a:rPr>
              <a:t>мер при заключении контракта на поставку </a:t>
            </a:r>
            <a:r>
              <a:rPr lang="ru-RU" sz="1400" b="1" dirty="0">
                <a:ea typeface="Times New Roman"/>
              </a:rPr>
              <a:t>товара, необходимого для нормального жизнеобеспечения </a:t>
            </a:r>
            <a:r>
              <a:rPr lang="ru-RU" sz="1400" i="1" dirty="0">
                <a:ea typeface="Times New Roman"/>
              </a:rPr>
              <a:t>(продовольствие, средства для оказания скорой, </a:t>
            </a:r>
            <a:r>
              <a:rPr lang="ru-RU" sz="1400" i="1" dirty="0" smtClean="0">
                <a:ea typeface="Times New Roman"/>
              </a:rPr>
              <a:t/>
            </a:r>
            <a:br>
              <a:rPr lang="ru-RU" sz="1400" i="1" dirty="0" smtClean="0">
                <a:ea typeface="Times New Roman"/>
              </a:rPr>
            </a:br>
            <a:r>
              <a:rPr lang="ru-RU" sz="1400" i="1" dirty="0" smtClean="0">
                <a:ea typeface="Times New Roman"/>
              </a:rPr>
              <a:t>в </a:t>
            </a:r>
            <a:r>
              <a:rPr lang="ru-RU" sz="1400" i="1" dirty="0">
                <a:ea typeface="Times New Roman"/>
              </a:rPr>
              <a:t>том числе скорой специализированной, медицинской помощи </a:t>
            </a:r>
            <a:r>
              <a:rPr lang="ru-RU" sz="1400" i="1" dirty="0" smtClean="0">
                <a:ea typeface="Times New Roman"/>
              </a:rPr>
              <a:t/>
            </a:r>
            <a:br>
              <a:rPr lang="ru-RU" sz="1400" i="1" dirty="0" smtClean="0">
                <a:ea typeface="Times New Roman"/>
              </a:rPr>
            </a:br>
            <a:r>
              <a:rPr lang="ru-RU" sz="1400" i="1" dirty="0" smtClean="0">
                <a:ea typeface="Times New Roman"/>
              </a:rPr>
              <a:t>в </a:t>
            </a:r>
            <a:r>
              <a:rPr lang="ru-RU" sz="1400" i="1" dirty="0">
                <a:ea typeface="Times New Roman"/>
              </a:rPr>
              <a:t>экстренной или неотложной форме, лекарственные средства, топливо</a:t>
            </a:r>
            <a:r>
              <a:rPr lang="ru-RU" sz="1400" i="1" dirty="0" smtClean="0">
                <a:ea typeface="Times New Roman"/>
              </a:rPr>
              <a:t>)</a:t>
            </a:r>
          </a:p>
          <a:p>
            <a:pPr marL="285750" indent="-285750" algn="just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ru-RU" sz="1400" i="1" dirty="0">
              <a:ea typeface="Times New Roman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ЦЕНЫ КОНТАРКТА НА ЗАКУПКУ </a:t>
            </a:r>
            <a:r>
              <a:rPr lang="ru-RU" sz="1400" b="1" dirty="0"/>
              <a:t>ЛЕКАРСТВЕННЫХ </a:t>
            </a:r>
            <a:r>
              <a:rPr lang="ru-RU" sz="1400" b="1" dirty="0" smtClean="0"/>
              <a:t>ПРЕПАРАТОВ ИЗ </a:t>
            </a:r>
            <a:r>
              <a:rPr lang="ru-RU" sz="1400" b="1" dirty="0"/>
              <a:t>ПЕРЕЧНЯ ЖНВЛП </a:t>
            </a:r>
            <a:r>
              <a:rPr lang="ru-RU" sz="1400" b="1" dirty="0">
                <a:solidFill>
                  <a:srgbClr val="C00000"/>
                </a:solidFill>
              </a:rPr>
              <a:t>С УЧЕТОМ </a:t>
            </a:r>
            <a:r>
              <a:rPr lang="ru-RU" sz="1400" b="1" dirty="0" smtClean="0">
                <a:solidFill>
                  <a:srgbClr val="C00000"/>
                </a:solidFill>
              </a:rPr>
              <a:t>РЕГИОНАЛЬНЫХ ПРЕДЕЛЬНЫХ </a:t>
            </a:r>
            <a:r>
              <a:rPr lang="ru-RU" sz="1400" b="1" dirty="0">
                <a:solidFill>
                  <a:srgbClr val="C00000"/>
                </a:solidFill>
              </a:rPr>
              <a:t>РАЗМЕРОВ ОПТОВЫХ </a:t>
            </a:r>
            <a:r>
              <a:rPr lang="ru-RU" sz="1400" b="1" dirty="0" smtClean="0">
                <a:solidFill>
                  <a:srgbClr val="C00000"/>
                </a:solidFill>
              </a:rPr>
              <a:t>НАДБАВОК</a:t>
            </a:r>
          </a:p>
          <a:p>
            <a:pPr marL="266700" algn="just"/>
            <a:r>
              <a:rPr lang="ru-RU" sz="1400" b="1" dirty="0" smtClean="0">
                <a:solidFill>
                  <a:srgbClr val="C00000"/>
                </a:solidFill>
              </a:rPr>
              <a:t/>
            </a:r>
            <a:br>
              <a:rPr lang="ru-RU" sz="1400" b="1" dirty="0" smtClean="0">
                <a:solidFill>
                  <a:srgbClr val="C00000"/>
                </a:solidFill>
              </a:rPr>
            </a:br>
            <a:r>
              <a:rPr lang="ru-RU" sz="1400" i="1" dirty="0" smtClean="0"/>
              <a:t>за счет уточнения оснований отказа заказчика от заключения контракта при осуществлении закупок лекарственных препаратов:</a:t>
            </a:r>
          </a:p>
          <a:p>
            <a:pPr marL="266700" algn="just"/>
            <a:endParaRPr lang="ru-RU" sz="1400" i="1" dirty="0" smtClean="0"/>
          </a:p>
          <a:p>
            <a:pPr marL="552450" indent="-285750" algn="just">
              <a:buFont typeface="Wingdings" panose="05000000000000000000" pitchFamily="2" charset="2"/>
              <a:buChar char="ü"/>
            </a:pPr>
            <a:r>
              <a:rPr lang="ru-RU" sz="1400" i="1" dirty="0" smtClean="0">
                <a:solidFill>
                  <a:srgbClr val="C00000"/>
                </a:solidFill>
              </a:rPr>
              <a:t>НМЦК свыше 10 млн. руб. для федеральных нужд, для региональных и муниципальных нужд устанавливается высшим исполнительным органом власти субъекта РФ, но не более 10 млн. рублей</a:t>
            </a:r>
          </a:p>
          <a:p>
            <a:pPr marL="552450" indent="-285750" algn="just">
              <a:buFont typeface="Wingdings" panose="05000000000000000000" pitchFamily="2" charset="2"/>
              <a:buChar char="ü"/>
            </a:pPr>
            <a:r>
              <a:rPr lang="ru-RU" sz="1400" i="1" dirty="0" smtClean="0">
                <a:solidFill>
                  <a:srgbClr val="C00000"/>
                </a:solidFill>
              </a:rPr>
              <a:t> цена препаратов из ЖНВЛП выше установленной в реестре отпускных цен производителей с учетом НДС</a:t>
            </a:r>
          </a:p>
        </p:txBody>
      </p:sp>
    </p:spTree>
    <p:extLst>
      <p:ext uri="{BB962C8B-B14F-4D97-AF65-F5344CB8AC3E}">
        <p14:creationId xmlns:p14="http://schemas.microsoft.com/office/powerpoint/2010/main" val="383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4324</TotalTime>
  <Words>2311</Words>
  <Application>Microsoft Office PowerPoint</Application>
  <PresentationFormat>Экран (4:3)</PresentationFormat>
  <Paragraphs>360</Paragraphs>
  <Slides>21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SDM</dc:creator>
  <cp:lastModifiedBy>Приемная Зампреда РБ по экономическому развитию</cp:lastModifiedBy>
  <cp:revision>300</cp:revision>
  <cp:lastPrinted>2016-06-10T14:14:51Z</cp:lastPrinted>
  <dcterms:created xsi:type="dcterms:W3CDTF">2014-12-25T11:12:15Z</dcterms:created>
  <dcterms:modified xsi:type="dcterms:W3CDTF">2016-08-04T01:16:11Z</dcterms:modified>
</cp:coreProperties>
</file>