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2" r:id="rId1"/>
  </p:sldMasterIdLst>
  <p:notesMasterIdLst>
    <p:notesMasterId r:id="rId8"/>
  </p:notesMasterIdLst>
  <p:handoutMasterIdLst>
    <p:handoutMasterId r:id="rId9"/>
  </p:handoutMasterIdLst>
  <p:sldIdLst>
    <p:sldId id="357" r:id="rId2"/>
    <p:sldId id="505" r:id="rId3"/>
    <p:sldId id="506" r:id="rId4"/>
    <p:sldId id="507" r:id="rId5"/>
    <p:sldId id="508" r:id="rId6"/>
    <p:sldId id="438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FFFF99"/>
    <a:srgbClr val="336699"/>
    <a:srgbClr val="3D6795"/>
    <a:srgbClr val="3C4756"/>
    <a:srgbClr val="D7D7D7"/>
    <a:srgbClr val="90A7D6"/>
    <a:srgbClr val="6081C4"/>
    <a:srgbClr val="6666FF"/>
    <a:srgbClr val="0066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77" autoAdjust="0"/>
    <p:restoredTop sz="78571" autoAdjust="0"/>
  </p:normalViewPr>
  <p:slideViewPr>
    <p:cSldViewPr snapToGrid="0">
      <p:cViewPr>
        <p:scale>
          <a:sx n="75" d="100"/>
          <a:sy n="75" d="100"/>
        </p:scale>
        <p:origin x="-1206" y="-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725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706"/>
    </p:cViewPr>
  </p:sorterViewPr>
  <p:notesViewPr>
    <p:cSldViewPr snapToGrid="0">
      <p:cViewPr varScale="1">
        <p:scale>
          <a:sx n="47" d="100"/>
          <a:sy n="47" d="100"/>
        </p:scale>
        <p:origin x="-2694" y="-11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E0B612B7-F0D1-4536-9FF1-3EAB7AB9A1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91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BD7AD911-C8D2-4CE9-AB8F-A639CECC9321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8A0AF6F-6291-4631-9D45-118E07541B26}" type="slidenum">
              <a:rPr lang="de-DE" smtClean="0">
                <a:cs typeface="Arial" charset="0"/>
              </a:rPr>
              <a:pPr/>
              <a:t>1</a:t>
            </a:fld>
            <a:endParaRPr lang="de-DE" smtClean="0">
              <a:cs typeface="Arial" charset="0"/>
            </a:endParaRPr>
          </a:p>
        </p:txBody>
      </p:sp>
      <p:sp>
        <p:nvSpPr>
          <p:cNvPr id="50179" name="Rectangle 7"/>
          <p:cNvSpPr txBox="1">
            <a:spLocks noGrp="1" noChangeArrowheads="1"/>
          </p:cNvSpPr>
          <p:nvPr/>
        </p:nvSpPr>
        <p:spPr bwMode="auto">
          <a:xfrm>
            <a:off x="3887788" y="8689975"/>
            <a:ext cx="2970212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24" tIns="47416" rIns="94824" bIns="47416" anchor="b"/>
          <a:lstStyle/>
          <a:p>
            <a:pPr algn="r" defTabSz="947738"/>
            <a:fld id="{5924ACFE-8CC8-43DE-AA97-35A675E9ADBB}" type="slidenum">
              <a:rPr lang="en-GB" sz="1300" b="0">
                <a:latin typeface="Arial" charset="0"/>
              </a:rPr>
              <a:pPr algn="r" defTabSz="947738"/>
              <a:t>1</a:t>
            </a:fld>
            <a:endParaRPr lang="en-GB" sz="1300" b="0">
              <a:latin typeface="Arial" charset="0"/>
            </a:endParaRPr>
          </a:p>
        </p:txBody>
      </p:sp>
      <p:sp>
        <p:nvSpPr>
          <p:cNvPr id="501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30588"/>
          </a:xfrm>
          <a:ln/>
        </p:spPr>
      </p:sp>
      <p:sp>
        <p:nvSpPr>
          <p:cNvPr id="501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4824" tIns="47416" rIns="94824" bIns="47416"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8A7D76C-4D91-4A77-B648-C7BBA63AD873}" type="slidenum">
              <a:rPr lang="de-DE" smtClean="0">
                <a:cs typeface="Arial" charset="0"/>
              </a:rPr>
              <a:pPr/>
              <a:t>6</a:t>
            </a:fld>
            <a:endParaRPr lang="de-DE" smtClean="0">
              <a:cs typeface="Arial" charset="0"/>
            </a:endParaRPr>
          </a:p>
        </p:txBody>
      </p:sp>
      <p:sp>
        <p:nvSpPr>
          <p:cNvPr id="91139" name="Rectangle 7"/>
          <p:cNvSpPr txBox="1">
            <a:spLocks noGrp="1" noChangeArrowheads="1"/>
          </p:cNvSpPr>
          <p:nvPr/>
        </p:nvSpPr>
        <p:spPr bwMode="auto">
          <a:xfrm>
            <a:off x="3887788" y="8689975"/>
            <a:ext cx="2970212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24" tIns="47416" rIns="94824" bIns="47416" anchor="b"/>
          <a:lstStyle/>
          <a:p>
            <a:pPr algn="r" defTabSz="947738"/>
            <a:fld id="{B1C73D82-6FAB-47F6-88C0-9DF19137E6D1}" type="slidenum">
              <a:rPr lang="en-GB" sz="1300" b="0">
                <a:latin typeface="Arial" charset="0"/>
              </a:rPr>
              <a:pPr algn="r" defTabSz="947738"/>
              <a:t>6</a:t>
            </a:fld>
            <a:endParaRPr lang="en-GB" sz="1300" b="0">
              <a:latin typeface="Arial" charset="0"/>
            </a:endParaRPr>
          </a:p>
        </p:txBody>
      </p:sp>
      <p:sp>
        <p:nvSpPr>
          <p:cNvPr id="9114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30588"/>
          </a:xfrm>
          <a:ln/>
        </p:spPr>
      </p:sp>
      <p:sp>
        <p:nvSpPr>
          <p:cNvPr id="9114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4824" tIns="47416" rIns="94824" bIns="47416"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29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422650" y="1893888"/>
            <a:ext cx="5270500" cy="1081087"/>
          </a:xfrm>
        </p:spPr>
        <p:txBody>
          <a:bodyPr anchor="b"/>
          <a:lstStyle>
            <a:lvl1pPr>
              <a:lnSpc>
                <a:spcPct val="110000"/>
              </a:lnSpc>
              <a:defRPr sz="3200"/>
            </a:lvl1pPr>
          </a:lstStyle>
          <a:p>
            <a:endParaRPr lang="de-DE"/>
          </a:p>
        </p:txBody>
      </p:sp>
      <p:sp>
        <p:nvSpPr>
          <p:cNvPr id="111630" name="Rectangle 12"/>
          <p:cNvSpPr>
            <a:spLocks noGrp="1" noChangeArrowheads="1"/>
          </p:cNvSpPr>
          <p:nvPr>
            <p:ph type="subTitle" idx="1"/>
          </p:nvPr>
        </p:nvSpPr>
        <p:spPr bwMode="gray">
          <a:xfrm>
            <a:off x="3422650" y="3024188"/>
            <a:ext cx="5270500" cy="1082675"/>
          </a:xfrm>
        </p:spPr>
        <p:txBody>
          <a:bodyPr tIns="45720" bIns="45720"/>
          <a:lstStyle>
            <a:lvl1pPr marL="0" indent="0">
              <a:buFont typeface="Wingdings" pitchFamily="2" charset="2"/>
              <a:buNone/>
              <a:defRPr sz="2400">
                <a:solidFill>
                  <a:schemeClr val="bg1"/>
                </a:solidFill>
              </a:defRPr>
            </a:lvl1pPr>
          </a:lstStyle>
          <a:p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111500" y="6035675"/>
            <a:ext cx="2895600" cy="2476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89725" y="152400"/>
            <a:ext cx="2130425" cy="564991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95275" y="152400"/>
            <a:ext cx="6242050" cy="564991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111500" y="6035675"/>
            <a:ext cx="2895600" cy="2476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6863" y="152400"/>
            <a:ext cx="7504112" cy="5016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295275" y="1489075"/>
            <a:ext cx="8524875" cy="4313238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111500" y="6035675"/>
            <a:ext cx="2895600" cy="2476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7363" y="6157913"/>
            <a:ext cx="2019300" cy="525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11629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422650" y="1893888"/>
            <a:ext cx="5270500" cy="1081087"/>
          </a:xfrm>
        </p:spPr>
        <p:txBody>
          <a:bodyPr anchor="b"/>
          <a:lstStyle>
            <a:lvl1pPr>
              <a:lnSpc>
                <a:spcPct val="110000"/>
              </a:lnSpc>
              <a:defRPr sz="3200"/>
            </a:lvl1pPr>
          </a:lstStyle>
          <a:p>
            <a:endParaRPr lang="de-DE"/>
          </a:p>
        </p:txBody>
      </p:sp>
      <p:sp>
        <p:nvSpPr>
          <p:cNvPr id="111630" name="Rectangle 12"/>
          <p:cNvSpPr>
            <a:spLocks noGrp="1" noChangeArrowheads="1"/>
          </p:cNvSpPr>
          <p:nvPr>
            <p:ph type="subTitle" idx="1"/>
          </p:nvPr>
        </p:nvSpPr>
        <p:spPr bwMode="gray">
          <a:xfrm>
            <a:off x="3422650" y="3024188"/>
            <a:ext cx="5270500" cy="1082675"/>
          </a:xfrm>
        </p:spPr>
        <p:txBody>
          <a:bodyPr tIns="45720" bIns="45720"/>
          <a:lstStyle>
            <a:lvl1pPr marL="0" indent="0">
              <a:buFont typeface="Wingdings" pitchFamily="2" charset="2"/>
              <a:buNone/>
              <a:defRPr sz="2400">
                <a:solidFill>
                  <a:schemeClr val="bg1"/>
                </a:solidFill>
              </a:defRPr>
            </a:lvl1pPr>
          </a:lstStyle>
          <a:p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111500" y="6035675"/>
            <a:ext cx="2895600" cy="2476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111500" y="6035675"/>
            <a:ext cx="2895600" cy="2476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95275" y="1489075"/>
            <a:ext cx="4186238" cy="43132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33913" y="1489075"/>
            <a:ext cx="4186237" cy="43132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111500" y="6035675"/>
            <a:ext cx="2895600" cy="2476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111500" y="6035675"/>
            <a:ext cx="2895600" cy="2476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111500" y="6035675"/>
            <a:ext cx="2895600" cy="2476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111500" y="6035675"/>
            <a:ext cx="2895600" cy="2476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1841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111500" y="6035675"/>
            <a:ext cx="2895600" cy="2476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111500" y="6035675"/>
            <a:ext cx="2895600" cy="2476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5275" y="1489075"/>
            <a:ext cx="8524875" cy="431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dirty="0" smtClean="0"/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title"/>
          </p:nvPr>
        </p:nvSpPr>
        <p:spPr bwMode="gray">
          <a:xfrm>
            <a:off x="296863" y="152400"/>
            <a:ext cx="7504112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dirty="0" smtClean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3530364" y="6289645"/>
            <a:ext cx="205787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www. kirkazan.ru</a:t>
            </a:r>
            <a:endParaRPr lang="ru-RU" dirty="0">
              <a:solidFill>
                <a:schemeClr val="bg1">
                  <a:lumMod val="85000"/>
                </a:schemeClr>
              </a:solidFill>
            </a:endParaRPr>
          </a:p>
        </p:txBody>
      </p:sp>
      <p:pic>
        <p:nvPicPr>
          <p:cNvPr id="9" name="Picture 10" descr="logo"/>
          <p:cNvPicPr>
            <a:picLocks noChangeAspect="1" noChangeArrowheads="1"/>
          </p:cNvPicPr>
          <p:nvPr userDrawn="1"/>
        </p:nvPicPr>
        <p:blipFill>
          <a:blip r:embed="rId16" cstate="print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 bwMode="auto">
          <a:xfrm>
            <a:off x="6939756" y="6216104"/>
            <a:ext cx="2009775" cy="523875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24" r:id="rId1"/>
    <p:sldLayoutId id="2147484025" r:id="rId2"/>
    <p:sldLayoutId id="2147484014" r:id="rId3"/>
    <p:sldLayoutId id="2147484015" r:id="rId4"/>
    <p:sldLayoutId id="2147484016" r:id="rId5"/>
    <p:sldLayoutId id="2147484017" r:id="rId6"/>
    <p:sldLayoutId id="2147484018" r:id="rId7"/>
    <p:sldLayoutId id="2147484019" r:id="rId8"/>
    <p:sldLayoutId id="2147484020" r:id="rId9"/>
    <p:sldLayoutId id="2147484021" r:id="rId10"/>
    <p:sldLayoutId id="2147484022" r:id="rId11"/>
    <p:sldLayoutId id="2147484023" r:id="rId12"/>
    <p:sldLayoutId id="2147484026" r:id="rId13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Arial" charset="0"/>
          <a:cs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Arial" charset="0"/>
          <a:cs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Arial" charset="0"/>
          <a:cs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180975" indent="-180975" algn="l" rtl="0" eaLnBrk="0" fontAlgn="base" hangingPunct="0">
        <a:spcBef>
          <a:spcPct val="0"/>
        </a:spcBef>
        <a:spcAft>
          <a:spcPct val="40000"/>
        </a:spcAft>
        <a:buFont typeface="Wingdings" pitchFamily="2" charset="2"/>
        <a:buChar char="§"/>
        <a:defRPr sz="1800">
          <a:solidFill>
            <a:schemeClr val="bg1">
              <a:lumMod val="95000"/>
            </a:schemeClr>
          </a:solidFill>
          <a:latin typeface="Calibri" pitchFamily="34" charset="0"/>
          <a:ea typeface="+mn-ea"/>
          <a:cs typeface="Calibri" pitchFamily="34" charset="0"/>
        </a:defRPr>
      </a:lvl1pPr>
      <a:lvl2pPr marL="444500" indent="-261938" algn="l" rtl="0" eaLnBrk="0" fontAlgn="base" hangingPunct="0">
        <a:spcBef>
          <a:spcPct val="0"/>
        </a:spcBef>
        <a:spcAft>
          <a:spcPct val="4000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720725" indent="-274638" algn="l" rtl="0" eaLnBrk="0" fontAlgn="base" hangingPunct="0">
        <a:spcBef>
          <a:spcPct val="0"/>
        </a:spcBef>
        <a:spcAft>
          <a:spcPct val="4000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987425" indent="-265113" algn="l" rtl="0" eaLnBrk="0" fontAlgn="base" hangingPunct="0">
        <a:spcBef>
          <a:spcPct val="0"/>
        </a:spcBef>
        <a:spcAft>
          <a:spcPct val="4000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1254125" indent="-265113" algn="l" rtl="0" eaLnBrk="0" fontAlgn="base" hangingPunct="0">
        <a:spcBef>
          <a:spcPct val="0"/>
        </a:spcBef>
        <a:spcAft>
          <a:spcPct val="4000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1711325" indent="-265113" algn="l" rtl="0" fontAlgn="base">
        <a:spcBef>
          <a:spcPct val="0"/>
        </a:spcBef>
        <a:spcAft>
          <a:spcPct val="40000"/>
        </a:spcAft>
        <a:buChar char="»"/>
        <a:defRPr>
          <a:solidFill>
            <a:schemeClr val="tx1"/>
          </a:solidFill>
          <a:latin typeface="+mn-lt"/>
          <a:cs typeface="+mn-cs"/>
        </a:defRPr>
      </a:lvl6pPr>
      <a:lvl7pPr marL="2168525" indent="-265113" algn="l" rtl="0" fontAlgn="base">
        <a:spcBef>
          <a:spcPct val="0"/>
        </a:spcBef>
        <a:spcAft>
          <a:spcPct val="40000"/>
        </a:spcAft>
        <a:buChar char="»"/>
        <a:defRPr>
          <a:solidFill>
            <a:schemeClr val="tx1"/>
          </a:solidFill>
          <a:latin typeface="+mn-lt"/>
          <a:cs typeface="+mn-cs"/>
        </a:defRPr>
      </a:lvl7pPr>
      <a:lvl8pPr marL="2625725" indent="-265113" algn="l" rtl="0" fontAlgn="base">
        <a:spcBef>
          <a:spcPct val="0"/>
        </a:spcBef>
        <a:spcAft>
          <a:spcPct val="40000"/>
        </a:spcAft>
        <a:buChar char="»"/>
        <a:defRPr>
          <a:solidFill>
            <a:schemeClr val="tx1"/>
          </a:solidFill>
          <a:latin typeface="+mn-lt"/>
          <a:cs typeface="+mn-cs"/>
        </a:defRPr>
      </a:lvl8pPr>
      <a:lvl9pPr marL="3082925" indent="-265113" algn="l" rtl="0" fontAlgn="base">
        <a:spcBef>
          <a:spcPct val="0"/>
        </a:spcBef>
        <a:spcAft>
          <a:spcPct val="40000"/>
        </a:spcAft>
        <a:buChar char="»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0800000" flipV="1">
            <a:off x="4635500" y="-12700"/>
            <a:ext cx="4508500" cy="687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46609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1" name="Picture 11" descr="C:\Users\iayupov\Desktop\_MG_5697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65600" y="316877"/>
            <a:ext cx="1746338" cy="116415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solidFill>
              <a:schemeClr val="bg1"/>
            </a:solidFill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122" name="Rectangle 13"/>
          <p:cNvSpPr>
            <a:spLocks noChangeArrowheads="1"/>
          </p:cNvSpPr>
          <p:nvPr/>
        </p:nvSpPr>
        <p:spPr bwMode="gray">
          <a:xfrm>
            <a:off x="495300" y="3454400"/>
            <a:ext cx="8826500" cy="118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b"/>
          <a:lstStyle/>
          <a:p>
            <a:pPr marL="179388" indent="-342900">
              <a:lnSpc>
                <a:spcPts val="5500"/>
              </a:lnSpc>
            </a:pPr>
            <a:r>
              <a:rPr lang="ru-RU" sz="3200" spc="200" dirty="0" smtClean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chemeClr val="accent3">
                    <a:satMod val="200000"/>
                    <a:alpha val="50000"/>
                  </a:schemeClr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Единая государственная информационная система здравоохранения.</a:t>
            </a:r>
          </a:p>
          <a:p>
            <a:pPr marL="179388" indent="-342900">
              <a:lnSpc>
                <a:spcPts val="5500"/>
              </a:lnSpc>
            </a:pPr>
            <a:r>
              <a:rPr lang="ru-RU" sz="3200" spc="200" dirty="0" smtClean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chemeClr val="accent3">
                    <a:satMod val="200000"/>
                    <a:alpha val="50000"/>
                  </a:schemeClr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  <a:latin typeface="Arial" charset="0"/>
              </a:rPr>
              <a:t>Региональный сегмент</a:t>
            </a:r>
            <a:endParaRPr lang="ru-RU" sz="3200" spc="200" dirty="0" smtClean="0">
              <a:ln w="29210">
                <a:solidFill>
                  <a:schemeClr val="accent3">
                    <a:tint val="10000"/>
                  </a:schemeClr>
                </a:solidFill>
              </a:ln>
              <a:solidFill>
                <a:schemeClr val="accent3">
                  <a:satMod val="200000"/>
                  <a:alpha val="50000"/>
                </a:schemeClr>
              </a:solidFill>
              <a:effectLst>
                <a:innerShdw blurRad="50800" dist="50800" dir="8100000">
                  <a:srgbClr val="7D7D7D">
                    <a:alpha val="73000"/>
                  </a:srgbClr>
                </a:innerShdw>
              </a:effectLst>
              <a:latin typeface="Arial" charset="0"/>
            </a:endParaRPr>
          </a:p>
          <a:p>
            <a:pPr marL="179388" indent="-342900">
              <a:lnSpc>
                <a:spcPts val="5500"/>
              </a:lnSpc>
            </a:pPr>
            <a:r>
              <a:rPr lang="ru-RU" b="0" spc="200" dirty="0" smtClean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chemeClr val="accent3">
                    <a:satMod val="200000"/>
                    <a:alpha val="50000"/>
                  </a:schemeClr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  <a:latin typeface="Arial" charset="0"/>
              </a:rPr>
              <a:t>Артур </a:t>
            </a:r>
            <a:r>
              <a:rPr lang="ru-RU" b="0" spc="200" dirty="0" err="1" smtClean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chemeClr val="accent3">
                    <a:satMod val="200000"/>
                    <a:alpha val="50000"/>
                  </a:schemeClr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  <a:latin typeface="Arial" charset="0"/>
              </a:rPr>
              <a:t>Аухадеев</a:t>
            </a:r>
            <a:endParaRPr lang="ru-RU" b="0" spc="200" dirty="0">
              <a:ln w="29210">
                <a:solidFill>
                  <a:schemeClr val="accent3">
                    <a:tint val="10000"/>
                  </a:schemeClr>
                </a:solidFill>
              </a:ln>
              <a:solidFill>
                <a:schemeClr val="accent3">
                  <a:satMod val="200000"/>
                  <a:alpha val="50000"/>
                </a:schemeClr>
              </a:solidFill>
              <a:effectLst>
                <a:innerShdw blurRad="50800" dist="50800" dir="8100000">
                  <a:srgbClr val="7D7D7D">
                    <a:alpha val="73000"/>
                  </a:srgbClr>
                </a:innerShdw>
              </a:effectLst>
              <a:latin typeface="Arial" charset="0"/>
            </a:endParaRPr>
          </a:p>
        </p:txBody>
      </p:sp>
      <p:sp>
        <p:nvSpPr>
          <p:cNvPr id="5124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125" name="Rectangle 11"/>
          <p:cNvSpPr>
            <a:spLocks noChangeArrowheads="1"/>
          </p:cNvSpPr>
          <p:nvPr/>
        </p:nvSpPr>
        <p:spPr bwMode="auto">
          <a:xfrm>
            <a:off x="0" y="2976563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126" name="Rectangle 12"/>
          <p:cNvSpPr>
            <a:spLocks noChangeArrowheads="1"/>
          </p:cNvSpPr>
          <p:nvPr/>
        </p:nvSpPr>
        <p:spPr bwMode="auto">
          <a:xfrm>
            <a:off x="0" y="4114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4254500" y="5016500"/>
            <a:ext cx="4775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b="0" dirty="0" smtClean="0">
                <a:solidFill>
                  <a:schemeClr val="bg1"/>
                </a:solidFill>
                <a:latin typeface="Segoe Script" pitchFamily="34" charset="0"/>
              </a:rPr>
              <a:t>“</a:t>
            </a:r>
            <a:r>
              <a:rPr lang="ru-RU" sz="1800" b="0" dirty="0" smtClean="0">
                <a:solidFill>
                  <a:schemeClr val="bg1"/>
                </a:solidFill>
                <a:latin typeface="Segoe Script" pitchFamily="34" charset="0"/>
              </a:rPr>
              <a:t>Нет границ разуму и успеху за исключением тех, что мы создаем себе сами</a:t>
            </a:r>
            <a:r>
              <a:rPr lang="en-US" sz="1800" b="0" dirty="0" smtClean="0">
                <a:solidFill>
                  <a:schemeClr val="bg1"/>
                </a:solidFill>
                <a:latin typeface="Segoe Script" pitchFamily="34" charset="0"/>
              </a:rPr>
              <a:t>”</a:t>
            </a:r>
          </a:p>
          <a:p>
            <a:pPr algn="r"/>
            <a:r>
              <a:rPr lang="ru-RU" sz="1800" b="0" dirty="0" smtClean="0">
                <a:solidFill>
                  <a:schemeClr val="bg1"/>
                </a:solidFill>
                <a:cs typeface="Calibri" pitchFamily="34" charset="0"/>
              </a:rPr>
              <a:t>Генри Форд</a:t>
            </a:r>
            <a:endParaRPr lang="ru-RU" sz="1800" dirty="0">
              <a:solidFill>
                <a:schemeClr val="bg1"/>
              </a:solidFill>
              <a:cs typeface="Calibri" pitchFamily="34" charset="0"/>
            </a:endParaRPr>
          </a:p>
        </p:txBody>
      </p:sp>
      <p:pic>
        <p:nvPicPr>
          <p:cNvPr id="14" name="Рисунок 13" descr="лекарства 4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692900" y="297608"/>
            <a:ext cx="1727200" cy="118241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solidFill>
              <a:schemeClr val="bg1"/>
            </a:solidFill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5" name="Рисунок 14" descr="лаборатория 2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290320" y="317683"/>
            <a:ext cx="1719580" cy="115088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solidFill>
              <a:schemeClr val="bg1"/>
            </a:solidFill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6" name="Рисунок 15" descr="1215890087-clip-161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084458" y="314495"/>
            <a:ext cx="1712293" cy="114600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solidFill>
              <a:schemeClr val="bg1"/>
            </a:solidFill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1" name="Picture 10" descr="logo"/>
          <p:cNvPicPr>
            <a:picLocks noChangeAspect="1" noChangeArrowheads="1"/>
          </p:cNvPicPr>
          <p:nvPr/>
        </p:nvPicPr>
        <p:blipFill>
          <a:blip r:embed="rId8" cstate="print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 bwMode="auto">
          <a:xfrm>
            <a:off x="7124700" y="6267623"/>
            <a:ext cx="1812131" cy="47235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"/>
          <p:cNvSpPr txBox="1">
            <a:spLocks/>
          </p:cNvSpPr>
          <p:nvPr/>
        </p:nvSpPr>
        <p:spPr>
          <a:xfrm>
            <a:off x="296863" y="152400"/>
            <a:ext cx="7504112" cy="50165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Что решаем?</a:t>
            </a:r>
            <a:endParaRPr kumimoji="0" lang="ru-RU" sz="24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431801" y="793968"/>
            <a:ext cx="6400800" cy="548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ru-RU" b="0" dirty="0" smtClean="0">
                <a:solidFill>
                  <a:schemeClr val="bg1">
                    <a:lumMod val="95000"/>
                  </a:schemeClr>
                </a:solidFill>
              </a:rPr>
              <a:t>• Реализация программы модернизации здравоохранения, в части раздела «Внедрение современных информационных технологий» </a:t>
            </a:r>
          </a:p>
          <a:p>
            <a:pPr>
              <a:lnSpc>
                <a:spcPct val="120000"/>
              </a:lnSpc>
            </a:pPr>
            <a:r>
              <a:rPr lang="ru-RU" b="0" dirty="0" smtClean="0">
                <a:solidFill>
                  <a:schemeClr val="bg1">
                    <a:lumMod val="95000"/>
                  </a:schemeClr>
                </a:solidFill>
              </a:rPr>
              <a:t>• Интеграция с унаследованными системами региона. </a:t>
            </a:r>
            <a:r>
              <a:rPr lang="ru-RU" sz="2200" dirty="0" smtClean="0">
                <a:solidFill>
                  <a:schemeClr val="bg1">
                    <a:lumMod val="95000"/>
                  </a:schemeClr>
                </a:solidFill>
              </a:rPr>
              <a:t>ИНТЕГРИРУЕМСЯ С  ИС, КОТОРЫЕ УСТРАИВАЮТ РЕГИОН!</a:t>
            </a:r>
          </a:p>
          <a:p>
            <a:pPr>
              <a:lnSpc>
                <a:spcPct val="120000"/>
              </a:lnSpc>
            </a:pPr>
            <a:r>
              <a:rPr lang="ru-RU" b="0" dirty="0" smtClean="0">
                <a:solidFill>
                  <a:schemeClr val="bg1">
                    <a:lumMod val="95000"/>
                  </a:schemeClr>
                </a:solidFill>
              </a:rPr>
              <a:t>• Интеграция с федеральными системами, с федеральным сегментом</a:t>
            </a:r>
          </a:p>
          <a:p>
            <a:pPr>
              <a:lnSpc>
                <a:spcPct val="120000"/>
              </a:lnSpc>
            </a:pPr>
            <a:r>
              <a:rPr lang="ru-RU" b="0" dirty="0" smtClean="0">
                <a:solidFill>
                  <a:schemeClr val="bg1">
                    <a:lumMod val="95000"/>
                  </a:schemeClr>
                </a:solidFill>
              </a:rPr>
              <a:t>• Интеграция отраслевой системы с ПГУ</a:t>
            </a:r>
          </a:p>
          <a:p>
            <a:pPr>
              <a:lnSpc>
                <a:spcPct val="120000"/>
              </a:lnSpc>
            </a:pPr>
            <a:r>
              <a:rPr lang="ru-RU" b="0" dirty="0" smtClean="0">
                <a:solidFill>
                  <a:schemeClr val="bg1">
                    <a:lumMod val="95000"/>
                  </a:schemeClr>
                </a:solidFill>
              </a:rPr>
              <a:t>• Интеграция отраслевой ИС со всеми ключевыми участниками отрасли</a:t>
            </a:r>
          </a:p>
          <a:p>
            <a:pPr>
              <a:lnSpc>
                <a:spcPct val="120000"/>
              </a:lnSpc>
            </a:pPr>
            <a:endParaRPr lang="ru-RU" b="0" dirty="0" smtClean="0">
              <a:solidFill>
                <a:schemeClr val="bg1">
                  <a:lumMod val="9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ru-RU" sz="2400" dirty="0" smtClean="0">
                <a:solidFill>
                  <a:schemeClr val="bg1">
                    <a:lumMod val="95000"/>
                  </a:schemeClr>
                </a:solidFill>
              </a:rPr>
              <a:t>Субъект решает все ключевые задачи, если выбирает </a:t>
            </a:r>
            <a:r>
              <a:rPr lang="ru-RU" sz="2400" dirty="0" err="1" smtClean="0">
                <a:solidFill>
                  <a:schemeClr val="bg1">
                    <a:lumMod val="95000"/>
                  </a:schemeClr>
                </a:solidFill>
              </a:rPr>
              <a:t>Ростелеком</a:t>
            </a:r>
            <a:r>
              <a:rPr lang="ru-RU" sz="2400" dirty="0" smtClean="0">
                <a:solidFill>
                  <a:schemeClr val="bg1">
                    <a:lumMod val="95000"/>
                  </a:schemeClr>
                </a:solidFill>
              </a:rPr>
              <a:t>!</a:t>
            </a:r>
          </a:p>
        </p:txBody>
      </p:sp>
      <p:pic>
        <p:nvPicPr>
          <p:cNvPr id="14" name="Picture 6" descr="doctor_cut_Ne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11813" y="709613"/>
            <a:ext cx="3532187" cy="537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Подсистемы решения</a:t>
            </a:r>
            <a:endParaRPr lang="ru-RU" dirty="0"/>
          </a:p>
        </p:txBody>
      </p:sp>
      <p:sp>
        <p:nvSpPr>
          <p:cNvPr id="37" name="Text Box 3"/>
          <p:cNvSpPr txBox="1">
            <a:spLocks noChangeArrowheads="1"/>
          </p:cNvSpPr>
          <p:nvPr/>
        </p:nvSpPr>
        <p:spPr bwMode="auto">
          <a:xfrm>
            <a:off x="409791" y="1136868"/>
            <a:ext cx="8572560" cy="49675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ru-RU" b="0" dirty="0" smtClean="0">
                <a:solidFill>
                  <a:schemeClr val="bg1">
                    <a:lumMod val="95000"/>
                  </a:schemeClr>
                </a:solidFill>
              </a:rPr>
              <a:t>• Региональная МИС</a:t>
            </a:r>
          </a:p>
          <a:p>
            <a:pPr>
              <a:lnSpc>
                <a:spcPct val="120000"/>
              </a:lnSpc>
            </a:pPr>
            <a:r>
              <a:rPr lang="ru-RU" b="0" dirty="0" smtClean="0">
                <a:solidFill>
                  <a:schemeClr val="bg1">
                    <a:lumMod val="95000"/>
                  </a:schemeClr>
                </a:solidFill>
              </a:rPr>
              <a:t>• ИЭМК</a:t>
            </a:r>
          </a:p>
          <a:p>
            <a:pPr>
              <a:lnSpc>
                <a:spcPct val="120000"/>
              </a:lnSpc>
            </a:pPr>
            <a:r>
              <a:rPr lang="ru-RU" b="0" dirty="0" smtClean="0">
                <a:solidFill>
                  <a:schemeClr val="bg1">
                    <a:lumMod val="95000"/>
                  </a:schemeClr>
                </a:solidFill>
              </a:rPr>
              <a:t>• НСИ</a:t>
            </a:r>
          </a:p>
          <a:p>
            <a:pPr>
              <a:lnSpc>
                <a:spcPct val="120000"/>
              </a:lnSpc>
            </a:pPr>
            <a:r>
              <a:rPr lang="ru-RU" b="0" dirty="0" smtClean="0">
                <a:solidFill>
                  <a:schemeClr val="bg1">
                    <a:lumMod val="95000"/>
                  </a:schemeClr>
                </a:solidFill>
              </a:rPr>
              <a:t>• Электронная регистратура</a:t>
            </a:r>
          </a:p>
          <a:p>
            <a:pPr>
              <a:lnSpc>
                <a:spcPct val="120000"/>
              </a:lnSpc>
            </a:pPr>
            <a:r>
              <a:rPr lang="ru-RU" b="0" dirty="0" smtClean="0">
                <a:solidFill>
                  <a:schemeClr val="bg1">
                    <a:lumMod val="95000"/>
                  </a:schemeClr>
                </a:solidFill>
              </a:rPr>
              <a:t>• Плановая госпитализация</a:t>
            </a:r>
            <a:endParaRPr lang="ru-RU" b="0" dirty="0">
              <a:solidFill>
                <a:schemeClr val="bg1">
                  <a:lumMod val="9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ru-RU" b="0" dirty="0">
                <a:solidFill>
                  <a:schemeClr val="bg1">
                    <a:lumMod val="95000"/>
                  </a:schemeClr>
                </a:solidFill>
              </a:rPr>
              <a:t>• </a:t>
            </a:r>
            <a:r>
              <a:rPr lang="ru-RU" b="0" dirty="0" smtClean="0">
                <a:solidFill>
                  <a:schemeClr val="bg1">
                    <a:lumMod val="95000"/>
                  </a:schemeClr>
                </a:solidFill>
              </a:rPr>
              <a:t>ИАС ВМП и Лист ожидания </a:t>
            </a:r>
            <a:endParaRPr lang="ru-RU" b="0" dirty="0">
              <a:solidFill>
                <a:schemeClr val="bg1">
                  <a:lumMod val="9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ru-RU" b="0" dirty="0">
                <a:solidFill>
                  <a:schemeClr val="bg1">
                    <a:lumMod val="95000"/>
                  </a:schemeClr>
                </a:solidFill>
              </a:rPr>
              <a:t>• </a:t>
            </a:r>
            <a:r>
              <a:rPr lang="ru-RU" b="0" dirty="0" smtClean="0">
                <a:solidFill>
                  <a:schemeClr val="bg1">
                    <a:lumMod val="95000"/>
                  </a:schemeClr>
                </a:solidFill>
              </a:rPr>
              <a:t>Центральный архив медицинских изображений </a:t>
            </a:r>
            <a:endParaRPr lang="ru-RU" b="0" dirty="0">
              <a:solidFill>
                <a:schemeClr val="bg1">
                  <a:lumMod val="9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ru-RU" b="0" dirty="0">
                <a:solidFill>
                  <a:schemeClr val="bg1">
                    <a:lumMod val="95000"/>
                  </a:schemeClr>
                </a:solidFill>
              </a:rPr>
              <a:t>• </a:t>
            </a:r>
            <a:r>
              <a:rPr lang="ru-RU" b="0" dirty="0" smtClean="0">
                <a:solidFill>
                  <a:schemeClr val="bg1">
                    <a:lumMod val="95000"/>
                  </a:schemeClr>
                </a:solidFill>
              </a:rPr>
              <a:t>Мониторинг сосудистых центров</a:t>
            </a:r>
            <a:endParaRPr lang="ru-RU" b="0" dirty="0">
              <a:solidFill>
                <a:schemeClr val="bg1">
                  <a:lumMod val="9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ru-RU" b="0" dirty="0" smtClean="0">
                <a:solidFill>
                  <a:schemeClr val="bg1">
                    <a:lumMod val="95000"/>
                  </a:schemeClr>
                </a:solidFill>
              </a:rPr>
              <a:t>• Онкологический кластер</a:t>
            </a:r>
          </a:p>
          <a:p>
            <a:pPr>
              <a:lnSpc>
                <a:spcPct val="120000"/>
              </a:lnSpc>
            </a:pPr>
            <a:r>
              <a:rPr lang="ru-RU" b="0" dirty="0" smtClean="0">
                <a:solidFill>
                  <a:schemeClr val="bg1">
                    <a:lumMod val="95000"/>
                  </a:schemeClr>
                </a:solidFill>
              </a:rPr>
              <a:t>• Ситуационный Центр</a:t>
            </a:r>
            <a:r>
              <a:rPr lang="en-US" b="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endParaRPr lang="ru-RU" b="0" dirty="0" smtClean="0">
              <a:solidFill>
                <a:schemeClr val="bg1">
                  <a:lumMod val="9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ru-RU" b="0" dirty="0" smtClean="0">
                <a:solidFill>
                  <a:schemeClr val="bg1">
                    <a:lumMod val="95000"/>
                  </a:schemeClr>
                </a:solidFill>
              </a:rPr>
              <a:t>• Центр обработки вызовов </a:t>
            </a:r>
            <a:r>
              <a:rPr lang="en-US" b="0" dirty="0" smtClean="0">
                <a:solidFill>
                  <a:schemeClr val="bg1">
                    <a:lumMod val="95000"/>
                  </a:schemeClr>
                </a:solidFill>
              </a:rPr>
              <a:t>(Call Center)</a:t>
            </a:r>
            <a:endParaRPr lang="ru-RU" b="0" dirty="0" smtClean="0">
              <a:solidFill>
                <a:schemeClr val="bg1">
                  <a:lumMod val="95000"/>
                </a:schemeClr>
              </a:solidFill>
            </a:endParaRPr>
          </a:p>
          <a:p>
            <a:pPr>
              <a:lnSpc>
                <a:spcPct val="120000"/>
              </a:lnSpc>
            </a:pPr>
            <a:endParaRPr lang="ru-RU" b="0" dirty="0" smtClean="0">
              <a:solidFill>
                <a:schemeClr val="bg1">
                  <a:lumMod val="9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ru-RU" sz="2400" dirty="0" smtClean="0">
                <a:solidFill>
                  <a:schemeClr val="bg1">
                    <a:lumMod val="95000"/>
                  </a:schemeClr>
                </a:solidFill>
              </a:rPr>
              <a:t>Более 20 модулей!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"/>
          <p:cNvSpPr txBox="1">
            <a:spLocks/>
          </p:cNvSpPr>
          <p:nvPr/>
        </p:nvSpPr>
        <p:spPr>
          <a:xfrm>
            <a:off x="296863" y="152400"/>
            <a:ext cx="7504112" cy="50165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В чем преимущества решения?</a:t>
            </a:r>
            <a:endParaRPr kumimoji="0" lang="ru-RU" sz="24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676491" y="793968"/>
            <a:ext cx="7934109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ru-RU" b="0" dirty="0" smtClean="0">
                <a:solidFill>
                  <a:schemeClr val="bg1">
                    <a:lumMod val="95000"/>
                  </a:schemeClr>
                </a:solidFill>
              </a:rPr>
              <a:t>• Единый подход, единые правила для всех ЛПУ региона </a:t>
            </a:r>
          </a:p>
          <a:p>
            <a:pPr>
              <a:lnSpc>
                <a:spcPct val="120000"/>
              </a:lnSpc>
            </a:pPr>
            <a:r>
              <a:rPr lang="ru-RU" b="0" dirty="0" smtClean="0">
                <a:solidFill>
                  <a:schemeClr val="bg1">
                    <a:lumMod val="95000"/>
                  </a:schemeClr>
                </a:solidFill>
              </a:rPr>
              <a:t>• Централизованное, быстрое внедрение. Осталось меньше года!</a:t>
            </a:r>
            <a:endParaRPr lang="ru-RU" dirty="0" smtClean="0">
              <a:solidFill>
                <a:schemeClr val="bg1">
                  <a:lumMod val="9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ru-RU" b="0" dirty="0" smtClean="0">
                <a:solidFill>
                  <a:schemeClr val="bg1">
                    <a:lumMod val="95000"/>
                  </a:schemeClr>
                </a:solidFill>
              </a:rPr>
              <a:t>• Сервис развертывается на готовом ЦОД, а значит нет рисков с региональным </a:t>
            </a:r>
            <a:r>
              <a:rPr lang="ru-RU" b="0" dirty="0" err="1" smtClean="0">
                <a:solidFill>
                  <a:schemeClr val="bg1">
                    <a:lumMod val="95000"/>
                  </a:schemeClr>
                </a:solidFill>
              </a:rPr>
              <a:t>ЦОДом</a:t>
            </a:r>
            <a:endParaRPr lang="ru-RU" b="0" dirty="0" smtClean="0">
              <a:solidFill>
                <a:schemeClr val="bg1">
                  <a:lumMod val="9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ru-RU" b="0" dirty="0" smtClean="0">
                <a:solidFill>
                  <a:schemeClr val="bg1">
                    <a:lumMod val="95000"/>
                  </a:schemeClr>
                </a:solidFill>
              </a:rPr>
              <a:t>• ЦОД </a:t>
            </a:r>
            <a:r>
              <a:rPr lang="ru-RU" b="0" dirty="0" err="1" smtClean="0">
                <a:solidFill>
                  <a:schemeClr val="bg1">
                    <a:lumMod val="95000"/>
                  </a:schemeClr>
                </a:solidFill>
              </a:rPr>
              <a:t>Ростелекома</a:t>
            </a:r>
            <a:r>
              <a:rPr lang="ru-RU" b="0" dirty="0" smtClean="0">
                <a:solidFill>
                  <a:schemeClr val="bg1">
                    <a:lumMod val="95000"/>
                  </a:schemeClr>
                </a:solidFill>
              </a:rPr>
              <a:t> уже аттестован на соответствие ФЗ 152</a:t>
            </a:r>
          </a:p>
          <a:p>
            <a:pPr>
              <a:lnSpc>
                <a:spcPct val="120000"/>
              </a:lnSpc>
            </a:pPr>
            <a:r>
              <a:rPr lang="ru-RU" b="0" dirty="0" smtClean="0">
                <a:solidFill>
                  <a:schemeClr val="bg1">
                    <a:lumMod val="95000"/>
                  </a:schemeClr>
                </a:solidFill>
              </a:rPr>
              <a:t>• Точка ответственности за внедрение ИТ в рамках модернизации – </a:t>
            </a:r>
            <a:r>
              <a:rPr lang="ru-RU" b="0" dirty="0" err="1" smtClean="0">
                <a:solidFill>
                  <a:schemeClr val="bg1">
                    <a:lumMod val="95000"/>
                  </a:schemeClr>
                </a:solidFill>
              </a:rPr>
              <a:t>Ростелеком</a:t>
            </a:r>
            <a:endParaRPr lang="ru-RU" b="0" dirty="0" smtClean="0">
              <a:solidFill>
                <a:schemeClr val="bg1">
                  <a:lumMod val="9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ru-RU" b="0" dirty="0" smtClean="0">
                <a:solidFill>
                  <a:schemeClr val="bg1">
                    <a:lumMod val="95000"/>
                  </a:schemeClr>
                </a:solidFill>
              </a:rPr>
              <a:t>• Никто другой, кроме </a:t>
            </a:r>
            <a:r>
              <a:rPr lang="ru-RU" b="0" dirty="0" err="1" smtClean="0">
                <a:solidFill>
                  <a:schemeClr val="bg1">
                    <a:lumMod val="95000"/>
                  </a:schemeClr>
                </a:solidFill>
              </a:rPr>
              <a:t>Ростелекома</a:t>
            </a:r>
            <a:r>
              <a:rPr lang="ru-RU" b="0" dirty="0" smtClean="0">
                <a:solidFill>
                  <a:schemeClr val="bg1">
                    <a:lumMod val="95000"/>
                  </a:schemeClr>
                </a:solidFill>
              </a:rPr>
              <a:t> не предложит сейчас интеграцию с федеральным сегментом МЗ и СР РФ. Это обязательное требование МЗ и СР РФ.</a:t>
            </a:r>
          </a:p>
          <a:p>
            <a:pPr>
              <a:lnSpc>
                <a:spcPct val="120000"/>
              </a:lnSpc>
            </a:pPr>
            <a:r>
              <a:rPr lang="ru-RU" b="0" dirty="0" smtClean="0">
                <a:solidFill>
                  <a:schemeClr val="bg1">
                    <a:lumMod val="95000"/>
                  </a:schemeClr>
                </a:solidFill>
              </a:rPr>
              <a:t>• При внедрении используется компетенция и опыт специализированной компании – КИР. Более 12 лет компания занимается информатизацией здравоохранения.</a:t>
            </a: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"/>
          <p:cNvSpPr txBox="1">
            <a:spLocks/>
          </p:cNvSpPr>
          <p:nvPr/>
        </p:nvSpPr>
        <p:spPr>
          <a:xfrm>
            <a:off x="296863" y="152400"/>
            <a:ext cx="7504112" cy="50165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Где уже работает?</a:t>
            </a:r>
            <a:endParaRPr kumimoji="0" lang="ru-RU" sz="24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676491" y="933668"/>
            <a:ext cx="7438809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ru-RU" b="0" dirty="0" smtClean="0">
                <a:solidFill>
                  <a:schemeClr val="bg1">
                    <a:lumMod val="95000"/>
                  </a:schemeClr>
                </a:solidFill>
              </a:rPr>
              <a:t>• Компоненты решения внедрены более чем в 10 регионах РФ</a:t>
            </a:r>
          </a:p>
          <a:p>
            <a:pPr>
              <a:lnSpc>
                <a:spcPct val="120000"/>
              </a:lnSpc>
            </a:pPr>
            <a:r>
              <a:rPr lang="ru-RU" b="0" dirty="0" smtClean="0">
                <a:solidFill>
                  <a:schemeClr val="bg1">
                    <a:lumMod val="95000"/>
                  </a:schemeClr>
                </a:solidFill>
              </a:rPr>
              <a:t>• Численность обслуживаемого населения при помощи модулей решения – более 16 млн.</a:t>
            </a:r>
            <a:endParaRPr lang="ru-RU" dirty="0" smtClean="0">
              <a:solidFill>
                <a:schemeClr val="bg1">
                  <a:lumMod val="9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ru-RU" b="0" dirty="0" smtClean="0">
                <a:solidFill>
                  <a:schemeClr val="bg1">
                    <a:lumMod val="95000"/>
                  </a:schemeClr>
                </a:solidFill>
              </a:rPr>
              <a:t>• Еще 6 регионов уже начали внедрение решения от </a:t>
            </a:r>
            <a:r>
              <a:rPr lang="ru-RU" b="0" dirty="0" err="1" smtClean="0">
                <a:solidFill>
                  <a:schemeClr val="bg1">
                    <a:lumMod val="95000"/>
                  </a:schemeClr>
                </a:solidFill>
              </a:rPr>
              <a:t>Ростелеком</a:t>
            </a:r>
            <a:endParaRPr lang="ru-RU" b="0" dirty="0" smtClean="0">
              <a:solidFill>
                <a:schemeClr val="bg1">
                  <a:lumMod val="9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ru-RU" b="0" dirty="0" smtClean="0">
                <a:solidFill>
                  <a:schemeClr val="bg1">
                    <a:lumMod val="95000"/>
                  </a:schemeClr>
                </a:solidFill>
              </a:rPr>
              <a:t>• Компоненты решения внедрены более чем в 600 ЛПУ</a:t>
            </a:r>
          </a:p>
          <a:p>
            <a:pPr>
              <a:lnSpc>
                <a:spcPct val="120000"/>
              </a:lnSpc>
            </a:pPr>
            <a:r>
              <a:rPr lang="ru-RU" b="0" dirty="0" smtClean="0">
                <a:solidFill>
                  <a:schemeClr val="bg1">
                    <a:lumMod val="95000"/>
                  </a:schemeClr>
                </a:solidFill>
              </a:rPr>
              <a:t>• Система интегрирована более чем с 10 различными ведущими МИС, как с унаследованными системами</a:t>
            </a:r>
          </a:p>
          <a:p>
            <a:pPr>
              <a:lnSpc>
                <a:spcPct val="120000"/>
              </a:lnSpc>
            </a:pPr>
            <a:r>
              <a:rPr lang="ru-RU" b="0" dirty="0" smtClean="0">
                <a:solidFill>
                  <a:schemeClr val="bg1">
                    <a:lumMod val="95000"/>
                  </a:schemeClr>
                </a:solidFill>
              </a:rPr>
              <a:t>• К компонентам системы подключено более 350 единиц диагностического медицинского оборудования</a:t>
            </a:r>
          </a:p>
          <a:p>
            <a:pPr>
              <a:lnSpc>
                <a:spcPct val="120000"/>
              </a:lnSpc>
            </a:pPr>
            <a:endParaRPr lang="ru-RU" b="0" dirty="0" smtClean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0800000" flipV="1">
            <a:off x="4635500" y="-12700"/>
            <a:ext cx="4508500" cy="687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46609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131" name="Rectangle 13"/>
          <p:cNvSpPr>
            <a:spLocks noChangeArrowheads="1"/>
          </p:cNvSpPr>
          <p:nvPr/>
        </p:nvSpPr>
        <p:spPr bwMode="gray">
          <a:xfrm>
            <a:off x="3259138" y="2413000"/>
            <a:ext cx="5294312" cy="379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b"/>
          <a:lstStyle/>
          <a:p>
            <a:pPr>
              <a:lnSpc>
                <a:spcPct val="110000"/>
              </a:lnSpc>
            </a:pPr>
            <a:r>
              <a:rPr lang="ru-RU" sz="3200" dirty="0">
                <a:solidFill>
                  <a:schemeClr val="bg1"/>
                </a:solidFill>
                <a:latin typeface="Segoe Script" pitchFamily="34" charset="0"/>
              </a:rPr>
              <a:t>Спасибо за внимание!</a:t>
            </a:r>
            <a:endParaRPr lang="ru-RU" sz="3200" noProof="1">
              <a:solidFill>
                <a:schemeClr val="bg1"/>
              </a:solidFill>
              <a:latin typeface="Segoe Script" pitchFamily="34" charset="0"/>
            </a:endParaRPr>
          </a:p>
        </p:txBody>
      </p:sp>
      <p:sp>
        <p:nvSpPr>
          <p:cNvPr id="6" name="Rectangle 13"/>
          <p:cNvSpPr>
            <a:spLocks noChangeArrowheads="1"/>
          </p:cNvSpPr>
          <p:nvPr/>
        </p:nvSpPr>
        <p:spPr bwMode="gray">
          <a:xfrm>
            <a:off x="1938338" y="4838700"/>
            <a:ext cx="5294312" cy="379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b"/>
          <a:lstStyle/>
          <a:p>
            <a:pPr algn="ctr">
              <a:lnSpc>
                <a:spcPct val="110000"/>
              </a:lnSpc>
            </a:pPr>
            <a:r>
              <a:rPr lang="en-US" sz="2800" noProof="1" smtClean="0">
                <a:solidFill>
                  <a:schemeClr val="bg1"/>
                </a:solidFill>
                <a:cs typeface="Calibri" pitchFamily="34" charset="0"/>
              </a:rPr>
              <a:t>www.kirkazan.ru</a:t>
            </a:r>
            <a:endParaRPr lang="ru-RU" sz="2800" noProof="1">
              <a:solidFill>
                <a:schemeClr val="bg1"/>
              </a:solidFill>
              <a:cs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4C7013"/>
      </a:dk2>
      <a:lt2>
        <a:srgbClr val="0061B2"/>
      </a:lt2>
      <a:accent1>
        <a:srgbClr val="FEA501"/>
      </a:accent1>
      <a:accent2>
        <a:srgbClr val="C8A058"/>
      </a:accent2>
      <a:accent3>
        <a:srgbClr val="FFFFFF"/>
      </a:accent3>
      <a:accent4>
        <a:srgbClr val="000000"/>
      </a:accent4>
      <a:accent5>
        <a:srgbClr val="FECFAA"/>
      </a:accent5>
      <a:accent6>
        <a:srgbClr val="B5914F"/>
      </a:accent6>
      <a:hlink>
        <a:srgbClr val="C40505"/>
      </a:hlink>
      <a:folHlink>
        <a:srgbClr val="919191"/>
      </a:folHlink>
    </a:clrScheme>
    <a:fontScheme name="Standard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4C7013"/>
        </a:dk2>
        <a:lt2>
          <a:srgbClr val="0061B2"/>
        </a:lt2>
        <a:accent1>
          <a:srgbClr val="FEA501"/>
        </a:accent1>
        <a:accent2>
          <a:srgbClr val="C8A058"/>
        </a:accent2>
        <a:accent3>
          <a:srgbClr val="FFFFFF"/>
        </a:accent3>
        <a:accent4>
          <a:srgbClr val="000000"/>
        </a:accent4>
        <a:accent5>
          <a:srgbClr val="FECFAA"/>
        </a:accent5>
        <a:accent6>
          <a:srgbClr val="B5914F"/>
        </a:accent6>
        <a:hlink>
          <a:srgbClr val="C40505"/>
        </a:hlink>
        <a:folHlink>
          <a:srgbClr val="91919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5297</TotalTime>
  <Words>329</Words>
  <Application>Microsoft Office PowerPoint</Application>
  <PresentationFormat>Экран (4:3)</PresentationFormat>
  <Paragraphs>48</Paragraphs>
  <Slides>6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Standarddesign</vt:lpstr>
      <vt:lpstr>Слайд 1</vt:lpstr>
      <vt:lpstr>Слайд 2</vt:lpstr>
      <vt:lpstr>Подсистемы решения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ЦАМИ</dc:title>
  <dc:creator>Григорий Лямкин</dc:creator>
  <cp:lastModifiedBy>Артур</cp:lastModifiedBy>
  <cp:revision>765</cp:revision>
  <dcterms:created xsi:type="dcterms:W3CDTF">2007-11-27T23:54:21Z</dcterms:created>
  <dcterms:modified xsi:type="dcterms:W3CDTF">2011-12-14T06:03:45Z</dcterms:modified>
</cp:coreProperties>
</file>