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357" r:id="rId2"/>
    <p:sldId id="505" r:id="rId3"/>
    <p:sldId id="506" r:id="rId4"/>
    <p:sldId id="507" r:id="rId5"/>
    <p:sldId id="508" r:id="rId6"/>
    <p:sldId id="43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336699"/>
    <a:srgbClr val="3D6795"/>
    <a:srgbClr val="3C4756"/>
    <a:srgbClr val="D7D7D7"/>
    <a:srgbClr val="90A7D6"/>
    <a:srgbClr val="6081C4"/>
    <a:srgbClr val="6666FF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78571" autoAdjust="0"/>
  </p:normalViewPr>
  <p:slideViewPr>
    <p:cSldViewPr snapToGrid="0">
      <p:cViewPr>
        <p:scale>
          <a:sx n="75" d="100"/>
          <a:sy n="75" d="100"/>
        </p:scale>
        <p:origin x="-12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 snapToGrid="0">
      <p:cViewPr varScale="1">
        <p:scale>
          <a:sx n="47" d="100"/>
          <a:sy n="47" d="100"/>
        </p:scale>
        <p:origin x="-269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B612B7-F0D1-4536-9FF1-3EAB7AB9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7AD911-C8D2-4CE9-AB8F-A639CECC932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0AF6F-6291-4631-9D45-118E07541B26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5924ACFE-8CC8-43DE-AA97-35A675E9ADBB}" type="slidenum">
              <a:rPr lang="en-GB" sz="1300" b="0">
                <a:latin typeface="Arial" charset="0"/>
              </a:rPr>
              <a:pPr algn="r" defTabSz="947738"/>
              <a:t>1</a:t>
            </a:fld>
            <a:endParaRPr lang="en-GB" sz="1300" b="0">
              <a:latin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7D76C-4D91-4A77-B648-C7BBA63AD873}" type="slidenum">
              <a:rPr lang="de-DE" smtClean="0">
                <a:cs typeface="Arial" charset="0"/>
              </a:rPr>
              <a:pPr/>
              <a:t>6</a:t>
            </a:fld>
            <a:endParaRPr lang="de-DE" smtClean="0">
              <a:cs typeface="Arial" charset="0"/>
            </a:endParaRPr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B1C73D82-6FAB-47F6-88C0-9DF19137E6D1}" type="slidenum">
              <a:rPr lang="en-GB" sz="1300" b="0">
                <a:latin typeface="Arial" charset="0"/>
              </a:rPr>
              <a:pPr algn="r" defTabSz="947738"/>
              <a:t>6</a:t>
            </a:fld>
            <a:endParaRPr lang="en-GB" sz="1300" b="0">
              <a:latin typeface="Arial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422650" y="1893888"/>
            <a:ext cx="5270500" cy="1081087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endParaRPr lang="de-DE"/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422650" y="3024188"/>
            <a:ext cx="5270500" cy="1082675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9725" y="152400"/>
            <a:ext cx="2130425" cy="564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5275" y="152400"/>
            <a:ext cx="6242050" cy="5649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863" y="152400"/>
            <a:ext cx="7504112" cy="501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95275" y="1489075"/>
            <a:ext cx="8524875" cy="4313238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7363" y="6157913"/>
            <a:ext cx="20193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422650" y="1893888"/>
            <a:ext cx="5270500" cy="1081087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endParaRPr lang="de-DE"/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422650" y="3024188"/>
            <a:ext cx="5270500" cy="1082675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1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1500" y="60356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96863" y="152400"/>
            <a:ext cx="75041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530364" y="6289645"/>
            <a:ext cx="2057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www. kirkazan.ru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10" descr="logo"/>
          <p:cNvPicPr>
            <a:picLocks noChangeAspect="1" noChangeArrowheads="1"/>
          </p:cNvPicPr>
          <p:nvPr userDrawn="1"/>
        </p:nvPicPr>
        <p:blipFill>
          <a:blip r:embed="rId1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939756" y="6216104"/>
            <a:ext cx="2009775" cy="5238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6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1800">
          <a:solidFill>
            <a:schemeClr val="bg1">
              <a:lumMod val="95000"/>
            </a:schemeClr>
          </a:solidFill>
          <a:latin typeface="Calibri" pitchFamily="34" charset="0"/>
          <a:ea typeface="+mn-ea"/>
          <a:cs typeface="Calibri" pitchFamily="34" charset="0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4635500" y="-12700"/>
            <a:ext cx="45085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60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C:\Users\iayupov\Desktop\_MG_56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5600" y="316877"/>
            <a:ext cx="1746338" cy="1164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2" name="Rectangle 13"/>
          <p:cNvSpPr>
            <a:spLocks noChangeArrowheads="1"/>
          </p:cNvSpPr>
          <p:nvPr/>
        </p:nvSpPr>
        <p:spPr bwMode="gray">
          <a:xfrm>
            <a:off x="495300" y="3454400"/>
            <a:ext cx="8826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marL="179388" indent="-342900">
              <a:lnSpc>
                <a:spcPts val="5500"/>
              </a:lnSpc>
            </a:pPr>
            <a:r>
              <a:rPr lang="ru-RU" sz="32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Единая государственная информационная система здравоохранения.</a:t>
            </a:r>
          </a:p>
          <a:p>
            <a:pPr marL="179388" indent="-342900">
              <a:lnSpc>
                <a:spcPts val="5500"/>
              </a:lnSpc>
            </a:pPr>
            <a:r>
              <a:rPr lang="ru-RU" sz="32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" charset="0"/>
              </a:rPr>
              <a:t>Региональный сегмент</a:t>
            </a:r>
            <a:endParaRPr lang="ru-RU" sz="3200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rial" charset="0"/>
            </a:endParaRPr>
          </a:p>
          <a:p>
            <a:pPr marL="179388" indent="-342900">
              <a:lnSpc>
                <a:spcPts val="5500"/>
              </a:lnSpc>
            </a:pPr>
            <a:r>
              <a:rPr lang="ru-RU" b="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" charset="0"/>
              </a:rPr>
              <a:t>Артур </a:t>
            </a:r>
            <a:r>
              <a:rPr lang="ru-RU" b="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" charset="0"/>
              </a:rPr>
              <a:t>Аухадеев</a:t>
            </a:r>
            <a:endParaRPr lang="ru-RU" b="0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0" y="29765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54500" y="5016500"/>
            <a:ext cx="477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dirty="0" smtClean="0">
                <a:solidFill>
                  <a:schemeClr val="bg1"/>
                </a:solidFill>
                <a:latin typeface="Segoe Script" pitchFamily="34" charset="0"/>
              </a:rPr>
              <a:t>“</a:t>
            </a:r>
            <a:r>
              <a:rPr lang="ru-RU" sz="1800" b="0" dirty="0" smtClean="0">
                <a:solidFill>
                  <a:schemeClr val="bg1"/>
                </a:solidFill>
                <a:latin typeface="Segoe Script" pitchFamily="34" charset="0"/>
              </a:rPr>
              <a:t>Нет границ разуму и успеху за исключением тех, что мы создаем себе сами</a:t>
            </a:r>
            <a:r>
              <a:rPr lang="en-US" sz="1800" b="0" dirty="0" smtClean="0">
                <a:solidFill>
                  <a:schemeClr val="bg1"/>
                </a:solidFill>
                <a:latin typeface="Segoe Script" pitchFamily="34" charset="0"/>
              </a:rPr>
              <a:t>”</a:t>
            </a:r>
          </a:p>
          <a:p>
            <a:pPr algn="r"/>
            <a:r>
              <a:rPr lang="ru-RU" sz="1800" b="0" dirty="0" smtClean="0">
                <a:solidFill>
                  <a:schemeClr val="bg1"/>
                </a:solidFill>
                <a:cs typeface="Calibri" pitchFamily="34" charset="0"/>
              </a:rPr>
              <a:t>Генри Форд</a:t>
            </a:r>
            <a:endParaRPr lang="ru-RU" sz="1800" dirty="0">
              <a:solidFill>
                <a:schemeClr val="bg1"/>
              </a:solidFill>
              <a:cs typeface="Calibri" pitchFamily="34" charset="0"/>
            </a:endParaRPr>
          </a:p>
        </p:txBody>
      </p:sp>
      <p:pic>
        <p:nvPicPr>
          <p:cNvPr id="14" name="Рисунок 13" descr="лекарства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2900" y="297608"/>
            <a:ext cx="1727200" cy="11824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 descr="лаборатория 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0320" y="317683"/>
            <a:ext cx="1719580" cy="1150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 descr="1215890087-clip-16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84458" y="314495"/>
            <a:ext cx="1712293" cy="1146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10" descr="logo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7124700" y="6267623"/>
            <a:ext cx="1812131" cy="472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296863" y="152400"/>
            <a:ext cx="7504112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Что решаем?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1801" y="793968"/>
            <a:ext cx="6400800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Реализация программы модернизации здравоохранения, в части раздела «Внедрение современных информационных технологий» 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Интеграция с унаследованными системами региона. </a:t>
            </a:r>
            <a:r>
              <a:rPr lang="ru-RU" sz="2200" dirty="0" smtClean="0">
                <a:solidFill>
                  <a:schemeClr val="bg1">
                    <a:lumMod val="95000"/>
                  </a:schemeClr>
                </a:solidFill>
              </a:rPr>
              <a:t>ИНТЕГРИРУЕМСЯ С  ИС, КОТОРЫЕ УСТРАИВАЮТ РЕГИОН!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Интеграция с федеральными системами, с федеральным сегментом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Интеграция отраслевой системы с ПГУ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Интеграция отраслевой ИС со всеми ключевыми участниками отрасли</a:t>
            </a:r>
          </a:p>
          <a:p>
            <a:pPr>
              <a:lnSpc>
                <a:spcPct val="120000"/>
              </a:lnSpc>
            </a:pP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Субъект решает все ключевые задачи, если выбирает 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Ростелеком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</a:p>
        </p:txBody>
      </p:sp>
      <p:pic>
        <p:nvPicPr>
          <p:cNvPr id="14" name="Picture 6" descr="doctor_cut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1813" y="709613"/>
            <a:ext cx="3532187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Подсистемы решения</a:t>
            </a:r>
            <a:endParaRPr lang="ru-RU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09791" y="1136868"/>
            <a:ext cx="857256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Региональная МИС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ИЭМК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НСИ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Электронная регистратура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Плановая госпитализация</a:t>
            </a:r>
            <a:endParaRPr lang="ru-RU" b="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>
                <a:solidFill>
                  <a:schemeClr val="bg1">
                    <a:lumMod val="95000"/>
                  </a:schemeClr>
                </a:solidFill>
              </a:rPr>
              <a:t>• </a:t>
            </a: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ИАС ВМП и Лист ожидания </a:t>
            </a:r>
            <a:endParaRPr lang="ru-RU" b="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>
                <a:solidFill>
                  <a:schemeClr val="bg1">
                    <a:lumMod val="95000"/>
                  </a:schemeClr>
                </a:solidFill>
              </a:rPr>
              <a:t>• </a:t>
            </a: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Центральный архив медицинских изображений </a:t>
            </a:r>
            <a:endParaRPr lang="ru-RU" b="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>
                <a:solidFill>
                  <a:schemeClr val="bg1">
                    <a:lumMod val="95000"/>
                  </a:schemeClr>
                </a:solidFill>
              </a:rPr>
              <a:t>• </a:t>
            </a: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Мониторинг сосудистых центров</a:t>
            </a:r>
            <a:endParaRPr lang="ru-RU" b="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Онкологический кластер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Ситуационный Центр</a:t>
            </a:r>
            <a:r>
              <a:rPr lang="en-US" b="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Центр обработки вызовов </a:t>
            </a:r>
            <a:r>
              <a:rPr lang="en-US" b="0" dirty="0" smtClean="0">
                <a:solidFill>
                  <a:schemeClr val="bg1">
                    <a:lumMod val="95000"/>
                  </a:schemeClr>
                </a:solidFill>
              </a:rPr>
              <a:t>(Call Center)</a:t>
            </a: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Более 20 модулей!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296863" y="152400"/>
            <a:ext cx="7504112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В чем преимущества решения?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76491" y="793968"/>
            <a:ext cx="793410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Единый подход, единые правила для всех ЛПУ региона 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Централизованное, быстрое внедрение. Осталось меньше года!</a:t>
            </a:r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Сервис развертывается на готовом ЦОД, а значит нет рисков с региональным </a:t>
            </a:r>
            <a:r>
              <a:rPr lang="ru-RU" b="0" dirty="0" err="1" smtClean="0">
                <a:solidFill>
                  <a:schemeClr val="bg1">
                    <a:lumMod val="95000"/>
                  </a:schemeClr>
                </a:solidFill>
              </a:rPr>
              <a:t>ЦОДом</a:t>
            </a: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ЦОД </a:t>
            </a:r>
            <a:r>
              <a:rPr lang="ru-RU" b="0" dirty="0" err="1" smtClean="0">
                <a:solidFill>
                  <a:schemeClr val="bg1">
                    <a:lumMod val="95000"/>
                  </a:schemeClr>
                </a:solidFill>
              </a:rPr>
              <a:t>Ростелекома</a:t>
            </a: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 уже аттестован на соответствие ФЗ 152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Точка ответственности за внедрение ИТ в рамках модернизации – </a:t>
            </a:r>
            <a:r>
              <a:rPr lang="ru-RU" b="0" dirty="0" err="1" smtClean="0">
                <a:solidFill>
                  <a:schemeClr val="bg1">
                    <a:lumMod val="95000"/>
                  </a:schemeClr>
                </a:solidFill>
              </a:rPr>
              <a:t>Ростелеком</a:t>
            </a: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Никто другой, кроме </a:t>
            </a:r>
            <a:r>
              <a:rPr lang="ru-RU" b="0" dirty="0" err="1" smtClean="0">
                <a:solidFill>
                  <a:schemeClr val="bg1">
                    <a:lumMod val="95000"/>
                  </a:schemeClr>
                </a:solidFill>
              </a:rPr>
              <a:t>Ростелекома</a:t>
            </a: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 не предложит сейчас интеграцию с федеральным сегментом МЗ и СР РФ. Это обязательное требование МЗ и СР РФ.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При внедрении используется компетенция и опыт специализированной компании – КИР. Более 12 лет компания занимается информатизацией здравоохранения.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296863" y="152400"/>
            <a:ext cx="7504112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Где уже работает?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76491" y="933668"/>
            <a:ext cx="743880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Компоненты решения внедрены более чем в 10 регионах РФ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Численность обслуживаемого населения при помощи модулей решения – более 16 млн.</a:t>
            </a:r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Еще 6 регионов уже начали внедрение решения от </a:t>
            </a:r>
            <a:r>
              <a:rPr lang="ru-RU" b="0" dirty="0" err="1" smtClean="0">
                <a:solidFill>
                  <a:schemeClr val="bg1">
                    <a:lumMod val="95000"/>
                  </a:schemeClr>
                </a:solidFill>
              </a:rPr>
              <a:t>Ростелеком</a:t>
            </a: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Компоненты решения внедрены более чем в 600 ЛПУ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Система интегрирована более чем с 10 различными ведущими МИС, как с унаследованными системами</a:t>
            </a:r>
          </a:p>
          <a:p>
            <a:pPr>
              <a:lnSpc>
                <a:spcPct val="120000"/>
              </a:lnSpc>
            </a:pPr>
            <a:r>
              <a:rPr lang="ru-RU" b="0" dirty="0" smtClean="0">
                <a:solidFill>
                  <a:schemeClr val="bg1">
                    <a:lumMod val="95000"/>
                  </a:schemeClr>
                </a:solidFill>
              </a:rPr>
              <a:t>• К компонентам системы подключено более 350 единиц диагностического медицинского оборудования</a:t>
            </a:r>
          </a:p>
          <a:p>
            <a:pPr>
              <a:lnSpc>
                <a:spcPct val="120000"/>
              </a:lnSpc>
            </a:pPr>
            <a:endParaRPr lang="ru-RU" b="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4635500" y="-12700"/>
            <a:ext cx="45085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60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13"/>
          <p:cNvSpPr>
            <a:spLocks noChangeArrowheads="1"/>
          </p:cNvSpPr>
          <p:nvPr/>
        </p:nvSpPr>
        <p:spPr bwMode="gray">
          <a:xfrm>
            <a:off x="3259138" y="2413000"/>
            <a:ext cx="52943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>
              <a:lnSpc>
                <a:spcPct val="110000"/>
              </a:lnSpc>
            </a:pPr>
            <a:r>
              <a:rPr lang="ru-RU" sz="3200" dirty="0">
                <a:solidFill>
                  <a:schemeClr val="bg1"/>
                </a:solidFill>
                <a:latin typeface="Segoe Script" pitchFamily="34" charset="0"/>
              </a:rPr>
              <a:t>Спасибо за внимание!</a:t>
            </a:r>
            <a:endParaRPr lang="ru-RU" sz="3200" noProof="1">
              <a:solidFill>
                <a:schemeClr val="bg1"/>
              </a:solidFill>
              <a:latin typeface="Segoe Script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1938338" y="4838700"/>
            <a:ext cx="52943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algn="ctr">
              <a:lnSpc>
                <a:spcPct val="110000"/>
              </a:lnSpc>
            </a:pPr>
            <a:r>
              <a:rPr lang="en-US" sz="2800" noProof="1" smtClean="0">
                <a:solidFill>
                  <a:schemeClr val="bg1"/>
                </a:solidFill>
                <a:cs typeface="Calibri" pitchFamily="34" charset="0"/>
              </a:rPr>
              <a:t>www.kirkazan.ru</a:t>
            </a:r>
            <a:endParaRPr lang="ru-RU" sz="2800" noProof="1">
              <a:solidFill>
                <a:schemeClr val="bg1"/>
              </a:solidFill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329</Words>
  <Application>Microsoft Office PowerPoint</Application>
  <PresentationFormat>Экран (4:3)</PresentationFormat>
  <Paragraphs>48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Standarddesign</vt:lpstr>
      <vt:lpstr>Слайд 1</vt:lpstr>
      <vt:lpstr>Слайд 2</vt:lpstr>
      <vt:lpstr>Подсистемы решения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ЦАМИ</dc:title>
  <dc:creator>Григорий Лямкин</dc:creator>
  <cp:lastModifiedBy>Артур</cp:lastModifiedBy>
  <cp:revision>765</cp:revision>
  <dcterms:created xsi:type="dcterms:W3CDTF">2007-11-27T23:54:21Z</dcterms:created>
  <dcterms:modified xsi:type="dcterms:W3CDTF">2011-12-14T06:03:45Z</dcterms:modified>
</cp:coreProperties>
</file>