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4" r:id="rId3"/>
    <p:sldId id="259" r:id="rId4"/>
    <p:sldId id="257" r:id="rId5"/>
    <p:sldId id="265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80AF"/>
    <a:srgbClr val="5DE98C"/>
    <a:srgbClr val="A0BBD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A1F9C-A55F-4E3C-8220-30D8961D5FD6}" type="datetimeFigureOut">
              <a:rPr lang="ru-RU" smtClean="0"/>
              <a:t>26.10.2011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FE9FF-82B5-414F-A53F-9AA2A80691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3A984E-C254-4FC4-86A5-A0DEF5166E55}" type="datetimeFigureOut">
              <a:rPr lang="ru-RU"/>
              <a:pPr>
                <a:defRPr/>
              </a:pPr>
              <a:t>26.10.2011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503E204-E0EF-432E-B67F-720E07180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03E204-E0EF-432E-B67F-720E0718079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FE23B54-93B5-4DFC-94D0-8AC9F94CB15C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AEEE6-F462-4614-A3C1-C2182D7D145C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06845-1D33-44DF-9D4E-3BEE45FBF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D8A00-63C0-42B6-B5A3-D033C535FBAD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37C30-B57D-4A04-A423-C0C6F17CC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626B1-B017-4962-90F3-EEDBF70A4972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47F03-408D-40D2-B055-63E13196D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FC06B-09B1-4CA9-889F-831E7F678294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70185-E637-47C8-9F60-EB7743ACF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E69DA-B180-424A-859E-14F6F29F04F5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6E9ED-7031-44A1-924B-7713007FA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3589-CAD2-4E4F-A201-B6C1CDF54610}" type="datetime1">
              <a:rPr lang="ru-RU" smtClean="0"/>
              <a:t>26.10.2011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A1843-B4F8-40BB-A879-D19208034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BE73-29B7-4B29-9CB2-0BFBE9608757}" type="datetime1">
              <a:rPr lang="ru-RU" smtClean="0"/>
              <a:t>26.10.2011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818B0-A966-42BA-B0F2-C9D3745B7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CAD9B-3F3C-42D3-9589-A0401654F967}" type="datetime1">
              <a:rPr lang="ru-RU" smtClean="0"/>
              <a:t>26.10.2011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875C-5966-432A-8FBA-B58F58C05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5870-E521-4D5F-84E1-612BB35A31C8}" type="datetime1">
              <a:rPr lang="ru-RU" smtClean="0"/>
              <a:t>26.10.2011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5BB86-DAC8-4388-9360-69AB8FE07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4AAD3-BA90-4CF3-8B34-8684F0B429CF}" type="datetime1">
              <a:rPr lang="ru-RU" smtClean="0"/>
              <a:t>26.10.2011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CC283-5C92-4619-874B-C0FD2715D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5AB65-CE0C-4E1D-8A65-B04A5931247D}" type="datetime1">
              <a:rPr lang="ru-RU" smtClean="0"/>
              <a:t>26.10.2011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5B647-E4D4-49EA-A7D0-17CB21141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3A8C77-D4CE-42F0-869C-43FB6B29592E}" type="datetime1">
              <a:rPr lang="ru-RU" smtClean="0"/>
              <a:t>26.10.2011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9DED87-09E9-465C-A1E8-4DD362C9B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bea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0.liveinternet.ru/images/attach/c/1/60/822/60822396_WindowsLiveWriter_f70707dfe9e5_13B15_7622590987d466f394e81c201ba463b7_2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50" y="1341438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Проблемы кадрового обеспечения электроэнергетического комплекса Сибири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Рисунок 3" descr="http://www.sibea.ru/images/new_logo_png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55875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C:\Users\HP\Pictures\iCA5BGG4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4143375"/>
            <a:ext cx="31321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HP\Pictures\%20WWW~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286124"/>
            <a:ext cx="4500563" cy="319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323850" y="549275"/>
            <a:ext cx="8532813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16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Дефицит квалифицированных кадров</a:t>
            </a:r>
            <a:r>
              <a:rPr lang="ru-RU" sz="1600" b="1">
                <a:latin typeface="Times New Roman" pitchFamily="18" charset="0"/>
                <a:ea typeface="Times New Roman" pitchFamily="18" charset="0"/>
                <a:cs typeface="Arial" charset="0"/>
              </a:rPr>
              <a:t> при значительном интегральном росте количества персонала в постреформенных структурах (от 2 и выше раз);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>
                <a:latin typeface="Times New Roman" pitchFamily="18" charset="0"/>
                <a:ea typeface="Times New Roman" pitchFamily="18" charset="0"/>
                <a:cs typeface="Arial" charset="0"/>
              </a:rPr>
              <a:t>Проблемы кадрового обеспечения структурных подразделений энергокомпаний в муниципальных районах областей </a:t>
            </a:r>
            <a:r>
              <a:rPr lang="ru-RU" sz="16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(«дефицит кадров на селе»);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Проблема закрепления</a:t>
            </a:r>
            <a:r>
              <a:rPr lang="ru-RU" sz="1600" b="1">
                <a:latin typeface="Times New Roman" pitchFamily="18" charset="0"/>
                <a:ea typeface="Times New Roman" pitchFamily="18" charset="0"/>
                <a:cs typeface="Arial" charset="0"/>
              </a:rPr>
              <a:t> и сохранения квалифицированных кадров, инженерно-технического  и рабочего персонала;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 i="1" u="sng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Серьезные проблемы в подготовке рабочих специальностей</a:t>
            </a:r>
            <a:r>
              <a:rPr lang="ru-RU" sz="1600" b="1" i="1">
                <a:latin typeface="Times New Roman" pitchFamily="18" charset="0"/>
                <a:ea typeface="Times New Roman" pitchFamily="18" charset="0"/>
                <a:cs typeface="Arial" charset="0"/>
              </a:rPr>
              <a:t> в системе начального профессионального образования, и организации системной  подготовки и переподготовки кадров в части овладения новыми технологиями;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 i="1" u="sng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Дефицит специалистов среднего и высшего звена в области инновационного и инвестиционного менеджмента</a:t>
            </a:r>
            <a:r>
              <a:rPr lang="ru-RU" sz="1600" b="1" i="1">
                <a:latin typeface="Times New Roman" pitchFamily="18" charset="0"/>
                <a:ea typeface="Times New Roman" pitchFamily="18" charset="0"/>
                <a:cs typeface="Arial" charset="0"/>
              </a:rPr>
              <a:t>, управления проектами, маркетинга и других областей знаний, связанных с работой энергетических компания в условиях рынка;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 i="1" u="sng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Несоответствие образовательных стандартов</a:t>
            </a:r>
            <a:r>
              <a:rPr lang="ru-RU" sz="1600" b="1" i="1">
                <a:latin typeface="Times New Roman" pitchFamily="18" charset="0"/>
                <a:ea typeface="Times New Roman" pitchFamily="18" charset="0"/>
                <a:cs typeface="Arial" charset="0"/>
              </a:rPr>
              <a:t>, учебных программ ВУЗов, ССУЗов потребностям производства. Особая проблема связана с переходом на двухуровневое образование с программами обучения бакалавров, которые носят общий, неспециализированный характер и абсолютно не учитывают требования работодателей;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>
                <a:latin typeface="Times New Roman" pitchFamily="18" charset="0"/>
                <a:ea typeface="Times New Roman" pitchFamily="18" charset="0"/>
                <a:cs typeface="Arial" charset="0"/>
              </a:rPr>
              <a:t>Недостаточно высокий профессиональный уровень организации кадровой работы в ряде энергокомпаний;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 i="1" u="sng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Отсутствие системы координации</a:t>
            </a:r>
            <a:r>
              <a:rPr lang="ru-RU" sz="1600" b="1" i="1">
                <a:latin typeface="Times New Roman" pitchFamily="18" charset="0"/>
                <a:ea typeface="Times New Roman" pitchFamily="18" charset="0"/>
                <a:cs typeface="Arial" charset="0"/>
              </a:rPr>
              <a:t> и взаимодействия работодателей с образовательными структурами профессионального и дополнительного профессионального образования;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1600" b="1">
                <a:latin typeface="Times New Roman" pitchFamily="18" charset="0"/>
                <a:ea typeface="Times New Roman" pitchFamily="18" charset="0"/>
                <a:cs typeface="Arial" charset="0"/>
              </a:rPr>
              <a:t>Администрации территорий, муниципальных образований не участвуют в формировании социального пакета для молодых специалистов.</a:t>
            </a:r>
          </a:p>
        </p:txBody>
      </p:sp>
      <p:sp>
        <p:nvSpPr>
          <p:cNvPr id="15362" name="Прямоугольник 3"/>
          <p:cNvSpPr>
            <a:spLocks noChangeArrowheads="1"/>
          </p:cNvSpPr>
          <p:nvPr/>
        </p:nvSpPr>
        <p:spPr bwMode="auto">
          <a:xfrm>
            <a:off x="0" y="115888"/>
            <a:ext cx="90011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 u="sng"/>
              <a:t>Основные проблемы: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3059113" y="620713"/>
            <a:ext cx="26654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Волна 13"/>
          <p:cNvSpPr>
            <a:spLocks noChangeArrowheads="1"/>
          </p:cNvSpPr>
          <p:nvPr/>
        </p:nvSpPr>
        <p:spPr bwMode="auto">
          <a:xfrm rot="-5400000">
            <a:off x="1743869" y="3232944"/>
            <a:ext cx="5286375" cy="1357313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000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392" name="Picture 5" descr="C:\Users\HP\Pictures\1297035244_ubezhdenie-prezentac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928938"/>
            <a:ext cx="22669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C:\Users\HP\Pictures\1288328414_19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237013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C:\Users\HP\Pictures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652963"/>
            <a:ext cx="24638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C:\Users\HP\Pictures\62926346_Novosibirskiy_gosudarstvennuyy_tehnicheskiy_universitet_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852738"/>
            <a:ext cx="2827337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C:\Users\HP\Pictures\iCA9XW67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1341438"/>
            <a:ext cx="26781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C:\Users\HP\Pictures\0a5abb256b8bee6ec023b2eea157d3c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4429125"/>
            <a:ext cx="315912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C:\Users\HP\Pictures\iCA2TSSM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2924175"/>
            <a:ext cx="25717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50825" y="260350"/>
            <a:ext cx="2714625" cy="714375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B050"/>
                </a:solidFill>
              </a:rPr>
              <a:t>УЧЕБНЫЕ </a:t>
            </a:r>
            <a:br>
              <a:rPr lang="ru-RU" sz="2400" b="1" dirty="0">
                <a:solidFill>
                  <a:srgbClr val="00B05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ЗАВЕДЕНИЯ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95963" y="260350"/>
            <a:ext cx="3214687" cy="7143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700" b="1">
                <a:solidFill>
                  <a:srgbClr val="FF0000"/>
                </a:solidFill>
              </a:rPr>
              <a:t>ЭНЕРГОКОМПАНИИ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2500" y="188913"/>
            <a:ext cx="1785938" cy="85725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ГРАНИЦА </a:t>
            </a:r>
            <a:br>
              <a:rPr lang="ru-RU" b="1" dirty="0"/>
            </a:br>
            <a:r>
              <a:rPr lang="ru-RU" b="1" dirty="0"/>
              <a:t>РАЗДЕЛЕНИЯ </a:t>
            </a:r>
            <a:br>
              <a:rPr lang="ru-RU" b="1" dirty="0"/>
            </a:br>
            <a:r>
              <a:rPr lang="ru-RU" b="1" dirty="0"/>
              <a:t>ФУНКЦИЙ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268538" y="836613"/>
            <a:ext cx="8567737" cy="62150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-2341563" y="908050"/>
            <a:ext cx="8369301" cy="6215063"/>
          </a:xfrm>
          <a:prstGeom prst="ellipse">
            <a:avLst/>
          </a:prstGeom>
          <a:solidFill>
            <a:srgbClr val="92D050">
              <a:alpha val="31000"/>
            </a:srgb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47813" y="115888"/>
            <a:ext cx="6072187" cy="64293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ВЗАИМОДЕЙСТВИЕ  ЭНЕРГОКОМПАНИЙ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УЧЕБНЫХ ЗАВЕДЕНИЙ</a:t>
            </a:r>
          </a:p>
        </p:txBody>
      </p:sp>
      <p:pic>
        <p:nvPicPr>
          <p:cNvPr id="17420" name="Picture 5" descr="C:\Users\HP\Pictures\1297035244_ubezhdenie-prezentac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928938"/>
            <a:ext cx="22669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2" descr="C:\Users\HP\Pictures\1288328414_19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237013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3" descr="C:\Users\HP\Pictures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652963"/>
            <a:ext cx="24638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4" descr="C:\Users\HP\Pictures\62926346_Novosibirskiy_gosudarstvennuyy_tehnicheskiy_universitet_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852738"/>
            <a:ext cx="2827337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6" descr="C:\Users\HP\Pictures\iCA9XW67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6325" y="1341438"/>
            <a:ext cx="26781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7" descr="C:\Users\HP\Pictures\0a5abb256b8bee6ec023b2eea157d3c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4429125"/>
            <a:ext cx="315912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8" descr="C:\Users\HP\Pictures\iCA2TSSM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9700" y="2924175"/>
            <a:ext cx="25717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БОЛОНСКАЯ СХЕМА</a:t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 подготовки специалистов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57290" y="2357430"/>
            <a:ext cx="2016125" cy="1015663"/>
          </a:xfrm>
          <a:prstGeom prst="rect">
            <a:avLst/>
          </a:prstGeom>
          <a:solidFill>
            <a:srgbClr val="5DE98C"/>
          </a:solidFill>
          <a:ln w="3810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 dirty="0" smtClean="0">
                <a:solidFill>
                  <a:schemeClr val="accent3">
                    <a:lumMod val="75000"/>
                  </a:schemeClr>
                </a:solidFill>
              </a:rPr>
              <a:t>Бакалавр</a:t>
            </a:r>
          </a:p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4 года</a:t>
            </a:r>
            <a:endParaRPr lang="ru-RU" sz="2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072198" y="1785926"/>
            <a:ext cx="2500330" cy="1938992"/>
          </a:xfrm>
          <a:prstGeom prst="rect">
            <a:avLst/>
          </a:prstGeom>
          <a:solidFill>
            <a:srgbClr val="FC80AF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000" dirty="0" smtClean="0"/>
          </a:p>
          <a:p>
            <a:pPr algn="ctr">
              <a:spcBef>
                <a:spcPct val="50000"/>
              </a:spcBef>
            </a:pPr>
            <a:r>
              <a:rPr lang="ru-RU" sz="3000" b="1" dirty="0" smtClean="0"/>
              <a:t>Магистр</a:t>
            </a:r>
          </a:p>
          <a:p>
            <a:pPr algn="ctr">
              <a:spcBef>
                <a:spcPct val="50000"/>
              </a:spcBef>
            </a:pPr>
            <a:endParaRPr lang="ru-RU" sz="3000" b="1" dirty="0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3643306" y="2857496"/>
            <a:ext cx="2232025" cy="0"/>
          </a:xfrm>
          <a:prstGeom prst="line">
            <a:avLst/>
          </a:prstGeom>
          <a:noFill/>
          <a:ln w="825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929058" y="2143116"/>
            <a:ext cx="14398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dirty="0">
                <a:solidFill>
                  <a:srgbClr val="FF0000"/>
                </a:solidFill>
              </a:rPr>
              <a:t>+2 года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50825" y="4652963"/>
            <a:ext cx="22320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начинается с 3-4 семестра и продолжается</a:t>
            </a:r>
            <a:br>
              <a:rPr lang="ru-RU" b="1" dirty="0"/>
            </a:br>
            <a:r>
              <a:rPr lang="ru-RU" b="1" dirty="0" smtClean="0">
                <a:solidFill>
                  <a:srgbClr val="FF0000"/>
                </a:solidFill>
              </a:rPr>
              <a:t>4-5 </a:t>
            </a:r>
            <a:r>
              <a:rPr lang="ru-RU" b="1" dirty="0">
                <a:solidFill>
                  <a:srgbClr val="FF0000"/>
                </a:solidFill>
              </a:rPr>
              <a:t>семестров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(концепция МЭИ)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059113" y="4652963"/>
            <a:ext cx="23034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предусмотрена в 8-ом семестре и продолжается</a:t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1 семестр (концепция НГТУ)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285852" y="3500438"/>
            <a:ext cx="2374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Профилирование (</a:t>
            </a:r>
            <a:r>
              <a:rPr lang="ru-RU" b="1" dirty="0">
                <a:solidFill>
                  <a:srgbClr val="FF0000"/>
                </a:solidFill>
              </a:rPr>
              <a:t>специализация</a:t>
            </a:r>
            <a:r>
              <a:rPr lang="ru-RU" b="1" dirty="0"/>
              <a:t>)</a:t>
            </a: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>
            <a:off x="642910" y="3857628"/>
            <a:ext cx="719137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3428992" y="4000504"/>
            <a:ext cx="576262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7" name="Picture 3" descr="C:\Users\HP\Pictures\картинки\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42852"/>
            <a:ext cx="2229441" cy="2214578"/>
          </a:xfrm>
          <a:prstGeom prst="rect">
            <a:avLst/>
          </a:prstGeom>
          <a:noFill/>
        </p:spPr>
      </p:pic>
      <p:pic>
        <p:nvPicPr>
          <p:cNvPr id="1028" name="Picture 4" descr="C:\Users\HP\Pictures\картинки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7819" y="3857628"/>
            <a:ext cx="353618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850" y="231775"/>
            <a:ext cx="8604250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58800" algn="just">
              <a:tabLst>
                <a:tab pos="908050" algn="l"/>
                <a:tab pos="1079500" algn="l"/>
              </a:tabLst>
            </a:pPr>
            <a:r>
              <a:rPr lang="ru-RU" sz="2500" b="1" u="sng">
                <a:latin typeface="Times New Roman" pitchFamily="18" charset="0"/>
                <a:cs typeface="Times New Roman" pitchFamily="18" charset="0"/>
              </a:rPr>
              <a:t>Основные направлениями деятельности центра:</a:t>
            </a:r>
          </a:p>
          <a:p>
            <a:pPr indent="558800" algn="just">
              <a:tabLst>
                <a:tab pos="908050" algn="l"/>
                <a:tab pos="1079500" algn="l"/>
              </a:tabLst>
            </a:pPr>
            <a:endParaRPr lang="ru-RU" sz="2500" b="1" u="sng">
              <a:latin typeface="Times New Roman" pitchFamily="18" charset="0"/>
              <a:cs typeface="Arial" charset="0"/>
            </a:endParaRPr>
          </a:p>
          <a:p>
            <a:pPr indent="558800" algn="just" eaLnBrk="0" hangingPunct="0">
              <a:buFontTx/>
              <a:buChar char="•"/>
              <a:tabLst>
                <a:tab pos="908050" algn="l"/>
                <a:tab pos="1079500" algn="l"/>
              </a:tabLst>
            </a:pPr>
            <a:r>
              <a:rPr lang="ru-RU" sz="2300" b="1">
                <a:latin typeface="Times New Roman" pitchFamily="18" charset="0"/>
                <a:cs typeface="Times New Roman" pitchFamily="18" charset="0"/>
              </a:rPr>
              <a:t>Совместно с кадровыми службами энергокомпаний и учебными заведениями </a:t>
            </a:r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разработать систему эффективного взаимодействия</a:t>
            </a:r>
            <a:r>
              <a:rPr lang="ru-RU" sz="2300" b="1">
                <a:latin typeface="Times New Roman" pitchFamily="18" charset="0"/>
                <a:cs typeface="Times New Roman" pitchFamily="18" charset="0"/>
              </a:rPr>
              <a:t> адаптированную к конкретным  условиям отдельных энергокомпаний и учебных заведений.</a:t>
            </a:r>
          </a:p>
          <a:p>
            <a:pPr indent="558800" algn="just" eaLnBrk="0" hangingPunct="0">
              <a:buFontTx/>
              <a:buChar char="•"/>
              <a:tabLst>
                <a:tab pos="908050" algn="l"/>
                <a:tab pos="1079500" algn="l"/>
              </a:tabLst>
            </a:pPr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 кадровой ситуации</a:t>
            </a:r>
            <a:r>
              <a:rPr lang="ru-RU" sz="2300" b="1">
                <a:latin typeface="Times New Roman" pitchFamily="18" charset="0"/>
                <a:cs typeface="Times New Roman" pitchFamily="18" charset="0"/>
              </a:rPr>
              <a:t> в энергокомпаниях СФО;</a:t>
            </a:r>
            <a:endParaRPr lang="ru-RU" sz="2300" b="1">
              <a:latin typeface="Times New Roman" pitchFamily="18" charset="0"/>
              <a:cs typeface="Arial" charset="0"/>
            </a:endParaRPr>
          </a:p>
          <a:p>
            <a:pPr indent="558800" algn="just" eaLnBrk="0" hangingPunct="0">
              <a:buFontTx/>
              <a:buChar char="•"/>
              <a:tabLst>
                <a:tab pos="908050" algn="l"/>
                <a:tab pos="1079500" algn="l"/>
              </a:tabLst>
            </a:pPr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и создание информационной базы</a:t>
            </a:r>
            <a:r>
              <a:rPr lang="ru-RU" sz="2300" b="1">
                <a:latin typeface="Times New Roman" pitchFamily="18" charset="0"/>
                <a:cs typeface="Times New Roman" pitchFamily="18" charset="0"/>
              </a:rPr>
              <a:t> по рейтингу и по специализации учреждений профессионального образования и повышения квалификации в СФО.</a:t>
            </a:r>
            <a:endParaRPr lang="ru-RU" sz="2300" b="1">
              <a:latin typeface="Times New Roman" pitchFamily="18" charset="0"/>
              <a:cs typeface="Arial" charset="0"/>
            </a:endParaRPr>
          </a:p>
          <a:p>
            <a:pPr indent="558800" algn="just" eaLnBrk="0" hangingPunct="0">
              <a:buFontTx/>
              <a:buChar char="•"/>
              <a:tabLst>
                <a:tab pos="908050" algn="l"/>
                <a:tab pos="1079500" algn="l"/>
              </a:tabLst>
            </a:pPr>
            <a:r>
              <a:rPr lang="ru-RU" sz="2300" b="1">
                <a:latin typeface="Times New Roman" pitchFamily="18" charset="0"/>
                <a:cs typeface="Times New Roman" pitchFamily="18" charset="0"/>
              </a:rPr>
              <a:t>Организовать постоянно действующий </a:t>
            </a:r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ежегодный семинар</a:t>
            </a:r>
            <a:r>
              <a:rPr lang="ru-RU" sz="2300" b="1">
                <a:latin typeface="Times New Roman" pitchFamily="18" charset="0"/>
                <a:cs typeface="Times New Roman" pitchFamily="18" charset="0"/>
              </a:rPr>
              <a:t> по вопросам кадрового обеспечения в электроэнергетике.</a:t>
            </a:r>
            <a:endParaRPr lang="ru-RU" sz="2300" b="1">
              <a:latin typeface="Times New Roman" pitchFamily="18" charset="0"/>
              <a:cs typeface="Arial" charset="0"/>
            </a:endParaRPr>
          </a:p>
          <a:p>
            <a:pPr indent="558800" algn="just" eaLnBrk="0" hangingPunct="0">
              <a:buFontTx/>
              <a:buChar char="•"/>
              <a:tabLst>
                <a:tab pos="908050" algn="l"/>
                <a:tab pos="1079500" algn="l"/>
              </a:tabLst>
            </a:pPr>
            <a:r>
              <a:rPr lang="ru-RU" sz="2300" b="1">
                <a:latin typeface="Times New Roman" pitchFamily="18" charset="0"/>
                <a:cs typeface="Times New Roman" pitchFamily="18" charset="0"/>
              </a:rPr>
              <a:t>Совместно с ВУЗами, ССУЗами и отраслевыми специализированными учреждениями ДПО активно использовать средства массовой информации для </a:t>
            </a:r>
            <a:r>
              <a:rPr lang="ru-RU" sz="23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освещения вопросов профессиональной подготовки</a:t>
            </a:r>
            <a:r>
              <a:rPr lang="ru-RU" sz="2300" b="1">
                <a:latin typeface="Times New Roman" pitchFamily="18" charset="0"/>
                <a:cs typeface="Times New Roman" pitchFamily="18" charset="0"/>
              </a:rPr>
              <a:t> молодых рабочих и специалистов.</a:t>
            </a:r>
            <a:endParaRPr lang="ru-RU" sz="2300" b="1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8" descr="C:\Users\HP\Pictures\iCAT0WNCZ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571750"/>
            <a:ext cx="30226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>
          <a:xfrm>
            <a:off x="142875" y="4071938"/>
            <a:ext cx="4714875" cy="2441575"/>
          </a:xfrm>
        </p:spPr>
        <p:txBody>
          <a:bodyPr/>
          <a:lstStyle/>
          <a:p>
            <a:r>
              <a:rPr lang="ru-RU" b="1" smtClean="0">
                <a:latin typeface="Arial Black" pitchFamily="34" charset="0"/>
              </a:rPr>
              <a:t>БЛАГОДАРЮ </a:t>
            </a:r>
            <a:br>
              <a:rPr lang="ru-RU" b="1" smtClean="0">
                <a:latin typeface="Arial Black" pitchFamily="34" charset="0"/>
              </a:rPr>
            </a:br>
            <a:r>
              <a:rPr lang="ru-RU" b="1" smtClean="0">
                <a:latin typeface="Arial Black" pitchFamily="34" charset="0"/>
              </a:rPr>
              <a:t>ЗА </a:t>
            </a:r>
            <a:br>
              <a:rPr lang="ru-RU" b="1" smtClean="0">
                <a:latin typeface="Arial Black" pitchFamily="34" charset="0"/>
              </a:rPr>
            </a:br>
            <a:r>
              <a:rPr lang="ru-RU" b="1" smtClean="0">
                <a:latin typeface="Arial Black" pitchFamily="34" charset="0"/>
              </a:rPr>
              <a:t>ВНИМАНИЕ</a:t>
            </a:r>
          </a:p>
        </p:txBody>
      </p:sp>
      <p:pic>
        <p:nvPicPr>
          <p:cNvPr id="21506" name="Picture 5" descr="Картинка 135 из 54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42875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C:\Users\HP\Pictures\65ee000e6f764024d098aa2e08763e5b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0" y="0"/>
            <a:ext cx="37258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317</Words>
  <Application>Microsoft Office PowerPoint</Application>
  <PresentationFormat>Экран (4:3)</PresentationFormat>
  <Paragraphs>35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Проблемы кадрового обеспечения электроэнергетического комплекса Сибири</vt:lpstr>
      <vt:lpstr>Слайд 2</vt:lpstr>
      <vt:lpstr>Слайд 3</vt:lpstr>
      <vt:lpstr>Слайд 4</vt:lpstr>
      <vt:lpstr>БОЛОНСКАЯ СХЕМА  подготовки специалистов</vt:lpstr>
      <vt:lpstr>Слайд 6</vt:lpstr>
      <vt:lpstr>БЛАГОДАРЮ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26</cp:revision>
  <dcterms:created xsi:type="dcterms:W3CDTF">2011-10-24T04:47:45Z</dcterms:created>
  <dcterms:modified xsi:type="dcterms:W3CDTF">2011-10-26T03:48:44Z</dcterms:modified>
</cp:coreProperties>
</file>