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9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707" r:id="rId2"/>
    <p:sldMasterId id="2147483719" r:id="rId3"/>
    <p:sldMasterId id="2147483731" r:id="rId4"/>
    <p:sldMasterId id="2147483743" r:id="rId5"/>
    <p:sldMasterId id="2147483767" r:id="rId6"/>
    <p:sldMasterId id="2147483797" r:id="rId7"/>
    <p:sldMasterId id="2147483839" r:id="rId8"/>
    <p:sldMasterId id="2147483869" r:id="rId9"/>
    <p:sldMasterId id="2147483881" r:id="rId10"/>
  </p:sldMasterIdLst>
  <p:notesMasterIdLst>
    <p:notesMasterId r:id="rId26"/>
  </p:notesMasterIdLst>
  <p:sldIdLst>
    <p:sldId id="256" r:id="rId11"/>
    <p:sldId id="347" r:id="rId12"/>
    <p:sldId id="348" r:id="rId13"/>
    <p:sldId id="344" r:id="rId14"/>
    <p:sldId id="335" r:id="rId15"/>
    <p:sldId id="336" r:id="rId16"/>
    <p:sldId id="337" r:id="rId17"/>
    <p:sldId id="338" r:id="rId18"/>
    <p:sldId id="339" r:id="rId19"/>
    <p:sldId id="349" r:id="rId20"/>
    <p:sldId id="340" r:id="rId21"/>
    <p:sldId id="350" r:id="rId22"/>
    <p:sldId id="345" r:id="rId23"/>
    <p:sldId id="343" r:id="rId24"/>
    <p:sldId id="34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vasilyev" initials="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99D33"/>
    <a:srgbClr val="F15A22"/>
    <a:srgbClr val="F77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9813" autoAdjust="0"/>
  </p:normalViewPr>
  <p:slideViewPr>
    <p:cSldViewPr>
      <p:cViewPr varScale="1">
        <p:scale>
          <a:sx n="70" d="100"/>
          <a:sy n="70" d="100"/>
        </p:scale>
        <p:origin x="-15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767F373-7610-4AF9-8018-CF0F5A9041D2}" type="datetimeFigureOut">
              <a:rPr lang="ru-RU"/>
              <a:pPr>
                <a:defRPr/>
              </a:pPr>
              <a:t>06.06.2012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AC7A64C-7731-45AA-9B36-3DC87409E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0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Росси в</a:t>
            </a:r>
            <a:r>
              <a:rPr lang="ru-RU" baseline="0" dirty="0" smtClean="0"/>
              <a:t> период с 2011 по 2012 года реализуется программа модернизации здравоохранения. Отрасль здравоохранение – это одно из важнейших направлений работы государства. Не секрет, что государственные услуги здравоохранения – это наибольший объем </a:t>
            </a:r>
            <a:r>
              <a:rPr lang="ru-RU" baseline="0" dirty="0" err="1" smtClean="0"/>
              <a:t>гос</a:t>
            </a:r>
            <a:r>
              <a:rPr lang="ru-RU" baseline="0" dirty="0" smtClean="0"/>
              <a:t>. услуг, составляет порядка 60-65% от </a:t>
            </a:r>
            <a:r>
              <a:rPr lang="ru-RU" baseline="0" dirty="0" err="1" smtClean="0"/>
              <a:t>отбъема</a:t>
            </a:r>
            <a:r>
              <a:rPr lang="ru-RU" baseline="0" dirty="0" smtClean="0"/>
              <a:t> всех </a:t>
            </a:r>
            <a:r>
              <a:rPr lang="ru-RU" baseline="0" dirty="0" err="1" smtClean="0"/>
              <a:t>гос</a:t>
            </a:r>
            <a:r>
              <a:rPr lang="ru-RU" baseline="0" dirty="0" smtClean="0"/>
              <a:t>. услуг.</a:t>
            </a:r>
          </a:p>
          <a:p>
            <a:r>
              <a:rPr lang="ru-RU" baseline="0" dirty="0" smtClean="0"/>
              <a:t>Важную часть в программе модернизации занимает информатизация. Данному направлению посвящен отдельный раздел в модернизации. На его реализацию в целом по России выделяется более 19 млрд. рублей федеральных средств.</a:t>
            </a:r>
          </a:p>
          <a:p>
            <a:r>
              <a:rPr lang="ru-RU" baseline="0" dirty="0" smtClean="0"/>
              <a:t>К сожалению, половина времени на реализацию мероприятий уже прошла и у регионов осталось не так много времени, чтобы все успеть.</a:t>
            </a:r>
          </a:p>
          <a:p>
            <a:r>
              <a:rPr lang="ru-RU" baseline="0" dirty="0" smtClean="0"/>
              <a:t>В этих условиях компания </a:t>
            </a:r>
            <a:r>
              <a:rPr lang="ru-RU" baseline="0" dirty="0" err="1" smtClean="0"/>
              <a:t>Ростелеком</a:t>
            </a:r>
            <a:r>
              <a:rPr lang="ru-RU" baseline="0" dirty="0" smtClean="0"/>
              <a:t> предлагает первое собственное решение – комплексную медицинскую информационную систему региона.</a:t>
            </a:r>
          </a:p>
          <a:p>
            <a:r>
              <a:rPr lang="ru-RU" baseline="0" dirty="0" smtClean="0"/>
              <a:t>Рассмотрим ее основные направления.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7A64C-7731-45AA-9B36-3DC87409EDED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7A64C-7731-45AA-9B36-3DC87409EDED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Решение от </a:t>
            </a:r>
            <a:r>
              <a:rPr lang="ru-RU" dirty="0" err="1" smtClean="0"/>
              <a:t>Ростелекома</a:t>
            </a:r>
            <a:r>
              <a:rPr lang="ru-RU" dirty="0" smtClean="0"/>
              <a:t> охватывает все три основных слоя</a:t>
            </a:r>
            <a:r>
              <a:rPr lang="ru-RU" baseline="0" dirty="0" smtClean="0"/>
              <a:t> потребителей.</a:t>
            </a:r>
          </a:p>
          <a:p>
            <a:r>
              <a:rPr lang="ru-RU" baseline="0" dirty="0" smtClean="0"/>
              <a:t>«Население». Конечно, самый важный слой – это Пациент, который является ключевым субъектом и ради него все и делается. Это слой «Население»</a:t>
            </a:r>
          </a:p>
          <a:p>
            <a:r>
              <a:rPr lang="ru-RU" baseline="0" dirty="0" smtClean="0"/>
              <a:t>«Медицинские </a:t>
            </a:r>
            <a:r>
              <a:rPr lang="ru-RU" baseline="0" dirty="0" err="1" smtClean="0"/>
              <a:t>организаци</a:t>
            </a:r>
            <a:r>
              <a:rPr lang="ru-RU" baseline="0" dirty="0" smtClean="0"/>
              <a:t>». Для врачей и специалистов </a:t>
            </a:r>
            <a:r>
              <a:rPr lang="ru-RU" baseline="0" dirty="0" err="1" smtClean="0"/>
              <a:t>Ростелеком</a:t>
            </a:r>
            <a:r>
              <a:rPr lang="ru-RU" baseline="0" dirty="0" smtClean="0"/>
              <a:t> предлагает новые инструменты взаимодействия, работы. Инструменты, во многом инновационные, которые создают для врача новые условия работы и повышают удобство работы и престиж профессии.</a:t>
            </a:r>
          </a:p>
          <a:p>
            <a:r>
              <a:rPr lang="ru-RU" baseline="0" dirty="0" smtClean="0"/>
              <a:t>«Органы управления». Очевидно, что управлять отраслью можно только имея оперативную и полную информацию о реальной ситуации.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7A64C-7731-45AA-9B36-3DC87409EDED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7A64C-7731-45AA-9B36-3DC87409EDED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7A64C-7731-45AA-9B36-3DC87409EDED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7A64C-7731-45AA-9B36-3DC87409EDED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7A64C-7731-45AA-9B36-3DC87409EDE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Решается весь комплекс задач по программе модернизации</a:t>
            </a:r>
            <a:r>
              <a:rPr lang="ru-RU" baseline="0" dirty="0" smtClean="0"/>
              <a:t> здравоохранения,  в части внедрения </a:t>
            </a:r>
            <a:r>
              <a:rPr lang="ru-RU" baseline="0" smtClean="0"/>
              <a:t>Информационных технологий.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7A64C-7731-45AA-9B36-3DC87409EDED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Решается весь комплекс задач по программе модернизации</a:t>
            </a:r>
            <a:r>
              <a:rPr lang="ru-RU" baseline="0" dirty="0" smtClean="0"/>
              <a:t> здравоохранения,  в части внедрения </a:t>
            </a:r>
            <a:r>
              <a:rPr lang="ru-RU" baseline="0" smtClean="0"/>
              <a:t>Информационных технологий.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7A64C-7731-45AA-9B36-3DC87409EDED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Решается весь комплекс задач по программе модернизации</a:t>
            </a:r>
            <a:r>
              <a:rPr lang="ru-RU" baseline="0" dirty="0" smtClean="0"/>
              <a:t> здравоохранения,  в части внедрения </a:t>
            </a:r>
            <a:r>
              <a:rPr lang="ru-RU" baseline="0" smtClean="0"/>
              <a:t>Информационных технологий.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C7A64C-7731-45AA-9B36-3DC87409EDE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80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4992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_3_колонки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lock Arc 2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2708920"/>
            <a:ext cx="2376263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2204864"/>
            <a:ext cx="7920880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47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3383869" y="2708920"/>
            <a:ext cx="2376263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4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156176" y="2708920"/>
            <a:ext cx="2376263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2" name="Picture 11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36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текст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2132856"/>
            <a:ext cx="7920880" cy="4103861"/>
          </a:xfrm>
          <a:prstGeom prst="rect">
            <a:avLst/>
          </a:prstGeom>
        </p:spPr>
        <p:txBody>
          <a:bodyPr lIns="0" rIns="0" numCol="2" spcCol="360000">
            <a:noAutofit/>
          </a:bodyPr>
          <a:lstStyle>
            <a:lvl1pPr marL="195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None/>
              <a:defRPr sz="1600" b="1">
                <a:solidFill>
                  <a:srgbClr val="004144"/>
                </a:solidFill>
                <a:latin typeface="Calibri"/>
                <a:cs typeface="Calibri"/>
              </a:defRPr>
            </a:lvl1pPr>
            <a:lvl2pPr marL="0" indent="-180000" defTabSz="809625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buFont typeface="Lucida Grande CY"/>
              <a:buChar char="◼"/>
              <a:defRPr sz="1200" baseline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2pPr>
            <a:lvl3pPr marL="180000" indent="0">
              <a:lnSpc>
                <a:spcPct val="150000"/>
              </a:lnSpc>
              <a:buClr>
                <a:schemeClr val="tx2"/>
              </a:buClr>
              <a:buFontTx/>
              <a:buNone/>
              <a:defRPr sz="900" cap="all" baseline="0"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cs typeface="Calibri"/>
              </a:defRPr>
            </a:lvl3pPr>
            <a:lvl4pPr marL="180000" indent="0">
              <a:lnSpc>
                <a:spcPct val="150000"/>
              </a:lnSpc>
              <a:buClr>
                <a:schemeClr val="tx2"/>
              </a:buClr>
              <a:buFontTx/>
              <a:buNone/>
              <a:defRPr sz="900" i="1" u="sng" strike="noStrike" cap="none" normalizeH="0" baseline="0">
                <a:solidFill>
                  <a:srgbClr val="00ABB3"/>
                </a:solidFill>
                <a:latin typeface="Calibri"/>
                <a:cs typeface="Calibri"/>
              </a:defRPr>
            </a:lvl4pPr>
            <a:lvl5pPr marL="35280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900" b="0" i="0" u="none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10" name="Block Arc 9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1628800"/>
            <a:ext cx="7920880" cy="361974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Заголовок</a:t>
            </a:r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260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1" y="1556793"/>
            <a:ext cx="7920879" cy="432048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</p:txBody>
      </p:sp>
      <p:pic>
        <p:nvPicPr>
          <p:cNvPr id="9" name="Picture 8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7791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равнение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11560" y="2706986"/>
            <a:ext cx="3744416" cy="433982"/>
          </a:xfrm>
          <a:prstGeom prst="rect">
            <a:avLst/>
          </a:prstGeom>
        </p:spPr>
        <p:txBody>
          <a:bodyPr lIns="0" anchor="b" anchorCtr="0"/>
          <a:lstStyle>
            <a:lvl1pPr>
              <a:defRPr sz="1800" b="1">
                <a:solidFill>
                  <a:schemeClr val="tx1">
                    <a:lumMod val="90000"/>
                    <a:lumOff val="10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 1</a:t>
            </a: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4788024" y="2706986"/>
            <a:ext cx="3744789" cy="433982"/>
          </a:xfrm>
          <a:prstGeom prst="rect">
            <a:avLst/>
          </a:prstGeom>
        </p:spPr>
        <p:txBody>
          <a:bodyPr lIns="0" rIns="0" anchor="b" anchorCtr="0"/>
          <a:lstStyle>
            <a:lvl1pPr>
              <a:defRPr sz="1800" b="1">
                <a:solidFill>
                  <a:srgbClr val="006B70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/>
              <a:t>Подзаголовок 1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3212976"/>
            <a:ext cx="3744416" cy="1512167"/>
          </a:xfrm>
          <a:prstGeom prst="rect">
            <a:avLst/>
          </a:prstGeom>
        </p:spPr>
        <p:txBody>
          <a:bodyPr lIns="0"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130000"/>
              <a:buFont typeface="Arial"/>
              <a:buChar char="✚"/>
              <a:defRPr sz="1200" baseline="0">
                <a:solidFill>
                  <a:srgbClr val="000707"/>
                </a:solidFill>
                <a:latin typeface="Calibri"/>
                <a:cs typeface="Calibri"/>
              </a:defRPr>
            </a:lvl1pPr>
            <a:lvl2pPr marL="714375" indent="-352425">
              <a:lnSpc>
                <a:spcPct val="150000"/>
              </a:lnSpc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90700" indent="-34290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 sz="1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Сюда пишем плюсы</a:t>
            </a:r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611560" y="4797152"/>
            <a:ext cx="3744019" cy="1512168"/>
          </a:xfrm>
          <a:prstGeom prst="rect">
            <a:avLst/>
          </a:prstGeom>
        </p:spPr>
        <p:txBody>
          <a:bodyPr lIns="0"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rgbClr val="AB1967"/>
              </a:buClr>
              <a:buSzPct val="120000"/>
              <a:buFont typeface="Arial"/>
              <a:buChar char="✖"/>
              <a:defRPr sz="1200">
                <a:solidFill>
                  <a:srgbClr val="000707"/>
                </a:solidFill>
                <a:latin typeface="Calibri"/>
                <a:cs typeface="Calibri"/>
              </a:defRPr>
            </a:lvl1pPr>
            <a:lvl2pPr marL="714375" indent="-352425">
              <a:lnSpc>
                <a:spcPct val="150000"/>
              </a:lnSpc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90700" indent="-34290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 sz="1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Сюда пишем минусы</a:t>
            </a:r>
          </a:p>
        </p:txBody>
      </p:sp>
      <p:sp>
        <p:nvSpPr>
          <p:cNvPr id="15" name="Block Arc 14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31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4788024" y="3212976"/>
            <a:ext cx="3744416" cy="1512167"/>
          </a:xfrm>
          <a:prstGeom prst="rect">
            <a:avLst/>
          </a:prstGeom>
        </p:spPr>
        <p:txBody>
          <a:bodyPr lIns="0"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130000"/>
              <a:buFont typeface="Arial"/>
              <a:buChar char="✚"/>
              <a:defRPr sz="1200" baseline="0">
                <a:solidFill>
                  <a:srgbClr val="000707"/>
                </a:solidFill>
                <a:latin typeface="Calibri"/>
                <a:cs typeface="Calibri"/>
              </a:defRPr>
            </a:lvl1pPr>
            <a:lvl2pPr marL="714375" indent="-352425">
              <a:lnSpc>
                <a:spcPct val="150000"/>
              </a:lnSpc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90700" indent="-34290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 sz="1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Сюда пишем плюсы</a:t>
            </a:r>
          </a:p>
        </p:txBody>
      </p:sp>
      <p:sp>
        <p:nvSpPr>
          <p:cNvPr id="32" name="Текст 5"/>
          <p:cNvSpPr>
            <a:spLocks noGrp="1"/>
          </p:cNvSpPr>
          <p:nvPr>
            <p:ph type="body" sz="quarter" idx="24" hasCustomPrompt="1"/>
          </p:nvPr>
        </p:nvSpPr>
        <p:spPr>
          <a:xfrm>
            <a:off x="4788024" y="4797152"/>
            <a:ext cx="3744019" cy="1512168"/>
          </a:xfrm>
          <a:prstGeom prst="rect">
            <a:avLst/>
          </a:prstGeom>
        </p:spPr>
        <p:txBody>
          <a:bodyPr lIns="0"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rgbClr val="AB1967"/>
              </a:buClr>
              <a:buSzPct val="120000"/>
              <a:buFont typeface="Arial"/>
              <a:buChar char="✖"/>
              <a:defRPr sz="1200">
                <a:solidFill>
                  <a:srgbClr val="000707"/>
                </a:solidFill>
                <a:latin typeface="Calibri"/>
                <a:cs typeface="Calibri"/>
              </a:defRPr>
            </a:lvl1pPr>
            <a:lvl2pPr marL="714375" indent="-352425">
              <a:lnSpc>
                <a:spcPct val="150000"/>
              </a:lnSpc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90700" indent="-34290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 sz="1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Сюда пишем минусы</a:t>
            </a:r>
          </a:p>
        </p:txBody>
      </p:sp>
      <p:pic>
        <p:nvPicPr>
          <p:cNvPr id="14" name="Picture 13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3511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11560" y="1628800"/>
            <a:ext cx="3744416" cy="433982"/>
          </a:xfrm>
          <a:prstGeom prst="rect">
            <a:avLst/>
          </a:prstGeom>
        </p:spPr>
        <p:txBody>
          <a:bodyPr lIns="0" anchor="b" anchorCtr="0"/>
          <a:lstStyle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 1</a:t>
            </a:r>
          </a:p>
        </p:txBody>
      </p:sp>
      <p:sp>
        <p:nvSpPr>
          <p:cNvPr id="7" name="Block Arc 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611561" y="4653136"/>
            <a:ext cx="851693" cy="851693"/>
            <a:chOff x="611561" y="3861048"/>
            <a:chExt cx="1136342" cy="1136342"/>
          </a:xfrm>
        </p:grpSpPr>
        <p:sp>
          <p:nvSpPr>
            <p:cNvPr id="16" name="Oval 15"/>
            <p:cNvSpPr/>
            <p:nvPr userDrawn="1"/>
          </p:nvSpPr>
          <p:spPr>
            <a:xfrm>
              <a:off x="626596" y="3876083"/>
              <a:ext cx="1106272" cy="110627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Minus 20"/>
            <p:cNvSpPr/>
            <p:nvPr userDrawn="1"/>
          </p:nvSpPr>
          <p:spPr>
            <a:xfrm>
              <a:off x="611561" y="3861048"/>
              <a:ext cx="1136342" cy="1136342"/>
            </a:xfrm>
            <a:prstGeom prst="mathMinus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oup 45"/>
          <p:cNvGrpSpPr/>
          <p:nvPr userDrawn="1"/>
        </p:nvGrpSpPr>
        <p:grpSpPr>
          <a:xfrm>
            <a:off x="611561" y="2204865"/>
            <a:ext cx="851693" cy="851693"/>
            <a:chOff x="611561" y="2204865"/>
            <a:chExt cx="1136342" cy="1136342"/>
          </a:xfrm>
        </p:grpSpPr>
        <p:sp>
          <p:nvSpPr>
            <p:cNvPr id="23" name="Oval 22"/>
            <p:cNvSpPr/>
            <p:nvPr userDrawn="1"/>
          </p:nvSpPr>
          <p:spPr>
            <a:xfrm>
              <a:off x="626596" y="2219900"/>
              <a:ext cx="1106272" cy="11062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Plus 23"/>
            <p:cNvSpPr/>
            <p:nvPr userDrawn="1"/>
          </p:nvSpPr>
          <p:spPr>
            <a:xfrm>
              <a:off x="611561" y="2204865"/>
              <a:ext cx="1136342" cy="1136342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3" name="Текст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619672" y="2204864"/>
            <a:ext cx="2736304" cy="1512167"/>
          </a:xfrm>
          <a:prstGeom prst="rect">
            <a:avLst/>
          </a:prstGeom>
        </p:spPr>
        <p:txBody>
          <a:bodyPr lIns="0" rIns="0" numCol="1" spcCol="18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Текст списка</a:t>
            </a:r>
          </a:p>
        </p:txBody>
      </p:sp>
      <p:sp>
        <p:nvSpPr>
          <p:cNvPr id="35" name="Текст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619672" y="4725144"/>
            <a:ext cx="2736304" cy="1512167"/>
          </a:xfrm>
          <a:prstGeom prst="rect">
            <a:avLst/>
          </a:prstGeom>
        </p:spPr>
        <p:txBody>
          <a:bodyPr lIns="0" rIns="0" numCol="1" spcCol="18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Текст списка</a:t>
            </a:r>
          </a:p>
        </p:txBody>
      </p:sp>
      <p:sp>
        <p:nvSpPr>
          <p:cNvPr id="36" name="Текст 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788024" y="1628800"/>
            <a:ext cx="3744416" cy="433982"/>
          </a:xfrm>
          <a:prstGeom prst="rect">
            <a:avLst/>
          </a:prstGeom>
        </p:spPr>
        <p:txBody>
          <a:bodyPr lIns="0" anchor="b" anchorCtr="0"/>
          <a:lstStyle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 1</a:t>
            </a:r>
          </a:p>
        </p:txBody>
      </p:sp>
      <p:grpSp>
        <p:nvGrpSpPr>
          <p:cNvPr id="51" name="Group 50"/>
          <p:cNvGrpSpPr/>
          <p:nvPr userDrawn="1"/>
        </p:nvGrpSpPr>
        <p:grpSpPr>
          <a:xfrm>
            <a:off x="4788024" y="4653136"/>
            <a:ext cx="851693" cy="851693"/>
            <a:chOff x="611561" y="3861048"/>
            <a:chExt cx="1136342" cy="1136342"/>
          </a:xfrm>
        </p:grpSpPr>
        <p:sp>
          <p:nvSpPr>
            <p:cNvPr id="52" name="Oval 51"/>
            <p:cNvSpPr/>
            <p:nvPr userDrawn="1"/>
          </p:nvSpPr>
          <p:spPr>
            <a:xfrm>
              <a:off x="626596" y="3876083"/>
              <a:ext cx="1106272" cy="110627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" name="Minus 52"/>
            <p:cNvSpPr/>
            <p:nvPr userDrawn="1"/>
          </p:nvSpPr>
          <p:spPr>
            <a:xfrm>
              <a:off x="611561" y="3861048"/>
              <a:ext cx="1136342" cy="1136342"/>
            </a:xfrm>
            <a:prstGeom prst="mathMinus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 userDrawn="1"/>
        </p:nvGrpSpPr>
        <p:grpSpPr>
          <a:xfrm>
            <a:off x="4788024" y="2204865"/>
            <a:ext cx="851693" cy="851693"/>
            <a:chOff x="611561" y="2204865"/>
            <a:chExt cx="1136342" cy="1136342"/>
          </a:xfrm>
        </p:grpSpPr>
        <p:sp>
          <p:nvSpPr>
            <p:cNvPr id="55" name="Oval 54"/>
            <p:cNvSpPr/>
            <p:nvPr userDrawn="1"/>
          </p:nvSpPr>
          <p:spPr>
            <a:xfrm>
              <a:off x="626596" y="2219900"/>
              <a:ext cx="1106272" cy="11062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Plus 55"/>
            <p:cNvSpPr/>
            <p:nvPr userDrawn="1"/>
          </p:nvSpPr>
          <p:spPr>
            <a:xfrm>
              <a:off x="611561" y="2204865"/>
              <a:ext cx="1136342" cy="1136342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7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5796135" y="2204864"/>
            <a:ext cx="2736304" cy="1512167"/>
          </a:xfrm>
          <a:prstGeom prst="rect">
            <a:avLst/>
          </a:prstGeom>
        </p:spPr>
        <p:txBody>
          <a:bodyPr lIns="0" rIns="0" numCol="1" spcCol="18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Текст списка</a:t>
            </a:r>
          </a:p>
        </p:txBody>
      </p:sp>
      <p:sp>
        <p:nvSpPr>
          <p:cNvPr id="58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5796135" y="4725144"/>
            <a:ext cx="2736304" cy="1512167"/>
          </a:xfrm>
          <a:prstGeom prst="rect">
            <a:avLst/>
          </a:prstGeom>
        </p:spPr>
        <p:txBody>
          <a:bodyPr lIns="0" rIns="0" numCol="1" spcCol="18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Текст списка</a:t>
            </a:r>
          </a:p>
        </p:txBody>
      </p:sp>
      <p:pic>
        <p:nvPicPr>
          <p:cNvPr id="26" name="Picture 25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761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рисунок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3924300" y="1988840"/>
            <a:ext cx="4608140" cy="396044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ru-RU" dirty="0"/>
          </a:p>
        </p:txBody>
      </p:sp>
      <p:sp>
        <p:nvSpPr>
          <p:cNvPr id="11" name="Block Arc 10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0"/>
            <a:ext cx="3096343" cy="431988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3928" y="6093296"/>
            <a:ext cx="4608512" cy="216024"/>
          </a:xfrm>
          <a:prstGeom prst="rect">
            <a:avLst/>
          </a:prstGeom>
        </p:spPr>
        <p:txBody>
          <a:bodyPr lIns="0" rIns="0" numCol="1" spcCol="36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4"/>
            <a:r>
              <a:rPr lang="ru-RU" dirty="0" smtClean="0"/>
              <a:t>Подпись к картинке</a:t>
            </a:r>
          </a:p>
        </p:txBody>
      </p:sp>
      <p:pic>
        <p:nvPicPr>
          <p:cNvPr id="12" name="Picture 11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4016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иаграмма 3"/>
          <p:cNvSpPr>
            <a:spLocks noGrp="1"/>
          </p:cNvSpPr>
          <p:nvPr>
            <p:ph type="chart" sz="quarter" idx="14"/>
          </p:nvPr>
        </p:nvSpPr>
        <p:spPr bwMode="auto">
          <a:xfrm>
            <a:off x="3923928" y="1988840"/>
            <a:ext cx="4608512" cy="4320481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11" name="Block Arc 10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0"/>
            <a:ext cx="3096343" cy="431988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0" name="Picture 9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0912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иаграмма 3"/>
          <p:cNvSpPr>
            <a:spLocks noGrp="1"/>
          </p:cNvSpPr>
          <p:nvPr>
            <p:ph type="chart" sz="quarter" idx="13"/>
          </p:nvPr>
        </p:nvSpPr>
        <p:spPr>
          <a:xfrm>
            <a:off x="611560" y="2420888"/>
            <a:ext cx="7920880" cy="388843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10" name="Block Arc 9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1"/>
            <a:ext cx="5760639" cy="288032"/>
          </a:xfrm>
          <a:prstGeom prst="rect">
            <a:avLst/>
          </a:prstGeom>
        </p:spPr>
        <p:txBody>
          <a:bodyPr lIns="0" rIns="0" numCol="1" spcCol="360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endParaRPr lang="ru-RU" dirty="0" smtClean="0"/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0097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/>
          <p:cNvSpPr>
            <a:spLocks noGrp="1"/>
          </p:cNvSpPr>
          <p:nvPr>
            <p:ph type="tbl" sz="quarter" idx="13"/>
          </p:nvPr>
        </p:nvSpPr>
        <p:spPr>
          <a:xfrm>
            <a:off x="611560" y="2420888"/>
            <a:ext cx="7920880" cy="388843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table</a:t>
            </a:r>
            <a:endParaRPr lang="ru-RU" dirty="0"/>
          </a:p>
        </p:txBody>
      </p:sp>
      <p:sp>
        <p:nvSpPr>
          <p:cNvPr id="10" name="Block Arc 9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1"/>
            <a:ext cx="5760639" cy="288032"/>
          </a:xfrm>
          <a:prstGeom prst="rect">
            <a:avLst/>
          </a:prstGeom>
        </p:spPr>
        <p:txBody>
          <a:bodyPr lIns="0" rIns="0" numCol="1" spcCol="36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endParaRPr lang="ru-RU" dirty="0" smtClean="0"/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1703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текст+диаграмм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Диаграмма 3"/>
          <p:cNvSpPr>
            <a:spLocks noGrp="1"/>
          </p:cNvSpPr>
          <p:nvPr>
            <p:ph type="chart" sz="quarter" idx="15"/>
          </p:nvPr>
        </p:nvSpPr>
        <p:spPr bwMode="auto">
          <a:xfrm>
            <a:off x="2555776" y="1556792"/>
            <a:ext cx="5976664" cy="4752529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10" name="Block Arc 9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556792"/>
            <a:ext cx="1728191" cy="4751933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397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69088" y="274638"/>
            <a:ext cx="2017712" cy="5530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188" y="274638"/>
            <a:ext cx="5905500" cy="5530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4950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текст+картинк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4"/>
          <p:cNvSpPr>
            <a:spLocks noGrp="1"/>
          </p:cNvSpPr>
          <p:nvPr>
            <p:ph type="pic" sz="quarter" idx="15"/>
          </p:nvPr>
        </p:nvSpPr>
        <p:spPr>
          <a:xfrm>
            <a:off x="3924300" y="1556792"/>
            <a:ext cx="4608140" cy="4248697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ru-RU" dirty="0"/>
          </a:p>
        </p:txBody>
      </p:sp>
      <p:sp>
        <p:nvSpPr>
          <p:cNvPr id="9" name="Block Arc 8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1556792"/>
            <a:ext cx="3096344" cy="36197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Заголовок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0"/>
            <a:ext cx="3096343" cy="431988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3923928" y="6093296"/>
            <a:ext cx="4608512" cy="216024"/>
          </a:xfrm>
          <a:prstGeom prst="rect">
            <a:avLst/>
          </a:prstGeom>
        </p:spPr>
        <p:txBody>
          <a:bodyPr lIns="0" rIns="0" numCol="1" spcCol="36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4"/>
            <a:r>
              <a:rPr lang="ru-RU" dirty="0" smtClean="0"/>
              <a:t>Подпись к картинке</a:t>
            </a:r>
          </a:p>
        </p:txBody>
      </p:sp>
      <p:pic>
        <p:nvPicPr>
          <p:cNvPr id="15" name="Picture 14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6201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Таблиц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/>
          <p:cNvSpPr>
            <a:spLocks noGrp="1"/>
          </p:cNvSpPr>
          <p:nvPr>
            <p:ph type="tbl" sz="quarter" idx="13"/>
          </p:nvPr>
        </p:nvSpPr>
        <p:spPr>
          <a:xfrm>
            <a:off x="611560" y="2204864"/>
            <a:ext cx="7920880" cy="4104456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table</a:t>
            </a:r>
            <a:endParaRPr lang="ru-RU" dirty="0"/>
          </a:p>
        </p:txBody>
      </p:sp>
      <p:sp>
        <p:nvSpPr>
          <p:cNvPr id="9" name="Block Arc 8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1628800"/>
            <a:ext cx="7920880" cy="36197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Заголовок</a:t>
            </a:r>
          </a:p>
        </p:txBody>
      </p:sp>
      <p:pic>
        <p:nvPicPr>
          <p:cNvPr id="10" name="Picture 9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6942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график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2"/>
          <p:cNvSpPr>
            <a:spLocks noGrp="1"/>
          </p:cNvSpPr>
          <p:nvPr>
            <p:ph type="chart" sz="quarter" idx="14"/>
          </p:nvPr>
        </p:nvSpPr>
        <p:spPr>
          <a:xfrm>
            <a:off x="611559" y="2204864"/>
            <a:ext cx="7920881" cy="4104456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7" name="Block Arc 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1628800"/>
            <a:ext cx="7920880" cy="36197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Заголовок</a:t>
            </a:r>
          </a:p>
        </p:txBody>
      </p:sp>
      <p:pic>
        <p:nvPicPr>
          <p:cNvPr id="10" name="Picture 9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4812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кадр_обложка">
    <p:bg bwMode="gray"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76599" y="6093296"/>
            <a:ext cx="3743673" cy="2278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Контакты</a:t>
            </a:r>
          </a:p>
        </p:txBody>
      </p:sp>
      <p:sp>
        <p:nvSpPr>
          <p:cNvPr id="4" name="Прямоугольник 6"/>
          <p:cNvSpPr/>
          <p:nvPr userDrawn="1"/>
        </p:nvSpPr>
        <p:spPr bwMode="gray">
          <a:xfrm>
            <a:off x="7112604" y="6165304"/>
            <a:ext cx="1339027" cy="1615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 smtClean="0">
                <a:solidFill>
                  <a:prstClr val="white"/>
                </a:solidFill>
                <a:latin typeface="Calibri"/>
              </a:rPr>
              <a:t>© </a:t>
            </a:r>
            <a:r>
              <a:rPr lang="en-US" sz="1050" dirty="0" smtClean="0">
                <a:solidFill>
                  <a:prstClr val="white"/>
                </a:solidFill>
                <a:latin typeface="Calibri"/>
              </a:rPr>
              <a:t>AT Consulting</a:t>
            </a:r>
            <a:r>
              <a:rPr lang="ru-RU" sz="1050" dirty="0" smtClean="0">
                <a:solidFill>
                  <a:prstClr val="white"/>
                </a:solidFill>
                <a:latin typeface="Calibri"/>
              </a:rPr>
              <a:t> — 2011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3717032"/>
            <a:ext cx="4392488" cy="19442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5924802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">
    <p:bg bwMode="gray"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>
          <a:xfrm>
            <a:off x="6011862" y="3429000"/>
            <a:ext cx="2520951" cy="208823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011862" y="5661249"/>
            <a:ext cx="2520951" cy="648072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600"/>
              </a:spcBef>
              <a:defRPr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Описание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6119613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">
    <p:bg bwMode="gray"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611188" y="3429000"/>
            <a:ext cx="3960812" cy="2088232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Calibri"/>
              </a:rPr>
              <a:t>Название презентации </a:t>
            </a:r>
            <a:br>
              <a:rPr lang="ru-RU" dirty="0" smtClean="0">
                <a:solidFill>
                  <a:prstClr val="white"/>
                </a:solidFill>
                <a:latin typeface="Calibri"/>
              </a:rPr>
            </a:br>
            <a:r>
              <a:rPr lang="ru-RU" dirty="0" smtClean="0">
                <a:solidFill>
                  <a:prstClr val="white"/>
                </a:solidFill>
                <a:latin typeface="Calibri"/>
              </a:rPr>
              <a:t>(если в заголовке длинные слова)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1188" y="5661249"/>
            <a:ext cx="3960812" cy="577626"/>
          </a:xfrm>
          <a:prstGeom prst="rect">
            <a:avLst/>
          </a:prstGeom>
        </p:spPr>
        <p:txBody>
          <a:bodyPr lIns="0" anchor="b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Описание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15474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белая">
    <p:bg bwMode="gray"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5"/>
          <p:cNvSpPr>
            <a:spLocks noGrp="1"/>
          </p:cNvSpPr>
          <p:nvPr>
            <p:ph type="title" hasCustomPrompt="1"/>
          </p:nvPr>
        </p:nvSpPr>
        <p:spPr>
          <a:xfrm>
            <a:off x="6011862" y="3429000"/>
            <a:ext cx="2520951" cy="17281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aseline="0">
                <a:solidFill>
                  <a:srgbClr val="00ABB3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011862" y="5661249"/>
            <a:ext cx="2520951" cy="648072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600"/>
              </a:spcBef>
              <a:defRPr>
                <a:solidFill>
                  <a:srgbClr val="000707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Описание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9923351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1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4531674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2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8541208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3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4268055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3F2-7BE3-4AE2-8C3F-70E149A9A65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176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Шмуцтитул (раздел) 3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4365104"/>
            <a:ext cx="4248471" cy="1871241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Пункт 1</a:t>
            </a:r>
          </a:p>
        </p:txBody>
      </p:sp>
    </p:spTree>
    <p:extLst>
      <p:ext uri="{BB962C8B-B14F-4D97-AF65-F5344CB8AC3E}">
        <p14:creationId xmlns:p14="http://schemas.microsoft.com/office/powerpoint/2010/main" val="356928123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4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4954678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5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9650547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6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3350539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7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2941307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_1 колонк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  <p:sp>
        <p:nvSpPr>
          <p:cNvPr id="27" name="Block Arc 2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2708920"/>
            <a:ext cx="5760639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2204864"/>
            <a:ext cx="5760640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9287497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ного текста_1 колонк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  <p:sp>
        <p:nvSpPr>
          <p:cNvPr id="27" name="Block Arc 2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556569"/>
            <a:ext cx="5760639" cy="4686819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1052513"/>
            <a:ext cx="5760640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2053997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2708920"/>
            <a:ext cx="3744415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59" y="2204864"/>
            <a:ext cx="7921253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788398" y="2708920"/>
            <a:ext cx="3744415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4946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ного текста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558671"/>
            <a:ext cx="3744415" cy="4680204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59" y="1054615"/>
            <a:ext cx="7921253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788398" y="1558671"/>
            <a:ext cx="3744415" cy="4680204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5510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_3_колонки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lock Arc 2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2708920"/>
            <a:ext cx="2376263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2204864"/>
            <a:ext cx="7920880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47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3383869" y="2708920"/>
            <a:ext cx="2376263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4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156176" y="2708920"/>
            <a:ext cx="2376263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2" name="Picture 11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4755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39680-3497-422E-9117-D6D93052D2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660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текст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2132856"/>
            <a:ext cx="7920880" cy="4103861"/>
          </a:xfrm>
          <a:prstGeom prst="rect">
            <a:avLst/>
          </a:prstGeom>
        </p:spPr>
        <p:txBody>
          <a:bodyPr lIns="0" rIns="0" numCol="2" spcCol="360000">
            <a:noAutofit/>
          </a:bodyPr>
          <a:lstStyle>
            <a:lvl1pPr marL="195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None/>
              <a:defRPr sz="1600" b="1">
                <a:solidFill>
                  <a:srgbClr val="004144"/>
                </a:solidFill>
                <a:latin typeface="Calibri"/>
                <a:cs typeface="Calibri"/>
              </a:defRPr>
            </a:lvl1pPr>
            <a:lvl2pPr marL="0" indent="-180000" defTabSz="809625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buFont typeface="Lucida Grande CY"/>
              <a:buChar char="◼"/>
              <a:defRPr sz="1200" baseline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2pPr>
            <a:lvl3pPr marL="180000" indent="0">
              <a:lnSpc>
                <a:spcPct val="150000"/>
              </a:lnSpc>
              <a:buClr>
                <a:schemeClr val="tx2"/>
              </a:buClr>
              <a:buFontTx/>
              <a:buNone/>
              <a:defRPr sz="900" cap="all" baseline="0"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cs typeface="Calibri"/>
              </a:defRPr>
            </a:lvl3pPr>
            <a:lvl4pPr marL="180000" indent="0">
              <a:lnSpc>
                <a:spcPct val="150000"/>
              </a:lnSpc>
              <a:buClr>
                <a:schemeClr val="tx2"/>
              </a:buClr>
              <a:buFontTx/>
              <a:buNone/>
              <a:defRPr sz="900" i="1" u="sng" strike="noStrike" cap="none" normalizeH="0" baseline="0">
                <a:solidFill>
                  <a:srgbClr val="00ABB3"/>
                </a:solidFill>
                <a:latin typeface="Calibri"/>
                <a:cs typeface="Calibri"/>
              </a:defRPr>
            </a:lvl4pPr>
            <a:lvl5pPr marL="35280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900" b="0" i="0" u="none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10" name="Block Arc 9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1628800"/>
            <a:ext cx="7920880" cy="361974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Заголовок</a:t>
            </a:r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2063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1" y="1556793"/>
            <a:ext cx="7920879" cy="432048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</p:txBody>
      </p:sp>
      <p:pic>
        <p:nvPicPr>
          <p:cNvPr id="9" name="Picture 8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1179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равнение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11560" y="2706986"/>
            <a:ext cx="3744416" cy="433982"/>
          </a:xfrm>
          <a:prstGeom prst="rect">
            <a:avLst/>
          </a:prstGeom>
        </p:spPr>
        <p:txBody>
          <a:bodyPr lIns="0" anchor="b" anchorCtr="0"/>
          <a:lstStyle>
            <a:lvl1pPr>
              <a:defRPr sz="1800" b="1">
                <a:solidFill>
                  <a:schemeClr val="tx1">
                    <a:lumMod val="90000"/>
                    <a:lumOff val="10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 1</a:t>
            </a: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4788024" y="2706986"/>
            <a:ext cx="3744789" cy="433982"/>
          </a:xfrm>
          <a:prstGeom prst="rect">
            <a:avLst/>
          </a:prstGeom>
        </p:spPr>
        <p:txBody>
          <a:bodyPr lIns="0" rIns="0" anchor="b" anchorCtr="0"/>
          <a:lstStyle>
            <a:lvl1pPr>
              <a:defRPr sz="1800" b="1">
                <a:solidFill>
                  <a:srgbClr val="006B70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/>
              <a:t>Подзаголовок 1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3212976"/>
            <a:ext cx="3744416" cy="1512167"/>
          </a:xfrm>
          <a:prstGeom prst="rect">
            <a:avLst/>
          </a:prstGeom>
        </p:spPr>
        <p:txBody>
          <a:bodyPr lIns="0"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130000"/>
              <a:buFont typeface="Arial"/>
              <a:buChar char="✚"/>
              <a:defRPr sz="1200" baseline="0">
                <a:solidFill>
                  <a:srgbClr val="000707"/>
                </a:solidFill>
                <a:latin typeface="Calibri"/>
                <a:cs typeface="Calibri"/>
              </a:defRPr>
            </a:lvl1pPr>
            <a:lvl2pPr marL="714375" indent="-352425">
              <a:lnSpc>
                <a:spcPct val="150000"/>
              </a:lnSpc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90700" indent="-34290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 sz="1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Сюда пишем плюсы</a:t>
            </a:r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611560" y="4797152"/>
            <a:ext cx="3744019" cy="1512168"/>
          </a:xfrm>
          <a:prstGeom prst="rect">
            <a:avLst/>
          </a:prstGeom>
        </p:spPr>
        <p:txBody>
          <a:bodyPr lIns="0"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rgbClr val="AB1967"/>
              </a:buClr>
              <a:buSzPct val="120000"/>
              <a:buFont typeface="Arial"/>
              <a:buChar char="✖"/>
              <a:defRPr sz="1200">
                <a:solidFill>
                  <a:srgbClr val="000707"/>
                </a:solidFill>
                <a:latin typeface="Calibri"/>
                <a:cs typeface="Calibri"/>
              </a:defRPr>
            </a:lvl1pPr>
            <a:lvl2pPr marL="714375" indent="-352425">
              <a:lnSpc>
                <a:spcPct val="150000"/>
              </a:lnSpc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90700" indent="-34290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 sz="1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Сюда пишем минусы</a:t>
            </a:r>
          </a:p>
        </p:txBody>
      </p:sp>
      <p:sp>
        <p:nvSpPr>
          <p:cNvPr id="15" name="Block Arc 14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31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4788024" y="3212976"/>
            <a:ext cx="3744416" cy="1512167"/>
          </a:xfrm>
          <a:prstGeom prst="rect">
            <a:avLst/>
          </a:prstGeom>
        </p:spPr>
        <p:txBody>
          <a:bodyPr lIns="0"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130000"/>
              <a:buFont typeface="Arial"/>
              <a:buChar char="✚"/>
              <a:defRPr sz="1200" baseline="0">
                <a:solidFill>
                  <a:srgbClr val="000707"/>
                </a:solidFill>
                <a:latin typeface="Calibri"/>
                <a:cs typeface="Calibri"/>
              </a:defRPr>
            </a:lvl1pPr>
            <a:lvl2pPr marL="714375" indent="-352425">
              <a:lnSpc>
                <a:spcPct val="150000"/>
              </a:lnSpc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90700" indent="-34290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 sz="1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Сюда пишем плюсы</a:t>
            </a:r>
          </a:p>
        </p:txBody>
      </p:sp>
      <p:sp>
        <p:nvSpPr>
          <p:cNvPr id="32" name="Текст 5"/>
          <p:cNvSpPr>
            <a:spLocks noGrp="1"/>
          </p:cNvSpPr>
          <p:nvPr>
            <p:ph type="body" sz="quarter" idx="24" hasCustomPrompt="1"/>
          </p:nvPr>
        </p:nvSpPr>
        <p:spPr>
          <a:xfrm>
            <a:off x="4788024" y="4797152"/>
            <a:ext cx="3744019" cy="1512168"/>
          </a:xfrm>
          <a:prstGeom prst="rect">
            <a:avLst/>
          </a:prstGeom>
        </p:spPr>
        <p:txBody>
          <a:bodyPr lIns="0"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rgbClr val="AB1967"/>
              </a:buClr>
              <a:buSzPct val="120000"/>
              <a:buFont typeface="Arial"/>
              <a:buChar char="✖"/>
              <a:defRPr sz="1200">
                <a:solidFill>
                  <a:srgbClr val="000707"/>
                </a:solidFill>
                <a:latin typeface="Calibri"/>
                <a:cs typeface="Calibri"/>
              </a:defRPr>
            </a:lvl1pPr>
            <a:lvl2pPr marL="714375" indent="-352425">
              <a:lnSpc>
                <a:spcPct val="150000"/>
              </a:lnSpc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90700" indent="-34290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 sz="1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Сюда пишем минусы</a:t>
            </a:r>
          </a:p>
        </p:txBody>
      </p:sp>
      <p:pic>
        <p:nvPicPr>
          <p:cNvPr id="14" name="Picture 13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194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11560" y="1628800"/>
            <a:ext cx="3744416" cy="433982"/>
          </a:xfrm>
          <a:prstGeom prst="rect">
            <a:avLst/>
          </a:prstGeom>
        </p:spPr>
        <p:txBody>
          <a:bodyPr lIns="0" anchor="b" anchorCtr="0"/>
          <a:lstStyle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 1</a:t>
            </a:r>
          </a:p>
        </p:txBody>
      </p:sp>
      <p:sp>
        <p:nvSpPr>
          <p:cNvPr id="7" name="Block Arc 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611561" y="4653136"/>
            <a:ext cx="851693" cy="851693"/>
            <a:chOff x="611561" y="3861048"/>
            <a:chExt cx="1136342" cy="1136342"/>
          </a:xfrm>
        </p:grpSpPr>
        <p:sp>
          <p:nvSpPr>
            <p:cNvPr id="16" name="Oval 15"/>
            <p:cNvSpPr/>
            <p:nvPr userDrawn="1"/>
          </p:nvSpPr>
          <p:spPr>
            <a:xfrm>
              <a:off x="626596" y="3876083"/>
              <a:ext cx="1106272" cy="110627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Minus 20"/>
            <p:cNvSpPr/>
            <p:nvPr userDrawn="1"/>
          </p:nvSpPr>
          <p:spPr>
            <a:xfrm>
              <a:off x="611561" y="3861048"/>
              <a:ext cx="1136342" cy="1136342"/>
            </a:xfrm>
            <a:prstGeom prst="mathMinus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oup 45"/>
          <p:cNvGrpSpPr/>
          <p:nvPr userDrawn="1"/>
        </p:nvGrpSpPr>
        <p:grpSpPr>
          <a:xfrm>
            <a:off x="611561" y="2204865"/>
            <a:ext cx="851693" cy="851693"/>
            <a:chOff x="611561" y="2204865"/>
            <a:chExt cx="1136342" cy="1136342"/>
          </a:xfrm>
        </p:grpSpPr>
        <p:sp>
          <p:nvSpPr>
            <p:cNvPr id="23" name="Oval 22"/>
            <p:cNvSpPr/>
            <p:nvPr userDrawn="1"/>
          </p:nvSpPr>
          <p:spPr>
            <a:xfrm>
              <a:off x="626596" y="2219900"/>
              <a:ext cx="1106272" cy="11062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Plus 23"/>
            <p:cNvSpPr/>
            <p:nvPr userDrawn="1"/>
          </p:nvSpPr>
          <p:spPr>
            <a:xfrm>
              <a:off x="611561" y="2204865"/>
              <a:ext cx="1136342" cy="1136342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3" name="Текст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619672" y="2204864"/>
            <a:ext cx="2736304" cy="1512167"/>
          </a:xfrm>
          <a:prstGeom prst="rect">
            <a:avLst/>
          </a:prstGeom>
        </p:spPr>
        <p:txBody>
          <a:bodyPr lIns="0" rIns="0" numCol="1" spcCol="18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Текст списка</a:t>
            </a:r>
          </a:p>
        </p:txBody>
      </p:sp>
      <p:sp>
        <p:nvSpPr>
          <p:cNvPr id="35" name="Текст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619672" y="4725144"/>
            <a:ext cx="2736304" cy="1512167"/>
          </a:xfrm>
          <a:prstGeom prst="rect">
            <a:avLst/>
          </a:prstGeom>
        </p:spPr>
        <p:txBody>
          <a:bodyPr lIns="0" rIns="0" numCol="1" spcCol="18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Текст списка</a:t>
            </a:r>
          </a:p>
        </p:txBody>
      </p:sp>
      <p:sp>
        <p:nvSpPr>
          <p:cNvPr id="36" name="Текст 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788024" y="1628800"/>
            <a:ext cx="3744416" cy="433982"/>
          </a:xfrm>
          <a:prstGeom prst="rect">
            <a:avLst/>
          </a:prstGeom>
        </p:spPr>
        <p:txBody>
          <a:bodyPr lIns="0" anchor="b" anchorCtr="0"/>
          <a:lstStyle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 1</a:t>
            </a:r>
          </a:p>
        </p:txBody>
      </p:sp>
      <p:grpSp>
        <p:nvGrpSpPr>
          <p:cNvPr id="51" name="Group 50"/>
          <p:cNvGrpSpPr/>
          <p:nvPr userDrawn="1"/>
        </p:nvGrpSpPr>
        <p:grpSpPr>
          <a:xfrm>
            <a:off x="4788024" y="4653136"/>
            <a:ext cx="851693" cy="851693"/>
            <a:chOff x="611561" y="3861048"/>
            <a:chExt cx="1136342" cy="1136342"/>
          </a:xfrm>
        </p:grpSpPr>
        <p:sp>
          <p:nvSpPr>
            <p:cNvPr id="52" name="Oval 51"/>
            <p:cNvSpPr/>
            <p:nvPr userDrawn="1"/>
          </p:nvSpPr>
          <p:spPr>
            <a:xfrm>
              <a:off x="626596" y="3876083"/>
              <a:ext cx="1106272" cy="110627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" name="Minus 52"/>
            <p:cNvSpPr/>
            <p:nvPr userDrawn="1"/>
          </p:nvSpPr>
          <p:spPr>
            <a:xfrm>
              <a:off x="611561" y="3861048"/>
              <a:ext cx="1136342" cy="1136342"/>
            </a:xfrm>
            <a:prstGeom prst="mathMinus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 userDrawn="1"/>
        </p:nvGrpSpPr>
        <p:grpSpPr>
          <a:xfrm>
            <a:off x="4788024" y="2204865"/>
            <a:ext cx="851693" cy="851693"/>
            <a:chOff x="611561" y="2204865"/>
            <a:chExt cx="1136342" cy="1136342"/>
          </a:xfrm>
        </p:grpSpPr>
        <p:sp>
          <p:nvSpPr>
            <p:cNvPr id="55" name="Oval 54"/>
            <p:cNvSpPr/>
            <p:nvPr userDrawn="1"/>
          </p:nvSpPr>
          <p:spPr>
            <a:xfrm>
              <a:off x="626596" y="2219900"/>
              <a:ext cx="1106272" cy="11062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Plus 55"/>
            <p:cNvSpPr/>
            <p:nvPr userDrawn="1"/>
          </p:nvSpPr>
          <p:spPr>
            <a:xfrm>
              <a:off x="611561" y="2204865"/>
              <a:ext cx="1136342" cy="1136342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7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5796135" y="2204864"/>
            <a:ext cx="2736304" cy="1512167"/>
          </a:xfrm>
          <a:prstGeom prst="rect">
            <a:avLst/>
          </a:prstGeom>
        </p:spPr>
        <p:txBody>
          <a:bodyPr lIns="0" rIns="0" numCol="1" spcCol="18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Текст списка</a:t>
            </a:r>
          </a:p>
        </p:txBody>
      </p:sp>
      <p:sp>
        <p:nvSpPr>
          <p:cNvPr id="58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5796135" y="4725144"/>
            <a:ext cx="2736304" cy="1512167"/>
          </a:xfrm>
          <a:prstGeom prst="rect">
            <a:avLst/>
          </a:prstGeom>
        </p:spPr>
        <p:txBody>
          <a:bodyPr lIns="0" rIns="0" numCol="1" spcCol="18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Текст списка</a:t>
            </a:r>
          </a:p>
        </p:txBody>
      </p:sp>
      <p:pic>
        <p:nvPicPr>
          <p:cNvPr id="26" name="Picture 25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7177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рисунок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3924300" y="1988840"/>
            <a:ext cx="4608140" cy="396044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ru-RU" dirty="0"/>
          </a:p>
        </p:txBody>
      </p:sp>
      <p:sp>
        <p:nvSpPr>
          <p:cNvPr id="11" name="Block Arc 10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0"/>
            <a:ext cx="3096343" cy="431988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3928" y="6093296"/>
            <a:ext cx="4608512" cy="216024"/>
          </a:xfrm>
          <a:prstGeom prst="rect">
            <a:avLst/>
          </a:prstGeom>
        </p:spPr>
        <p:txBody>
          <a:bodyPr lIns="0" rIns="0" numCol="1" spcCol="36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4"/>
            <a:r>
              <a:rPr lang="ru-RU" dirty="0" smtClean="0"/>
              <a:t>Подпись к картинке</a:t>
            </a:r>
          </a:p>
        </p:txBody>
      </p:sp>
      <p:pic>
        <p:nvPicPr>
          <p:cNvPr id="12" name="Picture 11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8590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иаграмма 3"/>
          <p:cNvSpPr>
            <a:spLocks noGrp="1"/>
          </p:cNvSpPr>
          <p:nvPr>
            <p:ph type="chart" sz="quarter" idx="14"/>
          </p:nvPr>
        </p:nvSpPr>
        <p:spPr bwMode="auto">
          <a:xfrm>
            <a:off x="3923928" y="1988840"/>
            <a:ext cx="4608512" cy="4320481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11" name="Block Arc 10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0"/>
            <a:ext cx="3096343" cy="431988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0" name="Picture 9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1530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иаграмма 3"/>
          <p:cNvSpPr>
            <a:spLocks noGrp="1"/>
          </p:cNvSpPr>
          <p:nvPr>
            <p:ph type="chart" sz="quarter" idx="13"/>
          </p:nvPr>
        </p:nvSpPr>
        <p:spPr>
          <a:xfrm>
            <a:off x="611560" y="2420888"/>
            <a:ext cx="7920880" cy="388843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10" name="Block Arc 9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1"/>
            <a:ext cx="5760639" cy="288032"/>
          </a:xfrm>
          <a:prstGeom prst="rect">
            <a:avLst/>
          </a:prstGeom>
        </p:spPr>
        <p:txBody>
          <a:bodyPr lIns="0" rIns="0" numCol="1" spcCol="360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endParaRPr lang="ru-RU" dirty="0" smtClean="0"/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3678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/>
          <p:cNvSpPr>
            <a:spLocks noGrp="1"/>
          </p:cNvSpPr>
          <p:nvPr>
            <p:ph type="tbl" sz="quarter" idx="13"/>
          </p:nvPr>
        </p:nvSpPr>
        <p:spPr>
          <a:xfrm>
            <a:off x="611560" y="2420888"/>
            <a:ext cx="7920880" cy="388843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table</a:t>
            </a:r>
            <a:endParaRPr lang="ru-RU" dirty="0"/>
          </a:p>
        </p:txBody>
      </p:sp>
      <p:sp>
        <p:nvSpPr>
          <p:cNvPr id="10" name="Block Arc 9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1"/>
            <a:ext cx="5760639" cy="288032"/>
          </a:xfrm>
          <a:prstGeom prst="rect">
            <a:avLst/>
          </a:prstGeom>
        </p:spPr>
        <p:txBody>
          <a:bodyPr lIns="0" rIns="0" numCol="1" spcCol="36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endParaRPr lang="ru-RU" dirty="0" smtClean="0"/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0677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текст+диаграмм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Диаграмма 3"/>
          <p:cNvSpPr>
            <a:spLocks noGrp="1"/>
          </p:cNvSpPr>
          <p:nvPr>
            <p:ph type="chart" sz="quarter" idx="15"/>
          </p:nvPr>
        </p:nvSpPr>
        <p:spPr bwMode="auto">
          <a:xfrm>
            <a:off x="2555776" y="1556792"/>
            <a:ext cx="5976664" cy="4752529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10" name="Block Arc 9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556792"/>
            <a:ext cx="1728191" cy="4751933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9975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текст+картинк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4"/>
          <p:cNvSpPr>
            <a:spLocks noGrp="1"/>
          </p:cNvSpPr>
          <p:nvPr>
            <p:ph type="pic" sz="quarter" idx="15"/>
          </p:nvPr>
        </p:nvSpPr>
        <p:spPr>
          <a:xfrm>
            <a:off x="3924300" y="1556792"/>
            <a:ext cx="4608140" cy="4248697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ru-RU" dirty="0"/>
          </a:p>
        </p:txBody>
      </p:sp>
      <p:sp>
        <p:nvSpPr>
          <p:cNvPr id="9" name="Block Arc 8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1556792"/>
            <a:ext cx="3096344" cy="36197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Заголовок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0"/>
            <a:ext cx="3096343" cy="431988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3923928" y="6093296"/>
            <a:ext cx="4608512" cy="216024"/>
          </a:xfrm>
          <a:prstGeom prst="rect">
            <a:avLst/>
          </a:prstGeom>
        </p:spPr>
        <p:txBody>
          <a:bodyPr lIns="0" rIns="0" numCol="1" spcCol="36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4"/>
            <a:r>
              <a:rPr lang="ru-RU" dirty="0" smtClean="0"/>
              <a:t>Подпись к картинке</a:t>
            </a:r>
          </a:p>
        </p:txBody>
      </p:sp>
      <p:pic>
        <p:nvPicPr>
          <p:cNvPr id="15" name="Picture 14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1863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E7F88-2E70-4B45-B5F8-585880D201A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691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Таблиц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/>
          <p:cNvSpPr>
            <a:spLocks noGrp="1"/>
          </p:cNvSpPr>
          <p:nvPr>
            <p:ph type="tbl" sz="quarter" idx="13"/>
          </p:nvPr>
        </p:nvSpPr>
        <p:spPr>
          <a:xfrm>
            <a:off x="611560" y="2204864"/>
            <a:ext cx="7920880" cy="4104456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table</a:t>
            </a:r>
            <a:endParaRPr lang="ru-RU" dirty="0"/>
          </a:p>
        </p:txBody>
      </p:sp>
      <p:sp>
        <p:nvSpPr>
          <p:cNvPr id="9" name="Block Arc 8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1628800"/>
            <a:ext cx="7920880" cy="36197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Заголовок</a:t>
            </a:r>
          </a:p>
        </p:txBody>
      </p:sp>
      <p:pic>
        <p:nvPicPr>
          <p:cNvPr id="10" name="Picture 9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138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график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2"/>
          <p:cNvSpPr>
            <a:spLocks noGrp="1"/>
          </p:cNvSpPr>
          <p:nvPr>
            <p:ph type="chart" sz="quarter" idx="14"/>
          </p:nvPr>
        </p:nvSpPr>
        <p:spPr>
          <a:xfrm>
            <a:off x="611559" y="2204864"/>
            <a:ext cx="7920881" cy="4104456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7" name="Block Arc 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1628800"/>
            <a:ext cx="7920880" cy="36197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Заголовок</a:t>
            </a:r>
          </a:p>
        </p:txBody>
      </p:sp>
      <p:pic>
        <p:nvPicPr>
          <p:cNvPr id="10" name="Picture 9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7223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кадр_обложка">
    <p:bg bwMode="gray"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76599" y="6093296"/>
            <a:ext cx="3743673" cy="2278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Контакты</a:t>
            </a:r>
          </a:p>
        </p:txBody>
      </p:sp>
      <p:sp>
        <p:nvSpPr>
          <p:cNvPr id="4" name="Прямоугольник 6"/>
          <p:cNvSpPr/>
          <p:nvPr userDrawn="1"/>
        </p:nvSpPr>
        <p:spPr bwMode="gray">
          <a:xfrm>
            <a:off x="7112604" y="6165304"/>
            <a:ext cx="1339027" cy="1615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 smtClean="0">
                <a:solidFill>
                  <a:prstClr val="white"/>
                </a:solidFill>
                <a:latin typeface="Calibri"/>
              </a:rPr>
              <a:t>© </a:t>
            </a:r>
            <a:r>
              <a:rPr lang="en-US" sz="1050" dirty="0" smtClean="0">
                <a:solidFill>
                  <a:prstClr val="white"/>
                </a:solidFill>
                <a:latin typeface="Calibri"/>
              </a:rPr>
              <a:t>AT Consulting</a:t>
            </a:r>
            <a:r>
              <a:rPr lang="ru-RU" sz="1050" dirty="0" smtClean="0">
                <a:solidFill>
                  <a:prstClr val="white"/>
                </a:solidFill>
                <a:latin typeface="Calibri"/>
              </a:rPr>
              <a:t> — 2011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3717032"/>
            <a:ext cx="4392488" cy="19442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3709388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K:\TNC\Ростелеком\PPT Shablon\work\DIMA_ROS_P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0"/>
            <a:ext cx="4357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/>
          <p:nvPr userDrawn="1"/>
        </p:nvSpPr>
        <p:spPr>
          <a:xfrm>
            <a:off x="0" y="5373688"/>
            <a:ext cx="2627313" cy="148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Picture 4" descr="K:\TNC\Ростелеком\PPT Shablon\work\ROS-logo-diskr-color-goriz-RU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87338" y="0"/>
            <a:ext cx="29591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068960"/>
            <a:ext cx="4608512" cy="1152128"/>
          </a:xfrm>
        </p:spPr>
        <p:txBody>
          <a:bodyPr>
            <a:normAutofit/>
          </a:bodyPr>
          <a:lstStyle>
            <a:lvl1pPr algn="l">
              <a:defRPr sz="32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340696"/>
            <a:ext cx="4608512" cy="103252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8589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96752"/>
            <a:ext cx="8075240" cy="4608513"/>
          </a:xfrm>
        </p:spPr>
        <p:txBody>
          <a:bodyPr lIns="0" tIns="0" rIns="0" bIns="0">
            <a:normAutofit/>
          </a:bodyPr>
          <a:lstStyle>
            <a:lvl1pPr marL="92075" indent="-92075">
              <a:spcAft>
                <a:spcPts val="600"/>
              </a:spcAft>
              <a:defRPr sz="1300"/>
            </a:lvl1pPr>
            <a:lvl2pPr marL="360363" indent="-92075">
              <a:spcAft>
                <a:spcPts val="600"/>
              </a:spcAft>
              <a:buFont typeface="Arial" pitchFamily="34" charset="0"/>
              <a:buChar char="•"/>
              <a:defRPr sz="1200"/>
            </a:lvl2pPr>
            <a:lvl3pPr marL="628650" indent="-92075">
              <a:spcAft>
                <a:spcPts val="600"/>
              </a:spcAft>
              <a:buFont typeface="Arial" pitchFamily="34" charset="0"/>
              <a:buChar char="•"/>
              <a:defRPr sz="1200"/>
            </a:lvl3pPr>
            <a:lvl4pPr marL="628650" indent="-92075">
              <a:spcAft>
                <a:spcPts val="600"/>
              </a:spcAft>
              <a:buFont typeface="Arial" pitchFamily="34" charset="0"/>
              <a:buChar char="•"/>
              <a:defRPr sz="1200"/>
            </a:lvl4pPr>
            <a:lvl5pPr marL="628650" indent="-92075">
              <a:spcAft>
                <a:spcPts val="600"/>
              </a:spcAft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F2D05-7A34-4F36-B040-C75FAFA1EEA3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6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TNC\Ростелеком\PPT Shablon\work\DIMA_ROS_PP-0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:\TNC\Ростелеком\PPT Shablon\work\ROS-logo-diskr-color-goriz-RU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87338" y="0"/>
            <a:ext cx="29591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8"/>
          <p:cNvCxnSpPr/>
          <p:nvPr userDrawn="1"/>
        </p:nvCxnSpPr>
        <p:spPr>
          <a:xfrm>
            <a:off x="1069975" y="6153150"/>
            <a:ext cx="0" cy="4667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9"/>
          <p:cNvSpPr txBox="1"/>
          <p:nvPr userDrawn="1"/>
        </p:nvSpPr>
        <p:spPr>
          <a:xfrm>
            <a:off x="1309688" y="6237288"/>
            <a:ext cx="1728787" cy="2778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www.rt.ru</a:t>
            </a: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24" y="2204864"/>
            <a:ext cx="3883968" cy="1512169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024" y="3873029"/>
            <a:ext cx="1435696" cy="348059"/>
          </a:xfrm>
          <a:gradFill>
            <a:gsLst>
              <a:gs pos="0">
                <a:srgbClr val="F15A22"/>
              </a:gs>
              <a:gs pos="100000">
                <a:srgbClr val="F99D33"/>
              </a:gs>
            </a:gsLst>
            <a:lin ang="0" scaled="0"/>
          </a:gra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3E6BE-6785-4D76-BD88-7C39215E648D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805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82A35-2CC5-4743-AB5A-EDC990D4DA83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5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C0CF2-81DF-4E73-8B9A-CBA24DC347AD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44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4C2A7-7548-4AD9-A46C-9F29CE04DDF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12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BBCE1-60A1-473B-85C2-2845772DCDA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0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188" y="1628775"/>
            <a:ext cx="3960812" cy="4176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628775"/>
            <a:ext cx="3962400" cy="4176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4C72-F0C8-480D-8B52-3C20AEA2FB5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338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F1ED3-B725-4B44-8C20-9089D0D76446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0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FB4D-A59F-4456-8DE3-5F85E0683CE9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9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D6FAA-8273-44C8-862D-9291228F095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16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601E3-B4C0-4306-83D7-235103BE6567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52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K:\TNC\Ростелеком\PPT Shablon\work\DIMA_ROS_P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0"/>
            <a:ext cx="4357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/>
          <p:nvPr userDrawn="1"/>
        </p:nvSpPr>
        <p:spPr>
          <a:xfrm>
            <a:off x="0" y="5373688"/>
            <a:ext cx="2627313" cy="148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Picture 4" descr="K:\TNC\Ростелеком\PPT Shablon\work\ROS-logo-diskr-color-goriz-RU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87338" y="0"/>
            <a:ext cx="29591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068960"/>
            <a:ext cx="4608512" cy="1152128"/>
          </a:xfrm>
        </p:spPr>
        <p:txBody>
          <a:bodyPr>
            <a:normAutofit/>
          </a:bodyPr>
          <a:lstStyle>
            <a:lvl1pPr algn="l">
              <a:defRPr sz="32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340696"/>
            <a:ext cx="4608512" cy="103252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5220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96752"/>
            <a:ext cx="8075240" cy="4608513"/>
          </a:xfrm>
        </p:spPr>
        <p:txBody>
          <a:bodyPr lIns="0" tIns="0" rIns="0" bIns="0">
            <a:normAutofit/>
          </a:bodyPr>
          <a:lstStyle>
            <a:lvl1pPr marL="92075" indent="-92075">
              <a:spcAft>
                <a:spcPts val="600"/>
              </a:spcAft>
              <a:defRPr sz="1300"/>
            </a:lvl1pPr>
            <a:lvl2pPr marL="360363" indent="-92075">
              <a:spcAft>
                <a:spcPts val="600"/>
              </a:spcAft>
              <a:buFont typeface="Arial" pitchFamily="34" charset="0"/>
              <a:buChar char="•"/>
              <a:defRPr sz="1200"/>
            </a:lvl2pPr>
            <a:lvl3pPr marL="628650" indent="-92075">
              <a:spcAft>
                <a:spcPts val="600"/>
              </a:spcAft>
              <a:buFont typeface="Arial" pitchFamily="34" charset="0"/>
              <a:buChar char="•"/>
              <a:defRPr sz="1200"/>
            </a:lvl3pPr>
            <a:lvl4pPr marL="628650" indent="-92075">
              <a:spcAft>
                <a:spcPts val="600"/>
              </a:spcAft>
              <a:buFont typeface="Arial" pitchFamily="34" charset="0"/>
              <a:buChar char="•"/>
              <a:defRPr sz="1200"/>
            </a:lvl4pPr>
            <a:lvl5pPr marL="628650" indent="-92075">
              <a:spcAft>
                <a:spcPts val="600"/>
              </a:spcAft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F2D05-7A34-4F36-B040-C75FAFA1EEA3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5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TNC\Ростелеком\PPT Shablon\work\DIMA_ROS_PP-0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:\TNC\Ростелеком\PPT Shablon\work\ROS-logo-diskr-color-goriz-RU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87338" y="0"/>
            <a:ext cx="29591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8"/>
          <p:cNvCxnSpPr/>
          <p:nvPr userDrawn="1"/>
        </p:nvCxnSpPr>
        <p:spPr>
          <a:xfrm>
            <a:off x="1069975" y="6153150"/>
            <a:ext cx="0" cy="4667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9"/>
          <p:cNvSpPr txBox="1"/>
          <p:nvPr userDrawn="1"/>
        </p:nvSpPr>
        <p:spPr>
          <a:xfrm>
            <a:off x="1309688" y="6237288"/>
            <a:ext cx="1728787" cy="2778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www.rt.ru</a:t>
            </a: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24" y="2204864"/>
            <a:ext cx="3883968" cy="1512169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024" y="3873029"/>
            <a:ext cx="1435696" cy="348059"/>
          </a:xfrm>
          <a:gradFill>
            <a:gsLst>
              <a:gs pos="0">
                <a:srgbClr val="F15A22"/>
              </a:gs>
              <a:gs pos="100000">
                <a:srgbClr val="F99D33"/>
              </a:gs>
            </a:gsLst>
            <a:lin ang="0" scaled="0"/>
          </a:gradFill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3E6BE-6785-4D76-BD88-7C39215E648D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494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82A35-2CC5-4743-AB5A-EDC990D4DA83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7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C0CF2-81DF-4E73-8B9A-CBA24DC347AD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06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4C2A7-7548-4AD9-A46C-9F29CE04DDF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819A-DFBD-4A6A-A284-D30E203E486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339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BBCE1-60A1-473B-85C2-2845772DCDA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F1ED3-B725-4B44-8C20-9089D0D76446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FB4D-A59F-4456-8DE3-5F85E0683CE9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69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D6FAA-8273-44C8-862D-9291228F095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01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601E3-B4C0-4306-83D7-235103BE6567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53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6F72E-5040-4DD0-8E0D-4742F85310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51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BAA37-0DB3-412B-B00F-59825C8855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96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9AE73-0958-4FF1-A1F6-C460A4FCE07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7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216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EA9E0-66F1-4522-8DBC-8EA438C030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19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0742-175E-43BC-A046-99AD565526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73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69088" y="274638"/>
            <a:ext cx="2017712" cy="5530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188" y="274638"/>
            <a:ext cx="5905500" cy="5530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4EADD-C160-4893-9932-C5F9FD5864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84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3F2-7BE3-4AE2-8C3F-70E149A9A65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90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39680-3497-422E-9117-D6D93052D2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95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E7F88-2E70-4B45-B5F8-585880D201A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94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188" y="1628775"/>
            <a:ext cx="3960812" cy="4176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628775"/>
            <a:ext cx="3962400" cy="4176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4C72-F0C8-480D-8B52-3C20AEA2FB5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12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819A-DFBD-4A6A-A284-D30E203E486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06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6F72E-5040-4DD0-8E0D-4742F85310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4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BAA37-0DB3-412B-B00F-59825C8855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5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96286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9AE73-0958-4FF1-A1F6-C460A4FCE07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17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EA9E0-66F1-4522-8DBC-8EA438C030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83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0742-175E-43BC-A046-99AD565526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20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69088" y="274638"/>
            <a:ext cx="2017712" cy="5530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188" y="274638"/>
            <a:ext cx="5905500" cy="5530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4EADD-C160-4893-9932-C5F9FD5864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46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3F2-7BE3-4AE2-8C3F-70E149A9A65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60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39680-3497-422E-9117-D6D93052D2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96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E7F88-2E70-4B45-B5F8-585880D201A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93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188" y="1628775"/>
            <a:ext cx="3960812" cy="4176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628775"/>
            <a:ext cx="3962400" cy="4176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4C72-F0C8-480D-8B52-3C20AEA2FB5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882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819A-DFBD-4A6A-A284-D30E203E486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647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6F72E-5040-4DD0-8E0D-4742F85310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4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188" y="1628775"/>
            <a:ext cx="3960812" cy="4176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628775"/>
            <a:ext cx="3962400" cy="4176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5507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BAA37-0DB3-412B-B00F-59825C8855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5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9AE73-0958-4FF1-A1F6-C460A4FCE07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00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EA9E0-66F1-4522-8DBC-8EA438C030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68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0742-175E-43BC-A046-99AD565526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88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69088" y="274638"/>
            <a:ext cx="2017712" cy="5530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188" y="274638"/>
            <a:ext cx="5905500" cy="5530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4EADD-C160-4893-9932-C5F9FD5864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30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3F2-7BE3-4AE2-8C3F-70E149A9A65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888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39680-3497-422E-9117-D6D93052D2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869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E7F88-2E70-4B45-B5F8-585880D201A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45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188" y="1628775"/>
            <a:ext cx="3960812" cy="4176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628775"/>
            <a:ext cx="3962400" cy="4176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4C72-F0C8-480D-8B52-3C20AEA2FB5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734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819A-DFBD-4A6A-A284-D30E203E486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33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9950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6F72E-5040-4DD0-8E0D-4742F85310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958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BAA37-0DB3-412B-B00F-59825C8855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90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9AE73-0958-4FF1-A1F6-C460A4FCE07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76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EA9E0-66F1-4522-8DBC-8EA438C030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85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0742-175E-43BC-A046-99AD565526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3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69088" y="274638"/>
            <a:ext cx="2017712" cy="5530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1188" y="274638"/>
            <a:ext cx="5905500" cy="5530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4EADD-C160-4893-9932-C5F9FD5864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00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">
    <p:bg bwMode="gray"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>
          <a:xfrm>
            <a:off x="6011862" y="3429000"/>
            <a:ext cx="2520951" cy="208823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011862" y="5661249"/>
            <a:ext cx="2520951" cy="648072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600"/>
              </a:spcBef>
              <a:defRPr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Описание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2952731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">
    <p:bg bwMode="gray"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611188" y="3429000"/>
            <a:ext cx="3960812" cy="2088232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Calibri"/>
              </a:rPr>
              <a:t>Название презентации </a:t>
            </a:r>
            <a:br>
              <a:rPr lang="ru-RU" dirty="0" smtClean="0">
                <a:solidFill>
                  <a:prstClr val="white"/>
                </a:solidFill>
                <a:latin typeface="Calibri"/>
              </a:rPr>
            </a:br>
            <a:r>
              <a:rPr lang="ru-RU" dirty="0" smtClean="0">
                <a:solidFill>
                  <a:prstClr val="white"/>
                </a:solidFill>
                <a:latin typeface="Calibri"/>
              </a:rPr>
              <a:t>(если в заголовке длинные слова)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1188" y="5661249"/>
            <a:ext cx="3960812" cy="577626"/>
          </a:xfrm>
          <a:prstGeom prst="rect">
            <a:avLst/>
          </a:prstGeom>
        </p:spPr>
        <p:txBody>
          <a:bodyPr lIns="0" anchor="b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Описание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10736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белая">
    <p:bg bwMode="gray"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5"/>
          <p:cNvSpPr>
            <a:spLocks noGrp="1"/>
          </p:cNvSpPr>
          <p:nvPr>
            <p:ph type="title" hasCustomPrompt="1"/>
          </p:nvPr>
        </p:nvSpPr>
        <p:spPr>
          <a:xfrm>
            <a:off x="6011862" y="3429000"/>
            <a:ext cx="2520951" cy="17281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aseline="0">
                <a:solidFill>
                  <a:srgbClr val="00ABB3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011862" y="5661249"/>
            <a:ext cx="2520951" cy="648072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600"/>
              </a:spcBef>
              <a:defRPr>
                <a:solidFill>
                  <a:srgbClr val="000707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Описание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9445411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1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936748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57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2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6176144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3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0639770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Шмуцтитул (раздел) 3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4365104"/>
            <a:ext cx="4248471" cy="1871241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Пункт 1</a:t>
            </a:r>
          </a:p>
        </p:txBody>
      </p:sp>
    </p:spTree>
    <p:extLst>
      <p:ext uri="{BB962C8B-B14F-4D97-AF65-F5344CB8AC3E}">
        <p14:creationId xmlns:p14="http://schemas.microsoft.com/office/powerpoint/2010/main" val="6663218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4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7297881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5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9172621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6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4777971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7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5173447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_1 колонк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  <p:sp>
        <p:nvSpPr>
          <p:cNvPr id="27" name="Block Arc 2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2708920"/>
            <a:ext cx="5760639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2204864"/>
            <a:ext cx="5760640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3182196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ного текста_1 колонк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  <p:sp>
        <p:nvSpPr>
          <p:cNvPr id="27" name="Block Arc 2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556569"/>
            <a:ext cx="5760639" cy="4686819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1052513"/>
            <a:ext cx="5760640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6715474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2708920"/>
            <a:ext cx="3744415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59" y="2204864"/>
            <a:ext cx="7921253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788398" y="2708920"/>
            <a:ext cx="3744415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00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2698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ного текста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558671"/>
            <a:ext cx="3744415" cy="4680204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59" y="1054615"/>
            <a:ext cx="7921253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788398" y="1558671"/>
            <a:ext cx="3744415" cy="4680204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1547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_3_колонки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lock Arc 2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2708920"/>
            <a:ext cx="2376263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2204864"/>
            <a:ext cx="7920880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47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3383869" y="2708920"/>
            <a:ext cx="2376263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48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156176" y="2708920"/>
            <a:ext cx="2376263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2" name="Picture 11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0417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текст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2132856"/>
            <a:ext cx="7920880" cy="4103861"/>
          </a:xfrm>
          <a:prstGeom prst="rect">
            <a:avLst/>
          </a:prstGeom>
        </p:spPr>
        <p:txBody>
          <a:bodyPr lIns="0" rIns="0" numCol="2" spcCol="360000">
            <a:noAutofit/>
          </a:bodyPr>
          <a:lstStyle>
            <a:lvl1pPr marL="195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None/>
              <a:defRPr sz="1600" b="1">
                <a:solidFill>
                  <a:srgbClr val="004144"/>
                </a:solidFill>
                <a:latin typeface="Calibri"/>
                <a:cs typeface="Calibri"/>
              </a:defRPr>
            </a:lvl1pPr>
            <a:lvl2pPr marL="0" indent="-180000" defTabSz="809625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85000"/>
              <a:buFont typeface="Lucida Grande CY"/>
              <a:buChar char="◼"/>
              <a:defRPr sz="1200" baseline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2pPr>
            <a:lvl3pPr marL="180000" indent="0">
              <a:lnSpc>
                <a:spcPct val="150000"/>
              </a:lnSpc>
              <a:buClr>
                <a:schemeClr val="tx2"/>
              </a:buClr>
              <a:buFontTx/>
              <a:buNone/>
              <a:defRPr sz="900" cap="all" baseline="0"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cs typeface="Calibri"/>
              </a:defRPr>
            </a:lvl3pPr>
            <a:lvl4pPr marL="180000" indent="0">
              <a:lnSpc>
                <a:spcPct val="150000"/>
              </a:lnSpc>
              <a:buClr>
                <a:schemeClr val="tx2"/>
              </a:buClr>
              <a:buFontTx/>
              <a:buNone/>
              <a:defRPr sz="900" i="1" u="sng" strike="noStrike" cap="none" normalizeH="0" baseline="0">
                <a:solidFill>
                  <a:srgbClr val="00ABB3"/>
                </a:solidFill>
                <a:latin typeface="Calibri"/>
                <a:cs typeface="Calibri"/>
              </a:defRPr>
            </a:lvl4pPr>
            <a:lvl5pPr marL="35280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900" b="0" i="0" u="none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10" name="Block Arc 9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1628800"/>
            <a:ext cx="7920880" cy="361974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Заголовок</a:t>
            </a:r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3389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1" y="1556793"/>
            <a:ext cx="7920879" cy="432048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</p:txBody>
      </p:sp>
      <p:pic>
        <p:nvPicPr>
          <p:cNvPr id="9" name="Picture 8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8167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равнение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11560" y="2706986"/>
            <a:ext cx="3744416" cy="433982"/>
          </a:xfrm>
          <a:prstGeom prst="rect">
            <a:avLst/>
          </a:prstGeom>
        </p:spPr>
        <p:txBody>
          <a:bodyPr lIns="0" anchor="b" anchorCtr="0"/>
          <a:lstStyle>
            <a:lvl1pPr>
              <a:defRPr sz="1800" b="1">
                <a:solidFill>
                  <a:schemeClr val="tx1">
                    <a:lumMod val="90000"/>
                    <a:lumOff val="10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 1</a:t>
            </a: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4788024" y="2706986"/>
            <a:ext cx="3744789" cy="433982"/>
          </a:xfrm>
          <a:prstGeom prst="rect">
            <a:avLst/>
          </a:prstGeom>
        </p:spPr>
        <p:txBody>
          <a:bodyPr lIns="0" rIns="0" anchor="b" anchorCtr="0"/>
          <a:lstStyle>
            <a:lvl1pPr>
              <a:defRPr sz="1800" b="1">
                <a:solidFill>
                  <a:srgbClr val="006B70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/>
              <a:t>Подзаголовок 1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3212976"/>
            <a:ext cx="3744416" cy="1512167"/>
          </a:xfrm>
          <a:prstGeom prst="rect">
            <a:avLst/>
          </a:prstGeom>
        </p:spPr>
        <p:txBody>
          <a:bodyPr lIns="0"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130000"/>
              <a:buFont typeface="Arial"/>
              <a:buChar char="✚"/>
              <a:defRPr sz="1200" baseline="0">
                <a:solidFill>
                  <a:srgbClr val="000707"/>
                </a:solidFill>
                <a:latin typeface="Calibri"/>
                <a:cs typeface="Calibri"/>
              </a:defRPr>
            </a:lvl1pPr>
            <a:lvl2pPr marL="714375" indent="-352425">
              <a:lnSpc>
                <a:spcPct val="150000"/>
              </a:lnSpc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90700" indent="-34290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 sz="1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Сюда пишем плюсы</a:t>
            </a:r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611560" y="4797152"/>
            <a:ext cx="3744019" cy="1512168"/>
          </a:xfrm>
          <a:prstGeom prst="rect">
            <a:avLst/>
          </a:prstGeom>
        </p:spPr>
        <p:txBody>
          <a:bodyPr lIns="0"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rgbClr val="AB1967"/>
              </a:buClr>
              <a:buSzPct val="120000"/>
              <a:buFont typeface="Arial"/>
              <a:buChar char="✖"/>
              <a:defRPr sz="1200">
                <a:solidFill>
                  <a:srgbClr val="000707"/>
                </a:solidFill>
                <a:latin typeface="Calibri"/>
                <a:cs typeface="Calibri"/>
              </a:defRPr>
            </a:lvl1pPr>
            <a:lvl2pPr marL="714375" indent="-352425">
              <a:lnSpc>
                <a:spcPct val="150000"/>
              </a:lnSpc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90700" indent="-34290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 sz="1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Сюда пишем минусы</a:t>
            </a:r>
          </a:p>
        </p:txBody>
      </p:sp>
      <p:sp>
        <p:nvSpPr>
          <p:cNvPr id="15" name="Block Arc 14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31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4788024" y="3212976"/>
            <a:ext cx="3744416" cy="1512167"/>
          </a:xfrm>
          <a:prstGeom prst="rect">
            <a:avLst/>
          </a:prstGeom>
        </p:spPr>
        <p:txBody>
          <a:bodyPr lIns="0"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3">
                  <a:lumMod val="75000"/>
                </a:schemeClr>
              </a:buClr>
              <a:buSzPct val="130000"/>
              <a:buFont typeface="Arial"/>
              <a:buChar char="✚"/>
              <a:defRPr sz="1200" baseline="0">
                <a:solidFill>
                  <a:srgbClr val="000707"/>
                </a:solidFill>
                <a:latin typeface="Calibri"/>
                <a:cs typeface="Calibri"/>
              </a:defRPr>
            </a:lvl1pPr>
            <a:lvl2pPr marL="714375" indent="-352425">
              <a:lnSpc>
                <a:spcPct val="150000"/>
              </a:lnSpc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90700" indent="-34290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 sz="1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Сюда пишем плюсы</a:t>
            </a:r>
          </a:p>
        </p:txBody>
      </p:sp>
      <p:sp>
        <p:nvSpPr>
          <p:cNvPr id="32" name="Текст 5"/>
          <p:cNvSpPr>
            <a:spLocks noGrp="1"/>
          </p:cNvSpPr>
          <p:nvPr>
            <p:ph type="body" sz="quarter" idx="24" hasCustomPrompt="1"/>
          </p:nvPr>
        </p:nvSpPr>
        <p:spPr>
          <a:xfrm>
            <a:off x="4788024" y="4797152"/>
            <a:ext cx="3744019" cy="1512168"/>
          </a:xfrm>
          <a:prstGeom prst="rect">
            <a:avLst/>
          </a:prstGeom>
        </p:spPr>
        <p:txBody>
          <a:bodyPr lIns="0"/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rgbClr val="AB1967"/>
              </a:buClr>
              <a:buSzPct val="120000"/>
              <a:buFont typeface="Arial"/>
              <a:buChar char="✖"/>
              <a:defRPr sz="1200">
                <a:solidFill>
                  <a:srgbClr val="000707"/>
                </a:solidFill>
                <a:latin typeface="Calibri"/>
                <a:cs typeface="Calibri"/>
              </a:defRPr>
            </a:lvl1pPr>
            <a:lvl2pPr marL="714375" indent="-352425">
              <a:lnSpc>
                <a:spcPct val="150000"/>
              </a:lnSpc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Ø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790700" indent="-342900">
              <a:lnSpc>
                <a:spcPct val="150000"/>
              </a:lnSpc>
              <a:buClr>
                <a:schemeClr val="accent3"/>
              </a:buClr>
              <a:buFont typeface="Wingdings" pitchFamily="2" charset="2"/>
              <a:buChar char="v"/>
              <a:defRPr sz="1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Сюда пишем минусы</a:t>
            </a:r>
          </a:p>
        </p:txBody>
      </p:sp>
      <p:pic>
        <p:nvPicPr>
          <p:cNvPr id="14" name="Picture 13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7108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11560" y="1628800"/>
            <a:ext cx="3744416" cy="433982"/>
          </a:xfrm>
          <a:prstGeom prst="rect">
            <a:avLst/>
          </a:prstGeom>
        </p:spPr>
        <p:txBody>
          <a:bodyPr lIns="0" anchor="b" anchorCtr="0"/>
          <a:lstStyle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 1</a:t>
            </a:r>
          </a:p>
        </p:txBody>
      </p:sp>
      <p:sp>
        <p:nvSpPr>
          <p:cNvPr id="7" name="Block Arc 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611561" y="4653136"/>
            <a:ext cx="851693" cy="851693"/>
            <a:chOff x="611561" y="3861048"/>
            <a:chExt cx="1136342" cy="1136342"/>
          </a:xfrm>
        </p:grpSpPr>
        <p:sp>
          <p:nvSpPr>
            <p:cNvPr id="16" name="Oval 15"/>
            <p:cNvSpPr/>
            <p:nvPr userDrawn="1"/>
          </p:nvSpPr>
          <p:spPr>
            <a:xfrm>
              <a:off x="626596" y="3876083"/>
              <a:ext cx="1106272" cy="110627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Minus 20"/>
            <p:cNvSpPr/>
            <p:nvPr userDrawn="1"/>
          </p:nvSpPr>
          <p:spPr>
            <a:xfrm>
              <a:off x="611561" y="3861048"/>
              <a:ext cx="1136342" cy="1136342"/>
            </a:xfrm>
            <a:prstGeom prst="mathMinus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oup 45"/>
          <p:cNvGrpSpPr/>
          <p:nvPr userDrawn="1"/>
        </p:nvGrpSpPr>
        <p:grpSpPr>
          <a:xfrm>
            <a:off x="611561" y="2204865"/>
            <a:ext cx="851693" cy="851693"/>
            <a:chOff x="611561" y="2204865"/>
            <a:chExt cx="1136342" cy="1136342"/>
          </a:xfrm>
        </p:grpSpPr>
        <p:sp>
          <p:nvSpPr>
            <p:cNvPr id="23" name="Oval 22"/>
            <p:cNvSpPr/>
            <p:nvPr userDrawn="1"/>
          </p:nvSpPr>
          <p:spPr>
            <a:xfrm>
              <a:off x="626596" y="2219900"/>
              <a:ext cx="1106272" cy="11062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Plus 23"/>
            <p:cNvSpPr/>
            <p:nvPr userDrawn="1"/>
          </p:nvSpPr>
          <p:spPr>
            <a:xfrm>
              <a:off x="611561" y="2204865"/>
              <a:ext cx="1136342" cy="1136342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3" name="Текст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619672" y="2204864"/>
            <a:ext cx="2736304" cy="1512167"/>
          </a:xfrm>
          <a:prstGeom prst="rect">
            <a:avLst/>
          </a:prstGeom>
        </p:spPr>
        <p:txBody>
          <a:bodyPr lIns="0" rIns="0" numCol="1" spcCol="18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Текст списка</a:t>
            </a:r>
          </a:p>
        </p:txBody>
      </p:sp>
      <p:sp>
        <p:nvSpPr>
          <p:cNvPr id="35" name="Текст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619672" y="4725144"/>
            <a:ext cx="2736304" cy="1512167"/>
          </a:xfrm>
          <a:prstGeom prst="rect">
            <a:avLst/>
          </a:prstGeom>
        </p:spPr>
        <p:txBody>
          <a:bodyPr lIns="0" rIns="0" numCol="1" spcCol="18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Текст списка</a:t>
            </a:r>
          </a:p>
        </p:txBody>
      </p:sp>
      <p:sp>
        <p:nvSpPr>
          <p:cNvPr id="36" name="Текст 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788024" y="1628800"/>
            <a:ext cx="3744416" cy="433982"/>
          </a:xfrm>
          <a:prstGeom prst="rect">
            <a:avLst/>
          </a:prstGeom>
        </p:spPr>
        <p:txBody>
          <a:bodyPr lIns="0" anchor="b" anchorCtr="0"/>
          <a:lstStyle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 1</a:t>
            </a:r>
          </a:p>
        </p:txBody>
      </p:sp>
      <p:grpSp>
        <p:nvGrpSpPr>
          <p:cNvPr id="51" name="Group 50"/>
          <p:cNvGrpSpPr/>
          <p:nvPr userDrawn="1"/>
        </p:nvGrpSpPr>
        <p:grpSpPr>
          <a:xfrm>
            <a:off x="4788024" y="4653136"/>
            <a:ext cx="851693" cy="851693"/>
            <a:chOff x="611561" y="3861048"/>
            <a:chExt cx="1136342" cy="1136342"/>
          </a:xfrm>
        </p:grpSpPr>
        <p:sp>
          <p:nvSpPr>
            <p:cNvPr id="52" name="Oval 51"/>
            <p:cNvSpPr/>
            <p:nvPr userDrawn="1"/>
          </p:nvSpPr>
          <p:spPr>
            <a:xfrm>
              <a:off x="626596" y="3876083"/>
              <a:ext cx="1106272" cy="110627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" name="Minus 52"/>
            <p:cNvSpPr/>
            <p:nvPr userDrawn="1"/>
          </p:nvSpPr>
          <p:spPr>
            <a:xfrm>
              <a:off x="611561" y="3861048"/>
              <a:ext cx="1136342" cy="1136342"/>
            </a:xfrm>
            <a:prstGeom prst="mathMinus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 userDrawn="1"/>
        </p:nvGrpSpPr>
        <p:grpSpPr>
          <a:xfrm>
            <a:off x="4788024" y="2204865"/>
            <a:ext cx="851693" cy="851693"/>
            <a:chOff x="611561" y="2204865"/>
            <a:chExt cx="1136342" cy="1136342"/>
          </a:xfrm>
        </p:grpSpPr>
        <p:sp>
          <p:nvSpPr>
            <p:cNvPr id="55" name="Oval 54"/>
            <p:cNvSpPr/>
            <p:nvPr userDrawn="1"/>
          </p:nvSpPr>
          <p:spPr>
            <a:xfrm>
              <a:off x="626596" y="2219900"/>
              <a:ext cx="1106272" cy="11062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Plus 55"/>
            <p:cNvSpPr/>
            <p:nvPr userDrawn="1"/>
          </p:nvSpPr>
          <p:spPr>
            <a:xfrm>
              <a:off x="611561" y="2204865"/>
              <a:ext cx="1136342" cy="1136342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7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5796135" y="2204864"/>
            <a:ext cx="2736304" cy="1512167"/>
          </a:xfrm>
          <a:prstGeom prst="rect">
            <a:avLst/>
          </a:prstGeom>
        </p:spPr>
        <p:txBody>
          <a:bodyPr lIns="0" rIns="0" numCol="1" spcCol="18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Текст списка</a:t>
            </a:r>
          </a:p>
        </p:txBody>
      </p:sp>
      <p:sp>
        <p:nvSpPr>
          <p:cNvPr id="58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5796135" y="4725144"/>
            <a:ext cx="2736304" cy="1512167"/>
          </a:xfrm>
          <a:prstGeom prst="rect">
            <a:avLst/>
          </a:prstGeom>
        </p:spPr>
        <p:txBody>
          <a:bodyPr lIns="0" rIns="0" numCol="1" spcCol="18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Текст списка</a:t>
            </a:r>
          </a:p>
        </p:txBody>
      </p:sp>
      <p:pic>
        <p:nvPicPr>
          <p:cNvPr id="26" name="Picture 25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6513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рисунок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4"/>
          </p:nvPr>
        </p:nvSpPr>
        <p:spPr>
          <a:xfrm>
            <a:off x="3924300" y="1988840"/>
            <a:ext cx="4608140" cy="396044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ru-RU" dirty="0"/>
          </a:p>
        </p:txBody>
      </p:sp>
      <p:sp>
        <p:nvSpPr>
          <p:cNvPr id="11" name="Block Arc 10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0"/>
            <a:ext cx="3096343" cy="431988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3928" y="6093296"/>
            <a:ext cx="4608512" cy="216024"/>
          </a:xfrm>
          <a:prstGeom prst="rect">
            <a:avLst/>
          </a:prstGeom>
        </p:spPr>
        <p:txBody>
          <a:bodyPr lIns="0" rIns="0" numCol="1" spcCol="36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4"/>
            <a:r>
              <a:rPr lang="ru-RU" dirty="0" smtClean="0"/>
              <a:t>Подпись к картинке</a:t>
            </a:r>
          </a:p>
        </p:txBody>
      </p:sp>
      <p:pic>
        <p:nvPicPr>
          <p:cNvPr id="12" name="Picture 11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4350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иаграмма 3"/>
          <p:cNvSpPr>
            <a:spLocks noGrp="1"/>
          </p:cNvSpPr>
          <p:nvPr>
            <p:ph type="chart" sz="quarter" idx="14"/>
          </p:nvPr>
        </p:nvSpPr>
        <p:spPr bwMode="auto">
          <a:xfrm>
            <a:off x="3923928" y="1988840"/>
            <a:ext cx="4608512" cy="4320481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11" name="Block Arc 10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0"/>
            <a:ext cx="3096343" cy="431988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0" name="Picture 9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6707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иаграмма 3"/>
          <p:cNvSpPr>
            <a:spLocks noGrp="1"/>
          </p:cNvSpPr>
          <p:nvPr>
            <p:ph type="chart" sz="quarter" idx="13"/>
          </p:nvPr>
        </p:nvSpPr>
        <p:spPr>
          <a:xfrm>
            <a:off x="611560" y="2420888"/>
            <a:ext cx="7920880" cy="388843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10" name="Block Arc 9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1"/>
            <a:ext cx="5760639" cy="288032"/>
          </a:xfrm>
          <a:prstGeom prst="rect">
            <a:avLst/>
          </a:prstGeom>
        </p:spPr>
        <p:txBody>
          <a:bodyPr lIns="0" rIns="0" numCol="1" spcCol="360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endParaRPr lang="ru-RU" dirty="0" smtClean="0"/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4597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/>
          <p:cNvSpPr>
            <a:spLocks noGrp="1"/>
          </p:cNvSpPr>
          <p:nvPr>
            <p:ph type="tbl" sz="quarter" idx="13"/>
          </p:nvPr>
        </p:nvSpPr>
        <p:spPr>
          <a:xfrm>
            <a:off x="611560" y="2420888"/>
            <a:ext cx="7920880" cy="388843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table</a:t>
            </a:r>
            <a:endParaRPr lang="ru-RU" dirty="0"/>
          </a:p>
        </p:txBody>
      </p:sp>
      <p:sp>
        <p:nvSpPr>
          <p:cNvPr id="10" name="Block Arc 9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1"/>
            <a:ext cx="5760639" cy="288032"/>
          </a:xfrm>
          <a:prstGeom prst="rect">
            <a:avLst/>
          </a:prstGeom>
        </p:spPr>
        <p:txBody>
          <a:bodyPr lIns="0" rIns="0" numCol="1" spcCol="36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endParaRPr lang="ru-RU" dirty="0" smtClean="0"/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554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672958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текст+диаграмм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Диаграмма 3"/>
          <p:cNvSpPr>
            <a:spLocks noGrp="1"/>
          </p:cNvSpPr>
          <p:nvPr>
            <p:ph type="chart" sz="quarter" idx="15"/>
          </p:nvPr>
        </p:nvSpPr>
        <p:spPr bwMode="auto">
          <a:xfrm>
            <a:off x="2555776" y="1556792"/>
            <a:ext cx="5976664" cy="4752529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10" name="Block Arc 9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556792"/>
            <a:ext cx="1728191" cy="4751933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7909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текст+картинк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4"/>
          <p:cNvSpPr>
            <a:spLocks noGrp="1"/>
          </p:cNvSpPr>
          <p:nvPr>
            <p:ph type="pic" sz="quarter" idx="15"/>
          </p:nvPr>
        </p:nvSpPr>
        <p:spPr>
          <a:xfrm>
            <a:off x="3924300" y="1556792"/>
            <a:ext cx="4608140" cy="4248697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ru-RU" dirty="0"/>
          </a:p>
        </p:txBody>
      </p:sp>
      <p:sp>
        <p:nvSpPr>
          <p:cNvPr id="9" name="Block Arc 8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1556792"/>
            <a:ext cx="3096344" cy="36197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Заголовок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988840"/>
            <a:ext cx="3096343" cy="431988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3923928" y="6093296"/>
            <a:ext cx="4608512" cy="216024"/>
          </a:xfrm>
          <a:prstGeom prst="rect">
            <a:avLst/>
          </a:prstGeom>
        </p:spPr>
        <p:txBody>
          <a:bodyPr lIns="0" rIns="0" numCol="1" spcCol="36000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4"/>
            <a:r>
              <a:rPr lang="ru-RU" dirty="0" smtClean="0"/>
              <a:t>Подпись к картинке</a:t>
            </a:r>
          </a:p>
        </p:txBody>
      </p:sp>
      <p:pic>
        <p:nvPicPr>
          <p:cNvPr id="15" name="Picture 14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6860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Таблиц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/>
          <p:cNvSpPr>
            <a:spLocks noGrp="1"/>
          </p:cNvSpPr>
          <p:nvPr>
            <p:ph type="tbl" sz="quarter" idx="13"/>
          </p:nvPr>
        </p:nvSpPr>
        <p:spPr>
          <a:xfrm>
            <a:off x="611560" y="2204864"/>
            <a:ext cx="7920880" cy="4104456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table</a:t>
            </a:r>
            <a:endParaRPr lang="ru-RU" dirty="0"/>
          </a:p>
        </p:txBody>
      </p:sp>
      <p:sp>
        <p:nvSpPr>
          <p:cNvPr id="9" name="Block Arc 8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1628800"/>
            <a:ext cx="7920880" cy="36197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Заголовок</a:t>
            </a:r>
          </a:p>
        </p:txBody>
      </p:sp>
      <p:pic>
        <p:nvPicPr>
          <p:cNvPr id="10" name="Picture 9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3251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инимал — график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2"/>
          <p:cNvSpPr>
            <a:spLocks noGrp="1"/>
          </p:cNvSpPr>
          <p:nvPr>
            <p:ph type="chart" sz="quarter" idx="14"/>
          </p:nvPr>
        </p:nvSpPr>
        <p:spPr>
          <a:xfrm>
            <a:off x="611559" y="2204864"/>
            <a:ext cx="7920881" cy="4104456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7" name="Block Arc 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611560" y="1628800"/>
            <a:ext cx="7920880" cy="36197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Заголовок</a:t>
            </a:r>
          </a:p>
        </p:txBody>
      </p:sp>
      <p:pic>
        <p:nvPicPr>
          <p:cNvPr id="10" name="Picture 9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7977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кадр_обложка">
    <p:bg bwMode="gray"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276599" y="6093296"/>
            <a:ext cx="3743673" cy="2278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2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Контакты</a:t>
            </a:r>
          </a:p>
        </p:txBody>
      </p:sp>
      <p:sp>
        <p:nvSpPr>
          <p:cNvPr id="4" name="Прямоугольник 6"/>
          <p:cNvSpPr/>
          <p:nvPr userDrawn="1"/>
        </p:nvSpPr>
        <p:spPr bwMode="gray">
          <a:xfrm>
            <a:off x="7112604" y="6165304"/>
            <a:ext cx="1339027" cy="16158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050" dirty="0" smtClean="0">
                <a:solidFill>
                  <a:prstClr val="white"/>
                </a:solidFill>
                <a:latin typeface="Calibri"/>
              </a:rPr>
              <a:t>© </a:t>
            </a:r>
            <a:r>
              <a:rPr lang="en-US" sz="1050" dirty="0" smtClean="0">
                <a:solidFill>
                  <a:prstClr val="white"/>
                </a:solidFill>
                <a:latin typeface="Calibri"/>
              </a:rPr>
              <a:t>AT Consulting</a:t>
            </a:r>
            <a:r>
              <a:rPr lang="ru-RU" sz="1050" dirty="0" smtClean="0">
                <a:solidFill>
                  <a:prstClr val="white"/>
                </a:solidFill>
                <a:latin typeface="Calibri"/>
              </a:rPr>
              <a:t> — 2011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11560" y="3717032"/>
            <a:ext cx="4392488" cy="19442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b="0" cap="all" spc="60" dirty="0" smtClean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28037786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">
    <p:bg bwMode="gray"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>
          <a:xfrm>
            <a:off x="6011862" y="3429000"/>
            <a:ext cx="2520951" cy="208823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011862" y="5661249"/>
            <a:ext cx="2520951" cy="648072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600"/>
              </a:spcBef>
              <a:defRPr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Описание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47752814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">
    <p:bg bwMode="gray"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611188" y="3429000"/>
            <a:ext cx="3960812" cy="2088232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Calibri"/>
              </a:rPr>
              <a:t>Название презентации </a:t>
            </a:r>
            <a:br>
              <a:rPr lang="ru-RU" dirty="0" smtClean="0">
                <a:solidFill>
                  <a:prstClr val="white"/>
                </a:solidFill>
                <a:latin typeface="Calibri"/>
              </a:rPr>
            </a:br>
            <a:r>
              <a:rPr lang="ru-RU" dirty="0" smtClean="0">
                <a:solidFill>
                  <a:prstClr val="white"/>
                </a:solidFill>
                <a:latin typeface="Calibri"/>
              </a:rPr>
              <a:t>(если в заголовке длинные слова)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1188" y="5661249"/>
            <a:ext cx="3960812" cy="577626"/>
          </a:xfrm>
          <a:prstGeom prst="rect">
            <a:avLst/>
          </a:prstGeom>
        </p:spPr>
        <p:txBody>
          <a:bodyPr lIns="0" anchor="b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Описание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0978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белая">
    <p:bg bwMode="gray"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5"/>
          <p:cNvSpPr>
            <a:spLocks noGrp="1"/>
          </p:cNvSpPr>
          <p:nvPr>
            <p:ph type="title" hasCustomPrompt="1"/>
          </p:nvPr>
        </p:nvSpPr>
        <p:spPr>
          <a:xfrm>
            <a:off x="6011862" y="3429000"/>
            <a:ext cx="2520951" cy="17281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aseline="0">
                <a:solidFill>
                  <a:srgbClr val="00ABB3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6011862" y="5661249"/>
            <a:ext cx="2520951" cy="648072"/>
          </a:xfrm>
          <a:prstGeom prst="rect">
            <a:avLst/>
          </a:prstGeom>
        </p:spPr>
        <p:txBody>
          <a:bodyPr anchor="b" anchorCtr="0"/>
          <a:lstStyle>
            <a:lvl1pPr algn="l">
              <a:spcBef>
                <a:spcPts val="600"/>
              </a:spcBef>
              <a:defRPr>
                <a:solidFill>
                  <a:srgbClr val="000707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Описание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1624788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1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7596005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2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5900662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76662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3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13046490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Шмуцтитул (раздел) 3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4365104"/>
            <a:ext cx="4248471" cy="1871241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lvl="1"/>
            <a:r>
              <a:rPr lang="ru-RU" dirty="0" smtClean="0"/>
              <a:t>Пункт 1</a:t>
            </a:r>
          </a:p>
        </p:txBody>
      </p:sp>
    </p:spTree>
    <p:extLst>
      <p:ext uri="{BB962C8B-B14F-4D97-AF65-F5344CB8AC3E}">
        <p14:creationId xmlns:p14="http://schemas.microsoft.com/office/powerpoint/2010/main" val="360340963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4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5307932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5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369431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6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2248636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 (раздел) 7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gray">
          <a:xfrm>
            <a:off x="611188" y="2996952"/>
            <a:ext cx="4248844" cy="12241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defRPr sz="380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ru-RU" dirty="0" smtClean="0"/>
              <a:t>Название новой главы</a:t>
            </a:r>
            <a:endParaRPr lang="ru-RU" dirty="0"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11188" y="4437112"/>
            <a:ext cx="4248472" cy="1872208"/>
          </a:xfrm>
          <a:prstGeom prst="rect">
            <a:avLst/>
          </a:prstGeom>
        </p:spPr>
        <p:txBody>
          <a:bodyPr lIns="0" rIns="0"/>
          <a:lstStyle>
            <a:lvl1pPr>
              <a:spcBef>
                <a:spcPts val="600"/>
              </a:spcBef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2423156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_1 колонк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  <p:sp>
        <p:nvSpPr>
          <p:cNvPr id="27" name="Block Arc 2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2708920"/>
            <a:ext cx="5760639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2204864"/>
            <a:ext cx="5760640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6426493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ного текста_1 колонка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  <p:sp>
        <p:nvSpPr>
          <p:cNvPr id="27" name="Block Arc 26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556569"/>
            <a:ext cx="5760639" cy="4686819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1052513"/>
            <a:ext cx="5760640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0384961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2708920"/>
            <a:ext cx="3744415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59" y="2204864"/>
            <a:ext cx="7921253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788398" y="2708920"/>
            <a:ext cx="3744415" cy="3527425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9370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ного текста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/>
          <p:cNvSpPr/>
          <p:nvPr userDrawn="1"/>
        </p:nvSpPr>
        <p:spPr>
          <a:xfrm rot="2700000">
            <a:off x="8256762" y="6296965"/>
            <a:ext cx="288032" cy="288032"/>
          </a:xfrm>
          <a:prstGeom prst="blockArc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476672"/>
            <a:ext cx="5400600" cy="36004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Название слайда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1" y="1558671"/>
            <a:ext cx="3744415" cy="4680204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8053092" y="6381327"/>
            <a:ext cx="360040" cy="2880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 b="0" i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483BF1-D973-4FCC-A293-19E12CB024E7}" type="slidenum">
              <a:rPr lang="ru-RU" smtClean="0">
                <a:solidFill>
                  <a:srgbClr val="004144">
                    <a:lumMod val="75000"/>
                    <a:lumOff val="2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144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1560" y="836712"/>
            <a:ext cx="7920880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516215" y="476250"/>
            <a:ext cx="2016597" cy="360363"/>
          </a:xfrm>
          <a:prstGeom prst="rect">
            <a:avLst/>
          </a:prstGeom>
        </p:spPr>
        <p:txBody>
          <a:bodyPr vert="horz" lIns="0" rIns="0" anchor="ctr" anchorCtr="0"/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Раздел</a:t>
            </a:r>
            <a:endParaRPr lang="en-US" dirty="0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59" y="1054615"/>
            <a:ext cx="7921253" cy="3600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 b="0" cap="all" spc="6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ru-RU" dirty="0" smtClean="0"/>
              <a:t>Заголовок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788398" y="1558671"/>
            <a:ext cx="3744415" cy="4680204"/>
          </a:xfrm>
          <a:prstGeom prst="rect">
            <a:avLst/>
          </a:prstGeom>
        </p:spPr>
        <p:txBody>
          <a:bodyPr lIns="0" r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Tx/>
              <a:buNone/>
              <a:defRPr sz="1600" b="1" baseline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180000" indent="-180000" defTabSz="809625">
              <a:lnSpc>
                <a:spcPct val="100000"/>
              </a:lnSpc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charset="2"/>
              <a:buChar char="n"/>
              <a:defRPr sz="1300">
                <a:solidFill>
                  <a:srgbClr val="000707"/>
                </a:solidFill>
                <a:latin typeface="Calibri"/>
                <a:cs typeface="Calibri"/>
              </a:defRPr>
            </a:lvl2pPr>
            <a:lvl3pPr marL="180000" indent="0">
              <a:lnSpc>
                <a:spcPct val="100000"/>
              </a:lnSpc>
              <a:spcAft>
                <a:spcPts val="1200"/>
              </a:spcAft>
              <a:buClr>
                <a:schemeClr val="tx2"/>
              </a:buClr>
              <a:buFontTx/>
              <a:buNone/>
              <a:defRPr sz="1000" cap="all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defRPr>
            </a:lvl3pPr>
            <a:lvl4pPr marL="18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1000" i="1" u="sng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4pPr>
            <a:lvl5pPr marL="360000" indent="0">
              <a:lnSpc>
                <a:spcPct val="100000"/>
              </a:lnSpc>
              <a:buClr>
                <a:schemeClr val="tx2"/>
              </a:buClr>
              <a:buFontTx/>
              <a:buNone/>
              <a:defRPr sz="900">
                <a:solidFill>
                  <a:srgbClr val="000707"/>
                </a:solidFill>
                <a:latin typeface="Calibri"/>
                <a:cs typeface="Calibri"/>
              </a:defRPr>
            </a:lvl5pPr>
          </a:lstStyle>
          <a:p>
            <a:pPr marL="361950" marR="0" lvl="0" indent="-36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ru-RU" dirty="0" err="1" smtClean="0"/>
              <a:t>Подзаг</a:t>
            </a:r>
            <a:r>
              <a:rPr lang="ru-RU" dirty="0" smtClean="0"/>
              <a:t> (для текста -</a:t>
            </a:r>
            <a:r>
              <a:rPr lang="en-US" dirty="0" smtClean="0"/>
              <a:t>&gt; increase indent button)</a:t>
            </a:r>
            <a:endParaRPr lang="ru-RU" dirty="0" smtClean="0"/>
          </a:p>
          <a:p>
            <a:pPr lvl="1"/>
            <a:r>
              <a:rPr lang="ru-RU" dirty="0" smtClean="0"/>
              <a:t>Текст списка</a:t>
            </a:r>
          </a:p>
          <a:p>
            <a:pPr lvl="2"/>
            <a:r>
              <a:rPr lang="ru-RU" dirty="0" smtClean="0"/>
              <a:t>Пункт 3</a:t>
            </a:r>
          </a:p>
          <a:p>
            <a:pPr lvl="3"/>
            <a:r>
              <a:rPr lang="ru-RU" dirty="0" smtClean="0"/>
              <a:t>Пункт 4</a:t>
            </a:r>
          </a:p>
          <a:p>
            <a:pPr lvl="4"/>
            <a:r>
              <a:rPr lang="ru-RU" dirty="0" smtClean="0"/>
              <a:t>Пункт 5</a:t>
            </a:r>
          </a:p>
        </p:txBody>
      </p:sp>
      <p:pic>
        <p:nvPicPr>
          <p:cNvPr id="11" name="Picture 10" descr="logo_quadrat_80_8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82971" cy="2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457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K:\TNC\Ростелеком\PPT Shablon\work\DIMA_ROS_PP-0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0"/>
            <a:ext cx="3497263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069975" y="6153150"/>
            <a:ext cx="0" cy="4667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xtBox 9"/>
          <p:cNvSpPr txBox="1">
            <a:spLocks noChangeArrowheads="1"/>
          </p:cNvSpPr>
          <p:nvPr/>
        </p:nvSpPr>
        <p:spPr bwMode="auto">
          <a:xfrm>
            <a:off x="1309688" y="6237288"/>
            <a:ext cx="1728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www.rt.ru</a:t>
            </a:r>
            <a:endParaRPr lang="ru-RU" b="1" smtClean="0">
              <a:solidFill>
                <a:srgbClr val="000000"/>
              </a:solidFill>
            </a:endParaRPr>
          </a:p>
        </p:txBody>
      </p:sp>
      <p:pic>
        <p:nvPicPr>
          <p:cNvPr id="1029" name="Picture 5" descr="K:\TNC\Ростелеком\PPT Shablon\work\ROS-logo-color-horiz-RU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5721350"/>
            <a:ext cx="24907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K:\TNC\Ростелеком\PPT Shablon\work\DIMA_ROS_PP-0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0"/>
            <a:ext cx="4357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/>
          <p:nvPr/>
        </p:nvSpPr>
        <p:spPr>
          <a:xfrm>
            <a:off x="0" y="5373688"/>
            <a:ext cx="2627313" cy="148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32" name="Picture 4" descr="K:\TNC\Ростелеком\PPT Shablon\work\ROS-logo-diskr-color-goriz-RU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0"/>
            <a:ext cx="2959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8" y="274638"/>
            <a:ext cx="80756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  <a:endParaRPr lang="ru-RU" smtClean="0"/>
          </a:p>
        </p:txBody>
      </p:sp>
      <p:sp>
        <p:nvSpPr>
          <p:cNvPr id="103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628775"/>
            <a:ext cx="807561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 smtClean="0"/>
          </a:p>
        </p:txBody>
      </p:sp>
      <p:pic>
        <p:nvPicPr>
          <p:cNvPr id="1035" name="Рисунок 3" descr="logo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132513"/>
            <a:ext cx="21986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29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82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2pPr>
      <a:lvl3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cs typeface="+mn-cs"/>
        </a:defRPr>
      </a:lvl3pPr>
      <a:lvl4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4pPr>
      <a:lvl5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11779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16351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20923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25495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K:\TNC\Ростелеком\PPT Shablon\work\DIMA_ROS_PP-04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48325" y="0"/>
            <a:ext cx="3497263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8" y="274638"/>
            <a:ext cx="8075612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628775"/>
            <a:ext cx="807561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" y="6194425"/>
            <a:ext cx="7207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CDB9533-2565-44CA-93EB-0606C4D5D065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9975" y="6153150"/>
            <a:ext cx="0" cy="4667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09688" y="6237288"/>
            <a:ext cx="1728787" cy="2778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www.rt.ru</a:t>
            </a: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5" descr="K:\TNC\Ростелеком\PPT Shablon\work\ROS-logo-color-horiz-RU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53213" y="5721350"/>
            <a:ext cx="2490787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823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6213" indent="-176213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36575" indent="-268288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720725" indent="-1841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20725" indent="-1841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725" indent="-1841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K:\TNC\Ростелеком\PPT Shablon\work\DIMA_ROS_PP-0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0"/>
            <a:ext cx="3497263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069975" y="6153150"/>
            <a:ext cx="0" cy="4667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TextBox 9"/>
          <p:cNvSpPr txBox="1">
            <a:spLocks noChangeArrowheads="1"/>
          </p:cNvSpPr>
          <p:nvPr/>
        </p:nvSpPr>
        <p:spPr bwMode="auto">
          <a:xfrm>
            <a:off x="1309688" y="6237288"/>
            <a:ext cx="1728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www.rt.ru</a:t>
            </a:r>
            <a:endParaRPr lang="ru-RU" b="1" smtClean="0">
              <a:solidFill>
                <a:srgbClr val="000000"/>
              </a:solidFill>
            </a:endParaRPr>
          </a:p>
        </p:txBody>
      </p:sp>
      <p:pic>
        <p:nvPicPr>
          <p:cNvPr id="3077" name="Picture 5" descr="K:\TNC\Ростелеком\PPT Shablon\work\ROS-logo-color-horiz-RU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5721350"/>
            <a:ext cx="24907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8" y="274638"/>
            <a:ext cx="80756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  <a:endParaRPr lang="ru-RU" smtClean="0"/>
          </a:p>
        </p:txBody>
      </p:sp>
      <p:sp>
        <p:nvSpPr>
          <p:cNvPr id="30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628775"/>
            <a:ext cx="807561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" y="6194425"/>
            <a:ext cx="7207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  <a:cs typeface="+mn-cs"/>
              </a:defRPr>
            </a:lvl1pPr>
          </a:lstStyle>
          <a:p>
            <a:pPr>
              <a:defRPr/>
            </a:pPr>
            <a:fld id="{3661B5D8-EC53-4F7B-BA87-1E2AFAC426B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8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82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2pPr>
      <a:lvl3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cs typeface="+mn-cs"/>
        </a:defRPr>
      </a:lvl3pPr>
      <a:lvl4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4pPr>
      <a:lvl5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11779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16351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20923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25495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K:\TNC\Ростелеком\PPT Shablon\work\DIMA_ROS_PP-0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0"/>
            <a:ext cx="3497263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069975" y="6153150"/>
            <a:ext cx="0" cy="4667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TextBox 9"/>
          <p:cNvSpPr txBox="1">
            <a:spLocks noChangeArrowheads="1"/>
          </p:cNvSpPr>
          <p:nvPr/>
        </p:nvSpPr>
        <p:spPr bwMode="auto">
          <a:xfrm>
            <a:off x="1309688" y="6237288"/>
            <a:ext cx="1728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www.rt.ru</a:t>
            </a:r>
            <a:endParaRPr lang="ru-RU" b="1" smtClean="0">
              <a:solidFill>
                <a:srgbClr val="000000"/>
              </a:solidFill>
            </a:endParaRPr>
          </a:p>
        </p:txBody>
      </p:sp>
      <p:pic>
        <p:nvPicPr>
          <p:cNvPr id="3077" name="Picture 5" descr="K:\TNC\Ростелеком\PPT Shablon\work\ROS-logo-color-horiz-RU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5721350"/>
            <a:ext cx="24907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8" y="274638"/>
            <a:ext cx="80756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  <a:endParaRPr lang="ru-RU" smtClean="0"/>
          </a:p>
        </p:txBody>
      </p:sp>
      <p:sp>
        <p:nvSpPr>
          <p:cNvPr id="30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628775"/>
            <a:ext cx="807561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" y="6194425"/>
            <a:ext cx="7207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  <a:cs typeface="+mn-cs"/>
              </a:defRPr>
            </a:lvl1pPr>
          </a:lstStyle>
          <a:p>
            <a:pPr>
              <a:defRPr/>
            </a:pPr>
            <a:fld id="{3661B5D8-EC53-4F7B-BA87-1E2AFAC426B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8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82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2pPr>
      <a:lvl3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cs typeface="+mn-cs"/>
        </a:defRPr>
      </a:lvl3pPr>
      <a:lvl4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4pPr>
      <a:lvl5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11779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16351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20923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25495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K:\TNC\Ростелеком\PPT Shablon\work\DIMA_ROS_PP-0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0"/>
            <a:ext cx="3497263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069975" y="6153150"/>
            <a:ext cx="0" cy="4667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TextBox 9"/>
          <p:cNvSpPr txBox="1">
            <a:spLocks noChangeArrowheads="1"/>
          </p:cNvSpPr>
          <p:nvPr/>
        </p:nvSpPr>
        <p:spPr bwMode="auto">
          <a:xfrm>
            <a:off x="1309688" y="6237288"/>
            <a:ext cx="1728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www.rt.ru</a:t>
            </a:r>
            <a:endParaRPr lang="ru-RU" b="1" smtClean="0">
              <a:solidFill>
                <a:srgbClr val="000000"/>
              </a:solidFill>
            </a:endParaRPr>
          </a:p>
        </p:txBody>
      </p:sp>
      <p:pic>
        <p:nvPicPr>
          <p:cNvPr id="3077" name="Picture 5" descr="K:\TNC\Ростелеком\PPT Shablon\work\ROS-logo-color-horiz-RU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5721350"/>
            <a:ext cx="24907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8" y="274638"/>
            <a:ext cx="80756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  <a:endParaRPr lang="ru-RU" smtClean="0"/>
          </a:p>
        </p:txBody>
      </p:sp>
      <p:sp>
        <p:nvSpPr>
          <p:cNvPr id="30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628775"/>
            <a:ext cx="807561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" y="6194425"/>
            <a:ext cx="7207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  <a:cs typeface="+mn-cs"/>
              </a:defRPr>
            </a:lvl1pPr>
          </a:lstStyle>
          <a:p>
            <a:pPr>
              <a:defRPr/>
            </a:pPr>
            <a:fld id="{3661B5D8-EC53-4F7B-BA87-1E2AFAC426B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2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82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2pPr>
      <a:lvl3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cs typeface="+mn-cs"/>
        </a:defRPr>
      </a:lvl3pPr>
      <a:lvl4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4pPr>
      <a:lvl5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11779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16351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20923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25495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K:\TNC\Ростелеком\PPT Shablon\work\DIMA_ROS_PP-0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0"/>
            <a:ext cx="3497263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069975" y="6153150"/>
            <a:ext cx="0" cy="4667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TextBox 9"/>
          <p:cNvSpPr txBox="1">
            <a:spLocks noChangeArrowheads="1"/>
          </p:cNvSpPr>
          <p:nvPr/>
        </p:nvSpPr>
        <p:spPr bwMode="auto">
          <a:xfrm>
            <a:off x="1309688" y="6237288"/>
            <a:ext cx="1728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www.rt.ru</a:t>
            </a:r>
            <a:endParaRPr lang="ru-RU" b="1" smtClean="0">
              <a:solidFill>
                <a:srgbClr val="000000"/>
              </a:solidFill>
            </a:endParaRPr>
          </a:p>
        </p:txBody>
      </p:sp>
      <p:pic>
        <p:nvPicPr>
          <p:cNvPr id="3077" name="Picture 5" descr="K:\TNC\Ростелеком\PPT Shablon\work\ROS-logo-color-horiz-RU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5721350"/>
            <a:ext cx="24907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8" y="274638"/>
            <a:ext cx="80756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  <a:endParaRPr lang="ru-RU" smtClean="0"/>
          </a:p>
        </p:txBody>
      </p:sp>
      <p:sp>
        <p:nvSpPr>
          <p:cNvPr id="30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628775"/>
            <a:ext cx="807561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" y="6194425"/>
            <a:ext cx="7207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b="1">
                <a:latin typeface="+mn-lt"/>
                <a:cs typeface="+mn-cs"/>
              </a:defRPr>
            </a:lvl1pPr>
          </a:lstStyle>
          <a:p>
            <a:pPr>
              <a:defRPr/>
            </a:pPr>
            <a:fld id="{3661B5D8-EC53-4F7B-BA87-1E2AFAC426B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82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2pPr>
      <a:lvl3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cs typeface="+mn-cs"/>
        </a:defRPr>
      </a:lvl3pPr>
      <a:lvl4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4pPr>
      <a:lvl5pPr marL="7207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11779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16351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20923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2549525" indent="-1841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08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2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12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  <p:sldLayoutId id="2147483821" r:id="rId24"/>
    <p:sldLayoutId id="2147483822" r:id="rId25"/>
    <p:sldLayoutId id="2147483823" r:id="rId26"/>
    <p:sldLayoutId id="2147483824" r:id="rId27"/>
    <p:sldLayoutId id="2147483825" r:id="rId28"/>
    <p:sldLayoutId id="2147483826" r:id="rId2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2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93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  <p:sldLayoutId id="2147483866" r:id="rId27"/>
    <p:sldLayoutId id="2147483867" r:id="rId28"/>
    <p:sldLayoutId id="2147483868" r:id="rId2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2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K:\TNC\Ростелеком\PPT Shablon\work\DIMA_ROS_PP-04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48325" y="0"/>
            <a:ext cx="3497263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11188" y="274638"/>
            <a:ext cx="8075612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628775"/>
            <a:ext cx="807561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" y="6194425"/>
            <a:ext cx="7207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CDB9533-2565-44CA-93EB-0606C4D5D065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9975" y="6153150"/>
            <a:ext cx="0" cy="4667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09688" y="6237288"/>
            <a:ext cx="1728787" cy="2778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www.rt.ru</a:t>
            </a: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5" descr="K:\TNC\Ростелеком\PPT Shablon\work\ROS-logo-color-horiz-RU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53213" y="5721350"/>
            <a:ext cx="2490787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428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6213" indent="-176213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36575" indent="-268288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720725" indent="-1841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20725" indent="-1841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725" indent="-1841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2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56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5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40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20.png"/><Relationship Id="rId7" Type="http://schemas.openxmlformats.org/officeDocument/2006/relationships/image" Target="../media/image47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52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20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30.png"/><Relationship Id="rId10" Type="http://schemas.openxmlformats.org/officeDocument/2006/relationships/image" Target="../media/image61.png"/><Relationship Id="rId4" Type="http://schemas.openxmlformats.org/officeDocument/2006/relationships/image" Target="../media/image21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6029340" cy="147002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dirty="0" smtClean="0"/>
              <a:t>ЕДИНАЯ МЕДИЦИНСКАЯ </a:t>
            </a:r>
            <a:br>
              <a:rPr lang="ru-RU" sz="2200" dirty="0" smtClean="0"/>
            </a:br>
            <a:r>
              <a:rPr lang="ru-RU" sz="2200" dirty="0" smtClean="0"/>
              <a:t>ИНФОРМАЦИОННАЯ СИСТЕМА ЗДРАВООХРАНЕНИЯ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РЕГИОНАЛЬНЫЙ СЕГМЕНТ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3668831"/>
            <a:ext cx="5715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Комплексный сервис</a:t>
            </a:r>
          </a:p>
          <a:p>
            <a:pPr algn="ctr"/>
            <a:r>
              <a:rPr lang="ru-RU" sz="2400" b="1" dirty="0" smtClean="0"/>
              <a:t>ОАО «</a:t>
            </a:r>
            <a:r>
              <a:rPr lang="ru-RU" sz="2400" b="1" dirty="0" err="1" smtClean="0"/>
              <a:t>Ростелеком</a:t>
            </a:r>
            <a:r>
              <a:rPr lang="ru-RU" sz="2400" b="1" dirty="0" smtClean="0"/>
              <a:t>»</a:t>
            </a:r>
            <a:endParaRPr lang="en-US" sz="2400" b="1" dirty="0" smtClean="0"/>
          </a:p>
          <a:p>
            <a:pPr algn="ctr"/>
            <a:r>
              <a:rPr lang="ru-RU" sz="2400" b="1" dirty="0" smtClean="0"/>
              <a:t>«Медицинская система региона»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5512" y="6066874"/>
            <a:ext cx="3016356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7.eHealth</a:t>
            </a:r>
            <a:endParaRPr lang="ru-RU" sz="2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587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07504" y="2708920"/>
            <a:ext cx="8928992" cy="0"/>
          </a:xfrm>
          <a:prstGeom prst="line">
            <a:avLst/>
          </a:prstGeom>
          <a:ln w="28575">
            <a:solidFill>
              <a:srgbClr val="F15A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95536" y="2852937"/>
            <a:ext cx="5904656" cy="3168352"/>
          </a:xfrm>
          <a:prstGeom prst="rect">
            <a:avLst/>
          </a:prstGeom>
          <a:solidFill>
            <a:schemeClr val="bg1"/>
          </a:solidFill>
          <a:ln w="12700">
            <a:solidFill>
              <a:srgbClr val="F15A2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764703"/>
            <a:ext cx="5904656" cy="1809492"/>
          </a:xfrm>
          <a:prstGeom prst="rect">
            <a:avLst/>
          </a:prstGeom>
          <a:solidFill>
            <a:schemeClr val="bg1"/>
          </a:solidFill>
          <a:ln w="127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075240" cy="418058"/>
          </a:xfrm>
        </p:spPr>
        <p:txBody>
          <a:bodyPr/>
          <a:lstStyle/>
          <a:p>
            <a:r>
              <a:rPr lang="ru-RU" b="1" dirty="0">
                <a:solidFill>
                  <a:srgbClr val="0097CC"/>
                </a:solidFill>
              </a:rPr>
              <a:t>АРХИТЕКТУРА </a:t>
            </a:r>
            <a:r>
              <a:rPr lang="ru-RU" b="1" dirty="0" smtClean="0">
                <a:solidFill>
                  <a:srgbClr val="0097CC"/>
                </a:solidFill>
              </a:rPr>
              <a:t>КОМПЛЕКСНОГО </a:t>
            </a:r>
            <a:r>
              <a:rPr lang="ru-RU" b="1" dirty="0">
                <a:solidFill>
                  <a:srgbClr val="0097CC"/>
                </a:solidFill>
              </a:rPr>
              <a:t>СЕРВИСА</a:t>
            </a:r>
            <a:br>
              <a:rPr lang="ru-RU" b="1" dirty="0">
                <a:solidFill>
                  <a:srgbClr val="0097CC"/>
                </a:solidFill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436FC2-8E8F-4CC6-A904-0EC7563D30B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81" y="1244472"/>
            <a:ext cx="5215805" cy="121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5" y="3332836"/>
            <a:ext cx="2717204" cy="160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722" y="3294277"/>
            <a:ext cx="2597063" cy="164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8" y="5366854"/>
            <a:ext cx="5319092" cy="51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764703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97CC"/>
                </a:solidFill>
              </a:rPr>
              <a:t>Федеральный фрагмент ЕГИСЗ</a:t>
            </a:r>
            <a:endParaRPr lang="ru-RU" b="1" dirty="0">
              <a:solidFill>
                <a:srgbClr val="0097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177" y="285293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15A22"/>
                </a:solidFill>
              </a:rPr>
              <a:t>Региональный фрагмент ЕГИСЗ</a:t>
            </a:r>
            <a:endParaRPr lang="ru-RU" b="1" dirty="0">
              <a:solidFill>
                <a:srgbClr val="F15A2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947" y="5105264"/>
            <a:ext cx="5259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15A22"/>
                </a:solidFill>
              </a:rPr>
              <a:t>Сервисы ЛПУ регионального фрагмента ЕГИСЗ</a:t>
            </a:r>
            <a:endParaRPr lang="ru-RU" sz="1200" b="1" dirty="0">
              <a:solidFill>
                <a:srgbClr val="F15A2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2320" y="3017278"/>
            <a:ext cx="1296144" cy="553998"/>
          </a:xfrm>
          <a:prstGeom prst="rect">
            <a:avLst/>
          </a:prstGeom>
          <a:solidFill>
            <a:srgbClr val="0097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Инфраструктура электронного правительства 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57962" y="1992822"/>
            <a:ext cx="1296144" cy="553998"/>
          </a:xfrm>
          <a:prstGeom prst="rect">
            <a:avLst/>
          </a:prstGeom>
          <a:solidFill>
            <a:srgbClr val="0097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Портал государственных услуг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52320" y="3955122"/>
            <a:ext cx="1296144" cy="553998"/>
          </a:xfrm>
          <a:prstGeom prst="rect">
            <a:avLst/>
          </a:prstGeom>
          <a:solidFill>
            <a:srgbClr val="0097CC"/>
          </a:solidFill>
        </p:spPr>
        <p:txBody>
          <a:bodyPr wrap="square" rtlCol="0">
            <a:spAutoFit/>
          </a:bodyPr>
          <a:lstStyle/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СИА</a:t>
            </a:r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2240" y="764703"/>
            <a:ext cx="288032" cy="5256586"/>
          </a:xfrm>
          <a:prstGeom prst="rect">
            <a:avLst/>
          </a:prstGeom>
          <a:solidFill>
            <a:srgbClr val="009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b="1" dirty="0" smtClean="0"/>
              <a:t>E S B</a:t>
            </a:r>
            <a:endParaRPr lang="ru-RU" sz="1600" b="1" dirty="0"/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6326646" y="1667029"/>
            <a:ext cx="360040" cy="184666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войная стрелка влево/вправо 20"/>
          <p:cNvSpPr/>
          <p:nvPr/>
        </p:nvSpPr>
        <p:spPr>
          <a:xfrm>
            <a:off x="6327524" y="4221087"/>
            <a:ext cx="360040" cy="184666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войная стрелка влево/вправо 21"/>
          <p:cNvSpPr/>
          <p:nvPr/>
        </p:nvSpPr>
        <p:spPr>
          <a:xfrm>
            <a:off x="7048413" y="2177488"/>
            <a:ext cx="360040" cy="184666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войная стрелка влево/вправо 22"/>
          <p:cNvSpPr/>
          <p:nvPr/>
        </p:nvSpPr>
        <p:spPr>
          <a:xfrm>
            <a:off x="7048413" y="3222475"/>
            <a:ext cx="360040" cy="184666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7036074" y="4159475"/>
            <a:ext cx="360040" cy="184666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884368" y="5733256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37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3BAA37-0DB3-412B-B00F-59825C88557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107950" y="6194425"/>
            <a:ext cx="720725" cy="365125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BAA37-0DB3-412B-B00F-59825C88557D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омер слайда 2"/>
          <p:cNvSpPr txBox="1">
            <a:spLocks/>
          </p:cNvSpPr>
          <p:nvPr/>
        </p:nvSpPr>
        <p:spPr>
          <a:xfrm>
            <a:off x="8283572" y="6006178"/>
            <a:ext cx="360362" cy="28733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83BF1-D973-4FCC-A293-19E12CB024E7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643042" y="-89844"/>
            <a:ext cx="178595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lvl="1"/>
            <a:r>
              <a:rPr lang="ru-RU" sz="2400" dirty="0" smtClean="0">
                <a:solidFill>
                  <a:schemeClr val="bg1"/>
                </a:solidFill>
              </a:rPr>
              <a:t>Интеграция с РИЭП</a:t>
            </a:r>
          </a:p>
          <a:p>
            <a:pPr eaLnBrk="1" hangingPunct="1"/>
            <a:endParaRPr lang="ru-RU" sz="54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Block Arc 8"/>
          <p:cNvSpPr>
            <a:spLocks/>
          </p:cNvSpPr>
          <p:nvPr/>
        </p:nvSpPr>
        <p:spPr bwMode="auto">
          <a:xfrm rot="2700000">
            <a:off x="8282988" y="5983360"/>
            <a:ext cx="342900" cy="333375"/>
          </a:xfrm>
          <a:custGeom>
            <a:avLst/>
            <a:gdLst>
              <a:gd name="T0" fmla="*/ 0 w 288032"/>
              <a:gd name="T1" fmla="*/ 144016 h 288032"/>
              <a:gd name="T2" fmla="*/ 144016 w 288032"/>
              <a:gd name="T3" fmla="*/ 0 h 288032"/>
              <a:gd name="T4" fmla="*/ 288032 w 288032"/>
              <a:gd name="T5" fmla="*/ 144016 h 288032"/>
              <a:gd name="T6" fmla="*/ 216024 w 288032"/>
              <a:gd name="T7" fmla="*/ 144016 h 288032"/>
              <a:gd name="T8" fmla="*/ 144016 w 288032"/>
              <a:gd name="T9" fmla="*/ 72008 h 288032"/>
              <a:gd name="T10" fmla="*/ 72008 w 288032"/>
              <a:gd name="T11" fmla="*/ 144016 h 288032"/>
              <a:gd name="T12" fmla="*/ 0 w 288032"/>
              <a:gd name="T13" fmla="*/ 144016 h 2880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032" h="288032">
                <a:moveTo>
                  <a:pt x="0" y="144016"/>
                </a:moveTo>
                <a:cubicBezTo>
                  <a:pt x="0" y="64478"/>
                  <a:pt x="64478" y="0"/>
                  <a:pt x="144016" y="0"/>
                </a:cubicBezTo>
                <a:cubicBezTo>
                  <a:pt x="223554" y="0"/>
                  <a:pt x="288032" y="64478"/>
                  <a:pt x="288032" y="144016"/>
                </a:cubicBezTo>
                <a:lnTo>
                  <a:pt x="216024" y="144016"/>
                </a:lnTo>
                <a:cubicBezTo>
                  <a:pt x="216024" y="104247"/>
                  <a:pt x="183785" y="72008"/>
                  <a:pt x="144016" y="72008"/>
                </a:cubicBezTo>
                <a:cubicBezTo>
                  <a:pt x="104247" y="72008"/>
                  <a:pt x="72008" y="104247"/>
                  <a:pt x="72008" y="144016"/>
                </a:cubicBezTo>
                <a:lnTo>
                  <a:pt x="0" y="144016"/>
                </a:lnTo>
                <a:close/>
              </a:path>
            </a:pathLst>
          </a:custGeom>
          <a:solidFill>
            <a:srgbClr val="B6DDE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ЦАМ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16632"/>
            <a:ext cx="7680853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3BAA37-0DB3-412B-B00F-59825C88557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107950" y="6194425"/>
            <a:ext cx="720725" cy="365125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BAA37-0DB3-412B-B00F-59825C88557D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омер слайда 2"/>
          <p:cNvSpPr txBox="1">
            <a:spLocks/>
          </p:cNvSpPr>
          <p:nvPr/>
        </p:nvSpPr>
        <p:spPr>
          <a:xfrm>
            <a:off x="8283572" y="6006178"/>
            <a:ext cx="360362" cy="28733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83BF1-D973-4FCC-A293-19E12CB024E7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643042" y="-89844"/>
            <a:ext cx="178595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lvl="1"/>
            <a:r>
              <a:rPr lang="ru-RU" sz="2400" dirty="0" smtClean="0">
                <a:solidFill>
                  <a:schemeClr val="bg1"/>
                </a:solidFill>
              </a:rPr>
              <a:t>Интеграция с РИЭП</a:t>
            </a:r>
          </a:p>
          <a:p>
            <a:pPr eaLnBrk="1" hangingPunct="1"/>
            <a:endParaRPr lang="ru-RU" sz="54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Block Arc 8"/>
          <p:cNvSpPr>
            <a:spLocks/>
          </p:cNvSpPr>
          <p:nvPr/>
        </p:nvSpPr>
        <p:spPr bwMode="auto">
          <a:xfrm rot="2700000">
            <a:off x="8282988" y="5983360"/>
            <a:ext cx="342900" cy="333375"/>
          </a:xfrm>
          <a:custGeom>
            <a:avLst/>
            <a:gdLst>
              <a:gd name="T0" fmla="*/ 0 w 288032"/>
              <a:gd name="T1" fmla="*/ 144016 h 288032"/>
              <a:gd name="T2" fmla="*/ 144016 w 288032"/>
              <a:gd name="T3" fmla="*/ 0 h 288032"/>
              <a:gd name="T4" fmla="*/ 288032 w 288032"/>
              <a:gd name="T5" fmla="*/ 144016 h 288032"/>
              <a:gd name="T6" fmla="*/ 216024 w 288032"/>
              <a:gd name="T7" fmla="*/ 144016 h 288032"/>
              <a:gd name="T8" fmla="*/ 144016 w 288032"/>
              <a:gd name="T9" fmla="*/ 72008 h 288032"/>
              <a:gd name="T10" fmla="*/ 72008 w 288032"/>
              <a:gd name="T11" fmla="*/ 144016 h 288032"/>
              <a:gd name="T12" fmla="*/ 0 w 288032"/>
              <a:gd name="T13" fmla="*/ 144016 h 2880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032" h="288032">
                <a:moveTo>
                  <a:pt x="0" y="144016"/>
                </a:moveTo>
                <a:cubicBezTo>
                  <a:pt x="0" y="64478"/>
                  <a:pt x="64478" y="0"/>
                  <a:pt x="144016" y="0"/>
                </a:cubicBezTo>
                <a:cubicBezTo>
                  <a:pt x="223554" y="0"/>
                  <a:pt x="288032" y="64478"/>
                  <a:pt x="288032" y="144016"/>
                </a:cubicBezTo>
                <a:lnTo>
                  <a:pt x="216024" y="144016"/>
                </a:lnTo>
                <a:cubicBezTo>
                  <a:pt x="216024" y="104247"/>
                  <a:pt x="183785" y="72008"/>
                  <a:pt x="144016" y="72008"/>
                </a:cubicBezTo>
                <a:cubicBezTo>
                  <a:pt x="104247" y="72008"/>
                  <a:pt x="72008" y="104247"/>
                  <a:pt x="72008" y="144016"/>
                </a:cubicBezTo>
                <a:lnTo>
                  <a:pt x="0" y="144016"/>
                </a:lnTo>
                <a:close/>
              </a:path>
            </a:pathLst>
          </a:custGeom>
          <a:solidFill>
            <a:srgbClr val="B6DDE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ПГУ_V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60648"/>
            <a:ext cx="881882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3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/>
          <p:cNvSpPr txBox="1">
            <a:spLocks/>
          </p:cNvSpPr>
          <p:nvPr/>
        </p:nvSpPr>
        <p:spPr>
          <a:xfrm>
            <a:off x="107950" y="6232227"/>
            <a:ext cx="720725" cy="365125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A3BAA37-0DB3-412B-B00F-59825C88557D}" type="slidenum">
              <a:rPr lang="ru-RU" b="1" smtClean="0">
                <a:solidFill>
                  <a:srgbClr val="000000"/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519714" y="5713511"/>
            <a:ext cx="226019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freezing" dir="t"/>
            </a:scene3d>
          </a:bodyPr>
          <a:lstStyle/>
          <a:p>
            <a:pPr algn="r"/>
            <a:r>
              <a:rPr lang="ru-RU" sz="1400" b="1" dirty="0" smtClean="0">
                <a:ln w="0" cap="rnd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48000"/>
                    </a:srgbClr>
                  </a:innerShdw>
                </a:effectLst>
              </a:rPr>
              <a:t>Унаследованные МИС</a:t>
            </a:r>
            <a:endParaRPr lang="ru-RU" sz="1400" b="1" dirty="0">
              <a:ln w="0" cap="rnd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48000"/>
                  </a:srgbClr>
                </a:inn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99792" y="2032342"/>
            <a:ext cx="4086786" cy="3143272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5"/>
          </a:lnRef>
          <a:fillRef idx="1001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1">
              <a:spcBef>
                <a:spcPts val="0"/>
              </a:spcBef>
            </a:pP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63628" y="4581128"/>
            <a:ext cx="500066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1400" b="1" dirty="0" smtClean="0">
                <a:ln>
                  <a:prstDash val="solid"/>
                </a:ln>
                <a:solidFill>
                  <a:srgbClr val="000000"/>
                </a:solidFill>
              </a:rPr>
              <a:t>НАЦИОНАЛЬНАЯ ОБЛАЧНАЯ ПЛАТФОРМА</a:t>
            </a:r>
            <a:endParaRPr lang="ru-RU" sz="1400" b="1" dirty="0">
              <a:ln>
                <a:prstDash val="solid"/>
              </a:ln>
              <a:solidFill>
                <a:srgbClr val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33402" y="4164568"/>
            <a:ext cx="7136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freezing" dir="t"/>
            </a:scene3d>
          </a:bodyPr>
          <a:lstStyle/>
          <a:p>
            <a:r>
              <a:rPr lang="ru-RU" sz="1400" b="1" dirty="0" smtClean="0">
                <a:ln w="0" cap="rnd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48000"/>
                    </a:srgbClr>
                  </a:innerShdw>
                </a:effectLst>
              </a:rPr>
              <a:t>ЕМИС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3825778" y="2005578"/>
            <a:ext cx="1500198" cy="2071702"/>
            <a:chOff x="6286512" y="3429000"/>
            <a:chExt cx="857256" cy="1285856"/>
          </a:xfrm>
        </p:grpSpPr>
        <p:pic>
          <p:nvPicPr>
            <p:cNvPr id="29" name="Picture 4" descr="C:\Documents and Settings\eberseneva\My Documents\Clip_Art\Oxygen (420 шт. PNG)\AllDay.ru_26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8723" y="3895706"/>
              <a:ext cx="819150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" descr="C:\Users\eberseneva\Documents\Documentes\Clip_Art\Oxygen (420 шт. PNG)\AllDay.ru_246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6512" y="3429000"/>
              <a:ext cx="857256" cy="857256"/>
            </a:xfrm>
            <a:prstGeom prst="rect">
              <a:avLst/>
            </a:prstGeom>
            <a:noFill/>
          </p:spPr>
        </p:pic>
        <p:pic>
          <p:nvPicPr>
            <p:cNvPr id="31" name="Picture 2" descr="C:\Users\eberseneva\Documents\Documentes\Clip_Art\Med\plu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00826" y="3857628"/>
              <a:ext cx="500066" cy="500066"/>
            </a:xfrm>
            <a:prstGeom prst="rect">
              <a:avLst/>
            </a:prstGeom>
            <a:noFill/>
          </p:spPr>
        </p:pic>
      </p:grpSp>
      <p:sp>
        <p:nvSpPr>
          <p:cNvPr id="43" name="Прямоугольник 42"/>
          <p:cNvSpPr/>
          <p:nvPr/>
        </p:nvSpPr>
        <p:spPr>
          <a:xfrm>
            <a:off x="5796136" y="1097677"/>
            <a:ext cx="175560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freezing" dir="t"/>
            </a:scene3d>
          </a:bodyPr>
          <a:lstStyle/>
          <a:p>
            <a:r>
              <a:rPr lang="ru-RU" sz="1400" b="1" dirty="0" smtClean="0">
                <a:ln w="0" cap="rnd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48000"/>
                    </a:srgbClr>
                  </a:innerShdw>
                </a:effectLst>
              </a:rPr>
              <a:t>Федеральные ИС</a:t>
            </a:r>
            <a:endParaRPr lang="ru-RU" sz="1400" b="1" dirty="0">
              <a:ln w="0" cap="rnd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48000"/>
                  </a:srgbClr>
                </a:innerShdw>
              </a:effectLst>
            </a:endParaRPr>
          </a:p>
        </p:txBody>
      </p:sp>
      <p:grpSp>
        <p:nvGrpSpPr>
          <p:cNvPr id="49" name="Diagram group"/>
          <p:cNvGrpSpPr/>
          <p:nvPr/>
        </p:nvGrpSpPr>
        <p:grpSpPr>
          <a:xfrm rot="3654357">
            <a:off x="3835993" y="713659"/>
            <a:ext cx="2928958" cy="3498524"/>
            <a:chOff x="1256429" y="941355"/>
            <a:chExt cx="2078736" cy="2078736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sp>
          <p:nvSpPr>
            <p:cNvPr id="50" name=" 3"/>
            <p:cNvSpPr/>
            <p:nvPr/>
          </p:nvSpPr>
          <p:spPr>
            <a:xfrm>
              <a:off x="1256429" y="941355"/>
              <a:ext cx="2078736" cy="2078736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  <a:gradFill rotWithShape="0">
              <a:gsLst>
                <a:gs pos="0">
                  <a:srgbClr val="FF6600"/>
                </a:gs>
                <a:gs pos="0">
                  <a:srgbClr val="FF6600"/>
                </a:gs>
                <a:gs pos="0">
                  <a:srgbClr val="FF6600"/>
                </a:gs>
                <a:gs pos="0">
                  <a:srgbClr val="FF3300"/>
                </a:gs>
                <a:gs pos="50000">
                  <a:srgbClr val="F77A35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p3d z="-227350" prstMaterial="matte"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57" name="Скругленный прямоугольник 56"/>
          <p:cNvSpPr/>
          <p:nvPr/>
        </p:nvSpPr>
        <p:spPr>
          <a:xfrm>
            <a:off x="285720" y="214290"/>
            <a:ext cx="4071966" cy="1000132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1">
              <a:spcBef>
                <a:spcPts val="0"/>
              </a:spcBef>
            </a:pP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1313066" y="437472"/>
            <a:ext cx="30591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lvl="1"/>
            <a:r>
              <a:rPr lang="ru-RU" sz="2400" dirty="0" smtClean="0">
                <a:solidFill>
                  <a:srgbClr val="FFFFFF"/>
                </a:solidFill>
              </a:rPr>
              <a:t>Интеграция ЕМИС</a:t>
            </a:r>
            <a:endParaRPr lang="ru-RU" sz="5400" dirty="0" smtClean="0">
              <a:solidFill>
                <a:srgbClr val="FFFFFF"/>
              </a:solidFill>
            </a:endParaRPr>
          </a:p>
        </p:txBody>
      </p:sp>
      <p:grpSp>
        <p:nvGrpSpPr>
          <p:cNvPr id="62" name="Diagram group"/>
          <p:cNvGrpSpPr/>
          <p:nvPr/>
        </p:nvGrpSpPr>
        <p:grpSpPr>
          <a:xfrm rot="13238157">
            <a:off x="2676430" y="3571786"/>
            <a:ext cx="2206356" cy="2705303"/>
            <a:chOff x="1256429" y="941355"/>
            <a:chExt cx="2078736" cy="2078736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sp>
          <p:nvSpPr>
            <p:cNvPr id="63" name=" 3"/>
            <p:cNvSpPr/>
            <p:nvPr/>
          </p:nvSpPr>
          <p:spPr>
            <a:xfrm>
              <a:off x="1256429" y="941355"/>
              <a:ext cx="2078736" cy="2078736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  <a:gradFill rotWithShape="0">
              <a:gsLst>
                <a:gs pos="0">
                  <a:srgbClr val="FF6600"/>
                </a:gs>
                <a:gs pos="0">
                  <a:srgbClr val="FF6600"/>
                </a:gs>
                <a:gs pos="0">
                  <a:srgbClr val="FF6600"/>
                </a:gs>
                <a:gs pos="0">
                  <a:srgbClr val="FF3300"/>
                </a:gs>
                <a:gs pos="50000">
                  <a:srgbClr val="F77A35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p3d z="-227350" prstMaterial="matte"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4" name="AutoShape 4" descr="http://www.ht.com.ve/images/img00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Picture 7" descr="C:\Documents and Settings\eberseneva\My Documents\Clip_Art\Oxygen (420 шт. PNG)\AllDay.ru_4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0650" y="214314"/>
            <a:ext cx="1000107" cy="1000108"/>
          </a:xfrm>
          <a:prstGeom prst="rect">
            <a:avLst/>
          </a:prstGeom>
          <a:noFill/>
        </p:spPr>
      </p:pic>
      <p:pic>
        <p:nvPicPr>
          <p:cNvPr id="1029" name="Picture 5" descr="C:\Users\Артур\Pictures\img001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1" y="437472"/>
            <a:ext cx="691668" cy="5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Diagram group"/>
          <p:cNvGrpSpPr/>
          <p:nvPr/>
        </p:nvGrpSpPr>
        <p:grpSpPr>
          <a:xfrm rot="6684346">
            <a:off x="5768549" y="2886529"/>
            <a:ext cx="2078132" cy="2195294"/>
            <a:chOff x="1256429" y="941355"/>
            <a:chExt cx="2078736" cy="2078736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sp>
          <p:nvSpPr>
            <p:cNvPr id="45" name=" 3"/>
            <p:cNvSpPr/>
            <p:nvPr/>
          </p:nvSpPr>
          <p:spPr>
            <a:xfrm>
              <a:off x="1256429" y="941355"/>
              <a:ext cx="2078736" cy="2078736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  <a:gradFill rotWithShape="0">
              <a:gsLst>
                <a:gs pos="0">
                  <a:srgbClr val="FF6600"/>
                </a:gs>
                <a:gs pos="0">
                  <a:srgbClr val="FF6600"/>
                </a:gs>
                <a:gs pos="0">
                  <a:srgbClr val="FF6600"/>
                </a:gs>
                <a:gs pos="0">
                  <a:srgbClr val="FF3300"/>
                </a:gs>
                <a:gs pos="50000">
                  <a:srgbClr val="F77A35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p3d z="-227350" prstMaterial="matte"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46" name="Прямоугольник 45"/>
          <p:cNvSpPr/>
          <p:nvPr/>
        </p:nvSpPr>
        <p:spPr>
          <a:xfrm flipH="1">
            <a:off x="6848306" y="3861048"/>
            <a:ext cx="16121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freezing" dir="t"/>
            </a:scene3d>
          </a:bodyPr>
          <a:lstStyle/>
          <a:p>
            <a:pPr algn="ctr"/>
            <a:r>
              <a:rPr lang="ru-RU" sz="1400" b="1" dirty="0" smtClean="0">
                <a:ln w="0" cap="rnd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48000"/>
                    </a:srgbClr>
                  </a:innerShdw>
                </a:effectLst>
              </a:rPr>
              <a:t>ИС ТФОМС</a:t>
            </a:r>
            <a:endParaRPr lang="ru-RU" sz="1400" b="1" dirty="0">
              <a:ln w="0" cap="rnd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48000"/>
                  </a:srgbClr>
                </a:innerShdw>
              </a:effectLst>
            </a:endParaRPr>
          </a:p>
        </p:txBody>
      </p:sp>
      <p:grpSp>
        <p:nvGrpSpPr>
          <p:cNvPr id="55" name="Diagram group"/>
          <p:cNvGrpSpPr/>
          <p:nvPr/>
        </p:nvGrpSpPr>
        <p:grpSpPr>
          <a:xfrm rot="16200000" flipH="1">
            <a:off x="1416032" y="2937328"/>
            <a:ext cx="2166472" cy="2705303"/>
            <a:chOff x="1256429" y="941355"/>
            <a:chExt cx="2078736" cy="2078736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sp>
          <p:nvSpPr>
            <p:cNvPr id="56" name=" 3"/>
            <p:cNvSpPr/>
            <p:nvPr/>
          </p:nvSpPr>
          <p:spPr>
            <a:xfrm>
              <a:off x="1256429" y="941355"/>
              <a:ext cx="2078736" cy="2078736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  <a:gradFill rotWithShape="0">
              <a:gsLst>
                <a:gs pos="0">
                  <a:srgbClr val="FF6600"/>
                </a:gs>
                <a:gs pos="0">
                  <a:srgbClr val="FF6600"/>
                </a:gs>
                <a:gs pos="0">
                  <a:srgbClr val="FF6600"/>
                </a:gs>
                <a:gs pos="0">
                  <a:srgbClr val="FF3300"/>
                </a:gs>
                <a:gs pos="50000">
                  <a:srgbClr val="F77A35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p3d z="-227350" prstMaterial="matte"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64" name="Прямоугольник 63"/>
          <p:cNvSpPr/>
          <p:nvPr/>
        </p:nvSpPr>
        <p:spPr>
          <a:xfrm flipH="1">
            <a:off x="-256" y="4149080"/>
            <a:ext cx="226019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freezing" dir="t"/>
            </a:scene3d>
          </a:bodyPr>
          <a:lstStyle/>
          <a:p>
            <a:pPr algn="r"/>
            <a:r>
              <a:rPr lang="ru-RU" sz="1400" b="1" dirty="0" smtClean="0">
                <a:ln w="0" cap="rnd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48000"/>
                    </a:srgbClr>
                  </a:innerShdw>
                </a:effectLst>
              </a:rPr>
              <a:t>ИС ДЛО</a:t>
            </a:r>
            <a:endParaRPr lang="ru-RU" sz="1400" b="1" dirty="0">
              <a:ln w="0" cap="rnd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48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30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/>
          <p:cNvCxnSpPr/>
          <p:nvPr/>
        </p:nvCxnSpPr>
        <p:spPr>
          <a:xfrm>
            <a:off x="971600" y="5589240"/>
            <a:ext cx="5320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971600" y="1928802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971600" y="3212976"/>
            <a:ext cx="5320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971600" y="4437112"/>
            <a:ext cx="5320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3BAA37-0DB3-412B-B00F-59825C88557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214414" y="214290"/>
            <a:ext cx="3370286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lvl="1"/>
            <a:r>
              <a:rPr lang="ru-RU" sz="2400" dirty="0" smtClean="0">
                <a:solidFill>
                  <a:schemeClr val="bg1"/>
                </a:solidFill>
              </a:rPr>
              <a:t>Органам управления здравоохранением</a:t>
            </a:r>
          </a:p>
          <a:p>
            <a:pPr eaLnBrk="1" hangingPunct="1"/>
            <a:endParaRPr lang="ru-RU" sz="54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28860" y="1357298"/>
            <a:ext cx="5429288" cy="11762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59016" y="3875216"/>
            <a:ext cx="5399132" cy="10681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27788" y="2643182"/>
            <a:ext cx="5430360" cy="1116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09855" y="2653527"/>
            <a:ext cx="919005" cy="1116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75656" y="3864810"/>
            <a:ext cx="953204" cy="10681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2443374" y="5013176"/>
            <a:ext cx="5486212" cy="1116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481356" y="5013176"/>
            <a:ext cx="947504" cy="1116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2571736" y="4023395"/>
            <a:ext cx="5214974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/>
              <a:t>Экономия бюджетных средств Субъекта РФ на внедрении </a:t>
            </a:r>
            <a:r>
              <a:rPr lang="ru-RU" sz="1400" dirty="0" smtClean="0"/>
              <a:t>за счет использования РС ЕГИСЗ по модели «Программное обеспечение как сервис» (</a:t>
            </a:r>
            <a:r>
              <a:rPr lang="en-US" sz="1400" dirty="0" err="1" smtClean="0"/>
              <a:t>SaaS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2554066" y="1691334"/>
            <a:ext cx="52326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/>
              <a:t>Каждое ЛПУ в Субъекте РФ обеспечивается стабильными каналами связи</a:t>
            </a:r>
            <a:endParaRPr lang="ru-RU" sz="1400" b="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2562211" y="2791422"/>
            <a:ext cx="52864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/>
              <a:t>Медицинские ИС размещены в ЦОД ОАО «Ростелеком». </a:t>
            </a:r>
          </a:p>
          <a:p>
            <a:r>
              <a:rPr lang="ru-RU" sz="1400" dirty="0" smtClean="0"/>
              <a:t>Это экономия для ЛПУ на инфраструктуре +  соответствие требованиям 152-ФЗ по защите персональных данных</a:t>
            </a:r>
          </a:p>
          <a:p>
            <a:r>
              <a:rPr lang="ru-RU" sz="1200" dirty="0" smtClean="0">
                <a:ln w="50800"/>
              </a:rPr>
              <a:t>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2605074" y="5190666"/>
            <a:ext cx="5253074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/>
              <a:t>У населения автоматически появляется возможность получать медицинские </a:t>
            </a:r>
            <a:r>
              <a:rPr lang="ru-RU" sz="1400" b="1" dirty="0" err="1" smtClean="0"/>
              <a:t>госуслуги</a:t>
            </a:r>
            <a:r>
              <a:rPr lang="ru-RU" sz="1400" b="1" dirty="0" smtClean="0"/>
              <a:t> в электронном виде </a:t>
            </a:r>
          </a:p>
          <a:p>
            <a:r>
              <a:rPr lang="ru-RU" sz="1400" dirty="0" smtClean="0"/>
              <a:t>За счет интеграции ЕМИС с РИЭП</a:t>
            </a:r>
            <a:endParaRPr lang="ru-RU" sz="1400" dirty="0">
              <a:cs typeface="Arial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85720" y="214290"/>
            <a:ext cx="6000792" cy="1000132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1" indent="0">
              <a:spcBef>
                <a:spcPts val="0"/>
              </a:spcBef>
              <a:buNone/>
            </a:pPr>
            <a:endParaRPr lang="ru-RU" sz="2400" dirty="0"/>
          </a:p>
        </p:txBody>
      </p:sp>
      <p:pic>
        <p:nvPicPr>
          <p:cNvPr id="52" name="Picture 7" descr="C:\Documents and Settings\eberseneva\My Documents\Clip_Art\Oxygen (420 шт. PNG)\AllDay.ru_4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50" y="214314"/>
            <a:ext cx="1000107" cy="1000108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 bwMode="auto">
          <a:xfrm>
            <a:off x="1227114" y="311128"/>
            <a:ext cx="4987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lvl="1"/>
            <a:r>
              <a:rPr lang="ru-RU" sz="2000" dirty="0" smtClean="0">
                <a:solidFill>
                  <a:schemeClr val="bg1"/>
                </a:solidFill>
              </a:rPr>
              <a:t>Преимущества комплексного сервиса </a:t>
            </a:r>
          </a:p>
          <a:p>
            <a:pPr marL="0" lvl="1"/>
            <a:r>
              <a:rPr lang="ru-RU" sz="2000" dirty="0" smtClean="0">
                <a:solidFill>
                  <a:schemeClr val="bg1"/>
                </a:solidFill>
              </a:rPr>
              <a:t>ОАО «Ростелеком»</a:t>
            </a:r>
            <a:endParaRPr lang="ru-RU" sz="48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6" name="Picture 2" descr="C:\Users\eberseneva\Documents\Documentes\Clip_Art\Med\plu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714380" cy="714380"/>
          </a:xfrm>
          <a:prstGeom prst="rect">
            <a:avLst/>
          </a:prstGeom>
          <a:noFill/>
        </p:spPr>
      </p:pic>
      <p:sp>
        <p:nvSpPr>
          <p:cNvPr id="57" name="Скругленный прямоугольник 56"/>
          <p:cNvSpPr/>
          <p:nvPr/>
        </p:nvSpPr>
        <p:spPr>
          <a:xfrm>
            <a:off x="1509856" y="1340768"/>
            <a:ext cx="919004" cy="11822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Picture 3" descr="C:\Users\eberseneva\Documents\Documentes\Clip_Art\Med\plus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388" y="1655750"/>
            <a:ext cx="576258" cy="576258"/>
          </a:xfrm>
          <a:prstGeom prst="rect">
            <a:avLst/>
          </a:prstGeom>
          <a:noFill/>
        </p:spPr>
      </p:pic>
      <p:pic>
        <p:nvPicPr>
          <p:cNvPr id="59" name="Picture 3" descr="C:\Users\eberseneva\Documents\Documentes\Clip_Art\Med\plus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4326" y="2928934"/>
            <a:ext cx="576258" cy="576258"/>
          </a:xfrm>
          <a:prstGeom prst="rect">
            <a:avLst/>
          </a:prstGeom>
          <a:noFill/>
        </p:spPr>
      </p:pic>
      <p:pic>
        <p:nvPicPr>
          <p:cNvPr id="66" name="Picture 3" descr="C:\Users\eberseneva\Documents\Documentes\Clip_Art\Med\plus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8442" y="4125162"/>
            <a:ext cx="576258" cy="576258"/>
          </a:xfrm>
          <a:prstGeom prst="rect">
            <a:avLst/>
          </a:prstGeom>
          <a:noFill/>
        </p:spPr>
      </p:pic>
      <p:pic>
        <p:nvPicPr>
          <p:cNvPr id="70" name="Picture 3" descr="C:\Users\eberseneva\Documents\Documentes\Clip_Art\Med\plus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8926" y="5286228"/>
            <a:ext cx="576258" cy="576258"/>
          </a:xfrm>
          <a:prstGeom prst="rect">
            <a:avLst/>
          </a:prstGeom>
          <a:noFill/>
        </p:spPr>
      </p:pic>
      <p:cxnSp>
        <p:nvCxnSpPr>
          <p:cNvPr id="40" name="Прямая соединительная линия 39"/>
          <p:cNvCxnSpPr/>
          <p:nvPr/>
        </p:nvCxnSpPr>
        <p:spPr>
          <a:xfrm>
            <a:off x="971600" y="1196752"/>
            <a:ext cx="0" cy="4392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54C2A7-7548-4AD9-A46C-9F29CE04DDF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085993-BD0C-407B-8998-EE38354CB90D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71046"/>
            <a:ext cx="8153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63A7B">
                    <a:lumMod val="75000"/>
                  </a:srgbClr>
                </a:solidFill>
              </a:rPr>
              <a:t>Риски реализации субъектами мероприятий</a:t>
            </a:r>
            <a:endParaRPr lang="ru-RU" sz="2800" b="1" dirty="0">
              <a:solidFill>
                <a:srgbClr val="063A7B">
                  <a:lumMod val="75000"/>
                </a:srgb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1118349"/>
            <a:ext cx="7361234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ln w="50800"/>
              </a:rPr>
              <a:t>Сроки реализации и достижение целевых показателей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ln w="5080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ln w="50800"/>
              </a:rPr>
              <a:t>Интеграция с федеральным сегментом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ln w="5080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ln w="50800"/>
              </a:rPr>
              <a:t>Неэффективное (нецелевое) использование средств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ln w="5080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ln w="50800"/>
              </a:rPr>
              <a:t>Несоответствие мероприятий утвержденной программе субъекта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ln w="5080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ln w="50800"/>
              </a:rPr>
              <a:t>«Лоскутна</a:t>
            </a:r>
            <a:r>
              <a:rPr lang="ru-RU" sz="2400" b="1" dirty="0">
                <a:ln w="50800"/>
              </a:rPr>
              <a:t>я</a:t>
            </a:r>
            <a:r>
              <a:rPr lang="ru-RU" sz="2400" b="1" dirty="0" smtClean="0">
                <a:ln w="50800"/>
              </a:rPr>
              <a:t>» информатизация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ln w="5080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ln w="50800"/>
            </a:endParaRPr>
          </a:p>
        </p:txBody>
      </p:sp>
    </p:spTree>
    <p:extLst>
      <p:ext uri="{BB962C8B-B14F-4D97-AF65-F5344CB8AC3E}">
        <p14:creationId xmlns:p14="http://schemas.microsoft.com/office/powerpoint/2010/main" val="423149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ПРЕДЛОЖЕНИЕ ОАО РОСТЕЛЕКОМ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436FC2-8E8F-4CC6-A904-0EC7563D30B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7395" y="450912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97CC"/>
                </a:solidFill>
              </a:rPr>
              <a:t>Региональный фрагмент Единой Информационной Системе в сфере Здравоохранения </a:t>
            </a:r>
          </a:p>
          <a:p>
            <a:pPr algn="ctr"/>
            <a:r>
              <a:rPr lang="ru-RU" sz="2400" b="1" dirty="0" smtClean="0">
                <a:solidFill>
                  <a:srgbClr val="F15A22"/>
                </a:solidFill>
              </a:rPr>
              <a:t>- комплексный сервис ОАО «Ростелеком»</a:t>
            </a:r>
            <a:endParaRPr lang="ru-RU" sz="2400" b="1" dirty="0">
              <a:solidFill>
                <a:srgbClr val="F15A22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5536" y="1484784"/>
            <a:ext cx="3960440" cy="2520280"/>
          </a:xfrm>
          <a:prstGeom prst="roundRect">
            <a:avLst/>
          </a:prstGeom>
          <a:noFill/>
          <a:ln>
            <a:solidFill>
              <a:srgbClr val="009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Оптимизация расходования бюджетных средств субъектов РФ на создание и эксплуатацию региональных фрагментов Единой Государственной Информационной Системы в сфере Здравоохранения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59062" y="1484784"/>
            <a:ext cx="3960440" cy="2520280"/>
          </a:xfrm>
          <a:prstGeom prst="roundRect">
            <a:avLst/>
          </a:prstGeom>
          <a:solidFill>
            <a:schemeClr val="bg1"/>
          </a:solidFill>
          <a:ln>
            <a:solidFill>
              <a:srgbClr val="009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Значительное сокращение сроков ввода в эксплуатацию региональных фрагментов Единой Государственной Информационной Системы в сфере Здравоохранения.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1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085993-BD0C-407B-8998-EE38354CB90D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71046"/>
            <a:ext cx="4634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63A7B">
                    <a:lumMod val="75000"/>
                  </a:srgbClr>
                </a:solidFill>
              </a:rPr>
              <a:t>Облачная платформа </a:t>
            </a:r>
            <a:r>
              <a:rPr lang="en-US" sz="2800" b="1" dirty="0" smtClean="0">
                <a:solidFill>
                  <a:srgbClr val="063A7B">
                    <a:lumMod val="75000"/>
                  </a:srgbClr>
                </a:solidFill>
              </a:rPr>
              <a:t>O7</a:t>
            </a:r>
            <a:endParaRPr lang="ru-RU" sz="2800" b="1" dirty="0">
              <a:solidFill>
                <a:srgbClr val="063A7B">
                  <a:lumMod val="75000"/>
                </a:srgbClr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5" r="1499" b="561"/>
          <a:stretch/>
        </p:blipFill>
        <p:spPr bwMode="auto">
          <a:xfrm>
            <a:off x="827584" y="692696"/>
            <a:ext cx="5544616" cy="27184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8334" r="1733" b="664"/>
          <a:stretch/>
        </p:blipFill>
        <p:spPr bwMode="auto">
          <a:xfrm>
            <a:off x="2958899" y="3068960"/>
            <a:ext cx="5435672" cy="2682842"/>
          </a:xfrm>
          <a:prstGeom prst="rect">
            <a:avLst/>
          </a:prstGeom>
          <a:noFill/>
          <a:ln>
            <a:noFill/>
          </a:ln>
          <a:effectLst>
            <a:outerShdw blurRad="50800" dist="38100" dir="21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2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Прямая соединительная линия 37"/>
          <p:cNvCxnSpPr/>
          <p:nvPr/>
        </p:nvCxnSpPr>
        <p:spPr>
          <a:xfrm>
            <a:off x="1475656" y="2203154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475656" y="3571876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1475656" y="4869160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3514718" y="1571612"/>
            <a:ext cx="4143404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495667" y="4286256"/>
            <a:ext cx="4143404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509955" y="2928934"/>
            <a:ext cx="4143404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3BAA37-0DB3-412B-B00F-59825C88557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5720" y="214290"/>
            <a:ext cx="3357586" cy="1000132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1" indent="0">
              <a:spcBef>
                <a:spcPts val="0"/>
              </a:spcBef>
              <a:buNone/>
            </a:pPr>
            <a:endParaRPr lang="ru-RU" sz="2400" dirty="0"/>
          </a:p>
        </p:txBody>
      </p:sp>
      <p:pic>
        <p:nvPicPr>
          <p:cNvPr id="4" name="Picture 7" descr="C:\Documents and Settings\eberseneva\My Documents\Clip_Art\Oxygen (420 шт. PNG)\AllDay.ru_4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50" y="214314"/>
            <a:ext cx="1000107" cy="1000108"/>
          </a:xfrm>
          <a:prstGeom prst="rect">
            <a:avLst/>
          </a:prstGeom>
          <a:noFill/>
        </p:spPr>
      </p:pic>
      <p:pic>
        <p:nvPicPr>
          <p:cNvPr id="5" name="Picture 6" descr="C:\Documents and Settings\eberseneva\My Documents\Clip_Art\Target\targ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714368" cy="7143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1285852" y="285728"/>
            <a:ext cx="250033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lvl="1"/>
            <a:r>
              <a:rPr lang="ru-RU" sz="2400" dirty="0" smtClean="0">
                <a:solidFill>
                  <a:schemeClr val="bg1"/>
                </a:solidFill>
              </a:rPr>
              <a:t>Целевая </a:t>
            </a:r>
            <a:r>
              <a:rPr lang="ru-RU" sz="2400" dirty="0">
                <a:solidFill>
                  <a:schemeClr val="bg1"/>
                </a:solidFill>
              </a:rPr>
              <a:t>а</a:t>
            </a:r>
            <a:r>
              <a:rPr lang="ru-RU" sz="2400" dirty="0" smtClean="0">
                <a:solidFill>
                  <a:schemeClr val="bg1"/>
                </a:solidFill>
              </a:rPr>
              <a:t>удитория</a:t>
            </a:r>
          </a:p>
          <a:p>
            <a:pPr eaLnBrk="1" hangingPunct="1"/>
            <a:endParaRPr lang="ru-RU" sz="54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7620" y="1928802"/>
            <a:ext cx="15566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000" b="1" dirty="0" smtClean="0">
                <a:ln w="50800"/>
              </a:rPr>
              <a:t>Население</a:t>
            </a:r>
            <a:endParaRPr lang="ru-RU" sz="2000" b="1" dirty="0">
              <a:ln w="5080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57620" y="4434496"/>
            <a:ext cx="34290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</a:rPr>
              <a:t>Органы управления</a:t>
            </a:r>
          </a:p>
          <a:p>
            <a:r>
              <a:rPr lang="ru-RU" b="1" dirty="0" smtClean="0">
                <a:ln w="50800"/>
              </a:rPr>
              <a:t>здравоохранением</a:t>
            </a:r>
          </a:p>
          <a:p>
            <a:r>
              <a:rPr lang="ru-RU" b="1" dirty="0" smtClean="0">
                <a:ln w="50800"/>
              </a:rPr>
              <a:t>субъекта РФ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57620" y="3214686"/>
            <a:ext cx="17331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</a:rPr>
              <a:t>Медицинские</a:t>
            </a:r>
          </a:p>
          <a:p>
            <a:r>
              <a:rPr lang="ru-RU" b="1" dirty="0" smtClean="0">
                <a:ln w="50800"/>
              </a:rPr>
              <a:t>Организации</a:t>
            </a:r>
            <a:endParaRPr lang="ru-RU" b="1" dirty="0">
              <a:ln w="5080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571612"/>
            <a:ext cx="1571636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 descr="C:\Documents and Settings\eberseneva\My Documents\Clip_Art\GiNUX_WEB\03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1676392"/>
            <a:ext cx="752476" cy="752476"/>
          </a:xfrm>
          <a:prstGeom prst="rect">
            <a:avLst/>
          </a:prstGeom>
          <a:noFill/>
        </p:spPr>
      </p:pic>
      <p:pic>
        <p:nvPicPr>
          <p:cNvPr id="16" name="Picture 5" descr="C:\Documents and Settings\eberseneva\My Documents\Clip_Art\People\peopl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000240"/>
            <a:ext cx="785818" cy="785818"/>
          </a:xfrm>
          <a:prstGeom prst="rect">
            <a:avLst/>
          </a:prstGeom>
          <a:noFill/>
        </p:spPr>
      </p:pic>
      <p:sp>
        <p:nvSpPr>
          <p:cNvPr id="26" name="Скругленный прямоугольник 25"/>
          <p:cNvSpPr/>
          <p:nvPr/>
        </p:nvSpPr>
        <p:spPr>
          <a:xfrm>
            <a:off x="1928794" y="2928934"/>
            <a:ext cx="1571636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5" descr="C:\Users\eberseneva\Documents\Documentes\Clip_Art\Building\hospita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32" y="2857496"/>
            <a:ext cx="1219200" cy="1219200"/>
          </a:xfrm>
          <a:prstGeom prst="rect">
            <a:avLst/>
          </a:prstGeom>
          <a:noFill/>
        </p:spPr>
      </p:pic>
      <p:pic>
        <p:nvPicPr>
          <p:cNvPr id="15" name="Picture 4" descr="C:\Users\eberseneva\Documents\Documentes\Clip_Art\Med\nurs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3500438"/>
            <a:ext cx="642942" cy="642942"/>
          </a:xfrm>
          <a:prstGeom prst="rect">
            <a:avLst/>
          </a:prstGeom>
          <a:noFill/>
        </p:spPr>
      </p:pic>
      <p:sp>
        <p:nvSpPr>
          <p:cNvPr id="25" name="Скругленный прямоугольник 24"/>
          <p:cNvSpPr/>
          <p:nvPr/>
        </p:nvSpPr>
        <p:spPr>
          <a:xfrm>
            <a:off x="1928794" y="4286256"/>
            <a:ext cx="1571636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11" descr="C:\Documents and Settings\eberseneva\My Documents\Clip_Art\Flags\rossiya_russi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232" y="4475164"/>
            <a:ext cx="1143008" cy="1143008"/>
          </a:xfrm>
          <a:prstGeom prst="rect">
            <a:avLst/>
          </a:prstGeom>
          <a:noFill/>
        </p:spPr>
      </p:pic>
      <p:pic>
        <p:nvPicPr>
          <p:cNvPr id="23" name="Picture 3" descr="C:\Documents and Settings\eberseneva\My Documents\Clip_Art\People\users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8860" y="4429132"/>
            <a:ext cx="760412" cy="760412"/>
          </a:xfrm>
          <a:prstGeom prst="rect">
            <a:avLst/>
          </a:prstGeom>
          <a:noFill/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1475656" y="1196752"/>
            <a:ext cx="0" cy="3672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1475656" y="1873840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1487561" y="2990729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1501855" y="4099428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1501847" y="5212569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3BAA37-0DB3-412B-B00F-59825C88557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5720" y="214290"/>
            <a:ext cx="3357586" cy="1000132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1" indent="0">
              <a:spcBef>
                <a:spcPts val="0"/>
              </a:spcBef>
              <a:buNone/>
            </a:pPr>
            <a:endParaRPr lang="ru-RU" sz="2400" dirty="0"/>
          </a:p>
        </p:txBody>
      </p:sp>
      <p:pic>
        <p:nvPicPr>
          <p:cNvPr id="4" name="Picture 7" descr="C:\Documents and Settings\eberseneva\My Documents\Clip_Art\Oxygen (420 шт. PNG)\AllDay.ru_4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4"/>
            <a:ext cx="1000107" cy="10001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1273152" y="387328"/>
            <a:ext cx="250033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lvl="1"/>
            <a:r>
              <a:rPr lang="ru-RU" sz="2400" dirty="0" smtClean="0">
                <a:solidFill>
                  <a:schemeClr val="bg1"/>
                </a:solidFill>
              </a:rPr>
              <a:t>Населению</a:t>
            </a:r>
          </a:p>
          <a:p>
            <a:pPr eaLnBrk="1" hangingPunct="1"/>
            <a:endParaRPr lang="ru-RU" sz="54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86116" y="1448937"/>
            <a:ext cx="4500594" cy="959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86116" y="3571876"/>
            <a:ext cx="4500594" cy="996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95641" y="2500306"/>
            <a:ext cx="4500594" cy="959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28794" y="1448937"/>
            <a:ext cx="1357322" cy="959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28794" y="2500306"/>
            <a:ext cx="1357322" cy="959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28794" y="3571876"/>
            <a:ext cx="1357322" cy="959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428596" y="357166"/>
            <a:ext cx="714380" cy="714380"/>
          </a:xfrm>
          <a:prstGeom prst="flowChartConnector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 descr="C:\Documents and Settings\eberseneva\My Documents\Clip_Art\GiNUX_WEB\03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66"/>
            <a:ext cx="489480" cy="489480"/>
          </a:xfrm>
          <a:prstGeom prst="rect">
            <a:avLst/>
          </a:prstGeom>
          <a:noFill/>
        </p:spPr>
      </p:pic>
      <p:pic>
        <p:nvPicPr>
          <p:cNvPr id="15" name="Picture 5" descr="C:\Documents and Settings\eberseneva\My Documents\Clip_Art\People\peop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571480"/>
            <a:ext cx="428628" cy="428628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3500430" y="1681644"/>
            <a:ext cx="32988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200" b="1" dirty="0" smtClean="0">
                <a:ln w="50800"/>
              </a:rPr>
              <a:t>  </a:t>
            </a:r>
            <a:r>
              <a:rPr lang="ru-RU" sz="1400" b="1" dirty="0" smtClean="0">
                <a:ln w="50800"/>
              </a:rPr>
              <a:t>Доступность медицинских услуг </a:t>
            </a:r>
          </a:p>
          <a:p>
            <a:r>
              <a:rPr lang="ru-RU" sz="1400" b="1" dirty="0" smtClean="0">
                <a:ln w="50800"/>
              </a:rPr>
              <a:t>  по месту и времени оказания</a:t>
            </a:r>
            <a:endParaRPr lang="ru-RU" sz="1400" b="1" dirty="0">
              <a:ln w="50800"/>
            </a:endParaRPr>
          </a:p>
        </p:txBody>
      </p:sp>
      <p:pic>
        <p:nvPicPr>
          <p:cNvPr id="35" name="Picture 5" descr="C:\Users\eberseneva\Documents\Documentes\Clip_Art\Building\hospita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1268760"/>
            <a:ext cx="1000132" cy="1052964"/>
          </a:xfrm>
          <a:prstGeom prst="rect">
            <a:avLst/>
          </a:prstGeom>
          <a:noFill/>
        </p:spPr>
      </p:pic>
      <p:pic>
        <p:nvPicPr>
          <p:cNvPr id="36" name="Picture 3" descr="C:\Users\eberseneva\Documents\Documentes\Clip_Art\Mac OS X Panther icons\Clocks\UniversalAccessCloc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1785926"/>
            <a:ext cx="711005" cy="678698"/>
          </a:xfrm>
          <a:prstGeom prst="rect">
            <a:avLst/>
          </a:prstGeom>
          <a:noFill/>
        </p:spPr>
      </p:pic>
      <p:pic>
        <p:nvPicPr>
          <p:cNvPr id="37" name="Picture 2" descr="C:\Users\eberseneva\Documents\Documentes\Clip_Art\Target\agt_action_succes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1672296"/>
            <a:ext cx="422274" cy="403088"/>
          </a:xfrm>
          <a:prstGeom prst="rect">
            <a:avLst/>
          </a:prstGeom>
          <a:noFill/>
        </p:spPr>
      </p:pic>
      <p:sp>
        <p:nvSpPr>
          <p:cNvPr id="38" name="Прямоугольник 37"/>
          <p:cNvSpPr/>
          <p:nvPr/>
        </p:nvSpPr>
        <p:spPr>
          <a:xfrm>
            <a:off x="3568048" y="3573016"/>
            <a:ext cx="400052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</a:rPr>
              <a:t>Единая Электронная медицинская карта,</a:t>
            </a:r>
          </a:p>
          <a:p>
            <a:r>
              <a:rPr lang="ru-RU" sz="1400" b="1" dirty="0">
                <a:ln w="50800"/>
              </a:rPr>
              <a:t>с</a:t>
            </a:r>
            <a:r>
              <a:rPr lang="ru-RU" sz="1400" b="1" dirty="0" smtClean="0">
                <a:ln w="50800"/>
              </a:rPr>
              <a:t>охранение диагностических</a:t>
            </a:r>
          </a:p>
          <a:p>
            <a:r>
              <a:rPr lang="ru-RU" sz="1400" b="1" dirty="0" smtClean="0">
                <a:ln w="50800"/>
              </a:rPr>
              <a:t>изображений в Центральном архиве медицинских изображений</a:t>
            </a:r>
          </a:p>
        </p:txBody>
      </p:sp>
      <p:grpSp>
        <p:nvGrpSpPr>
          <p:cNvPr id="49" name="Группа 48"/>
          <p:cNvGrpSpPr/>
          <p:nvPr/>
        </p:nvGrpSpPr>
        <p:grpSpPr>
          <a:xfrm>
            <a:off x="2214546" y="3692778"/>
            <a:ext cx="785818" cy="794144"/>
            <a:chOff x="5214942" y="4429132"/>
            <a:chExt cx="1004886" cy="1004886"/>
          </a:xfrm>
        </p:grpSpPr>
        <p:pic>
          <p:nvPicPr>
            <p:cNvPr id="39" name="Picture 4" descr="C:\Users\eberseneva\Documents\Documentes\Clip_Art\Med\address_book_new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14942" y="4429132"/>
              <a:ext cx="1004886" cy="1004886"/>
            </a:xfrm>
            <a:prstGeom prst="rect">
              <a:avLst/>
            </a:prstGeom>
            <a:noFill/>
          </p:spPr>
        </p:pic>
        <p:pic>
          <p:nvPicPr>
            <p:cNvPr id="40" name="Picture 6" descr="C:\Users\eberseneva\Documents\Documentes\Clip_Art\Med\plus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86380" y="4643446"/>
              <a:ext cx="500067" cy="500067"/>
            </a:xfrm>
            <a:prstGeom prst="rect">
              <a:avLst/>
            </a:prstGeom>
            <a:noFill/>
          </p:spPr>
        </p:pic>
        <p:pic>
          <p:nvPicPr>
            <p:cNvPr id="41" name="Picture 5" descr="C:\Users\eberseneva\Documents\Documentes\Clip_Art\Med\plus_orange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357818" y="4714884"/>
              <a:ext cx="301621" cy="301621"/>
            </a:xfrm>
            <a:prstGeom prst="rect">
              <a:avLst/>
            </a:prstGeom>
            <a:noFill/>
          </p:spPr>
        </p:pic>
      </p:grpSp>
      <p:sp>
        <p:nvSpPr>
          <p:cNvPr id="42" name="Прямоугольник 41"/>
          <p:cNvSpPr/>
          <p:nvPr/>
        </p:nvSpPr>
        <p:spPr>
          <a:xfrm>
            <a:off x="3571868" y="2826052"/>
            <a:ext cx="2931574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</a:rPr>
              <a:t>Дистанционные консультации</a:t>
            </a:r>
          </a:p>
        </p:txBody>
      </p:sp>
      <p:pic>
        <p:nvPicPr>
          <p:cNvPr id="43" name="Picture 8" descr="C:\Users\eberseneva\Documents\Documentes\Clip_Art\Oxygen (420 шт. PNG)\AllDay.ru_36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3108" y="2500306"/>
            <a:ext cx="785818" cy="944224"/>
          </a:xfrm>
          <a:prstGeom prst="rect">
            <a:avLst/>
          </a:prstGeom>
          <a:noFill/>
        </p:spPr>
      </p:pic>
      <p:pic>
        <p:nvPicPr>
          <p:cNvPr id="44" name="Picture 9" descr="C:\Users\eberseneva\Documents\Documentes\Clip_Art\Med\stethoscope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14612" y="2873027"/>
            <a:ext cx="462246" cy="563984"/>
          </a:xfrm>
          <a:prstGeom prst="rect">
            <a:avLst/>
          </a:prstGeom>
          <a:noFill/>
        </p:spPr>
      </p:pic>
      <p:pic>
        <p:nvPicPr>
          <p:cNvPr id="45" name="Picture 10" descr="C:\Users\eberseneva\Documents\Documentes\Clip_Art\Mac OS X Panther icons\Favorites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63592" y="2688972"/>
            <a:ext cx="336772" cy="410894"/>
          </a:xfrm>
          <a:prstGeom prst="rect">
            <a:avLst/>
          </a:prstGeom>
          <a:noFill/>
        </p:spPr>
      </p:pic>
      <p:pic>
        <p:nvPicPr>
          <p:cNvPr id="46" name="Picture 19" descr="C:\Documents and Settings\eberseneva\My Documents\Clip_Art\Shine z pack  (PNG, 152 шт)\IESZ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70431" y="2716497"/>
            <a:ext cx="252584" cy="308178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-512353" y="3202431"/>
            <a:ext cx="4000528" cy="24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Скругленный прямоугольник 54"/>
          <p:cNvSpPr/>
          <p:nvPr/>
        </p:nvSpPr>
        <p:spPr>
          <a:xfrm>
            <a:off x="3286116" y="4679260"/>
            <a:ext cx="4500594" cy="10081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928794" y="4704502"/>
            <a:ext cx="1357322" cy="959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3571868" y="4801903"/>
            <a:ext cx="407196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/>
              <a:t>Возможность выбора</a:t>
            </a:r>
            <a:endParaRPr lang="ru-RU" sz="1400" b="1" dirty="0"/>
          </a:p>
          <a:p>
            <a:r>
              <a:rPr lang="ru-RU" sz="1400" b="1" dirty="0"/>
              <a:t>страховой и медицинской </a:t>
            </a:r>
          </a:p>
          <a:p>
            <a:r>
              <a:rPr lang="ru-RU" sz="1400" b="1" dirty="0"/>
              <a:t>организации и лечащего </a:t>
            </a:r>
            <a:r>
              <a:rPr lang="ru-RU" sz="1400" b="1" dirty="0" smtClean="0"/>
              <a:t>врача</a:t>
            </a:r>
            <a:endParaRPr lang="ru-RU" sz="1400" b="1" dirty="0">
              <a:ln w="50800"/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2143108" y="4656146"/>
            <a:ext cx="693369" cy="982273"/>
            <a:chOff x="5643570" y="2714620"/>
            <a:chExt cx="857256" cy="1214446"/>
          </a:xfrm>
        </p:grpSpPr>
        <p:pic>
          <p:nvPicPr>
            <p:cNvPr id="66" name="Picture 4" descr="C:\Users\eberseneva\Documents\Documentes\Clip_Art\Med\new_database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643570" y="3071810"/>
              <a:ext cx="857256" cy="857256"/>
            </a:xfrm>
            <a:prstGeom prst="rect">
              <a:avLst/>
            </a:prstGeom>
            <a:noFill/>
          </p:spPr>
        </p:pic>
        <p:pic>
          <p:nvPicPr>
            <p:cNvPr id="67" name="Picture 8" descr="C:\Users\eberseneva\Documents\Documentes\Clip_Art\Oxygen (420 шт. PNG)\AllDay.ru_189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711834" y="2714620"/>
              <a:ext cx="717554" cy="717554"/>
            </a:xfrm>
            <a:prstGeom prst="rect">
              <a:avLst/>
            </a:prstGeom>
            <a:noFill/>
          </p:spPr>
        </p:pic>
        <p:pic>
          <p:nvPicPr>
            <p:cNvPr id="68" name="Picture 9" descr="C:\Users\eberseneva\Documents\Documentes\Clip_Art\Med\info_1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935680" y="3000372"/>
              <a:ext cx="279394" cy="2793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3BAA37-0DB3-412B-B00F-59825C88557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5720" y="214290"/>
            <a:ext cx="4214842" cy="1000132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1" indent="0">
              <a:spcBef>
                <a:spcPts val="0"/>
              </a:spcBef>
              <a:buNone/>
            </a:pPr>
            <a:endParaRPr lang="ru-RU" sz="2400" dirty="0"/>
          </a:p>
        </p:txBody>
      </p:sp>
      <p:pic>
        <p:nvPicPr>
          <p:cNvPr id="4" name="Picture 7" descr="C:\Documents and Settings\eberseneva\My Documents\Clip_Art\Oxygen (420 шт. PNG)\AllDay.ru_4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4"/>
            <a:ext cx="1000107" cy="10001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1214414" y="214290"/>
            <a:ext cx="3370286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lvl="1"/>
            <a:r>
              <a:rPr lang="ru-RU" sz="2400" dirty="0" smtClean="0">
                <a:solidFill>
                  <a:schemeClr val="bg1"/>
                </a:solidFill>
              </a:rPr>
              <a:t>Органам управления здравоохранением</a:t>
            </a:r>
          </a:p>
          <a:p>
            <a:pPr eaLnBrk="1" hangingPunct="1"/>
            <a:endParaRPr lang="ru-RU" sz="54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43240" y="1393600"/>
            <a:ext cx="4429156" cy="1071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43240" y="2571744"/>
            <a:ext cx="4429156" cy="1071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43240" y="4916216"/>
            <a:ext cx="4429156" cy="1071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27013" y="1393600"/>
            <a:ext cx="1216227" cy="1071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27013" y="4916216"/>
            <a:ext cx="1216228" cy="1071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27013" y="2571744"/>
            <a:ext cx="1216228" cy="1071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428596" y="357166"/>
            <a:ext cx="714380" cy="714380"/>
          </a:xfrm>
          <a:prstGeom prst="flowChartConnector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5" descr="C:\Users\eberseneva\Documents\Documentes\Clip_Art\Building\hospit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1" y="1340768"/>
            <a:ext cx="857256" cy="929086"/>
          </a:xfrm>
          <a:prstGeom prst="rect">
            <a:avLst/>
          </a:prstGeom>
          <a:noFill/>
        </p:spPr>
      </p:pic>
      <p:sp>
        <p:nvSpPr>
          <p:cNvPr id="54" name="Скругленный прямоугольник 53"/>
          <p:cNvSpPr/>
          <p:nvPr/>
        </p:nvSpPr>
        <p:spPr>
          <a:xfrm>
            <a:off x="3143240" y="3738730"/>
            <a:ext cx="4429156" cy="1071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934779" y="3730180"/>
            <a:ext cx="1208461" cy="10715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3357554" y="2707210"/>
            <a:ext cx="407196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/>
              <a:t>Мониторинг объемов </a:t>
            </a:r>
            <a:endParaRPr lang="ru-RU" sz="1400" b="1" dirty="0" smtClean="0"/>
          </a:p>
          <a:p>
            <a:r>
              <a:rPr lang="ru-RU" sz="1400" b="1" dirty="0" smtClean="0"/>
              <a:t>и </a:t>
            </a:r>
            <a:r>
              <a:rPr lang="ru-RU" sz="1400" b="1" dirty="0"/>
              <a:t>качества </a:t>
            </a:r>
          </a:p>
          <a:p>
            <a:r>
              <a:rPr lang="ru-RU" sz="1400" b="1" dirty="0"/>
              <a:t>медицинской </a:t>
            </a:r>
            <a:r>
              <a:rPr lang="ru-RU" sz="1400" b="1" dirty="0" smtClean="0"/>
              <a:t>помощи</a:t>
            </a:r>
            <a:endParaRPr lang="ru-RU" sz="1400" b="1" dirty="0">
              <a:ln w="50800"/>
            </a:endParaRPr>
          </a:p>
        </p:txBody>
      </p:sp>
      <p:pic>
        <p:nvPicPr>
          <p:cNvPr id="61" name="Picture 11" descr="C:\Documents and Settings\eberseneva\My Documents\Clip_Art\Flags\rossiya_russi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833" y="357166"/>
            <a:ext cx="785818" cy="785818"/>
          </a:xfrm>
          <a:prstGeom prst="rect">
            <a:avLst/>
          </a:prstGeom>
          <a:noFill/>
        </p:spPr>
      </p:pic>
      <p:pic>
        <p:nvPicPr>
          <p:cNvPr id="62" name="Picture 3" descr="C:\Documents and Settings\eberseneva\My Documents\Clip_Art\People\user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285728"/>
            <a:ext cx="546098" cy="546098"/>
          </a:xfrm>
          <a:prstGeom prst="rect">
            <a:avLst/>
          </a:prstGeom>
          <a:noFill/>
        </p:spPr>
      </p:pic>
      <p:sp>
        <p:nvSpPr>
          <p:cNvPr id="63" name="Прямоугольник 62"/>
          <p:cNvSpPr/>
          <p:nvPr/>
        </p:nvSpPr>
        <p:spPr>
          <a:xfrm>
            <a:off x="3357554" y="1619896"/>
            <a:ext cx="41434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</a:rPr>
              <a:t>Электронный</a:t>
            </a:r>
          </a:p>
          <a:p>
            <a:r>
              <a:rPr lang="ru-RU" sz="1400" b="1" dirty="0" smtClean="0">
                <a:ln w="50800"/>
              </a:rPr>
              <a:t>документооборот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3303931" y="5123914"/>
            <a:ext cx="41970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</a:rPr>
              <a:t>Аналитика по различным показателям и регулярная отчетность</a:t>
            </a:r>
          </a:p>
          <a:p>
            <a:r>
              <a:rPr lang="ru-RU" sz="1200" b="1" dirty="0" smtClean="0">
                <a:ln w="50800"/>
              </a:rPr>
              <a:t>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3357554" y="3927620"/>
            <a:ext cx="407196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/>
              <a:t>Контроль расходования </a:t>
            </a:r>
          </a:p>
          <a:p>
            <a:r>
              <a:rPr lang="ru-RU" sz="1400" b="1" dirty="0"/>
              <a:t>бюджетных средств на </a:t>
            </a:r>
          </a:p>
          <a:p>
            <a:r>
              <a:rPr lang="ru-RU" sz="1400" b="1" dirty="0"/>
              <a:t>обслуживание населения</a:t>
            </a:r>
            <a:endParaRPr lang="ru-RU" sz="1400" b="1" dirty="0">
              <a:ln w="50800"/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2205021" y="2640902"/>
            <a:ext cx="714380" cy="930974"/>
            <a:chOff x="5643570" y="2714620"/>
            <a:chExt cx="857256" cy="1214446"/>
          </a:xfrm>
        </p:grpSpPr>
        <p:pic>
          <p:nvPicPr>
            <p:cNvPr id="67" name="Picture 4" descr="C:\Users\eberseneva\Documents\Documentes\Clip_Art\Med\new_database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43570" y="3071810"/>
              <a:ext cx="857256" cy="857256"/>
            </a:xfrm>
            <a:prstGeom prst="rect">
              <a:avLst/>
            </a:prstGeom>
            <a:noFill/>
          </p:spPr>
        </p:pic>
        <p:pic>
          <p:nvPicPr>
            <p:cNvPr id="68" name="Picture 8" descr="C:\Users\eberseneva\Documents\Documentes\Clip_Art\Oxygen (420 шт. PNG)\AllDay.ru_189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1834" y="2714620"/>
              <a:ext cx="717554" cy="717554"/>
            </a:xfrm>
            <a:prstGeom prst="rect">
              <a:avLst/>
            </a:prstGeom>
            <a:noFill/>
          </p:spPr>
        </p:pic>
        <p:pic>
          <p:nvPicPr>
            <p:cNvPr id="69" name="Picture 9" descr="C:\Users\eberseneva\Documents\Documentes\Clip_Art\Med\info_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35680" y="3000372"/>
              <a:ext cx="279394" cy="279394"/>
            </a:xfrm>
            <a:prstGeom prst="rect">
              <a:avLst/>
            </a:prstGeom>
            <a:noFill/>
          </p:spPr>
        </p:pic>
      </p:grpSp>
      <p:pic>
        <p:nvPicPr>
          <p:cNvPr id="74" name="Picture 10" descr="C:\Users\eberseneva\Documents\Documentes\Clip_Art\Med\add_folder_to_archiv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0298" y="1857364"/>
            <a:ext cx="428628" cy="428628"/>
          </a:xfrm>
          <a:prstGeom prst="rect">
            <a:avLst/>
          </a:prstGeom>
          <a:noFill/>
        </p:spPr>
      </p:pic>
      <p:grpSp>
        <p:nvGrpSpPr>
          <p:cNvPr id="75" name="Группа 74"/>
          <p:cNvGrpSpPr/>
          <p:nvPr/>
        </p:nvGrpSpPr>
        <p:grpSpPr>
          <a:xfrm>
            <a:off x="2190734" y="4987654"/>
            <a:ext cx="595316" cy="595316"/>
            <a:chOff x="0" y="1928802"/>
            <a:chExt cx="889006" cy="889006"/>
          </a:xfrm>
        </p:grpSpPr>
        <p:pic>
          <p:nvPicPr>
            <p:cNvPr id="76" name="Picture 8" descr="C:\Users\eberseneva\Documents\Documentes\Clip_Art\Oxygen (420 шт. PNG)\AllDay.ru_360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0" y="1928802"/>
              <a:ext cx="889006" cy="889006"/>
            </a:xfrm>
            <a:prstGeom prst="rect">
              <a:avLst/>
            </a:prstGeom>
            <a:noFill/>
          </p:spPr>
        </p:pic>
        <p:pic>
          <p:nvPicPr>
            <p:cNvPr id="77" name="Picture 19" descr="C:\Documents and Settings\eberseneva\My Documents\Clip_Art\Shine z pack  (PNG, 152 шт)\IESZ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03188" y="2000240"/>
              <a:ext cx="285752" cy="285752"/>
            </a:xfrm>
            <a:prstGeom prst="rect">
              <a:avLst/>
            </a:prstGeom>
            <a:noFill/>
          </p:spPr>
        </p:pic>
      </p:grpSp>
      <p:pic>
        <p:nvPicPr>
          <p:cNvPr id="78" name="Picture 11" descr="C:\Users\eberseneva\Documents\Documentes\Clip_Art\Monitoring\pie_chart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0298" y="5403172"/>
            <a:ext cx="463634" cy="463634"/>
          </a:xfrm>
          <a:prstGeom prst="rect">
            <a:avLst/>
          </a:prstGeom>
          <a:noFill/>
        </p:spPr>
      </p:pic>
      <p:pic>
        <p:nvPicPr>
          <p:cNvPr id="79" name="Picture 12" descr="C:\Users\eberseneva\Documents\Documentes\Clip_Art\Monitoring\stocks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71670" y="5492375"/>
            <a:ext cx="357190" cy="363244"/>
          </a:xfrm>
          <a:prstGeom prst="rect">
            <a:avLst/>
          </a:prstGeom>
          <a:noFill/>
        </p:spPr>
      </p:pic>
      <p:grpSp>
        <p:nvGrpSpPr>
          <p:cNvPr id="80" name="Группа 79"/>
          <p:cNvGrpSpPr/>
          <p:nvPr/>
        </p:nvGrpSpPr>
        <p:grpSpPr>
          <a:xfrm>
            <a:off x="2203338" y="3944494"/>
            <a:ext cx="654150" cy="654150"/>
            <a:chOff x="5402266" y="4116390"/>
            <a:chExt cx="741370" cy="741370"/>
          </a:xfrm>
        </p:grpSpPr>
        <p:pic>
          <p:nvPicPr>
            <p:cNvPr id="81" name="Picture 13" descr="C:\Users\eberseneva\Documents\Documentes\Clip_Art\Monitoring\line_chart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402266" y="4116390"/>
              <a:ext cx="741370" cy="741370"/>
            </a:xfrm>
            <a:prstGeom prst="rect">
              <a:avLst/>
            </a:prstGeom>
            <a:noFill/>
          </p:spPr>
        </p:pic>
        <p:pic>
          <p:nvPicPr>
            <p:cNvPr id="82" name="Picture 14" descr="C:\Users\eberseneva\Documents\Documentes\Clip_Art\Med\plus_orange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715008" y="4429132"/>
              <a:ext cx="339720" cy="339720"/>
            </a:xfrm>
            <a:prstGeom prst="rect">
              <a:avLst/>
            </a:prstGeom>
            <a:noFill/>
          </p:spPr>
        </p:pic>
      </p:grpSp>
      <p:cxnSp>
        <p:nvCxnSpPr>
          <p:cNvPr id="56" name="Прямая соединительная линия 55"/>
          <p:cNvCxnSpPr/>
          <p:nvPr/>
        </p:nvCxnSpPr>
        <p:spPr>
          <a:xfrm rot="16200000" flipH="1">
            <a:off x="-681579" y="3318957"/>
            <a:ext cx="4214842" cy="5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1422956" y="1916832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1422956" y="3068166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1422956" y="4257732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1430099" y="5425034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Прямая соединительная линия 77"/>
          <p:cNvCxnSpPr/>
          <p:nvPr/>
        </p:nvCxnSpPr>
        <p:spPr>
          <a:xfrm>
            <a:off x="1483276" y="1887844"/>
            <a:ext cx="5320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1490896" y="2960398"/>
            <a:ext cx="5320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1498993" y="4181512"/>
            <a:ext cx="5320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1500166" y="5286388"/>
            <a:ext cx="5320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3BAA37-0DB3-412B-B00F-59825C88557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5720" y="214290"/>
            <a:ext cx="3357586" cy="1000132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1" indent="0">
              <a:spcBef>
                <a:spcPts val="0"/>
              </a:spcBef>
              <a:buNone/>
            </a:pPr>
            <a:endParaRPr lang="ru-RU" sz="2400" dirty="0"/>
          </a:p>
        </p:txBody>
      </p:sp>
      <p:pic>
        <p:nvPicPr>
          <p:cNvPr id="4" name="Picture 7" descr="C:\Documents and Settings\eberseneva\My Documents\Clip_Art\Oxygen (420 шт. PNG)\AllDay.ru_4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4"/>
            <a:ext cx="1000107" cy="1000108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3529005" y="1331052"/>
            <a:ext cx="4400581" cy="10326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50436" y="3593268"/>
            <a:ext cx="4379150" cy="11073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48055" y="2453492"/>
            <a:ext cx="4381531" cy="10292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051143" y="2453492"/>
            <a:ext cx="1490330" cy="10292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51720" y="3593268"/>
            <a:ext cx="1490330" cy="11073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428596" y="357166"/>
            <a:ext cx="714380" cy="714380"/>
          </a:xfrm>
          <a:prstGeom prst="flowChartConnector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3714744" y="3889346"/>
            <a:ext cx="407196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</a:rPr>
              <a:t>Повышение эффективности</a:t>
            </a:r>
          </a:p>
          <a:p>
            <a:r>
              <a:rPr lang="ru-RU" sz="1400" b="1" dirty="0" smtClean="0">
                <a:ln w="50800"/>
              </a:rPr>
              <a:t>оказания медицинских услуг</a:t>
            </a:r>
            <a:endParaRPr lang="ru-RU" sz="1400" b="1" dirty="0">
              <a:ln w="50800"/>
            </a:endParaRPr>
          </a:p>
        </p:txBody>
      </p:sp>
      <p:pic>
        <p:nvPicPr>
          <p:cNvPr id="48" name="Picture 5" descr="C:\Users\eberseneva\Documents\Documentes\Clip_Art\Building\hospit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0596" y="3562887"/>
            <a:ext cx="1065703" cy="1065703"/>
          </a:xfrm>
          <a:prstGeom prst="rect">
            <a:avLst/>
          </a:prstGeom>
          <a:noFill/>
        </p:spPr>
      </p:pic>
      <p:pic>
        <p:nvPicPr>
          <p:cNvPr id="49" name="Picture 2" descr="C:\Users\eberseneva\Documents\Documentes\Clip_Art\Target\agt_action_succes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52791" y="3557697"/>
            <a:ext cx="407963" cy="407963"/>
          </a:xfrm>
          <a:prstGeom prst="rect">
            <a:avLst/>
          </a:prstGeom>
          <a:noFill/>
        </p:spPr>
      </p:pic>
      <p:sp>
        <p:nvSpPr>
          <p:cNvPr id="50" name="Прямоугольник 49"/>
          <p:cNvSpPr/>
          <p:nvPr/>
        </p:nvSpPr>
        <p:spPr>
          <a:xfrm>
            <a:off x="3707904" y="2618898"/>
            <a:ext cx="407880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</a:rPr>
              <a:t>Повышение качества планирования ресурсов, сокращение времени на </a:t>
            </a:r>
          </a:p>
          <a:p>
            <a:r>
              <a:rPr lang="ru-RU" sz="1400" b="1" dirty="0" smtClean="0">
                <a:ln w="50800"/>
              </a:rPr>
              <a:t>регулярную отчетность</a:t>
            </a:r>
            <a:endParaRPr lang="ru-RU" sz="1400" b="1" dirty="0">
              <a:ln w="5080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643304" y="1388809"/>
            <a:ext cx="42148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</a:rPr>
              <a:t>Быстрое повышение уровня</a:t>
            </a:r>
          </a:p>
          <a:p>
            <a:r>
              <a:rPr lang="ru-RU" sz="1400" b="1" dirty="0" smtClean="0">
                <a:ln w="50800"/>
              </a:rPr>
              <a:t>автоматизации ЛПУ</a:t>
            </a:r>
          </a:p>
          <a:p>
            <a:r>
              <a:rPr lang="ru-RU" sz="1400" b="1" dirty="0" smtClean="0">
                <a:ln w="50800"/>
              </a:rPr>
              <a:t>с интеграцией в ЕМИС</a:t>
            </a:r>
          </a:p>
          <a:p>
            <a:r>
              <a:rPr lang="ru-RU" sz="1400" b="1" dirty="0" smtClean="0">
                <a:ln w="50800"/>
              </a:rPr>
              <a:t>на уровне региона и федерации         </a:t>
            </a:r>
          </a:p>
        </p:txBody>
      </p:sp>
      <p:pic>
        <p:nvPicPr>
          <p:cNvPr id="52" name="Picture 5" descr="C:\Users\eberseneva\Documents\Documentes\Clip_Art\Building\hospit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830430" cy="830430"/>
          </a:xfrm>
          <a:prstGeom prst="rect">
            <a:avLst/>
          </a:prstGeom>
          <a:noFill/>
        </p:spPr>
      </p:pic>
      <p:pic>
        <p:nvPicPr>
          <p:cNvPr id="53" name="Picture 4" descr="C:\Users\eberseneva\Documents\Documentes\Clip_Art\Med\nurs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086" y="642918"/>
            <a:ext cx="397049" cy="397049"/>
          </a:xfrm>
          <a:prstGeom prst="rect">
            <a:avLst/>
          </a:prstGeom>
          <a:noFill/>
        </p:spPr>
      </p:pic>
      <p:pic>
        <p:nvPicPr>
          <p:cNvPr id="54" name="Picture 2" descr="C:\Users\eberseneva\Documents\Documentes\Clip_Art\Monitoring\line_char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53263" y="4143671"/>
            <a:ext cx="412911" cy="412911"/>
          </a:xfrm>
          <a:prstGeom prst="rect">
            <a:avLst/>
          </a:prstGeom>
          <a:noFill/>
        </p:spPr>
      </p:pic>
      <p:grpSp>
        <p:nvGrpSpPr>
          <p:cNvPr id="75" name="Группа 74"/>
          <p:cNvGrpSpPr/>
          <p:nvPr/>
        </p:nvGrpSpPr>
        <p:grpSpPr>
          <a:xfrm>
            <a:off x="2225128" y="2597508"/>
            <a:ext cx="999105" cy="795895"/>
            <a:chOff x="2214546" y="2786058"/>
            <a:chExt cx="1214446" cy="1372493"/>
          </a:xfrm>
        </p:grpSpPr>
        <p:pic>
          <p:nvPicPr>
            <p:cNvPr id="55" name="Picture 3" descr="C:\Users\eberseneva\Documents\Documentes\Clip_Art\Oxygen (420 шт. PNG)\AllDay.ru_120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14546" y="2928934"/>
              <a:ext cx="1214446" cy="1229617"/>
            </a:xfrm>
            <a:prstGeom prst="rect">
              <a:avLst/>
            </a:prstGeom>
            <a:noFill/>
          </p:spPr>
        </p:pic>
        <p:grpSp>
          <p:nvGrpSpPr>
            <p:cNvPr id="56" name="Группа 55"/>
            <p:cNvGrpSpPr/>
            <p:nvPr/>
          </p:nvGrpSpPr>
          <p:grpSpPr>
            <a:xfrm>
              <a:off x="2857488" y="3357561"/>
              <a:ext cx="500067" cy="500067"/>
              <a:chOff x="5429256" y="4929197"/>
              <a:chExt cx="500067" cy="500067"/>
            </a:xfrm>
            <a:scene3d>
              <a:camera prst="orthographicFront">
                <a:rot lat="0" lon="1800000" rev="0"/>
              </a:camera>
              <a:lightRig rig="threePt" dir="t"/>
            </a:scene3d>
          </p:grpSpPr>
          <p:pic>
            <p:nvPicPr>
              <p:cNvPr id="57" name="Picture 6" descr="C:\Users\eberseneva\Documents\Documentes\Clip_Art\Med\plus(2)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429256" y="4929197"/>
                <a:ext cx="500067" cy="500067"/>
              </a:xfrm>
              <a:prstGeom prst="rect">
                <a:avLst/>
              </a:prstGeom>
              <a:noFill/>
            </p:spPr>
          </p:pic>
          <p:pic>
            <p:nvPicPr>
              <p:cNvPr id="58" name="Picture 5" descr="C:\Users\eberseneva\Documents\Documentes\Clip_Art\Med\plus_orange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500694" y="5000635"/>
                <a:ext cx="301621" cy="301621"/>
              </a:xfrm>
              <a:prstGeom prst="rect">
                <a:avLst/>
              </a:prstGeom>
              <a:noFill/>
            </p:spPr>
          </p:pic>
        </p:grpSp>
        <p:pic>
          <p:nvPicPr>
            <p:cNvPr id="59" name="Picture 4" descr="C:\Users\eberseneva\Documents\Documentes\Clip_Art\Med\nurse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85984" y="3571876"/>
              <a:ext cx="500066" cy="500066"/>
            </a:xfrm>
            <a:prstGeom prst="rect">
              <a:avLst/>
            </a:prstGeom>
            <a:noFill/>
          </p:spPr>
        </p:pic>
        <p:pic>
          <p:nvPicPr>
            <p:cNvPr id="66" name="Picture 2" descr="C:\Users\eberseneva\Documents\Documentes\Clip_Art\Target\agt_action_succes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14612" y="2786058"/>
              <a:ext cx="466724" cy="466724"/>
            </a:xfrm>
            <a:prstGeom prst="rect">
              <a:avLst/>
            </a:prstGeom>
            <a:noFill/>
          </p:spPr>
        </p:pic>
      </p:grpSp>
      <p:sp>
        <p:nvSpPr>
          <p:cNvPr id="71" name="TextBox 70"/>
          <p:cNvSpPr txBox="1"/>
          <p:nvPr/>
        </p:nvSpPr>
        <p:spPr bwMode="auto">
          <a:xfrm>
            <a:off x="1285852" y="285728"/>
            <a:ext cx="250033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lvl="1"/>
            <a:r>
              <a:rPr lang="ru-RU" sz="2400" dirty="0" smtClean="0">
                <a:solidFill>
                  <a:schemeClr val="bg1"/>
                </a:solidFill>
              </a:rPr>
              <a:t>Медицинским </a:t>
            </a:r>
          </a:p>
          <a:p>
            <a:pPr marL="0" lvl="1"/>
            <a:r>
              <a:rPr lang="ru-RU" sz="2400" dirty="0" smtClean="0">
                <a:solidFill>
                  <a:schemeClr val="bg1"/>
                </a:solidFill>
              </a:rPr>
              <a:t>организациям</a:t>
            </a:r>
          </a:p>
          <a:p>
            <a:pPr eaLnBrk="1" hangingPunct="1"/>
            <a:endParaRPr lang="ru-RU" sz="54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1869242" y="1162034"/>
            <a:ext cx="2486734" cy="2485690"/>
            <a:chOff x="1736588" y="1303060"/>
            <a:chExt cx="2779424" cy="292895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928794" y="1481568"/>
              <a:ext cx="1704987" cy="121444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Picture 5" descr="C:\Users\eberseneva\Documents\Documentes\Clip_Art\Building\hospital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8794" y="1928802"/>
              <a:ext cx="714380" cy="714380"/>
            </a:xfrm>
            <a:prstGeom prst="rect">
              <a:avLst/>
            </a:prstGeom>
            <a:noFill/>
          </p:spPr>
        </p:pic>
        <p:pic>
          <p:nvPicPr>
            <p:cNvPr id="61" name="Picture 5" descr="C:\Users\eberseneva\Documents\Documentes\Clip_Art\Building\hospital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57488" y="1571612"/>
              <a:ext cx="714380" cy="714380"/>
            </a:xfrm>
            <a:prstGeom prst="rect">
              <a:avLst/>
            </a:prstGeom>
            <a:noFill/>
          </p:spPr>
        </p:pic>
        <p:pic>
          <p:nvPicPr>
            <p:cNvPr id="62" name="Picture 8" descr="C:\Users\eberseneva\Documents\Documentes\Clip_Art\Oxygen (420 шт. PNG)\AllDay.ru_360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85984" y="2285992"/>
              <a:ext cx="357190" cy="357190"/>
            </a:xfrm>
            <a:prstGeom prst="rect">
              <a:avLst/>
            </a:prstGeom>
            <a:noFill/>
          </p:spPr>
        </p:pic>
        <p:pic>
          <p:nvPicPr>
            <p:cNvPr id="63" name="Picture 8" descr="C:\Users\eberseneva\Documents\Documentes\Clip_Art\Oxygen (420 шт. PNG)\AllDay.ru_360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143240" y="2000240"/>
              <a:ext cx="357190" cy="357190"/>
            </a:xfrm>
            <a:prstGeom prst="rect">
              <a:avLst/>
            </a:prstGeom>
            <a:noFill/>
          </p:spPr>
        </p:pic>
        <p:pic>
          <p:nvPicPr>
            <p:cNvPr id="67" name="Picture 19" descr="C:\Documents and Settings\eberseneva\My Documents\Clip_Art\Shine z pack  (PNG, 152 шт)\IESZ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57422" y="2357431"/>
              <a:ext cx="214314" cy="214314"/>
            </a:xfrm>
            <a:prstGeom prst="rect">
              <a:avLst/>
            </a:prstGeom>
            <a:noFill/>
          </p:spPr>
        </p:pic>
        <p:pic>
          <p:nvPicPr>
            <p:cNvPr id="68" name="Picture 2" descr="C:\Users\eberseneva\Documents\Documentes\Clip_Art\Target\agt_action_succes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28860" y="2214554"/>
              <a:ext cx="285752" cy="285752"/>
            </a:xfrm>
            <a:prstGeom prst="rect">
              <a:avLst/>
            </a:prstGeom>
            <a:noFill/>
          </p:spPr>
        </p:pic>
        <p:pic>
          <p:nvPicPr>
            <p:cNvPr id="69" name="Picture 19" descr="C:\Documents and Settings\eberseneva\My Documents\Clip_Art\Shine z pack  (PNG, 152 шт)\IESZ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214678" y="2000240"/>
              <a:ext cx="214314" cy="214314"/>
            </a:xfrm>
            <a:prstGeom prst="rect">
              <a:avLst/>
            </a:prstGeom>
            <a:noFill/>
          </p:spPr>
        </p:pic>
        <p:pic>
          <p:nvPicPr>
            <p:cNvPr id="70" name="Picture 2" descr="C:\Users\eberseneva\Documents\Documentes\Clip_Art\Target\agt_action_succes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86116" y="1857364"/>
              <a:ext cx="285752" cy="285752"/>
            </a:xfrm>
            <a:prstGeom prst="rect">
              <a:avLst/>
            </a:prstGeom>
            <a:noFill/>
          </p:spPr>
        </p:pic>
        <p:grpSp>
          <p:nvGrpSpPr>
            <p:cNvPr id="72" name="Diagram group"/>
            <p:cNvGrpSpPr/>
            <p:nvPr/>
          </p:nvGrpSpPr>
          <p:grpSpPr>
            <a:xfrm rot="2751342">
              <a:off x="1661821" y="1377827"/>
              <a:ext cx="2928958" cy="2779424"/>
              <a:chOff x="1256429" y="941355"/>
              <a:chExt cx="2078736" cy="2078736"/>
            </a:xfrm>
            <a:scene3d>
              <a:camera prst="perspectiveRelaxed">
                <a:rot lat="19149996" lon="20104178" rev="1577324"/>
              </a:camera>
              <a:lightRig rig="soft" dir="t"/>
              <a:backdrop>
                <a:anchor x="0" y="0" z="-210000"/>
                <a:norm dx="0" dy="0" dz="914400"/>
                <a:up dx="0" dy="914400" dz="0"/>
              </a:backdrop>
            </a:scene3d>
          </p:grpSpPr>
          <p:sp>
            <p:nvSpPr>
              <p:cNvPr id="73" name=" 3"/>
              <p:cNvSpPr/>
              <p:nvPr/>
            </p:nvSpPr>
            <p:spPr>
              <a:xfrm>
                <a:off x="1256429" y="941355"/>
                <a:ext cx="2078736" cy="2078736"/>
              </a:xfrm>
              <a:prstGeom prst="leftCircularArrow">
                <a:avLst>
                  <a:gd name="adj1" fmla="val 6452"/>
                  <a:gd name="adj2" fmla="val 429999"/>
                  <a:gd name="adj3" fmla="val 10489124"/>
                  <a:gd name="adj4" fmla="val 14837806"/>
                  <a:gd name="adj5" fmla="val 7527"/>
                </a:avLst>
              </a:prstGeom>
              <a:gradFill rotWithShape="0">
                <a:gsLst>
                  <a:gs pos="0">
                    <a:srgbClr val="FF6600"/>
                  </a:gs>
                  <a:gs pos="0">
                    <a:srgbClr val="FF6600"/>
                  </a:gs>
                  <a:gs pos="0">
                    <a:srgbClr val="FF6600"/>
                  </a:gs>
                  <a:gs pos="0">
                    <a:srgbClr val="FF3300"/>
                  </a:gs>
                  <a:gs pos="50000">
                    <a:srgbClr val="C00000"/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0"/>
              </a:gradFill>
              <a:sp3d z="-227350" prstMaterial="matte"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pic>
          <p:nvPicPr>
            <p:cNvPr id="64" name="Picture 8" descr="C:\Documents and Settings\eberseneva\My Documents\Clip_Art\PNGs  (PNG, 188 шт)\System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85934" y="1565276"/>
              <a:ext cx="357190" cy="357190"/>
            </a:xfrm>
            <a:prstGeom prst="rect">
              <a:avLst/>
            </a:prstGeom>
            <a:noFill/>
          </p:spPr>
        </p:pic>
        <p:pic>
          <p:nvPicPr>
            <p:cNvPr id="65" name="Picture 8" descr="C:\Documents and Settings\eberseneva\My Documents\Clip_Art\PNGs  (PNG, 188 шт)\System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428860" y="1714488"/>
              <a:ext cx="357190" cy="357190"/>
            </a:xfrm>
            <a:prstGeom prst="rect">
              <a:avLst/>
            </a:prstGeom>
            <a:noFill/>
          </p:spPr>
        </p:pic>
      </p:grpSp>
      <p:cxnSp>
        <p:nvCxnSpPr>
          <p:cNvPr id="77" name="Прямая соединительная линия 76"/>
          <p:cNvCxnSpPr/>
          <p:nvPr/>
        </p:nvCxnSpPr>
        <p:spPr>
          <a:xfrm rot="16200000" flipH="1">
            <a:off x="-556907" y="3229315"/>
            <a:ext cx="4089636" cy="24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Скругленный прямоугольник 80"/>
          <p:cNvSpPr/>
          <p:nvPr/>
        </p:nvSpPr>
        <p:spPr>
          <a:xfrm>
            <a:off x="3538530" y="4786322"/>
            <a:ext cx="4391056" cy="10486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2051720" y="4786322"/>
            <a:ext cx="1490330" cy="10486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3714744" y="5048920"/>
            <a:ext cx="41155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</a:rPr>
              <a:t>Интеграция ЕМИС с медицинским оборудованием и унаследованными МИС</a:t>
            </a:r>
            <a:endParaRPr lang="ru-RU" sz="1400" b="1" dirty="0">
              <a:ln w="50800"/>
            </a:endParaRPr>
          </a:p>
        </p:txBody>
      </p:sp>
      <p:pic>
        <p:nvPicPr>
          <p:cNvPr id="84" name="Picture 5" descr="C:\Users\eberseneva\Documents\Documentes\Clip_Art\Building\hospit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1173" y="4811569"/>
            <a:ext cx="1065703" cy="1065703"/>
          </a:xfrm>
          <a:prstGeom prst="rect">
            <a:avLst/>
          </a:prstGeom>
          <a:noFill/>
        </p:spPr>
      </p:pic>
      <p:pic>
        <p:nvPicPr>
          <p:cNvPr id="85" name="Picture 2" descr="C:\Users\eberseneva\Documents\Documentes\Clip_Art\Monitoring\line_char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53840" y="5422077"/>
            <a:ext cx="412911" cy="412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>
            <a:off x="1500166" y="4786322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495404" y="3468240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475656" y="2132856"/>
            <a:ext cx="453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3BAA37-0DB3-412B-B00F-59825C88557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48069" y="1495857"/>
            <a:ext cx="4429156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43306" y="4143380"/>
            <a:ext cx="4500594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43306" y="2824158"/>
            <a:ext cx="4500594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28794" y="2824158"/>
            <a:ext cx="1704988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28794" y="4143380"/>
            <a:ext cx="1704988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 bwMode="auto">
          <a:xfrm>
            <a:off x="1285852" y="285728"/>
            <a:ext cx="250033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lvl="1"/>
            <a:r>
              <a:rPr lang="ru-RU" sz="2400" dirty="0" smtClean="0">
                <a:solidFill>
                  <a:schemeClr val="bg1"/>
                </a:solidFill>
              </a:rPr>
              <a:t>Медицинским </a:t>
            </a:r>
          </a:p>
          <a:p>
            <a:pPr marL="0" lvl="1"/>
            <a:r>
              <a:rPr lang="ru-RU" sz="2400" dirty="0" smtClean="0">
                <a:solidFill>
                  <a:schemeClr val="bg1"/>
                </a:solidFill>
              </a:rPr>
              <a:t>организациям</a:t>
            </a:r>
          </a:p>
          <a:p>
            <a:pPr eaLnBrk="1" hangingPunct="1"/>
            <a:endParaRPr lang="ru-RU" sz="54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85720" y="214290"/>
            <a:ext cx="4000528" cy="1000132"/>
          </a:xfrm>
          <a:prstGeom prst="round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1" indent="0">
              <a:spcBef>
                <a:spcPts val="0"/>
              </a:spcBef>
              <a:buNone/>
            </a:pPr>
            <a:endParaRPr lang="ru-RU" sz="2400" dirty="0"/>
          </a:p>
        </p:txBody>
      </p:sp>
      <p:pic>
        <p:nvPicPr>
          <p:cNvPr id="72" name="Picture 7" descr="C:\Documents and Settings\eberseneva\My Documents\Clip_Art\Oxygen (420 шт. PNG)\AllDay.ru_4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50" y="214314"/>
            <a:ext cx="1000107" cy="1000108"/>
          </a:xfrm>
          <a:prstGeom prst="rect">
            <a:avLst/>
          </a:prstGeom>
          <a:noFill/>
        </p:spPr>
      </p:pic>
      <p:pic>
        <p:nvPicPr>
          <p:cNvPr id="74" name="Picture 6" descr="C:\Documents and Settings\eberseneva\My Documents\Clip_Art\Target\targ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66"/>
            <a:ext cx="714368" cy="714368"/>
          </a:xfrm>
          <a:prstGeom prst="rect">
            <a:avLst/>
          </a:prstGeom>
          <a:noFill/>
        </p:spPr>
      </p:pic>
      <p:sp>
        <p:nvSpPr>
          <p:cNvPr id="75" name="TextBox 74"/>
          <p:cNvSpPr txBox="1"/>
          <p:nvPr/>
        </p:nvSpPr>
        <p:spPr bwMode="auto">
          <a:xfrm>
            <a:off x="1390628" y="234928"/>
            <a:ext cx="3357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lvl="1"/>
            <a:r>
              <a:rPr lang="ru-RU" sz="2400" dirty="0" err="1" smtClean="0">
                <a:solidFill>
                  <a:schemeClr val="bg1"/>
                </a:solidFill>
              </a:rPr>
              <a:t>Макро-структура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endParaRPr lang="ru-RU" sz="54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0" lvl="1"/>
            <a:r>
              <a:rPr lang="ru-RU" sz="2400" dirty="0" smtClean="0">
                <a:solidFill>
                  <a:schemeClr val="bg1"/>
                </a:solidFill>
              </a:rPr>
              <a:t>Единой МИС</a:t>
            </a:r>
          </a:p>
        </p:txBody>
      </p:sp>
      <p:pic>
        <p:nvPicPr>
          <p:cNvPr id="76" name="Picture 7" descr="C:\Documents and Settings\eberseneva\My Documents\Clip_Art\Oxygen (420 шт. PNG)\AllDay.ru_4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50" y="214314"/>
            <a:ext cx="1000107" cy="1000108"/>
          </a:xfrm>
          <a:prstGeom prst="rect">
            <a:avLst/>
          </a:prstGeom>
          <a:noFill/>
        </p:spPr>
      </p:pic>
      <p:pic>
        <p:nvPicPr>
          <p:cNvPr id="77" name="Picture 2" descr="C:\Users\eberseneva\Documents\Documentes\Clip_Art\Med\plu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57166"/>
            <a:ext cx="714380" cy="714380"/>
          </a:xfrm>
          <a:prstGeom prst="rect">
            <a:avLst/>
          </a:prstGeom>
          <a:noFill/>
        </p:spPr>
      </p:pic>
      <p:sp>
        <p:nvSpPr>
          <p:cNvPr id="78" name="Скругленный прямоугольник 77"/>
          <p:cNvSpPr/>
          <p:nvPr/>
        </p:nvSpPr>
        <p:spPr>
          <a:xfrm>
            <a:off x="1928794" y="1500174"/>
            <a:ext cx="1704988" cy="12144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93"/>
          <p:cNvGrpSpPr/>
          <p:nvPr/>
        </p:nvGrpSpPr>
        <p:grpSpPr>
          <a:xfrm>
            <a:off x="2138354" y="1571612"/>
            <a:ext cx="1290638" cy="1076324"/>
            <a:chOff x="2285984" y="2928934"/>
            <a:chExt cx="1219200" cy="1219200"/>
          </a:xfrm>
        </p:grpSpPr>
        <p:pic>
          <p:nvPicPr>
            <p:cNvPr id="95" name="Picture 3" descr="C:\Users\eberseneva\Documents\Documentes\Clip_Art\Med\archiv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85984" y="2928934"/>
              <a:ext cx="1219200" cy="1219200"/>
            </a:xfrm>
            <a:prstGeom prst="rect">
              <a:avLst/>
            </a:prstGeom>
            <a:noFill/>
          </p:spPr>
        </p:pic>
        <p:pic>
          <p:nvPicPr>
            <p:cNvPr id="96" name="Picture 5" descr="C:\Users\eberseneva\Documents\Documentes\Clip_Art\Med\program_group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2285984" y="3340100"/>
              <a:ext cx="785818" cy="803280"/>
            </a:xfrm>
            <a:prstGeom prst="rect">
              <a:avLst/>
            </a:prstGeom>
            <a:noFill/>
          </p:spPr>
        </p:pic>
        <p:pic>
          <p:nvPicPr>
            <p:cNvPr id="97" name="Picture 6" descr="C:\Users\eberseneva\Documents\Documentes\Clip_Art\Med\add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28860" y="3643314"/>
              <a:ext cx="285752" cy="285752"/>
            </a:xfrm>
            <a:prstGeom prst="rect">
              <a:avLst/>
            </a:prstGeom>
            <a:noFill/>
            <a:scene3d>
              <a:camera prst="orthographicFront">
                <a:rot lat="1200000" lon="1800000" rev="0"/>
              </a:camera>
              <a:lightRig rig="threePt" dir="t"/>
            </a:scene3d>
          </p:spPr>
        </p:pic>
      </p:grpSp>
      <p:grpSp>
        <p:nvGrpSpPr>
          <p:cNvPr id="98" name="Группа 97"/>
          <p:cNvGrpSpPr/>
          <p:nvPr/>
        </p:nvGrpSpPr>
        <p:grpSpPr>
          <a:xfrm>
            <a:off x="2214546" y="4143380"/>
            <a:ext cx="928694" cy="1214446"/>
            <a:chOff x="2928926" y="4572008"/>
            <a:chExt cx="1000132" cy="1428760"/>
          </a:xfrm>
        </p:grpSpPr>
        <p:pic>
          <p:nvPicPr>
            <p:cNvPr id="99" name="Picture 7" descr="C:\Users\eberseneva\Documents\Documentes\Clip_Art\Med\cube_info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28926" y="5000636"/>
              <a:ext cx="928694" cy="928694"/>
            </a:xfrm>
            <a:prstGeom prst="rect">
              <a:avLst/>
            </a:prstGeom>
            <a:noFill/>
          </p:spPr>
        </p:pic>
        <p:pic>
          <p:nvPicPr>
            <p:cNvPr id="100" name="Picture 8" descr="C:\Users\eberseneva\Documents\Documentes\Clip_Art\Oxygen (420 шт. PNG)\AllDay.ru_178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000364" y="4572008"/>
              <a:ext cx="785818" cy="785818"/>
            </a:xfrm>
            <a:prstGeom prst="rect">
              <a:avLst/>
            </a:prstGeom>
            <a:noFill/>
          </p:spPr>
        </p:pic>
        <p:pic>
          <p:nvPicPr>
            <p:cNvPr id="101" name="Picture 9" descr="C:\Users\eberseneva\Documents\Documentes\Clip_Art\Oxygen (420 шт. PNG)\AllDay.ru_264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3214678" y="4857760"/>
              <a:ext cx="357190" cy="357190"/>
            </a:xfrm>
            <a:prstGeom prst="rect">
              <a:avLst/>
            </a:prstGeom>
            <a:noFill/>
          </p:spPr>
        </p:pic>
        <p:pic>
          <p:nvPicPr>
            <p:cNvPr id="102" name="Picture 10" descr="C:\Users\eberseneva\Documents\Documentes\Clip_Art\Med\plus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3428992" y="5000636"/>
              <a:ext cx="214314" cy="214314"/>
            </a:xfrm>
            <a:prstGeom prst="rect">
              <a:avLst/>
            </a:prstGeom>
            <a:noFill/>
          </p:spPr>
        </p:pic>
        <p:pic>
          <p:nvPicPr>
            <p:cNvPr id="103" name="Picture 11" descr="C:\Users\eberseneva\Documents\Documentes\Clip_Art\Med\info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357554" y="5429264"/>
              <a:ext cx="571504" cy="571504"/>
            </a:xfrm>
            <a:prstGeom prst="rect">
              <a:avLst/>
            </a:prstGeom>
            <a:noFill/>
          </p:spPr>
        </p:pic>
      </p:grpSp>
      <p:grpSp>
        <p:nvGrpSpPr>
          <p:cNvPr id="104" name="Группа 103"/>
          <p:cNvGrpSpPr/>
          <p:nvPr/>
        </p:nvGrpSpPr>
        <p:grpSpPr>
          <a:xfrm>
            <a:off x="2071670" y="2819404"/>
            <a:ext cx="1214446" cy="1147762"/>
            <a:chOff x="5643570" y="2852742"/>
            <a:chExt cx="1214446" cy="1147762"/>
          </a:xfrm>
        </p:grpSpPr>
        <p:pic>
          <p:nvPicPr>
            <p:cNvPr id="105" name="Picture 14" descr="C:\Users\eberseneva\Documents\Documentes\Clip_Art\Med\tab_new_raised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 flipV="1">
              <a:off x="6215074" y="3286124"/>
              <a:ext cx="642942" cy="714380"/>
            </a:xfrm>
            <a:prstGeom prst="rect">
              <a:avLst/>
            </a:prstGeom>
            <a:noFill/>
            <a:scene3d>
              <a:camera prst="orthographicFront">
                <a:rot lat="1200000" lon="0" rev="1800000"/>
              </a:camera>
              <a:lightRig rig="threePt" dir="t"/>
            </a:scene3d>
          </p:spPr>
        </p:pic>
        <p:pic>
          <p:nvPicPr>
            <p:cNvPr id="106" name="Picture 12" descr="C:\Users\eberseneva\Documents\Documentes\Clip_Art\Med\address_book_new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643570" y="2852742"/>
              <a:ext cx="1004886" cy="1004886"/>
            </a:xfrm>
            <a:prstGeom prst="rect">
              <a:avLst/>
            </a:prstGeom>
            <a:noFill/>
          </p:spPr>
        </p:pic>
        <p:pic>
          <p:nvPicPr>
            <p:cNvPr id="107" name="Picture 13" descr="C:\Users\eberseneva\Documents\Documentes\Clip_Art\Med\plu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5008" y="3106748"/>
              <a:ext cx="531812" cy="531812"/>
            </a:xfrm>
            <a:prstGeom prst="rect">
              <a:avLst/>
            </a:prstGeom>
            <a:noFill/>
            <a:scene3d>
              <a:camera prst="orthographicFront">
                <a:rot lat="600000" lon="1800000" rev="0"/>
              </a:camera>
              <a:lightRig rig="threePt" dir="t"/>
            </a:scene3d>
          </p:spPr>
        </p:pic>
      </p:grpSp>
      <p:sp>
        <p:nvSpPr>
          <p:cNvPr id="108" name="Прямоугольник 107"/>
          <p:cNvSpPr/>
          <p:nvPr/>
        </p:nvSpPr>
        <p:spPr>
          <a:xfrm>
            <a:off x="3923928" y="3109910"/>
            <a:ext cx="23699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</a:rPr>
              <a:t>Единая Электронная Медицинская Карта</a:t>
            </a:r>
            <a:endParaRPr lang="ru-RU" sz="1400" b="1" dirty="0">
              <a:ln w="5080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3930768" y="1927865"/>
            <a:ext cx="287348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</a:rPr>
              <a:t>Электронная Регистратура</a:t>
            </a:r>
            <a:endParaRPr lang="ru-RU" sz="1400" b="1" dirty="0">
              <a:ln w="5080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3943572" y="4429132"/>
            <a:ext cx="28552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 smtClean="0">
                <a:ln w="50800"/>
              </a:rPr>
              <a:t>Медицинская Информационная Система</a:t>
            </a:r>
            <a:endParaRPr lang="ru-RU" sz="1400" b="1" dirty="0">
              <a:ln w="5080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6200000" flipH="1">
            <a:off x="-306874" y="2979282"/>
            <a:ext cx="3589570" cy="24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AAE7"/>
      </a:dk2>
      <a:lt2>
        <a:srgbClr val="EEECE1"/>
      </a:lt2>
      <a:accent1>
        <a:srgbClr val="063A7B"/>
      </a:accent1>
      <a:accent2>
        <a:srgbClr val="F04E23"/>
      </a:accent2>
      <a:accent3>
        <a:srgbClr val="FFFFFF"/>
      </a:accent3>
      <a:accent4>
        <a:srgbClr val="000000"/>
      </a:accent4>
      <a:accent5>
        <a:srgbClr val="AAAEBF"/>
      </a:accent5>
      <a:accent6>
        <a:srgbClr val="D9461F"/>
      </a:accent6>
      <a:hlink>
        <a:srgbClr val="0000FF"/>
      </a:hlink>
      <a:folHlink>
        <a:srgbClr val="80008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AAE7"/>
        </a:dk2>
        <a:lt2>
          <a:srgbClr val="EEECE1"/>
        </a:lt2>
        <a:accent1>
          <a:srgbClr val="063A7B"/>
        </a:accent1>
        <a:accent2>
          <a:srgbClr val="F04E23"/>
        </a:accent2>
        <a:accent3>
          <a:srgbClr val="FFFFFF"/>
        </a:accent3>
        <a:accent4>
          <a:srgbClr val="000000"/>
        </a:accent4>
        <a:accent5>
          <a:srgbClr val="AAAEBF"/>
        </a:accent5>
        <a:accent6>
          <a:srgbClr val="D9461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Office Theme">
  <a:themeElements>
    <a:clrScheme name="ROS">
      <a:dk1>
        <a:sysClr val="windowText" lastClr="000000"/>
      </a:dk1>
      <a:lt1>
        <a:sysClr val="window" lastClr="FFFFFF"/>
      </a:lt1>
      <a:dk2>
        <a:srgbClr val="00AAE7"/>
      </a:dk2>
      <a:lt2>
        <a:srgbClr val="EEECE1"/>
      </a:lt2>
      <a:accent1>
        <a:srgbClr val="063A7B"/>
      </a:accent1>
      <a:accent2>
        <a:srgbClr val="F04E23"/>
      </a:accent2>
      <a:accent3>
        <a:srgbClr val="FDBC5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00AAE7"/>
      </a:dk2>
      <a:lt2>
        <a:srgbClr val="EEECE1"/>
      </a:lt2>
      <a:accent1>
        <a:srgbClr val="063A7B"/>
      </a:accent1>
      <a:accent2>
        <a:srgbClr val="F04E23"/>
      </a:accent2>
      <a:accent3>
        <a:srgbClr val="FFFFFF"/>
      </a:accent3>
      <a:accent4>
        <a:srgbClr val="000000"/>
      </a:accent4>
      <a:accent5>
        <a:srgbClr val="AAAEBF"/>
      </a:accent5>
      <a:accent6>
        <a:srgbClr val="D9461F"/>
      </a:accent6>
      <a:hlink>
        <a:srgbClr val="0000FF"/>
      </a:hlink>
      <a:folHlink>
        <a:srgbClr val="800080"/>
      </a:folHlink>
    </a:clrScheme>
    <a:fontScheme name="2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00AAE7"/>
        </a:dk2>
        <a:lt2>
          <a:srgbClr val="EEECE1"/>
        </a:lt2>
        <a:accent1>
          <a:srgbClr val="063A7B"/>
        </a:accent1>
        <a:accent2>
          <a:srgbClr val="F04E23"/>
        </a:accent2>
        <a:accent3>
          <a:srgbClr val="FFFFFF"/>
        </a:accent3>
        <a:accent4>
          <a:srgbClr val="000000"/>
        </a:accent4>
        <a:accent5>
          <a:srgbClr val="AAAEBF"/>
        </a:accent5>
        <a:accent6>
          <a:srgbClr val="D9461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2_Office Theme 1">
      <a:dk1>
        <a:srgbClr val="000000"/>
      </a:dk1>
      <a:lt1>
        <a:srgbClr val="FFFFFF"/>
      </a:lt1>
      <a:dk2>
        <a:srgbClr val="00AAE7"/>
      </a:dk2>
      <a:lt2>
        <a:srgbClr val="EEECE1"/>
      </a:lt2>
      <a:accent1>
        <a:srgbClr val="063A7B"/>
      </a:accent1>
      <a:accent2>
        <a:srgbClr val="F04E23"/>
      </a:accent2>
      <a:accent3>
        <a:srgbClr val="FFFFFF"/>
      </a:accent3>
      <a:accent4>
        <a:srgbClr val="000000"/>
      </a:accent4>
      <a:accent5>
        <a:srgbClr val="AAAEBF"/>
      </a:accent5>
      <a:accent6>
        <a:srgbClr val="D9461F"/>
      </a:accent6>
      <a:hlink>
        <a:srgbClr val="0000FF"/>
      </a:hlink>
      <a:folHlink>
        <a:srgbClr val="800080"/>
      </a:folHlink>
    </a:clrScheme>
    <a:fontScheme name="2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00AAE7"/>
        </a:dk2>
        <a:lt2>
          <a:srgbClr val="EEECE1"/>
        </a:lt2>
        <a:accent1>
          <a:srgbClr val="063A7B"/>
        </a:accent1>
        <a:accent2>
          <a:srgbClr val="F04E23"/>
        </a:accent2>
        <a:accent3>
          <a:srgbClr val="FFFFFF"/>
        </a:accent3>
        <a:accent4>
          <a:srgbClr val="000000"/>
        </a:accent4>
        <a:accent5>
          <a:srgbClr val="AAAEBF"/>
        </a:accent5>
        <a:accent6>
          <a:srgbClr val="D9461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2_Office Theme 1">
      <a:dk1>
        <a:srgbClr val="000000"/>
      </a:dk1>
      <a:lt1>
        <a:srgbClr val="FFFFFF"/>
      </a:lt1>
      <a:dk2>
        <a:srgbClr val="00AAE7"/>
      </a:dk2>
      <a:lt2>
        <a:srgbClr val="EEECE1"/>
      </a:lt2>
      <a:accent1>
        <a:srgbClr val="063A7B"/>
      </a:accent1>
      <a:accent2>
        <a:srgbClr val="F04E23"/>
      </a:accent2>
      <a:accent3>
        <a:srgbClr val="FFFFFF"/>
      </a:accent3>
      <a:accent4>
        <a:srgbClr val="000000"/>
      </a:accent4>
      <a:accent5>
        <a:srgbClr val="AAAEBF"/>
      </a:accent5>
      <a:accent6>
        <a:srgbClr val="D9461F"/>
      </a:accent6>
      <a:hlink>
        <a:srgbClr val="0000FF"/>
      </a:hlink>
      <a:folHlink>
        <a:srgbClr val="800080"/>
      </a:folHlink>
    </a:clrScheme>
    <a:fontScheme name="2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00AAE7"/>
        </a:dk2>
        <a:lt2>
          <a:srgbClr val="EEECE1"/>
        </a:lt2>
        <a:accent1>
          <a:srgbClr val="063A7B"/>
        </a:accent1>
        <a:accent2>
          <a:srgbClr val="F04E23"/>
        </a:accent2>
        <a:accent3>
          <a:srgbClr val="FFFFFF"/>
        </a:accent3>
        <a:accent4>
          <a:srgbClr val="000000"/>
        </a:accent4>
        <a:accent5>
          <a:srgbClr val="AAAEBF"/>
        </a:accent5>
        <a:accent6>
          <a:srgbClr val="D9461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2_Office Theme 1">
      <a:dk1>
        <a:srgbClr val="000000"/>
      </a:dk1>
      <a:lt1>
        <a:srgbClr val="FFFFFF"/>
      </a:lt1>
      <a:dk2>
        <a:srgbClr val="00AAE7"/>
      </a:dk2>
      <a:lt2>
        <a:srgbClr val="EEECE1"/>
      </a:lt2>
      <a:accent1>
        <a:srgbClr val="063A7B"/>
      </a:accent1>
      <a:accent2>
        <a:srgbClr val="F04E23"/>
      </a:accent2>
      <a:accent3>
        <a:srgbClr val="FFFFFF"/>
      </a:accent3>
      <a:accent4>
        <a:srgbClr val="000000"/>
      </a:accent4>
      <a:accent5>
        <a:srgbClr val="AAAEBF"/>
      </a:accent5>
      <a:accent6>
        <a:srgbClr val="D9461F"/>
      </a:accent6>
      <a:hlink>
        <a:srgbClr val="0000FF"/>
      </a:hlink>
      <a:folHlink>
        <a:srgbClr val="800080"/>
      </a:folHlink>
    </a:clrScheme>
    <a:fontScheme name="2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00AAE7"/>
        </a:dk2>
        <a:lt2>
          <a:srgbClr val="EEECE1"/>
        </a:lt2>
        <a:accent1>
          <a:srgbClr val="063A7B"/>
        </a:accent1>
        <a:accent2>
          <a:srgbClr val="F04E23"/>
        </a:accent2>
        <a:accent3>
          <a:srgbClr val="FFFFFF"/>
        </a:accent3>
        <a:accent4>
          <a:srgbClr val="000000"/>
        </a:accent4>
        <a:accent5>
          <a:srgbClr val="AAAEBF"/>
        </a:accent5>
        <a:accent6>
          <a:srgbClr val="D9461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Шаблон с примерами V2.3">
  <a:themeElements>
    <a:clrScheme name="ATC_1 1">
      <a:dk1>
        <a:srgbClr val="004144"/>
      </a:dk1>
      <a:lt1>
        <a:sysClr val="window" lastClr="FFFFFF"/>
      </a:lt1>
      <a:dk2>
        <a:srgbClr val="00797D"/>
      </a:dk2>
      <a:lt2>
        <a:srgbClr val="419BB8"/>
      </a:lt2>
      <a:accent1>
        <a:srgbClr val="DC5A20"/>
      </a:accent1>
      <a:accent2>
        <a:srgbClr val="C0C1BF"/>
      </a:accent2>
      <a:accent3>
        <a:srgbClr val="9FC62C"/>
      </a:accent3>
      <a:accent4>
        <a:srgbClr val="1FA072"/>
      </a:accent4>
      <a:accent5>
        <a:srgbClr val="4BACC6"/>
      </a:accent5>
      <a:accent6>
        <a:srgbClr val="F6BC1E"/>
      </a:accent6>
      <a:hlink>
        <a:srgbClr val="00478A"/>
      </a:hlink>
      <a:folHlink>
        <a:srgbClr val="BD2D6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eaLnBrk="1" hangingPunct="1">
          <a:defRPr sz="4200" dirty="0" smtClean="0">
            <a:solidFill>
              <a:srgbClr val="595959"/>
            </a:solidFill>
            <a:cs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Шаблон с примерами V2.3">
  <a:themeElements>
    <a:clrScheme name="ATC_1 1">
      <a:dk1>
        <a:srgbClr val="004144"/>
      </a:dk1>
      <a:lt1>
        <a:sysClr val="window" lastClr="FFFFFF"/>
      </a:lt1>
      <a:dk2>
        <a:srgbClr val="00797D"/>
      </a:dk2>
      <a:lt2>
        <a:srgbClr val="419BB8"/>
      </a:lt2>
      <a:accent1>
        <a:srgbClr val="DC5A20"/>
      </a:accent1>
      <a:accent2>
        <a:srgbClr val="C0C1BF"/>
      </a:accent2>
      <a:accent3>
        <a:srgbClr val="9FC62C"/>
      </a:accent3>
      <a:accent4>
        <a:srgbClr val="1FA072"/>
      </a:accent4>
      <a:accent5>
        <a:srgbClr val="4BACC6"/>
      </a:accent5>
      <a:accent6>
        <a:srgbClr val="F6BC1E"/>
      </a:accent6>
      <a:hlink>
        <a:srgbClr val="00478A"/>
      </a:hlink>
      <a:folHlink>
        <a:srgbClr val="BD2D6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eaLnBrk="1" hangingPunct="1">
          <a:defRPr sz="4200" dirty="0" smtClean="0">
            <a:solidFill>
              <a:srgbClr val="595959"/>
            </a:solidFill>
            <a:cs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Шаблон с примерами V2.3">
  <a:themeElements>
    <a:clrScheme name="ATC_1 1">
      <a:dk1>
        <a:srgbClr val="004144"/>
      </a:dk1>
      <a:lt1>
        <a:sysClr val="window" lastClr="FFFFFF"/>
      </a:lt1>
      <a:dk2>
        <a:srgbClr val="00797D"/>
      </a:dk2>
      <a:lt2>
        <a:srgbClr val="419BB8"/>
      </a:lt2>
      <a:accent1>
        <a:srgbClr val="DC5A20"/>
      </a:accent1>
      <a:accent2>
        <a:srgbClr val="C0C1BF"/>
      </a:accent2>
      <a:accent3>
        <a:srgbClr val="9FC62C"/>
      </a:accent3>
      <a:accent4>
        <a:srgbClr val="1FA072"/>
      </a:accent4>
      <a:accent5>
        <a:srgbClr val="4BACC6"/>
      </a:accent5>
      <a:accent6>
        <a:srgbClr val="F6BC1E"/>
      </a:accent6>
      <a:hlink>
        <a:srgbClr val="00478A"/>
      </a:hlink>
      <a:folHlink>
        <a:srgbClr val="BD2D6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6350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eaLnBrk="1" hangingPunct="1">
          <a:defRPr sz="4200" dirty="0" smtClean="0">
            <a:solidFill>
              <a:srgbClr val="595959"/>
            </a:solidFill>
            <a:cs typeface="Arial" pitchFamily="34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ROS">
      <a:dk1>
        <a:sysClr val="windowText" lastClr="000000"/>
      </a:dk1>
      <a:lt1>
        <a:sysClr val="window" lastClr="FFFFFF"/>
      </a:lt1>
      <a:dk2>
        <a:srgbClr val="00AAE7"/>
      </a:dk2>
      <a:lt2>
        <a:srgbClr val="EEECE1"/>
      </a:lt2>
      <a:accent1>
        <a:srgbClr val="063A7B"/>
      </a:accent1>
      <a:accent2>
        <a:srgbClr val="F04E23"/>
      </a:accent2>
      <a:accent3>
        <a:srgbClr val="FDBC5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4919</TotalTime>
  <Words>649</Words>
  <Application>Microsoft Office PowerPoint</Application>
  <PresentationFormat>Экран (4:3)</PresentationFormat>
  <Paragraphs>136</Paragraphs>
  <Slides>15</Slides>
  <Notes>10</Notes>
  <HiddenSlides>0</HiddenSlides>
  <MMClips>2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1_Office Theme</vt:lpstr>
      <vt:lpstr>2_Office Theme</vt:lpstr>
      <vt:lpstr>3_Office Theme</vt:lpstr>
      <vt:lpstr>4_Office Theme</vt:lpstr>
      <vt:lpstr>5_Office Theme</vt:lpstr>
      <vt:lpstr>Шаблон с примерами V2.3</vt:lpstr>
      <vt:lpstr>1_Шаблон с примерами V2.3</vt:lpstr>
      <vt:lpstr>2_Шаблон с примерами V2.3</vt:lpstr>
      <vt:lpstr>Office Theme</vt:lpstr>
      <vt:lpstr>6_Office Theme</vt:lpstr>
      <vt:lpstr>ЕДИНАЯ МЕДИЦИНСКАЯ  ИНФОРМАЦИОННАЯ СИСТЕМА ЗДРАВООХРАНЕНИЯ   РЕГИОНАЛЬНЫЙ СЕГМЕНТ </vt:lpstr>
      <vt:lpstr>Презентация PowerPoint</vt:lpstr>
      <vt:lpstr>ПРЕДЛОЖЕНИЕ ОАО РОСТЕЛЕКОМ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АРХИТЕКТУРА КОМПЛЕКСНОГО СЕРВИСА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Danilova Veronica</dc:creator>
  <cp:lastModifiedBy>Артур</cp:lastModifiedBy>
  <cp:revision>294</cp:revision>
  <dcterms:created xsi:type="dcterms:W3CDTF">2011-09-12T10:33:47Z</dcterms:created>
  <dcterms:modified xsi:type="dcterms:W3CDTF">2012-06-06T08:42:48Z</dcterms:modified>
</cp:coreProperties>
</file>