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6" r:id="rId1"/>
  </p:sldMasterIdLst>
  <p:notesMasterIdLst>
    <p:notesMasterId r:id="rId12"/>
  </p:notesMasterIdLst>
  <p:handoutMasterIdLst>
    <p:handoutMasterId r:id="rId13"/>
  </p:handoutMasterIdLst>
  <p:sldIdLst>
    <p:sldId id="707" r:id="rId2"/>
    <p:sldId id="710" r:id="rId3"/>
    <p:sldId id="695" r:id="rId4"/>
    <p:sldId id="714" r:id="rId5"/>
    <p:sldId id="717" r:id="rId6"/>
    <p:sldId id="718" r:id="rId7"/>
    <p:sldId id="697" r:id="rId8"/>
    <p:sldId id="713" r:id="rId9"/>
    <p:sldId id="716" r:id="rId10"/>
    <p:sldId id="708" r:id="rId11"/>
  </p:sldIdLst>
  <p:sldSz cx="9906000" cy="6858000" type="A4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584" indent="-34923"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755" indent="-73020"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9926" indent="-109531"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097" indent="-147629" algn="l" rtl="0" fontAlgn="base">
      <a:spcBef>
        <a:spcPct val="0"/>
      </a:spcBef>
      <a:spcAft>
        <a:spcPct val="0"/>
      </a:spcAft>
      <a:defRPr sz="9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855" algn="l" defTabSz="914342" rtl="0" eaLnBrk="1" latinLnBrk="0" hangingPunct="1">
      <a:defRPr sz="9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026" algn="l" defTabSz="914342" rtl="0" eaLnBrk="1" latinLnBrk="0" hangingPunct="1">
      <a:defRPr sz="9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198" algn="l" defTabSz="914342" rtl="0" eaLnBrk="1" latinLnBrk="0" hangingPunct="1">
      <a:defRPr sz="9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369" algn="l" defTabSz="914342" rtl="0" eaLnBrk="1" latinLnBrk="0" hangingPunct="1">
      <a:defRPr sz="9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3" userDrawn="1">
          <p15:clr>
            <a:srgbClr val="A4A3A4"/>
          </p15:clr>
        </p15:guide>
        <p15:guide id="2" pos="2139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808083"/>
    <a:srgbClr val="ED7D31"/>
    <a:srgbClr val="D0D8E8"/>
    <a:srgbClr val="9D9D9D"/>
    <a:srgbClr val="E9EDF4"/>
    <a:srgbClr val="F26326"/>
    <a:srgbClr val="C6D9F1"/>
    <a:srgbClr val="FF6600"/>
    <a:srgbClr val="022E64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89427" autoAdjust="0"/>
  </p:normalViewPr>
  <p:slideViewPr>
    <p:cSldViewPr>
      <p:cViewPr>
        <p:scale>
          <a:sx n="66" d="100"/>
          <a:sy n="66" d="100"/>
        </p:scale>
        <p:origin x="-1320" y="-13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34" y="-96"/>
      </p:cViewPr>
      <p:guideLst>
        <p:guide orient="horz" pos="3123"/>
        <p:guide orient="horz" pos="3127"/>
        <p:guide pos="2139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659" cy="49617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45" tIns="45572" rIns="91145" bIns="45572" numCol="1" anchor="t" anchorCtr="0" compatLnSpc="1">
            <a:prstTxWarp prst="textNoShape">
              <a:avLst/>
            </a:prstTxWarp>
          </a:bodyPr>
          <a:lstStyle>
            <a:lvl1pPr defTabSz="910427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33" y="2"/>
            <a:ext cx="2945659" cy="49617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45" tIns="45572" rIns="91145" bIns="45572" numCol="1" anchor="t" anchorCtr="0" compatLnSpc="1">
            <a:prstTxWarp prst="textNoShape">
              <a:avLst/>
            </a:prstTxWarp>
          </a:bodyPr>
          <a:lstStyle>
            <a:lvl1pPr algn="r" defTabSz="910427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C2E0BDA-81BA-4805-A44E-BB0698D9D055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468"/>
            <a:ext cx="2945659" cy="49617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45" tIns="45572" rIns="91145" bIns="45572" numCol="1" anchor="b" anchorCtr="0" compatLnSpc="1">
            <a:prstTxWarp prst="textNoShape">
              <a:avLst/>
            </a:prstTxWarp>
          </a:bodyPr>
          <a:lstStyle>
            <a:lvl1pPr defTabSz="910427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33" y="9430468"/>
            <a:ext cx="2945659" cy="49617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145" tIns="45572" rIns="91145" bIns="45572" numCol="1" anchor="b" anchorCtr="0" compatLnSpc="1">
            <a:prstTxWarp prst="textNoShape">
              <a:avLst/>
            </a:prstTxWarp>
          </a:bodyPr>
          <a:lstStyle>
            <a:lvl1pPr algn="r" defTabSz="910427">
              <a:defRPr sz="1200" b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E9B7333-7127-4787-9BDD-FD73ADE59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4620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2"/>
            <a:ext cx="2945659" cy="49617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48" tIns="45621" rIns="91248" bIns="45621" numCol="1" anchor="t" anchorCtr="0" compatLnSpc="1">
            <a:prstTxWarp prst="textNoShape">
              <a:avLst/>
            </a:prstTxWarp>
          </a:bodyPr>
          <a:lstStyle>
            <a:lvl1pPr defTabSz="912040">
              <a:defRPr sz="12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0433" y="2"/>
            <a:ext cx="2945659" cy="49617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48" tIns="45621" rIns="91248" bIns="45621" numCol="1" anchor="t" anchorCtr="0" compatLnSpc="1">
            <a:prstTxWarp prst="textNoShape">
              <a:avLst/>
            </a:prstTxWarp>
          </a:bodyPr>
          <a:lstStyle>
            <a:lvl1pPr algn="r" defTabSz="912040">
              <a:defRPr sz="12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6BFE293-99C2-4B82-8F9E-74838AFA961D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14" tIns="46407" rIns="92814" bIns="4640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768" y="4716026"/>
            <a:ext cx="5438140" cy="446714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48" tIns="45621" rIns="91248" bIns="45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430468"/>
            <a:ext cx="2945659" cy="49617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48" tIns="45621" rIns="91248" bIns="45621" numCol="1" anchor="b" anchorCtr="0" compatLnSpc="1">
            <a:prstTxWarp prst="textNoShape">
              <a:avLst/>
            </a:prstTxWarp>
          </a:bodyPr>
          <a:lstStyle>
            <a:lvl1pPr defTabSz="912040">
              <a:defRPr sz="12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0433" y="9430468"/>
            <a:ext cx="2945659" cy="49617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48" tIns="45621" rIns="91248" bIns="45621" numCol="1" anchor="b" anchorCtr="0" compatLnSpc="1">
            <a:prstTxWarp prst="textNoShape">
              <a:avLst/>
            </a:prstTxWarp>
          </a:bodyPr>
          <a:lstStyle>
            <a:lvl1pPr algn="r" defTabSz="912040">
              <a:defRPr sz="1200" b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22145FC-A342-4E6A-8A51-D2B36642B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4004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8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75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2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9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1" algn="l" defTabSz="9142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3" algn="l" defTabSz="9142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96" algn="l" defTabSz="9142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38" algn="l" defTabSz="9142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9664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План-факт согласования ТП на строительство ВОЛС 201</a:t>
            </a:r>
            <a:r>
              <a:rPr lang="en-US" dirty="0" smtClean="0"/>
              <a:t>4</a:t>
            </a:r>
            <a:r>
              <a:rPr lang="ru-RU" dirty="0" smtClean="0"/>
              <a:t>-1-е полугодие 2016 года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145FC-A342-4E6A-8A51-D2B36642BF4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176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План-факт согласования ТП на строительство ВОЛС 201</a:t>
            </a:r>
            <a:r>
              <a:rPr lang="en-US" dirty="0" smtClean="0"/>
              <a:t>4</a:t>
            </a:r>
            <a:r>
              <a:rPr lang="ru-RU" dirty="0" smtClean="0"/>
              <a:t>-1-е полугодие 2016 года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2145FC-A342-4E6A-8A51-D2B36642BF4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17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11" Type="http://schemas.microsoft.com/office/2007/relationships/hdphoto" Target="../media/hdphoto1.wdp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214439"/>
            <a:ext cx="9906000" cy="71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1571625"/>
            <a:ext cx="9906000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371014" y="5862639"/>
            <a:ext cx="534987" cy="276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9417050" y="5862639"/>
            <a:ext cx="1500188" cy="276225"/>
          </a:xfrm>
          <a:prstGeom prst="rect">
            <a:avLst/>
          </a:prstGeom>
          <a:noFill/>
          <a:ln>
            <a:noFill/>
          </a:ln>
          <a:extLst/>
        </p:spPr>
        <p:txBody>
          <a:bodyPr lIns="91434" tIns="45718" rIns="91434" bIns="45718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4E99FD95-F978-4CB7-99B9-CDDBD77EBAEC}" type="slidenum">
              <a:rPr lang="ru-RU" sz="1200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pPr eaLnBrk="1" hangingPunct="1">
                <a:defRPr/>
              </a:pPr>
              <a:t>‹#›</a:t>
            </a:fld>
            <a:endParaRPr lang="ru-RU" dirty="0" smtClean="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82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0" y="0"/>
            <a:ext cx="9906000" cy="1214438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>
            <a:noFill/>
          </a:ln>
          <a:effectLst>
            <a:outerShdw blurRad="368300" dist="1016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214439"/>
            <a:ext cx="9906000" cy="71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1285876"/>
            <a:ext cx="9906000" cy="2857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1571625"/>
            <a:ext cx="9906000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14" y="142876"/>
            <a:ext cx="10064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9371014" y="5862639"/>
            <a:ext cx="534987" cy="276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9417050" y="5862639"/>
            <a:ext cx="1500188" cy="276225"/>
          </a:xfrm>
          <a:prstGeom prst="rect">
            <a:avLst/>
          </a:prstGeom>
          <a:noFill/>
          <a:ln>
            <a:noFill/>
          </a:ln>
          <a:extLst/>
        </p:spPr>
        <p:txBody>
          <a:bodyPr lIns="91434" tIns="45718" rIns="91434" bIns="45718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0145A249-32E6-417B-BF9E-19548BA77B89}" type="slidenum">
              <a:rPr lang="ru-RU" sz="1200" smtClean="0">
                <a:solidFill>
                  <a:srgbClr val="404040"/>
                </a:solidFill>
                <a:latin typeface="Tahoma" pitchFamily="34" charset="0"/>
                <a:cs typeface="Tahoma" pitchFamily="34" charset="0"/>
              </a:rPr>
              <a:pPr eaLnBrk="1" hangingPunct="1">
                <a:defRPr/>
              </a:pPr>
              <a:t>‹#›</a:t>
            </a:fld>
            <a:endParaRPr lang="ru-RU" dirty="0" smtClean="0">
              <a:solidFill>
                <a:srgbClr val="40404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60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9906000" cy="781050"/>
          </a:xfrm>
          <a:prstGeom prst="rect">
            <a:avLst/>
          </a:prstGeom>
          <a:gradFill flip="none" rotWithShape="1">
            <a:gsLst>
              <a:gs pos="9000">
                <a:srgbClr val="0D3E8D"/>
              </a:gs>
              <a:gs pos="50000">
                <a:srgbClr val="2A63A8">
                  <a:shade val="67500"/>
                  <a:satMod val="115000"/>
                </a:srgbClr>
              </a:gs>
              <a:gs pos="100000">
                <a:srgbClr val="2A63A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214" y="61913"/>
            <a:ext cx="7207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291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wallpaperden.com/pics/blue-sky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228779"/>
            <a:ext cx="9906000" cy="639261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0" y="6621396"/>
            <a:ext cx="9906000" cy="236603"/>
          </a:xfrm>
          <a:prstGeom prst="rect">
            <a:avLst/>
          </a:prstGeom>
          <a:solidFill>
            <a:srgbClr val="022E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3523"/>
            <a:ext cx="9906000" cy="225257"/>
          </a:xfrm>
          <a:prstGeom prst="rect">
            <a:avLst/>
          </a:prstGeom>
          <a:solidFill>
            <a:srgbClr val="022E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3398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647932"/>
            <a:ext cx="9906000" cy="6210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8186"/>
          <a:stretch>
            <a:fillRect/>
          </a:stretch>
        </p:blipFill>
        <p:spPr bwMode="auto">
          <a:xfrm>
            <a:off x="0" y="1"/>
            <a:ext cx="9925118" cy="150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:\!Презентации\рисунок1.e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5590" b="4448"/>
          <a:stretch>
            <a:fillRect/>
          </a:stretch>
        </p:blipFill>
        <p:spPr bwMode="auto">
          <a:xfrm>
            <a:off x="0" y="6346854"/>
            <a:ext cx="9925118" cy="51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622162" y="6518196"/>
            <a:ext cx="466182" cy="31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969" tIns="41985" rIns="83969" bIns="41985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A892DC2F-93D9-48F4-80EE-4D1EC6249051}" type="slidenum">
              <a:rPr lang="ru-RU" sz="1500" smtClean="0">
                <a:solidFill>
                  <a:srgbClr val="022E64"/>
                </a:solidFill>
              </a:rPr>
              <a:pPr algn="ctr" eaLnBrk="1" hangingPunct="1">
                <a:defRPr/>
              </a:pPr>
              <a:t>‹#›</a:t>
            </a:fld>
            <a:endParaRPr lang="ru-RU" sz="1500" smtClean="0">
              <a:solidFill>
                <a:srgbClr val="022E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41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906000" cy="781050"/>
          </a:xfrm>
          <a:prstGeom prst="rect">
            <a:avLst/>
          </a:prstGeom>
          <a:gradFill flip="none" rotWithShape="1">
            <a:gsLst>
              <a:gs pos="9000">
                <a:srgbClr val="0D3E8D"/>
              </a:gs>
              <a:gs pos="50000">
                <a:srgbClr val="2A63A8">
                  <a:shade val="67500"/>
                  <a:satMod val="115000"/>
                </a:srgbClr>
              </a:gs>
              <a:gs pos="100000">
                <a:srgbClr val="2A63A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215" y="61913"/>
            <a:ext cx="7207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0027" y="6477004"/>
            <a:ext cx="1704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6653" y="160338"/>
            <a:ext cx="8424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>
            <a:lvl1pPr>
              <a:defRPr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53918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906000" cy="781050"/>
          </a:xfrm>
          <a:prstGeom prst="rect">
            <a:avLst/>
          </a:prstGeom>
          <a:gradFill flip="none" rotWithShape="1">
            <a:gsLst>
              <a:gs pos="9000">
                <a:srgbClr val="0D3E8D"/>
              </a:gs>
              <a:gs pos="50000">
                <a:srgbClr val="2A63A8">
                  <a:shade val="67500"/>
                  <a:satMod val="115000"/>
                </a:srgbClr>
              </a:gs>
              <a:gs pos="100000">
                <a:srgbClr val="2A63A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215" y="61913"/>
            <a:ext cx="720725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0027" y="6477004"/>
            <a:ext cx="1704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6653" y="160338"/>
            <a:ext cx="8424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>
            <a:spAutoFit/>
          </a:bodyPr>
          <a:lstStyle>
            <a:lvl1pPr>
              <a:defRPr sz="28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53918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небо, воздушные шар, вид из корзины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3" r="681"/>
          <a:stretch/>
        </p:blipFill>
        <p:spPr bwMode="auto">
          <a:xfrm>
            <a:off x="6294475" y="4483007"/>
            <a:ext cx="3611526" cy="237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6283161" y="4483100"/>
            <a:ext cx="3622839" cy="2374900"/>
          </a:xfrm>
          <a:prstGeom prst="rect">
            <a:avLst/>
          </a:prstGeom>
          <a:solidFill>
            <a:srgbClr val="005DA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286500" y="-8006"/>
            <a:ext cx="3619500" cy="1494000"/>
          </a:xfrm>
          <a:prstGeom prst="rect">
            <a:avLst/>
          </a:prstGeom>
          <a:solidFill>
            <a:srgbClr val="F98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092161" y="-8189"/>
            <a:ext cx="2095500" cy="1494366"/>
          </a:xfrm>
          <a:prstGeom prst="rect">
            <a:avLst/>
          </a:prstGeom>
          <a:solidFill>
            <a:srgbClr val="005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-8006"/>
            <a:ext cx="2095500" cy="149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537325" y="477384"/>
            <a:ext cx="31210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КОМПАНИЯ ГРУППЫ «ИНТЕР РАО» </a:t>
            </a:r>
            <a:b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 ГОСКОРПОРАЦИИ «РОСАТОМ»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4" descr="http://www.interef.ru/images/brandbook/logo_interef_horizontal_ru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325" y="3397570"/>
            <a:ext cx="3117850" cy="67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 userDrawn="1"/>
        </p:nvSpPr>
        <p:spPr>
          <a:xfrm>
            <a:off x="4187661" y="-8189"/>
            <a:ext cx="2095500" cy="1494367"/>
          </a:xfrm>
          <a:prstGeom prst="rect">
            <a:avLst/>
          </a:prstGeom>
          <a:solidFill>
            <a:srgbClr val="73A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 flipV="1">
            <a:off x="2092161" y="1487087"/>
            <a:ext cx="2095500" cy="1494367"/>
          </a:xfrm>
          <a:prstGeom prst="rect">
            <a:avLst/>
          </a:prstGeom>
          <a:solidFill>
            <a:srgbClr val="73A6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-164" y="2988549"/>
            <a:ext cx="2095500" cy="1494367"/>
          </a:xfrm>
          <a:prstGeom prst="rect">
            <a:avLst/>
          </a:prstGeom>
          <a:solidFill>
            <a:srgbClr val="005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0" y="1487087"/>
            <a:ext cx="2095500" cy="14943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187497" y="2988549"/>
            <a:ext cx="2095500" cy="14943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 flipV="1">
            <a:off x="2092161" y="2988549"/>
            <a:ext cx="2095500" cy="14943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 flipV="1">
            <a:off x="4187661" y="1487087"/>
            <a:ext cx="2095500" cy="14943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0" descr="поле, колоски, пшеница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25" r="6267"/>
          <a:stretch/>
        </p:blipFill>
        <p:spPr bwMode="auto">
          <a:xfrm>
            <a:off x="4187661" y="2988548"/>
            <a:ext cx="2092325" cy="149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желтый, цветок, цветы, подсолнух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364"/>
          <a:stretch/>
        </p:blipFill>
        <p:spPr bwMode="auto">
          <a:xfrm>
            <a:off x="4184322" y="1482231"/>
            <a:ext cx="2102178" cy="149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 rotWithShape="1">
          <a:blip r:embed="rId6" cstate="print"/>
          <a:srcRect l="418" r="20271" b="1915"/>
          <a:stretch/>
        </p:blipFill>
        <p:spPr>
          <a:xfrm>
            <a:off x="0" y="1482231"/>
            <a:ext cx="2093119" cy="1499222"/>
          </a:xfrm>
          <a:prstGeom prst="rect">
            <a:avLst/>
          </a:prstGeom>
        </p:spPr>
      </p:pic>
      <p:sp>
        <p:nvSpPr>
          <p:cNvPr id="28" name="Заголовок 27"/>
          <p:cNvSpPr>
            <a:spLocks noGrp="1"/>
          </p:cNvSpPr>
          <p:nvPr>
            <p:ph type="title" hasCustomPrompt="1"/>
          </p:nvPr>
        </p:nvSpPr>
        <p:spPr>
          <a:xfrm>
            <a:off x="419101" y="4923923"/>
            <a:ext cx="5616410" cy="101878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101" y="5985470"/>
            <a:ext cx="5616410" cy="52908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4" name="Текст 53"/>
          <p:cNvSpPr>
            <a:spLocks noGrp="1"/>
          </p:cNvSpPr>
          <p:nvPr>
            <p:ph type="body" sz="quarter" idx="15" hasCustomPrompt="1"/>
          </p:nvPr>
        </p:nvSpPr>
        <p:spPr>
          <a:xfrm>
            <a:off x="6423025" y="5380623"/>
            <a:ext cx="3343192" cy="49105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ФАМИЛИЯ докладчика</a:t>
            </a:r>
            <a:br>
              <a:rPr lang="ru-RU" dirty="0" smtClean="0"/>
            </a:br>
            <a:r>
              <a:rPr lang="ru-RU" dirty="0" smtClean="0"/>
              <a:t>Имя Отчество</a:t>
            </a:r>
            <a:endParaRPr lang="ru-RU" dirty="0"/>
          </a:p>
        </p:txBody>
      </p:sp>
      <p:sp>
        <p:nvSpPr>
          <p:cNvPr id="55" name="Текст 53"/>
          <p:cNvSpPr>
            <a:spLocks noGrp="1"/>
          </p:cNvSpPr>
          <p:nvPr>
            <p:ph type="body" sz="quarter" idx="16" hasCustomPrompt="1"/>
          </p:nvPr>
        </p:nvSpPr>
        <p:spPr>
          <a:xfrm>
            <a:off x="6423025" y="5912862"/>
            <a:ext cx="3343192" cy="23864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ДД месяц 2014 г.</a:t>
            </a:r>
            <a:endParaRPr lang="ru-RU" dirty="0"/>
          </a:p>
        </p:txBody>
      </p:sp>
      <p:sp>
        <p:nvSpPr>
          <p:cNvPr id="57" name="TextBox 56"/>
          <p:cNvSpPr txBox="1"/>
          <p:nvPr userDrawn="1"/>
        </p:nvSpPr>
        <p:spPr>
          <a:xfrm>
            <a:off x="7056890" y="6110414"/>
            <a:ext cx="2075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Москва</a:t>
            </a:r>
            <a:endParaRPr lang="ru-RU" dirty="0"/>
          </a:p>
        </p:txBody>
      </p:sp>
      <p:pic>
        <p:nvPicPr>
          <p:cNvPr id="25" name="Picture 6"/>
          <p:cNvPicPr>
            <a:picLocks noChangeAspect="1" noChangeArrowheads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46" r="6643"/>
          <a:stretch/>
        </p:blipFill>
        <p:spPr bwMode="auto">
          <a:xfrm>
            <a:off x="4181941" y="1483772"/>
            <a:ext cx="2101384" cy="150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73" r="29250"/>
          <a:stretch/>
        </p:blipFill>
        <p:spPr>
          <a:xfrm>
            <a:off x="4181941" y="1483486"/>
            <a:ext cx="2092162" cy="14927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53" r="10170"/>
          <a:stretch/>
        </p:blipFill>
        <p:spPr>
          <a:xfrm>
            <a:off x="4185116" y="1482046"/>
            <a:ext cx="2097088" cy="150559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89"/>
          <a:stretch/>
        </p:blipFill>
        <p:spPr>
          <a:xfrm>
            <a:off x="2086783" y="-18736"/>
            <a:ext cx="2106255" cy="150227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1053" b="47872"/>
          <a:stretch/>
        </p:blipFill>
        <p:spPr>
          <a:xfrm>
            <a:off x="4183805" y="2979729"/>
            <a:ext cx="2098400" cy="150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2785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9906000" cy="636998"/>
          </a:xfrm>
          <a:prstGeom prst="rect">
            <a:avLst/>
          </a:prstGeom>
          <a:gradFill flip="none" rotWithShape="1">
            <a:gsLst>
              <a:gs pos="9000">
                <a:srgbClr val="0D3E8D"/>
              </a:gs>
              <a:gs pos="50000">
                <a:srgbClr val="2A63A8">
                  <a:shade val="67500"/>
                  <a:satMod val="115000"/>
                </a:srgbClr>
              </a:gs>
              <a:gs pos="100000">
                <a:srgbClr val="2A63A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 flipH="1">
            <a:off x="8034530" y="6431973"/>
            <a:ext cx="309370" cy="426027"/>
          </a:xfrm>
          <a:prstGeom prst="rect">
            <a:avLst/>
          </a:prstGeom>
          <a:solidFill>
            <a:srgbClr val="F98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>
            <a:spLocks noChangeArrowheads="1"/>
          </p:cNvSpPr>
          <p:nvPr userDrawn="1"/>
        </p:nvSpPr>
        <p:spPr bwMode="auto">
          <a:xfrm>
            <a:off x="7937189" y="6494687"/>
            <a:ext cx="504056" cy="3005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9569" tIns="49785" rIns="99569" bIns="49785">
            <a:spAutoFit/>
          </a:bodyPr>
          <a:lstStyle>
            <a:lvl1pPr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A42B429A-46C2-41FC-A188-4E3DCFCB7CA3}" type="slidenum">
              <a:rPr lang="ru-RU" sz="13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 algn="ctr" eaLnBrk="1" hangingPunct="1">
                <a:defRPr/>
              </a:pPr>
              <a:t>‹#›</a:t>
            </a:fld>
            <a:endParaRPr lang="ru-RU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Текст 53"/>
          <p:cNvSpPr>
            <a:spLocks noGrp="1"/>
          </p:cNvSpPr>
          <p:nvPr>
            <p:ph type="body" sz="quarter" idx="15" hasCustomPrompt="1"/>
          </p:nvPr>
        </p:nvSpPr>
        <p:spPr>
          <a:xfrm>
            <a:off x="2112758" y="303915"/>
            <a:ext cx="7426348" cy="272618"/>
          </a:xfrm>
          <a:prstGeom prst="rect">
            <a:avLst/>
          </a:prstGeom>
        </p:spPr>
        <p:txBody>
          <a:bodyPr anchor="b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cap="all" baseline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1963431" cy="636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421" tIns="54211" rIns="108421" bIns="54211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-304561" y="-129612"/>
            <a:ext cx="2481868" cy="893405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Picture 2" descr="http://www.interef.ru/images/brandbook/logo_interef_horizontal_rus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04" y="126871"/>
            <a:ext cx="1746050" cy="38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1660" y="6452893"/>
            <a:ext cx="487168" cy="38774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5444" y="6452893"/>
            <a:ext cx="314923" cy="40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187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9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78" tIns="47889" rIns="95778" bIns="478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78" tIns="47889" rIns="95778" bIns="478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51"/>
            <a:ext cx="2311400" cy="365125"/>
          </a:xfrm>
          <a:prstGeom prst="rect">
            <a:avLst/>
          </a:prstGeom>
        </p:spPr>
        <p:txBody>
          <a:bodyPr vert="horz" lIns="95778" tIns="47889" rIns="95778" bIns="4788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598EBE0-09F7-4214-95C4-4FB87D9E5DD0}" type="datetime1">
              <a:rPr lang="en-US"/>
              <a:pPr>
                <a:defRPr/>
              </a:pPr>
              <a:t>3/19/2015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5778" tIns="47889" rIns="95778" bIns="4788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78" tIns="47889" rIns="95778" bIns="4788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0D9CE71-19DE-4635-B0DB-7A902892E8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10" r:id="rId4"/>
    <p:sldLayoutId id="2147484108" r:id="rId5"/>
    <p:sldLayoutId id="2147484113" r:id="rId6"/>
    <p:sldLayoutId id="2147484114" r:id="rId7"/>
    <p:sldLayoutId id="2147484115" r:id="rId8"/>
    <p:sldLayoutId id="2147484116" r:id="rId9"/>
  </p:sldLayoutIdLst>
  <p:hf hdr="0" ftr="0" dt="0"/>
  <p:txStyles>
    <p:titleStyle>
      <a:lvl1pPr algn="ctr" defTabSz="957203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5720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ctr" defTabSz="95720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ctr" defTabSz="95720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ctr" defTabSz="95720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19820" algn="ctr" defTabSz="957715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839641" algn="ctr" defTabSz="957715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259460" algn="ctr" defTabSz="957715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679281" algn="ctr" defTabSz="957715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7165" indent="-357165" algn="l" defTabSz="95720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6239" indent="-298431" algn="l" defTabSz="95720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5313" indent="-238110" algn="l" defTabSz="95720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4707" indent="-238110" algn="l" defTabSz="95720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102" indent="-238110" algn="l" defTabSz="95720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888" indent="-239445" algn="l" defTabSz="95777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778" indent="-239445" algn="l" defTabSz="95777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667" indent="-239445" algn="l" defTabSz="95777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556" indent="-239445" algn="l" defTabSz="95777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77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89" algn="l" defTabSz="9577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78" algn="l" defTabSz="9577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67" algn="l" defTabSz="9577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556" algn="l" defTabSz="9577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445" algn="l" defTabSz="9577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333" algn="l" defTabSz="9577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222" algn="l" defTabSz="9577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111" algn="l" defTabSz="9577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19101" y="4923922"/>
            <a:ext cx="5616410" cy="152941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Статус выполнения работ по проекту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dirty="0"/>
              <a:t>«УСТРАНЕНИЕ ЦИФРОВОГО НЕРАВЕНСТВА»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en-US" dirty="0" smtClean="0"/>
              <a:t>8</a:t>
            </a:r>
            <a:r>
              <a:rPr lang="ru-RU" dirty="0" smtClean="0"/>
              <a:t> марта 2015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07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0" y="5359400"/>
            <a:ext cx="9906000" cy="1498600"/>
          </a:xfrm>
          <a:prstGeom prst="rect">
            <a:avLst/>
          </a:prstGeom>
          <a:solidFill>
            <a:srgbClr val="F4A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9906000" cy="5733151"/>
          </a:xfrm>
          <a:prstGeom prst="rect">
            <a:avLst/>
          </a:prstGeom>
          <a:solidFill>
            <a:srgbClr val="327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4931827"/>
            <a:ext cx="9906000" cy="1008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5613" indent="-34925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2813" indent="-73025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013" indent="-109538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13" indent="-147638" algn="l" rtl="0" fontAlgn="base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2"/>
          <p:cNvSpPr>
            <a:spLocks noChangeArrowheads="1"/>
          </p:cNvSpPr>
          <p:nvPr/>
        </p:nvSpPr>
        <p:spPr bwMode="auto">
          <a:xfrm>
            <a:off x="0" y="2803159"/>
            <a:ext cx="9669072" cy="139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69" tIns="49785" rIns="99569" bIns="49785">
            <a:spAutoFit/>
          </a:bodyPr>
          <a:lstStyle/>
          <a:p>
            <a:pPr algn="r">
              <a:spcAft>
                <a:spcPts val="653"/>
              </a:spcAft>
            </a:pPr>
            <a:r>
              <a:rPr lang="ru-RU" sz="3900" b="1" dirty="0">
                <a:solidFill>
                  <a:schemeClr val="bg1"/>
                </a:solidFill>
                <a:latin typeface="Arial Narrow" panose="020B0606020202030204" pitchFamily="34" charset="0"/>
                <a:cs typeface="Tahoma" pitchFamily="34" charset="0"/>
              </a:rPr>
              <a:t>СПАСИБО </a:t>
            </a:r>
          </a:p>
          <a:p>
            <a:pPr algn="r">
              <a:spcAft>
                <a:spcPts val="653"/>
              </a:spcAft>
            </a:pPr>
            <a:r>
              <a:rPr lang="ru-RU" sz="3900" b="1" dirty="0">
                <a:solidFill>
                  <a:schemeClr val="bg1"/>
                </a:solidFill>
                <a:latin typeface="Arial Narrow" panose="020B0606020202030204" pitchFamily="34" charset="0"/>
                <a:cs typeface="Tahoma" pitchFamily="34" charset="0"/>
              </a:rPr>
              <a:t>ЗА ВНИМАНИЕ!</a:t>
            </a:r>
          </a:p>
        </p:txBody>
      </p:sp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3368824" y="4971505"/>
            <a:ext cx="4765386" cy="9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556" tIns="49779" rIns="99556" bIns="49779">
            <a:spAutoFit/>
          </a:bodyPr>
          <a:lstStyle/>
          <a:p>
            <a:pPr algn="r">
              <a:spcAft>
                <a:spcPts val="653"/>
              </a:spcAft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119019, г. Москва, Филипповский переулок, д. 13, стр. 1</a:t>
            </a:r>
          </a:p>
          <a:p>
            <a:pPr algn="r">
              <a:spcAft>
                <a:spcPts val="653"/>
              </a:spcAft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Телефон: + 7 (495) 221-75-60/62 </a:t>
            </a:r>
            <a:br>
              <a:rPr lang="ru-RU" sz="12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Факс: + 7 (495) 221-75-60/62</a:t>
            </a:r>
            <a:br>
              <a:rPr lang="ru-RU" sz="12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E-</a:t>
            </a:r>
            <a:r>
              <a:rPr lang="ru-RU" sz="1200" dirty="0" err="1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mail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  <a:cs typeface="Tahoma" pitchFamily="34" charset="0"/>
              </a:rPr>
              <a:t>: info@interef.ru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34814" y="738859"/>
            <a:ext cx="446268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«ИНТЕР </a:t>
            </a:r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РАО» и ГОСКОРПОРАЦИИ </a:t>
            </a: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«РОСАТОМ»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1879141"/>
            <a:ext cx="2438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0" y="1993440"/>
            <a:ext cx="2438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http://www.interef.ru/images/brandbook/logo_interef_horizontal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353" y="5116288"/>
            <a:ext cx="2850843" cy="61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qrcoder.ru/code/?http%3A%2F%2Fwww.interef.ru%2F&amp;4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4210" y="4667757"/>
            <a:ext cx="1534862" cy="153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287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Описание проекта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858946"/>
            <a:ext cx="2720752" cy="651159"/>
          </a:xfrm>
          <a:prstGeom prst="rect">
            <a:avLst/>
          </a:prstGeom>
          <a:solidFill>
            <a:srgbClr val="808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864768" y="858948"/>
            <a:ext cx="7063296" cy="651158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</a:t>
            </a:r>
            <a:r>
              <a:rPr lang="ru-RU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линий связи на территории РФ в рамках проекта «Устранение цифрового неравенства</a:t>
            </a:r>
            <a: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" sz="16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1" y="1628800"/>
            <a:ext cx="2720753" cy="651159"/>
          </a:xfrm>
          <a:prstGeom prst="rect">
            <a:avLst/>
          </a:prstGeom>
          <a:solidFill>
            <a:srgbClr val="808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64768" y="1628801"/>
            <a:ext cx="7063296" cy="651158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577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«Ростелеком</a:t>
            </a:r>
            <a:r>
              <a:rPr lang="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поручению Министерства связи РФ</a:t>
            </a:r>
            <a:endParaRPr lang="ru" sz="16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" y="2398653"/>
            <a:ext cx="2720752" cy="651159"/>
          </a:xfrm>
          <a:prstGeom prst="rect">
            <a:avLst/>
          </a:prstGeom>
          <a:solidFill>
            <a:srgbClr val="808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Генеральный подрядчик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64768" y="2398654"/>
            <a:ext cx="7063296" cy="651158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577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«Центр энергоэффективности ИНТЕР РАО ЕЭС»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2" y="3168506"/>
            <a:ext cx="2720754" cy="651159"/>
          </a:xfrm>
          <a:prstGeom prst="rect">
            <a:avLst/>
          </a:prstGeom>
          <a:solidFill>
            <a:srgbClr val="808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864768" y="3168505"/>
            <a:ext cx="7063296" cy="651158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лет (2014 – 2019)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-2" y="3938356"/>
            <a:ext cx="2720754" cy="651159"/>
          </a:xfrm>
          <a:prstGeom prst="rect">
            <a:avLst/>
          </a:prstGeom>
          <a:solidFill>
            <a:srgbClr val="808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577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протяженность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64768" y="3938354"/>
            <a:ext cx="7063296" cy="651158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577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ru-RU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r>
              <a:rPr 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километров линий связи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0" y="4708201"/>
            <a:ext cx="2720752" cy="651159"/>
          </a:xfrm>
          <a:prstGeom prst="rect">
            <a:avLst/>
          </a:prstGeom>
          <a:solidFill>
            <a:srgbClr val="808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577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населённых пунктов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864767" y="4708202"/>
            <a:ext cx="7062797" cy="651158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577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11 428 – в рамках договора от </a:t>
            </a:r>
            <a:r>
              <a:rPr lang="ru-RU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07.08.2014 №01/25/636-14 между </a:t>
            </a:r>
            <a:r>
              <a:rPr lang="ru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«Ростелеком» и ООО «Центр энергоэффективности ИНТЕР РАО ЕЭС»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0" y="5482697"/>
            <a:ext cx="2720752" cy="651159"/>
          </a:xfrm>
          <a:prstGeom prst="rect">
            <a:avLst/>
          </a:prstGeom>
          <a:solidFill>
            <a:srgbClr val="808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Субподрядчик по СФО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864767" y="5482697"/>
            <a:ext cx="7062798" cy="651158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577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ООО УК «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РусЭнергоМир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377414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76536" y="980728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Алтайский край			6 районов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Иркутская область			3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Кемеровская область		4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Красноярский край		4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Новосибирская область		5-6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Омская область			3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Республика Тыва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112758" y="0"/>
            <a:ext cx="7426348" cy="576533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Регионы строительства на 2015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8145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2480" y="6381328"/>
            <a:ext cx="3052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Общее количество ТП ПЛАН - </a:t>
            </a:r>
            <a:r>
              <a:rPr lang="en-US" sz="1400" dirty="0" smtClean="0">
                <a:solidFill>
                  <a:srgbClr val="ED7D31"/>
                </a:solidFill>
                <a:latin typeface="Arial" pitchFamily="34" charset="0"/>
                <a:cs typeface="Arial" pitchFamily="34" charset="0"/>
              </a:rPr>
              <a:t>278</a:t>
            </a:r>
            <a:endParaRPr lang="ru-RU" sz="1400" dirty="0">
              <a:solidFill>
                <a:srgbClr val="ED7D3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20952" y="6381328"/>
            <a:ext cx="30200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Общее количество ТП ФАКТ -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120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2112758" y="0"/>
            <a:ext cx="7426348" cy="576533"/>
          </a:xfrm>
        </p:spPr>
        <p:txBody>
          <a:bodyPr/>
          <a:lstStyle/>
          <a:p>
            <a:pPr algn="ctr"/>
            <a:r>
              <a:rPr lang="ru-RU" dirty="0" smtClean="0"/>
              <a:t>Итоги  работы на 18.03.2015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858946"/>
            <a:ext cx="4736976" cy="651159"/>
          </a:xfrm>
          <a:prstGeom prst="rect">
            <a:avLst/>
          </a:prstGeom>
          <a:solidFill>
            <a:srgbClr val="808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 разработки Технических предложений на 31.03.2015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08984" y="858948"/>
            <a:ext cx="5119080" cy="651158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</a:t>
            </a:r>
            <a:endParaRPr lang="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628800"/>
            <a:ext cx="4736977" cy="651159"/>
          </a:xfrm>
          <a:prstGeom prst="rect">
            <a:avLst/>
          </a:prstGeom>
          <a:solidFill>
            <a:srgbClr val="808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 разработки Технических предложений 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08984" y="1628801"/>
            <a:ext cx="5119080" cy="651158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577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endParaRPr lang="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398653"/>
            <a:ext cx="4736975" cy="651159"/>
          </a:xfrm>
          <a:prstGeom prst="rect">
            <a:avLst/>
          </a:prstGeom>
          <a:solidFill>
            <a:srgbClr val="808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Согласовано МРФ Сибирь на 18.03.2015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08984" y="2398654"/>
            <a:ext cx="5119080" cy="651158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577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2" y="3168506"/>
            <a:ext cx="4736978" cy="651159"/>
          </a:xfrm>
          <a:prstGeom prst="rect">
            <a:avLst/>
          </a:prstGeom>
          <a:solidFill>
            <a:srgbClr val="808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согласовании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08984" y="3168505"/>
            <a:ext cx="5119080" cy="651158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2" y="3938356"/>
            <a:ext cx="4736978" cy="651159"/>
          </a:xfrm>
          <a:prstGeom prst="rect">
            <a:avLst/>
          </a:prstGeom>
          <a:solidFill>
            <a:srgbClr val="808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577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/ Факт разработки / Согласования Эскизных проектов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08984" y="3938354"/>
            <a:ext cx="5119080" cy="651158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77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/ 9 / 7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4708201"/>
            <a:ext cx="4736976" cy="651159"/>
          </a:xfrm>
          <a:prstGeom prst="rect">
            <a:avLst/>
          </a:prstGeom>
          <a:solidFill>
            <a:srgbClr val="808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577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/ Факт разработки / Согласования Рабочей документации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08984" y="4708202"/>
            <a:ext cx="5118580" cy="651158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577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/ 4 / 0</a:t>
            </a:r>
            <a:endParaRPr lang="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5482697"/>
            <a:ext cx="4736976" cy="651159"/>
          </a:xfrm>
          <a:prstGeom prst="rect">
            <a:avLst/>
          </a:prstGeom>
          <a:solidFill>
            <a:srgbClr val="808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577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/ Факт разработки / Согласования Проектной документации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08983" y="5482697"/>
            <a:ext cx="5118581" cy="651158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577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/ 4 / 0</a:t>
            </a:r>
            <a:endParaRPr lang="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8145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Справка по размеру обременений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8465" y="836712"/>
          <a:ext cx="9649070" cy="5472607"/>
        </p:xfrm>
        <a:graphic>
          <a:graphicData uri="http://schemas.openxmlformats.org/drawingml/2006/table">
            <a:tbl>
              <a:tblPr/>
              <a:tblGrid>
                <a:gridCol w="660344"/>
                <a:gridCol w="643413"/>
                <a:gridCol w="507957"/>
                <a:gridCol w="348525"/>
                <a:gridCol w="574265"/>
                <a:gridCol w="626481"/>
                <a:gridCol w="651877"/>
                <a:gridCol w="653994"/>
                <a:gridCol w="457162"/>
                <a:gridCol w="558752"/>
                <a:gridCol w="797949"/>
                <a:gridCol w="864096"/>
                <a:gridCol w="2304255"/>
              </a:tblGrid>
              <a:tr h="2742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Область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Район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Длина ВОЛС (за исключением отвода на ТП),   км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ТД (кол-во на район),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шт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Обременения по ТУ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Общая сумма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тыс.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Средняя сумма обременения за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км,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руб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Примечание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4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Отводы на ТП, км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Сумма,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тыс.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руб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 линиям ВЛ (замена опор, проводов СИП),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шт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Сумма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тыс.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Установка оборудования (кроссов, муфт),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шт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Сумма,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тыс.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6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Алтайский край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Тальменский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184,40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51,50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86 144,25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Обременения от "МРСК Сибири": установка оптических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КРОССов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- 87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шт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+ строительство ВОЛС 51,5 км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89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Кемеровская область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Яйский район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139,98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2 250,32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Обременения от "МРСК Сибири" установка оптических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КРОССов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- 3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шт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+ строительство ВОЛС 1 км. + Дополнительно оплата за выдачу ТУ от ОАО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УправлениеАвтоДор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 около 6000 рублей в зависимости от сложности перехода.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5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Красноярский край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Березовский район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72,22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18 415,95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Обременения от "МРСК Сибири"  - строительство ВОЛС 1,5 км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6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Обременения от ООО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ЖилКомСервис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 - строительство 2,2 км ОКГТ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184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Справка по размеру обременений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8465" y="836712"/>
          <a:ext cx="9649070" cy="5292499"/>
        </p:xfrm>
        <a:graphic>
          <a:graphicData uri="http://schemas.openxmlformats.org/drawingml/2006/table">
            <a:tbl>
              <a:tblPr/>
              <a:tblGrid>
                <a:gridCol w="660344"/>
                <a:gridCol w="643413"/>
                <a:gridCol w="507957"/>
                <a:gridCol w="348525"/>
                <a:gridCol w="574265"/>
                <a:gridCol w="626481"/>
                <a:gridCol w="651877"/>
                <a:gridCol w="653994"/>
                <a:gridCol w="457162"/>
                <a:gridCol w="558752"/>
                <a:gridCol w="797949"/>
                <a:gridCol w="864096"/>
                <a:gridCol w="2304255"/>
              </a:tblGrid>
              <a:tr h="2742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Область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Район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Длина ВОЛС (за исключением отвода на ТП),   км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ТД (кол-во на район),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шт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Обременения по ТУ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Общая сумма,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тыс. руб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Средняя сумма обременения за 1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км, </a:t>
                      </a:r>
                      <a:r>
                        <a:rPr lang="ru-RU" sz="1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руб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Примечание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94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Отводы на ТП, км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Сумма,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тыс. руб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 линиям ВЛ (замена опор, проводов СИП),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шт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Сумма,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тыс. руб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Установка оборудования (кроссов, муфт),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шт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Сумма,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тыс. руб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225" marR="5225" marT="52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1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Кемеровская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Ижморский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121,34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2 101,46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Обременения от "МРСК Сибири": установка оптических КРОССов - 3 шт + строительство ВОЛС 0,8 км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Алтайский край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Ребрихинский район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11 489,36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Обременения от "МРСК Сибири": установка оптических КРОССов - 9 шт + строительство ВОЛС 2,7 км + монтаж распределительных муфт - 9 шт.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9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Иркутская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Иркутский район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880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48 404,96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Обременения от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ИркутскЭнерго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": установка оптических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КРОССов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- 9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шт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+ строительство ВОЛС 30 км. Строительство 4,7 км. ОКГТ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Примечание: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Ижморском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и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Яйском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районах Кемеровской области необходимо заключить договор аренды с ООО "КЭНК" в размере 356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мес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за использование 1-ной опоры для подвеса ВОК. </a:t>
                      </a:r>
                    </a:p>
                  </a:txBody>
                  <a:tcPr marL="9525" marR="9525" marT="9525" marB="0" anchor="b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184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ИНФОРМАЦИЯ ПО ТУ НА 2015 Г. СТРОИТЕЛЬСТВА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3224304"/>
              </p:ext>
            </p:extLst>
          </p:nvPr>
        </p:nvGraphicFramePr>
        <p:xfrm>
          <a:off x="1136576" y="1124744"/>
          <a:ext cx="7560839" cy="4259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818"/>
                <a:gridCol w="2211189"/>
                <a:gridCol w="2567832"/>
              </a:tblGrid>
              <a:tr h="1252516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Подрядная </a:t>
                      </a:r>
                    </a:p>
                    <a:p>
                      <a:pPr algn="ctr"/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полученных </a:t>
                      </a:r>
                    </a:p>
                    <a:p>
                      <a:pPr algn="ctr"/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Технических условий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7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Длина линий связи на которые применяются полученные Технические условия, км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</a:tr>
              <a:tr h="465629">
                <a:tc>
                  <a:txBody>
                    <a:bodyPr/>
                    <a:lstStyle/>
                    <a:p>
                      <a:pPr marL="0" marR="0" indent="0" algn="l" defTabSz="9577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400" b="0" i="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Компьюлинк</a:t>
                      </a:r>
                      <a:r>
                        <a:rPr lang="ru-RU" sz="1400" b="0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  <a:endParaRPr lang="ru-RU" sz="1400" b="0" i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7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14 330,67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</a:tr>
              <a:tr h="477262">
                <a:tc>
                  <a:txBody>
                    <a:bodyPr/>
                    <a:lstStyle/>
                    <a:p>
                      <a:pPr marL="0" marR="0" indent="0" algn="l" defTabSz="9577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«Новое кредо»</a:t>
                      </a:r>
                      <a:endParaRPr lang="ru-RU" sz="1400" b="0" i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7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7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2 694,24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</a:tr>
              <a:tr h="485444">
                <a:tc>
                  <a:txBody>
                    <a:bodyPr/>
                    <a:lstStyle/>
                    <a:p>
                      <a:pPr marL="0" marR="0" indent="0" algn="l" defTabSz="9577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УК «РусЭнергоМир»</a:t>
                      </a:r>
                      <a:endParaRPr lang="ru-RU" sz="1800" b="1" i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ru-RU" sz="1800" b="1" i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7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1 089,40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</a:tr>
              <a:tr h="404037">
                <a:tc>
                  <a:txBody>
                    <a:bodyPr/>
                    <a:lstStyle/>
                    <a:p>
                      <a:pPr marL="0" marR="0" indent="0" algn="l" defTabSz="9577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«НПК Химстройэнерго»</a:t>
                      </a:r>
                      <a:endParaRPr lang="ru-RU" sz="1400" b="0" i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4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7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4 551,83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</a:tr>
              <a:tr h="523610">
                <a:tc>
                  <a:txBody>
                    <a:bodyPr/>
                    <a:lstStyle/>
                    <a:p>
                      <a:pPr marL="0" marR="0" indent="0" algn="l" defTabSz="9577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ООО «ЭнергоСеть»</a:t>
                      </a:r>
                      <a:endParaRPr lang="ru-RU" sz="1400" b="0" i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</a:t>
                      </a:r>
                      <a:endParaRPr lang="ru-RU" sz="14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7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7 669,42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</a:tr>
              <a:tr h="495958">
                <a:tc>
                  <a:txBody>
                    <a:bodyPr/>
                    <a:lstStyle/>
                    <a:p>
                      <a:pPr marL="0" marR="0" indent="0" algn="l" defTabSz="9577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1 174</a:t>
                      </a:r>
                      <a:endParaRPr lang="ru-RU" sz="1400" b="1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30 335,56</a:t>
                      </a:r>
                      <a:endParaRPr lang="ru-RU" sz="1400" b="1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xmlns="" val="14460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СПРАВКА ПО ПРОЕКТУ НА</a:t>
            </a:r>
            <a:r>
              <a:rPr lang="en-US" dirty="0"/>
              <a:t> </a:t>
            </a:r>
            <a:r>
              <a:rPr lang="ru-RU" dirty="0"/>
              <a:t>12.03.2015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885939"/>
            <a:ext cx="776536" cy="651159"/>
          </a:xfrm>
          <a:prstGeom prst="rect">
            <a:avLst/>
          </a:prstGeom>
          <a:solidFill>
            <a:srgbClr val="808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98858" y="885939"/>
            <a:ext cx="8935504" cy="651158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09.02.2015 </a:t>
            </a: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объявлены торгово-закупочные процедуры на: кабельную продукцию, арматуру с кабельными принадлежностями, оптический распределительный шкаф.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0" y="1713845"/>
            <a:ext cx="776537" cy="651159"/>
          </a:xfrm>
          <a:prstGeom prst="rect">
            <a:avLst/>
          </a:prstGeom>
          <a:solidFill>
            <a:srgbClr val="808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02121" y="1713846"/>
            <a:ext cx="8935504" cy="651158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577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Закончен </a:t>
            </a: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предложений от участников ТЗП на кабельную арматуру и принадлежности. Проводится процедура определения победителей. Завершение процедур и заключение договоров - апрель 2015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-2" y="2542478"/>
            <a:ext cx="776535" cy="651159"/>
          </a:xfrm>
          <a:prstGeom prst="rect">
            <a:avLst/>
          </a:prstGeom>
          <a:solidFill>
            <a:srgbClr val="808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92560" y="2540410"/>
            <a:ext cx="8935504" cy="651158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57778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Закончен </a:t>
            </a: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предложений от участников ТЗП на поставку оптического распределительного шкафа «Шкаф энергетика»  Проводится экспертиза полученных </a:t>
            </a: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предложений. Завершение </a:t>
            </a: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 и заключение договоров  - апрель </a:t>
            </a: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2" y="3350765"/>
            <a:ext cx="776538" cy="651159"/>
          </a:xfrm>
          <a:prstGeom prst="rect">
            <a:avLst/>
          </a:prstGeom>
          <a:solidFill>
            <a:srgbClr val="808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92560" y="3350765"/>
            <a:ext cx="8935504" cy="651158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Закончен прием  предложений  от участников </a:t>
            </a: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ТЗП на поставку оптического </a:t>
            </a: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кабеля. Проводится экспертиза полученных предложений. Завершение </a:t>
            </a: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 и заключение договоров  - апрель </a:t>
            </a: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-2" y="4191740"/>
            <a:ext cx="776538" cy="651159"/>
          </a:xfrm>
          <a:prstGeom prst="rect">
            <a:avLst/>
          </a:prstGeom>
          <a:solidFill>
            <a:srgbClr val="808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577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92560" y="4197309"/>
            <a:ext cx="8935504" cy="651158"/>
          </a:xfrm>
          <a:prstGeom prst="rect">
            <a:avLst/>
          </a:prstGeom>
          <a:solidFill>
            <a:srgbClr val="D0D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577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Пакет </a:t>
            </a: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 (служебные записки, технические задания) для организации закупочной процедуры на оптические муфты, отправлен на согласование в ОАО «Ростелеком». </a:t>
            </a: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Объявлен конкурс </a:t>
            </a:r>
            <a:r>
              <a:rPr lang="ru-RU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13 апреля </a:t>
            </a:r>
            <a:r>
              <a:rPr lang="ru-RU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0552" y="587727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ТЗП </a:t>
            </a: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ru-RU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Торгово-закупочная процедура   </a:t>
            </a:r>
          </a:p>
          <a:p>
            <a:r>
              <a:rPr lang="ru-RU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ПИР </a:t>
            </a:r>
            <a:r>
              <a:rPr lang="ru-RU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Проектно-изыскательские </a:t>
            </a:r>
            <a:r>
              <a:rPr lang="ru-RU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работы                                      </a:t>
            </a:r>
          </a:p>
          <a:p>
            <a:r>
              <a:rPr lang="ru-RU" sz="1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ВОЛС – Волоконно-оптические линии связи</a:t>
            </a:r>
          </a:p>
        </p:txBody>
      </p:sp>
    </p:spTree>
    <p:extLst>
      <p:ext uri="{BB962C8B-B14F-4D97-AF65-F5344CB8AC3E}">
        <p14:creationId xmlns:p14="http://schemas.microsoft.com/office/powerpoint/2010/main" xmlns="" val="34184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Проблемные вопросы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4488" y="836712"/>
            <a:ext cx="92890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800" dirty="0" err="1" smtClean="0"/>
              <a:t>Ростелеком</a:t>
            </a:r>
            <a:r>
              <a:rPr lang="ru-RU" sz="1800" dirty="0" smtClean="0"/>
              <a:t>:</a:t>
            </a:r>
          </a:p>
          <a:p>
            <a:pPr marL="798484" lvl="1" indent="-342900" algn="just">
              <a:buFont typeface="Arial" pitchFamily="34" charset="0"/>
              <a:buChar char="•"/>
            </a:pPr>
            <a:r>
              <a:rPr lang="ru-RU" sz="1800" dirty="0" smtClean="0"/>
              <a:t>Для разрешения вопросов по дополнительным обременениям  в ТУ заключить Соглашения о сотрудничестве с ОАО «</a:t>
            </a:r>
            <a:r>
              <a:rPr lang="ru-RU" sz="1800" dirty="0" err="1" smtClean="0"/>
              <a:t>Россети</a:t>
            </a:r>
            <a:r>
              <a:rPr lang="ru-RU" sz="1800" dirty="0" smtClean="0"/>
              <a:t>», ОАО  «</a:t>
            </a:r>
            <a:r>
              <a:rPr lang="ru-RU" sz="1800" dirty="0" err="1" smtClean="0"/>
              <a:t>Евросибэнерго</a:t>
            </a:r>
            <a:r>
              <a:rPr lang="ru-RU" sz="1800" dirty="0" smtClean="0"/>
              <a:t>», ОАО «РЖД» и др….</a:t>
            </a:r>
          </a:p>
          <a:p>
            <a:pPr marL="798484" lvl="1" indent="-342900">
              <a:buFont typeface="Arial" pitchFamily="34" charset="0"/>
              <a:buChar char="•"/>
            </a:pPr>
            <a:endParaRPr lang="ru-RU" sz="1800" dirty="0" smtClean="0"/>
          </a:p>
          <a:p>
            <a:pPr marL="342900" indent="-342900">
              <a:buAutoNum type="arabicPeriod"/>
            </a:pPr>
            <a:r>
              <a:rPr lang="ru-RU" sz="1800" dirty="0" smtClean="0"/>
              <a:t>Региональным рабочим группам:</a:t>
            </a:r>
          </a:p>
          <a:p>
            <a:pPr marL="798484" lvl="1" indent="-342900">
              <a:buFont typeface="Arial" pitchFamily="34" charset="0"/>
              <a:buChar char="•"/>
            </a:pPr>
            <a:r>
              <a:rPr lang="ru-RU" sz="1800" dirty="0" smtClean="0"/>
              <a:t>Проработать вопросы взаимодействия со смежными </a:t>
            </a:r>
            <a:r>
              <a:rPr lang="ru-RU" sz="1800" dirty="0" err="1" smtClean="0"/>
              <a:t>электросетевыми</a:t>
            </a:r>
            <a:r>
              <a:rPr lang="ru-RU" sz="1800" dirty="0" smtClean="0"/>
              <a:t> компаниями на предмет прохода ВОЛС по ВЛ в рамках федерального проекта "Устранение цифрового неравенства".</a:t>
            </a:r>
            <a:br>
              <a:rPr lang="ru-RU" sz="1800" dirty="0" smtClean="0"/>
            </a:br>
            <a:r>
              <a:rPr lang="ru-RU" sz="1800" dirty="0" smtClean="0"/>
              <a:t>Многие компании просто отказывают и не выдают  ТУ.</a:t>
            </a:r>
          </a:p>
          <a:p>
            <a:pPr marL="798484" lvl="1" indent="-342900">
              <a:buFont typeface="Arial" pitchFamily="34" charset="0"/>
              <a:buChar char="•"/>
            </a:pPr>
            <a:r>
              <a:rPr lang="ru-RU" sz="1800" dirty="0" smtClean="0"/>
              <a:t>Проработать вопрос выдачи ТУ без финансовых обременений (оплаты за ТУ) со сторонними организациями, в случаях прохода ВОЛС в зоне их ответственности.</a:t>
            </a:r>
          </a:p>
          <a:p>
            <a:pPr marL="798484" lvl="1" indent="-342900" algn="just">
              <a:buFont typeface="Arial" pitchFamily="34" charset="0"/>
              <a:buChar char="•"/>
            </a:pPr>
            <a:r>
              <a:rPr lang="ru-RU" sz="1800" dirty="0" smtClean="0"/>
              <a:t>Инициировать вопрос о принятии органами законодательной власти субъектов СФО соответствующих нормативных правовых актов, устанавливающих порядок  и условия размещения отдельных видов объектов (в том числе и объектов связи) после принятия Постановления Правительства РФ № 1300 от 03.12.2014 г., вступившего в силу с </a:t>
            </a:r>
            <a:r>
              <a:rPr lang="ru-RU" sz="1800" smtClean="0"/>
              <a:t>01.03.2015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84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3"/>
  <p:tag name="WSPAGENUMBER" val="1"/>
  <p:tag name="INCLUDEINTOC" val="0"/>
  <p:tag name="GUID" val="C2A5722D-9ACA-11D4-AB8E-0010A4E5E143"/>
  <p:tag name="NAME" val="Blank Slide"/>
  <p:tag name="GREYBORDERS" val="True"/>
  <p:tag name="SPACEBETWEENOBJECTS" val="p9"/>
  <p:tag name="FONTRATIO" val="p1"/>
  <p:tag name="SLIDELEFTMARGIN" val="p36"/>
  <p:tag name="SLIDERIGHTMARGIN" val="p744"/>
  <p:tag name="SLIDETOPMARGIN" val="p36"/>
  <p:tag name="SLIDEBOTTOMMARGIN" val="p504"/>
  <p:tag name="LEFTCOLLEFTMARGIN" val="p36"/>
  <p:tag name="LEFTCOLRIGHTMARGIN" val="p726"/>
  <p:tag name="RIGHTCOLLEFTMARGIN" val="p0"/>
  <p:tag name="RIGHTCOLRIGHTMARGIN" val="p0"/>
  <p:tag name="ARRANGETOGRID" val="False"/>
  <p:tag name="LEFTCOLTOPMARGIN" val="p126"/>
  <p:tag name="RIGHTCOLTOPMARGIN" val="p126"/>
  <p:tag name="LEFTCOLBOTTOMMARGIN" val="p463"/>
  <p:tag name="RIGHTCOLBOTTOMMARGIN" val="p463"/>
  <p:tag name="SLIDEPAGENUMBER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3"/>
  <p:tag name="WSPAGENUMBER" val="1"/>
  <p:tag name="INCLUDEINTOC" val="0"/>
  <p:tag name="GUID" val="C2A5722D-9ACA-11D4-AB8E-0010A4E5E143"/>
  <p:tag name="NAME" val="Blank Slide"/>
  <p:tag name="GREYBORDERS" val="True"/>
  <p:tag name="SPACEBETWEENOBJECTS" val="p9"/>
  <p:tag name="FONTRATIO" val="p1"/>
  <p:tag name="SLIDELEFTMARGIN" val="p36"/>
  <p:tag name="SLIDERIGHTMARGIN" val="p744"/>
  <p:tag name="SLIDETOPMARGIN" val="p36"/>
  <p:tag name="SLIDEBOTTOMMARGIN" val="p504"/>
  <p:tag name="LEFTCOLLEFTMARGIN" val="p36"/>
  <p:tag name="LEFTCOLRIGHTMARGIN" val="p726"/>
  <p:tag name="RIGHTCOLLEFTMARGIN" val="p0"/>
  <p:tag name="RIGHTCOLRIGHTMARGIN" val="p0"/>
  <p:tag name="ARRANGETOGRID" val="False"/>
  <p:tag name="LEFTCOLTOPMARGIN" val="p126"/>
  <p:tag name="RIGHTCOLTOPMARGIN" val="p126"/>
  <p:tag name="LEFTCOLBOTTOMMARGIN" val="p463"/>
  <p:tag name="RIGHTCOLBOTTOMMARGIN" val="p463"/>
  <p:tag name="SLIDEPAGENUMBER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3"/>
  <p:tag name="WSPAGENUMBER" val="1"/>
  <p:tag name="INCLUDEINTOC" val="0"/>
  <p:tag name="GUID" val="C2A5722D-9ACA-11D4-AB8E-0010A4E5E143"/>
  <p:tag name="NAME" val="Blank Slide"/>
  <p:tag name="GREYBORDERS" val="True"/>
  <p:tag name="SPACEBETWEENOBJECTS" val="p9"/>
  <p:tag name="FONTRATIO" val="p1"/>
  <p:tag name="SLIDELEFTMARGIN" val="p36"/>
  <p:tag name="SLIDERIGHTMARGIN" val="p744"/>
  <p:tag name="SLIDETOPMARGIN" val="p36"/>
  <p:tag name="SLIDEBOTTOMMARGIN" val="p504"/>
  <p:tag name="LEFTCOLLEFTMARGIN" val="p36"/>
  <p:tag name="LEFTCOLRIGHTMARGIN" val="p726"/>
  <p:tag name="RIGHTCOLLEFTMARGIN" val="p0"/>
  <p:tag name="RIGHTCOLRIGHTMARGIN" val="p0"/>
  <p:tag name="ARRANGETOGRID" val="False"/>
  <p:tag name="LEFTCOLTOPMARGIN" val="p126"/>
  <p:tag name="RIGHTCOLTOPMARGIN" val="p126"/>
  <p:tag name="LEFTCOLBOTTOMMARGIN" val="p463"/>
  <p:tag name="RIGHTCOLBOTTOMMARGIN" val="p463"/>
  <p:tag name="SLIDEPAGENUMBER" val="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39574</TotalTime>
  <Words>967</Words>
  <Application>Microsoft Office PowerPoint</Application>
  <PresentationFormat>Лист A4 (210x297 мм)</PresentationFormat>
  <Paragraphs>241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Статус выполнения работ по проекту «УСТРАНЕНИЕ ЦИФРОВОГО НЕРАВЕНСТВА»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USN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 RAO: Business description</dc:title>
  <dc:creator>1</dc:creator>
  <cp:lastModifiedBy>user761</cp:lastModifiedBy>
  <cp:revision>3033</cp:revision>
  <cp:lastPrinted>2015-02-04T08:26:49Z</cp:lastPrinted>
  <dcterms:created xsi:type="dcterms:W3CDTF">2009-08-29T09:04:09Z</dcterms:created>
  <dcterms:modified xsi:type="dcterms:W3CDTF">2015-03-19T05:02:09Z</dcterms:modified>
</cp:coreProperties>
</file>