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9"/>
  </p:notesMasterIdLst>
  <p:handoutMasterIdLst>
    <p:handoutMasterId r:id="rId10"/>
  </p:handoutMasterIdLst>
  <p:sldIdLst>
    <p:sldId id="256" r:id="rId3"/>
    <p:sldId id="266" r:id="rId4"/>
    <p:sldId id="265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068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076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3440A-D04E-4FB0-ACBB-D1FD42651063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FADA7-12A5-4168-87FD-0A7BA931419B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FC5A2C-8CF9-418C-929E-59F23F70E5F3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569BAF-DF50-49A9-A24B-E772F34D4EE8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E29F9C-0FE7-4725-BBF1-3A439DEFF6B8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192ABE-290F-4556-9BE6-EA283C4356C3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137221-B4EC-499E-8F13-52A4FCD99E36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F042D-FBEA-40C8-ACF1-388DE857BC66}" type="datetime1">
              <a:rPr lang="en-US" smtClean="0"/>
              <a:pPr/>
              <a:t>6/29/2016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1A33440A-D04E-4FB0-ACBB-D1FD42651063}" type="datetime1">
              <a:rPr lang="en-US" smtClean="0"/>
              <a:pPr algn="r"/>
              <a:t>6/29/2016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tuconf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tuconf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tuconf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tuconf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tuconf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tuconf.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331640" y="2564904"/>
            <a:ext cx="7188457" cy="1368152"/>
          </a:xfrm>
        </p:spPr>
        <p:txBody>
          <a:bodyPr>
            <a:normAutofit fontScale="90000"/>
          </a:bodyPr>
          <a:lstStyle/>
          <a:p>
            <a:pPr lvl="0" algn="ctr">
              <a:spcBef>
                <a:spcPts val="0"/>
              </a:spcBef>
              <a:defRPr/>
            </a:pPr>
            <a:r>
              <a:rPr lang="ru-RU" sz="3200" b="1" kern="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Электронный документооборот  </a:t>
            </a:r>
            <a:r>
              <a:rPr lang="ru-RU" sz="3200" b="1" kern="0" dirty="0"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представления </a:t>
            </a:r>
            <a:br>
              <a:rPr lang="ru-RU" sz="3200" b="1" kern="0" dirty="0"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kern="0" dirty="0"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сведений о доходах и </a:t>
            </a:r>
            <a:r>
              <a:rPr lang="ru-RU" sz="3200" b="1" kern="0" dirty="0" smtClean="0">
                <a:solidFill>
                  <a:sysClr val="windowText" lastClr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расходах</a:t>
            </a:r>
            <a:endParaRPr lang="ru-RU" b="1" noProof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472608" cy="144016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>
                <a:latin typeface="Times New Roman"/>
                <a:ea typeface="SimSun"/>
                <a:cs typeface="Mangal"/>
              </a:rPr>
              <a:t>ФОРУМ </a:t>
            </a:r>
            <a:endParaRPr lang="ru-RU" sz="3200" b="1" kern="50" dirty="0" smtClean="0"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«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ЭЛЕКТРОННАЯ НЕДЕЛЯ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на 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АЛТАЕ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» </a:t>
            </a:r>
            <a:endParaRPr lang="ru-RU" sz="2000" kern="50" dirty="0">
              <a:latin typeface="Arial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b="1" kern="50" dirty="0">
                <a:latin typeface="Times New Roman"/>
                <a:ea typeface="Lucida Sans Unicode"/>
                <a:cs typeface="Mangal"/>
              </a:rPr>
              <a:t>27-30 июня 2016 г</a:t>
            </a:r>
            <a:r>
              <a:rPr lang="ru-RU" sz="2800" b="1" kern="50" dirty="0" smtClean="0">
                <a:latin typeface="Times New Roman"/>
                <a:ea typeface="Lucida Sans Unicode"/>
                <a:cs typeface="Mangal"/>
              </a:rPr>
              <a:t>. ,</a:t>
            </a:r>
            <a:r>
              <a:rPr lang="ru-RU" sz="2800" kern="50" dirty="0" smtClean="0">
                <a:latin typeface="Times New Roman"/>
                <a:ea typeface="Lucida Sans Unicode"/>
                <a:cs typeface="Mangal"/>
              </a:rPr>
              <a:t>сайт </a:t>
            </a:r>
            <a:r>
              <a:rPr lang="ru-RU" sz="2800" u="sng" kern="50" dirty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http://</a:t>
            </a:r>
            <a:r>
              <a:rPr lang="ru-RU" sz="2800" u="sng" kern="50" dirty="0" smtClean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ituconf.ru</a:t>
            </a:r>
            <a:endParaRPr lang="ru-RU" sz="2800" u="sng" kern="50" dirty="0" smtClean="0">
              <a:solidFill>
                <a:srgbClr val="0000FF"/>
              </a:solidFill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u="sng" kern="50" dirty="0" smtClean="0">
                <a:solidFill>
                  <a:srgbClr val="0000FF"/>
                </a:solidFill>
                <a:effectLst/>
                <a:latin typeface="Times New Roman"/>
                <a:ea typeface="SimSun"/>
                <a:cs typeface="Mangal"/>
              </a:rPr>
              <a:t>______________________________________________________</a:t>
            </a:r>
            <a:endParaRPr lang="ru-RU" sz="2000" kern="50" dirty="0">
              <a:effectLst/>
              <a:latin typeface="Arial"/>
              <a:ea typeface="SimSun"/>
              <a:cs typeface="Mang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174"/>
            <a:ext cx="19621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1435608" y="5661248"/>
            <a:ext cx="7498080" cy="432048"/>
          </a:xfrm>
          <a:prstGeom prst="rect">
            <a:avLst/>
          </a:prstGeom>
        </p:spPr>
        <p:txBody>
          <a:bodyPr>
            <a:noAutofit/>
          </a:bodyPr>
          <a:lstStyle>
            <a:lvl1pPr marL="73152" indent="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Басаргина Т.П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472608" cy="144016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>
                <a:latin typeface="Times New Roman"/>
                <a:ea typeface="SimSun"/>
                <a:cs typeface="Mangal"/>
              </a:rPr>
              <a:t>ФОРУМ </a:t>
            </a:r>
            <a:endParaRPr lang="ru-RU" sz="3200" b="1" kern="50" dirty="0" smtClean="0"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«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ЭЛЕКТРОННАЯ НЕДЕЛЯ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на 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АЛТАЕ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» </a:t>
            </a:r>
            <a:endParaRPr lang="ru-RU" sz="2000" kern="50" dirty="0">
              <a:latin typeface="Arial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b="1" kern="50" dirty="0">
                <a:latin typeface="Times New Roman"/>
                <a:ea typeface="Lucida Sans Unicode"/>
                <a:cs typeface="Mangal"/>
              </a:rPr>
              <a:t>27-30 июня 2016 г</a:t>
            </a:r>
            <a:r>
              <a:rPr lang="ru-RU" sz="2800" b="1" kern="50" dirty="0" smtClean="0">
                <a:latin typeface="Times New Roman"/>
                <a:ea typeface="Lucida Sans Unicode"/>
                <a:cs typeface="Mangal"/>
              </a:rPr>
              <a:t>. ,</a:t>
            </a:r>
            <a:r>
              <a:rPr lang="ru-RU" sz="2800" kern="50" dirty="0" smtClean="0">
                <a:latin typeface="Times New Roman"/>
                <a:ea typeface="Lucida Sans Unicode"/>
                <a:cs typeface="Mangal"/>
              </a:rPr>
              <a:t>сайт </a:t>
            </a:r>
            <a:r>
              <a:rPr lang="ru-RU" sz="2800" u="sng" kern="50" dirty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http://</a:t>
            </a:r>
            <a:r>
              <a:rPr lang="ru-RU" sz="2800" u="sng" kern="50" dirty="0" smtClean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ituconf.ru</a:t>
            </a:r>
            <a:endParaRPr lang="ru-RU" sz="2800" u="sng" kern="50" dirty="0" smtClean="0">
              <a:solidFill>
                <a:srgbClr val="0000FF"/>
              </a:solidFill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u="sng" kern="50" dirty="0" smtClean="0">
                <a:solidFill>
                  <a:srgbClr val="0000FF"/>
                </a:solidFill>
                <a:effectLst/>
                <a:latin typeface="Times New Roman"/>
                <a:ea typeface="SimSun"/>
                <a:cs typeface="Mangal"/>
              </a:rPr>
              <a:t>______________________________________________________</a:t>
            </a:r>
            <a:endParaRPr lang="ru-RU" sz="2000" kern="50" dirty="0">
              <a:effectLst/>
              <a:latin typeface="Arial"/>
              <a:ea typeface="SimSun"/>
              <a:cs typeface="Mang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174"/>
            <a:ext cx="19621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1248056" y="6167070"/>
            <a:ext cx="7498080" cy="432048"/>
          </a:xfrm>
          <a:prstGeom prst="rect">
            <a:avLst/>
          </a:prstGeom>
        </p:spPr>
        <p:txBody>
          <a:bodyPr>
            <a:noAutofit/>
          </a:bodyPr>
          <a:lstStyle>
            <a:lvl1pPr marL="73152" indent="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>
              <a:buClr>
                <a:srgbClr val="CEB966"/>
              </a:buClr>
            </a:pPr>
            <a:r>
              <a:rPr lang="ru-RU" sz="14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Басаргина Т.П</a:t>
            </a:r>
            <a:r>
              <a:rPr lang="ru-RU" sz="18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69676D">
                  <a:shade val="30000"/>
                  <a:satMod val="1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920032"/>
            <a:ext cx="735406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2400" b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Сначала юристы, потом программисты</a:t>
            </a:r>
            <a:endParaRPr lang="ru-RU" sz="2400" b="1" u="sng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449580" algn="just"/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соответствии с положениями Закона « О противодействии коррупции» и Закона «О государственной гражданской службе Российской Федерации» а также с учетом положений  Указа Президента РФ от 18.05.2009 N 559 "О представлении гражданами, претендующими на замещение должностей федеральной государственной службы, и федеральными государственными служащими сведений о доходах, расходах, об имуществе и обязательствах имущественного характера" лица, претендующие на замещение должности государственной гражданской службы и лица, занимающие должность государственной гражданской службы, </a:t>
            </a: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обязаны подавать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своему нанимателю ежегодно </a:t>
            </a: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сведения о доходах, расходах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имуществе и обязательствах имущественного 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соответствии с порядком, утвержденным Указом Президента Российской Федерации от 8 июля 2013 г. N 613 </a:t>
            </a: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сведения о доходах, расходах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об имуществе и обязательствах имущественного характера отдельных категорий лиц, его супруги (супруга) и несовершеннолетних детей, </a:t>
            </a: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размещаются на официальном сайте соответствующего государственного органа.</a:t>
            </a:r>
          </a:p>
          <a:p>
            <a:pPr lvl="0" algn="just"/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8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472608" cy="144016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>
                <a:latin typeface="Times New Roman"/>
                <a:ea typeface="SimSun"/>
                <a:cs typeface="Mangal"/>
              </a:rPr>
              <a:t>ФОРУМ </a:t>
            </a:r>
            <a:endParaRPr lang="ru-RU" sz="3200" b="1" kern="50" dirty="0" smtClean="0"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«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ЭЛЕКТРОННАЯ НЕДЕЛЯ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на 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АЛТАЕ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» </a:t>
            </a:r>
            <a:endParaRPr lang="ru-RU" sz="2000" kern="50" dirty="0">
              <a:latin typeface="Arial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b="1" kern="50" dirty="0">
                <a:latin typeface="Times New Roman"/>
                <a:ea typeface="Lucida Sans Unicode"/>
                <a:cs typeface="Mangal"/>
              </a:rPr>
              <a:t>27-30 июня 2016 г</a:t>
            </a:r>
            <a:r>
              <a:rPr lang="ru-RU" sz="2800" b="1" kern="50" dirty="0" smtClean="0">
                <a:latin typeface="Times New Roman"/>
                <a:ea typeface="Lucida Sans Unicode"/>
                <a:cs typeface="Mangal"/>
              </a:rPr>
              <a:t>. ,</a:t>
            </a:r>
            <a:r>
              <a:rPr lang="ru-RU" sz="2800" kern="50" dirty="0" smtClean="0">
                <a:latin typeface="Times New Roman"/>
                <a:ea typeface="Lucida Sans Unicode"/>
                <a:cs typeface="Mangal"/>
              </a:rPr>
              <a:t>сайт </a:t>
            </a:r>
            <a:r>
              <a:rPr lang="ru-RU" sz="2800" u="sng" kern="50" dirty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http://</a:t>
            </a:r>
            <a:r>
              <a:rPr lang="ru-RU" sz="2800" u="sng" kern="50" dirty="0" smtClean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ituconf.ru</a:t>
            </a:r>
            <a:endParaRPr lang="ru-RU" sz="2800" u="sng" kern="50" dirty="0" smtClean="0">
              <a:solidFill>
                <a:srgbClr val="0000FF"/>
              </a:solidFill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u="sng" kern="50" dirty="0" smtClean="0">
                <a:solidFill>
                  <a:srgbClr val="0000FF"/>
                </a:solidFill>
                <a:effectLst/>
                <a:latin typeface="Times New Roman"/>
                <a:ea typeface="SimSun"/>
                <a:cs typeface="Mangal"/>
              </a:rPr>
              <a:t>______________________________________________________</a:t>
            </a:r>
            <a:endParaRPr lang="ru-RU" sz="2000" kern="50" dirty="0">
              <a:effectLst/>
              <a:latin typeface="Arial"/>
              <a:ea typeface="SimSun"/>
              <a:cs typeface="Mang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174"/>
            <a:ext cx="19621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1248056" y="6167070"/>
            <a:ext cx="7498080" cy="432048"/>
          </a:xfrm>
          <a:prstGeom prst="rect">
            <a:avLst/>
          </a:prstGeom>
        </p:spPr>
        <p:txBody>
          <a:bodyPr>
            <a:noAutofit/>
          </a:bodyPr>
          <a:lstStyle>
            <a:lvl1pPr marL="73152" indent="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>
              <a:buClr>
                <a:srgbClr val="CEB966"/>
              </a:buClr>
            </a:pPr>
            <a:r>
              <a:rPr lang="ru-RU" sz="14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Басаргина Т.П</a:t>
            </a:r>
            <a:r>
              <a:rPr lang="ru-RU" sz="18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69676D">
                  <a:shade val="30000"/>
                  <a:satMod val="1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920032"/>
            <a:ext cx="73540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2400" b="1" u="sng" dirty="0" smtClean="0">
                <a:latin typeface="Times New Roman"/>
                <a:ea typeface="Times New Roman"/>
              </a:rPr>
              <a:t>Возможности:</a:t>
            </a:r>
          </a:p>
          <a:p>
            <a:pPr indent="449580" algn="just"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7620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Автоматическое формирование справок;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7620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Отправка справок </a:t>
            </a:r>
            <a:r>
              <a:rPr lang="ru-RU" dirty="0">
                <a:latin typeface="Times New Roman"/>
                <a:ea typeface="Times New Roman"/>
              </a:rPr>
              <a:t>по каналам связи в кадровую </a:t>
            </a:r>
            <a:r>
              <a:rPr lang="ru-RU" dirty="0" smtClean="0">
                <a:latin typeface="Times New Roman"/>
                <a:ea typeface="Times New Roman"/>
              </a:rPr>
              <a:t>службу,  </a:t>
            </a:r>
            <a:r>
              <a:rPr lang="ru-RU" dirty="0">
                <a:latin typeface="Times New Roman"/>
                <a:ea typeface="Times New Roman"/>
              </a:rPr>
              <a:t>с </a:t>
            </a:r>
            <a:r>
              <a:rPr lang="ru-RU" dirty="0" smtClean="0">
                <a:latin typeface="Times New Roman"/>
                <a:ea typeface="Times New Roman"/>
              </a:rPr>
              <a:t>уведомлением;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7620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Доработка, проверка данных и обмен документов;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7620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Электронный архив справок 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за прошлые годы;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7620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Фильтрация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потока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документов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  <a:t>;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76200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аналитических отчетов;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  <a:tabLst>
                <a:tab pos="7620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Автоматическая   загрузка сведений  </a:t>
            </a:r>
            <a:r>
              <a:rPr lang="ru-RU" dirty="0">
                <a:latin typeface="Times New Roman"/>
                <a:ea typeface="Times New Roman"/>
              </a:rPr>
              <a:t>на </a:t>
            </a:r>
            <a:r>
              <a:rPr lang="ru-RU" dirty="0" smtClean="0">
                <a:latin typeface="Times New Roman"/>
                <a:ea typeface="Times New Roman"/>
              </a:rPr>
              <a:t>сайт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госоргана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8950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472608" cy="144016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>
                <a:latin typeface="Times New Roman"/>
                <a:ea typeface="SimSun"/>
                <a:cs typeface="Mangal"/>
              </a:rPr>
              <a:t>ФОРУМ </a:t>
            </a:r>
            <a:endParaRPr lang="ru-RU" sz="3200" b="1" kern="50" dirty="0" smtClean="0"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«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ЭЛЕКТРОННАЯ НЕДЕЛЯ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на 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АЛТАЕ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» </a:t>
            </a:r>
            <a:endParaRPr lang="ru-RU" sz="2000" kern="50" dirty="0">
              <a:latin typeface="Arial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b="1" kern="50" dirty="0">
                <a:latin typeface="Times New Roman"/>
                <a:ea typeface="Lucida Sans Unicode"/>
                <a:cs typeface="Mangal"/>
              </a:rPr>
              <a:t>27-30 июня 2016 г</a:t>
            </a:r>
            <a:r>
              <a:rPr lang="ru-RU" sz="2800" b="1" kern="50" dirty="0" smtClean="0">
                <a:latin typeface="Times New Roman"/>
                <a:ea typeface="Lucida Sans Unicode"/>
                <a:cs typeface="Mangal"/>
              </a:rPr>
              <a:t>. ,</a:t>
            </a:r>
            <a:r>
              <a:rPr lang="ru-RU" sz="2800" kern="50" dirty="0" smtClean="0">
                <a:latin typeface="Times New Roman"/>
                <a:ea typeface="Lucida Sans Unicode"/>
                <a:cs typeface="Mangal"/>
              </a:rPr>
              <a:t>сайт </a:t>
            </a:r>
            <a:r>
              <a:rPr lang="ru-RU" sz="2800" u="sng" kern="50" dirty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http://</a:t>
            </a:r>
            <a:r>
              <a:rPr lang="ru-RU" sz="2800" u="sng" kern="50" dirty="0" smtClean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ituconf.ru</a:t>
            </a:r>
            <a:endParaRPr lang="ru-RU" sz="2800" u="sng" kern="50" dirty="0" smtClean="0">
              <a:solidFill>
                <a:srgbClr val="0000FF"/>
              </a:solidFill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u="sng" kern="50" dirty="0" smtClean="0">
                <a:solidFill>
                  <a:srgbClr val="0000FF"/>
                </a:solidFill>
                <a:effectLst/>
                <a:latin typeface="Times New Roman"/>
                <a:ea typeface="SimSun"/>
                <a:cs typeface="Mangal"/>
              </a:rPr>
              <a:t>______________________________________________________</a:t>
            </a:r>
            <a:endParaRPr lang="ru-RU" sz="2000" kern="50" dirty="0">
              <a:effectLst/>
              <a:latin typeface="Arial"/>
              <a:ea typeface="SimSun"/>
              <a:cs typeface="Mang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174"/>
            <a:ext cx="19621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1248056" y="6167070"/>
            <a:ext cx="7498080" cy="432048"/>
          </a:xfrm>
          <a:prstGeom prst="rect">
            <a:avLst/>
          </a:prstGeom>
        </p:spPr>
        <p:txBody>
          <a:bodyPr>
            <a:noAutofit/>
          </a:bodyPr>
          <a:lstStyle>
            <a:lvl1pPr marL="73152" indent="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>
              <a:buClr>
                <a:srgbClr val="CEB966"/>
              </a:buClr>
            </a:pPr>
            <a:r>
              <a:rPr lang="ru-RU" sz="14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Басаргина Т.П</a:t>
            </a:r>
            <a:r>
              <a:rPr lang="ru-RU" sz="18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69676D">
                  <a:shade val="30000"/>
                  <a:satMod val="1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 descr="C:\Users\Дарья\Desktop\Конференция\Вид справок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78224" y="2060848"/>
            <a:ext cx="7191364" cy="3960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9057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472608" cy="144016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>
                <a:latin typeface="Times New Roman"/>
                <a:ea typeface="SimSun"/>
                <a:cs typeface="Mangal"/>
              </a:rPr>
              <a:t>ФОРУМ </a:t>
            </a:r>
            <a:endParaRPr lang="ru-RU" sz="3200" b="1" kern="50" dirty="0" smtClean="0"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«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ЭЛЕКТРОННАЯ НЕДЕЛЯ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на 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АЛТАЕ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» </a:t>
            </a:r>
            <a:endParaRPr lang="ru-RU" sz="2000" kern="50" dirty="0">
              <a:latin typeface="Arial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b="1" kern="50" dirty="0">
                <a:latin typeface="Times New Roman"/>
                <a:ea typeface="Lucida Sans Unicode"/>
                <a:cs typeface="Mangal"/>
              </a:rPr>
              <a:t>27-30 июня 2016 г</a:t>
            </a:r>
            <a:r>
              <a:rPr lang="ru-RU" sz="2800" b="1" kern="50" dirty="0" smtClean="0">
                <a:latin typeface="Times New Roman"/>
                <a:ea typeface="Lucida Sans Unicode"/>
                <a:cs typeface="Mangal"/>
              </a:rPr>
              <a:t>. ,</a:t>
            </a:r>
            <a:r>
              <a:rPr lang="ru-RU" sz="2800" kern="50" dirty="0" smtClean="0">
                <a:latin typeface="Times New Roman"/>
                <a:ea typeface="Lucida Sans Unicode"/>
                <a:cs typeface="Mangal"/>
              </a:rPr>
              <a:t>сайт </a:t>
            </a:r>
            <a:r>
              <a:rPr lang="ru-RU" sz="2800" u="sng" kern="50" dirty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http://</a:t>
            </a:r>
            <a:r>
              <a:rPr lang="ru-RU" sz="2800" u="sng" kern="50" dirty="0" smtClean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ituconf.ru</a:t>
            </a:r>
            <a:endParaRPr lang="ru-RU" sz="2800" u="sng" kern="50" dirty="0" smtClean="0">
              <a:solidFill>
                <a:srgbClr val="0000FF"/>
              </a:solidFill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u="sng" kern="50" dirty="0" smtClean="0">
                <a:solidFill>
                  <a:srgbClr val="0000FF"/>
                </a:solidFill>
                <a:effectLst/>
                <a:latin typeface="Times New Roman"/>
                <a:ea typeface="SimSun"/>
                <a:cs typeface="Mangal"/>
              </a:rPr>
              <a:t>______________________________________________________</a:t>
            </a:r>
            <a:endParaRPr lang="ru-RU" sz="2000" kern="50" dirty="0">
              <a:effectLst/>
              <a:latin typeface="Arial"/>
              <a:ea typeface="SimSun"/>
              <a:cs typeface="Mang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174"/>
            <a:ext cx="19621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1248056" y="6167070"/>
            <a:ext cx="7498080" cy="432048"/>
          </a:xfrm>
          <a:prstGeom prst="rect">
            <a:avLst/>
          </a:prstGeom>
        </p:spPr>
        <p:txBody>
          <a:bodyPr>
            <a:noAutofit/>
          </a:bodyPr>
          <a:lstStyle>
            <a:lvl1pPr marL="73152" indent="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>
              <a:buClr>
                <a:srgbClr val="CEB966"/>
              </a:buClr>
            </a:pPr>
            <a:r>
              <a:rPr lang="ru-RU" sz="14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Басаргина Т.П</a:t>
            </a:r>
            <a:r>
              <a:rPr lang="ru-RU" sz="18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69676D">
                  <a:shade val="30000"/>
                  <a:satMod val="1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920033"/>
            <a:ext cx="7560840" cy="40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2400" b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Результаты:</a:t>
            </a:r>
          </a:p>
          <a:p>
            <a:pPr indent="449580" algn="ctr"/>
            <a:endParaRPr lang="ru-RU" sz="2400" b="1" u="sng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7818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Сокращение времени  до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70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%.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7818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% некорректного заполнения справок равен 0.</a:t>
            </a:r>
            <a:endParaRPr lang="ru-RU" sz="20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7818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Удобство </a:t>
            </a:r>
            <a:r>
              <a:rPr lang="ru-RU" sz="2000" dirty="0" smtClean="0">
                <a:latin typeface="Times New Roman"/>
                <a:ea typeface="Times New Roman"/>
              </a:rPr>
              <a:t>проверки </a:t>
            </a:r>
            <a:r>
              <a:rPr lang="ru-RU" sz="2000" dirty="0">
                <a:latin typeface="Times New Roman"/>
                <a:ea typeface="Times New Roman"/>
              </a:rPr>
              <a:t>справок кадровой службой.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7818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Отсутствие проблем бумажного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документооборота.</a:t>
            </a:r>
            <a:endParaRPr lang="ru-RU" sz="20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7818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Простота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использования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системы.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7818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Снижение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интенсивности  и неравномерности рабочего процесса в пиковые дни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сдачи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43923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203848" y="476672"/>
            <a:ext cx="5472608" cy="1440160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>
                <a:latin typeface="Times New Roman"/>
                <a:ea typeface="SimSun"/>
                <a:cs typeface="Mangal"/>
              </a:rPr>
              <a:t>ФОРУМ </a:t>
            </a:r>
            <a:endParaRPr lang="ru-RU" sz="3200" b="1" kern="50" dirty="0" smtClean="0"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«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ЭЛЕКТРОННАЯ НЕДЕЛЯ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на </a:t>
            </a:r>
            <a:r>
              <a:rPr lang="ru-RU" sz="3200" b="1" kern="50" dirty="0">
                <a:latin typeface="Times New Roman"/>
                <a:ea typeface="SimSun"/>
                <a:cs typeface="Mangal"/>
              </a:rPr>
              <a:t>АЛТАЕ 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» </a:t>
            </a:r>
            <a:endParaRPr lang="ru-RU" sz="2000" kern="50" dirty="0">
              <a:latin typeface="Arial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b="1" kern="50" dirty="0">
                <a:latin typeface="Times New Roman"/>
                <a:ea typeface="Lucida Sans Unicode"/>
                <a:cs typeface="Mangal"/>
              </a:rPr>
              <a:t>27-30 июня 2016 г</a:t>
            </a:r>
            <a:r>
              <a:rPr lang="ru-RU" sz="2800" b="1" kern="50" dirty="0" smtClean="0">
                <a:latin typeface="Times New Roman"/>
                <a:ea typeface="Lucida Sans Unicode"/>
                <a:cs typeface="Mangal"/>
              </a:rPr>
              <a:t>. ,</a:t>
            </a:r>
            <a:r>
              <a:rPr lang="ru-RU" sz="2800" kern="50" dirty="0" smtClean="0">
                <a:latin typeface="Times New Roman"/>
                <a:ea typeface="Lucida Sans Unicode"/>
                <a:cs typeface="Mangal"/>
              </a:rPr>
              <a:t>сайт </a:t>
            </a:r>
            <a:r>
              <a:rPr lang="ru-RU" sz="2800" u="sng" kern="50" dirty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http://</a:t>
            </a:r>
            <a:r>
              <a:rPr lang="ru-RU" sz="2800" u="sng" kern="50" dirty="0" smtClean="0">
                <a:solidFill>
                  <a:srgbClr val="0000FF"/>
                </a:solidFill>
                <a:latin typeface="Times New Roman"/>
                <a:ea typeface="SimSun"/>
                <a:cs typeface="Mangal"/>
                <a:hlinkClick r:id="rId3"/>
              </a:rPr>
              <a:t>ituconf.ru</a:t>
            </a:r>
            <a:endParaRPr lang="ru-RU" sz="2800" u="sng" kern="50" dirty="0" smtClean="0">
              <a:solidFill>
                <a:srgbClr val="0000FF"/>
              </a:solidFill>
              <a:latin typeface="Times New Roman"/>
              <a:ea typeface="SimSun"/>
              <a:cs typeface="Mangal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sz="2800" u="sng" kern="50" dirty="0" smtClean="0">
                <a:solidFill>
                  <a:srgbClr val="0000FF"/>
                </a:solidFill>
                <a:effectLst/>
                <a:latin typeface="Times New Roman"/>
                <a:ea typeface="SimSun"/>
                <a:cs typeface="Mangal"/>
              </a:rPr>
              <a:t>______________________________________________________</a:t>
            </a:r>
            <a:endParaRPr lang="ru-RU" sz="2000" kern="50" dirty="0">
              <a:effectLst/>
              <a:latin typeface="Arial"/>
              <a:ea typeface="SimSun"/>
              <a:cs typeface="Mang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2174"/>
            <a:ext cx="19621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>
          <a:xfrm>
            <a:off x="1248056" y="6167070"/>
            <a:ext cx="7498080" cy="432048"/>
          </a:xfrm>
          <a:prstGeom prst="rect">
            <a:avLst/>
          </a:prstGeom>
        </p:spPr>
        <p:txBody>
          <a:bodyPr>
            <a:noAutofit/>
          </a:bodyPr>
          <a:lstStyle>
            <a:lvl1pPr marL="73152" indent="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ts val="3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ts val="28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>
              <a:buClr>
                <a:srgbClr val="CEB966"/>
              </a:buClr>
            </a:pPr>
            <a:r>
              <a:rPr lang="ru-RU" sz="14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Басаргина Т.П</a:t>
            </a:r>
            <a:r>
              <a:rPr lang="ru-RU" sz="1800" dirty="0" smtClean="0">
                <a:solidFill>
                  <a:srgbClr val="69676D">
                    <a:shade val="30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69676D">
                  <a:shade val="30000"/>
                  <a:satMod val="1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920033"/>
            <a:ext cx="756084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sz="2400" b="1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ПРЕДЛОЖЕНИЕ:</a:t>
            </a:r>
          </a:p>
          <a:p>
            <a:pPr indent="449580" algn="ctr"/>
            <a:endParaRPr lang="ru-RU" sz="2400" b="1" u="sng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  <a:tabLst>
                <a:tab pos="678180" algn="l"/>
              </a:tabLst>
            </a:pPr>
            <a:r>
              <a:rPr lang="ru-RU" sz="2000" dirty="0">
                <a:latin typeface="Times New Roman"/>
                <a:ea typeface="Times New Roman"/>
              </a:rPr>
              <a:t>Принять к рассмотрению рекомендации о   </a:t>
            </a:r>
            <a:r>
              <a:rPr lang="ru-RU" sz="2000" dirty="0" smtClean="0">
                <a:latin typeface="Times New Roman"/>
                <a:ea typeface="Times New Roman"/>
              </a:rPr>
              <a:t>применении</a:t>
            </a:r>
          </a:p>
          <a:p>
            <a:pPr lvl="0" algn="ctr">
              <a:spcAft>
                <a:spcPts val="0"/>
              </a:spcAft>
              <a:tabLst>
                <a:tab pos="67818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АС «Сведения о доходах и расходах»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  <a:tabLst>
                <a:tab pos="67818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для </a:t>
            </a:r>
            <a:r>
              <a:rPr lang="ru-RU" sz="2000" dirty="0">
                <a:latin typeface="Times New Roman"/>
                <a:ea typeface="Times New Roman"/>
              </a:rPr>
              <a:t>осуществления электронного документооборота 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  <a:tabLst>
                <a:tab pos="67818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между </a:t>
            </a:r>
            <a:r>
              <a:rPr lang="ru-RU" sz="2000" dirty="0">
                <a:latin typeface="Times New Roman"/>
                <a:ea typeface="Times New Roman"/>
              </a:rPr>
              <a:t>госслужащими и кадровой службой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  <a:tabLst>
                <a:tab pos="678180" algn="l"/>
              </a:tabLst>
            </a:pPr>
            <a:r>
              <a:rPr lang="ru-RU" sz="2000" dirty="0" smtClean="0">
                <a:latin typeface="Times New Roman"/>
                <a:ea typeface="Times New Roman"/>
              </a:rPr>
              <a:t>по </a:t>
            </a:r>
            <a:r>
              <a:rPr lang="ru-RU" sz="2000" dirty="0">
                <a:latin typeface="Times New Roman"/>
                <a:ea typeface="Times New Roman"/>
              </a:rPr>
              <a:t>формированию  сведений об имуществе и обязательствах имущественного характера государственного гражданского служащего и гражданина, претендующего на замещение должности государственной гражданской службы. </a:t>
            </a:r>
          </a:p>
          <a:p>
            <a:pPr indent="449580" algn="ctr"/>
            <a:endParaRPr lang="ru-RU" sz="2400" b="1" u="sng" dirty="0" smtClean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4150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ecommStra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E82897-DF76-4FAF-8E1C-FF87100549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RecommStrat</Template>
  <TotalTime>0</TotalTime>
  <Words>424</Words>
  <Application>Microsoft Office PowerPoint</Application>
  <PresentationFormat>Экран (4:3)</PresentationFormat>
  <Paragraphs>65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RecommStrat</vt:lpstr>
      <vt:lpstr>Электронный документооборот  представления  сведений о доходах и расходах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2016-06-25T13:45:06Z</dcterms:created>
  <dcterms:modified xsi:type="dcterms:W3CDTF">2016-06-29T04:50:21Z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