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15"/>
  </p:notesMasterIdLst>
  <p:handoutMasterIdLst>
    <p:handoutMasterId r:id="rId16"/>
  </p:handoutMasterIdLst>
  <p:sldIdLst>
    <p:sldId id="382" r:id="rId2"/>
    <p:sldId id="430" r:id="rId3"/>
    <p:sldId id="399" r:id="rId4"/>
    <p:sldId id="423" r:id="rId5"/>
    <p:sldId id="421" r:id="rId6"/>
    <p:sldId id="424" r:id="rId7"/>
    <p:sldId id="426" r:id="rId8"/>
    <p:sldId id="432" r:id="rId9"/>
    <p:sldId id="425" r:id="rId10"/>
    <p:sldId id="427" r:id="rId11"/>
    <p:sldId id="428" r:id="rId12"/>
    <p:sldId id="431" r:id="rId13"/>
    <p:sldId id="420" r:id="rId14"/>
  </p:sldIdLst>
  <p:sldSz cx="10693400" cy="7561263"/>
  <p:notesSz cx="6858000" cy="9144000"/>
  <p:defaultTextStyle>
    <a:defPPr>
      <a:defRPr lang="ru-RU"/>
    </a:defPPr>
    <a:lvl1pPr marL="0" algn="l" defTabSz="49784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49784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49784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49784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49784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49784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49784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49784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49784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935E"/>
    <a:srgbClr val="F63838"/>
    <a:srgbClr val="ED242D"/>
    <a:srgbClr val="ED5317"/>
    <a:srgbClr val="F14B17"/>
    <a:srgbClr val="EC430E"/>
    <a:srgbClr val="F14E1B"/>
    <a:srgbClr val="E13F0D"/>
    <a:srgbClr val="8FC864"/>
    <a:srgbClr val="98CD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97" autoAdjust="0"/>
    <p:restoredTop sz="86482" autoAdjust="0"/>
  </p:normalViewPr>
  <p:slideViewPr>
    <p:cSldViewPr snapToObjects="1">
      <p:cViewPr>
        <p:scale>
          <a:sx n="73" d="100"/>
          <a:sy n="73" d="100"/>
        </p:scale>
        <p:origin x="-772" y="-236"/>
      </p:cViewPr>
      <p:guideLst>
        <p:guide orient="horz" pos="4632"/>
        <p:guide orient="horz" pos="431"/>
        <p:guide orient="horz" pos="131"/>
        <p:guide orient="horz" pos="4282"/>
        <p:guide orient="horz" pos="831"/>
        <p:guide orient="horz" pos="2432"/>
        <p:guide orient="horz" pos="4431"/>
        <p:guide pos="125"/>
        <p:guide pos="3353"/>
        <p:guide pos="65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034FB-DE91-334D-BF77-A2011B8416EC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82A58-ED0F-9A43-B06C-4D707FB711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507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4A741A-4D65-5347-9F37-CA0514DE9384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89B71-D43D-3442-A245-FC93726302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223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9784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49784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49784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49784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49784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49784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49784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49784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49784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89B71-D43D-3442-A245-FC937263027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464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89B71-D43D-3442-A245-FC937263027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464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89B71-D43D-3442-A245-FC9372630274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46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89B71-D43D-3442-A245-FC937263027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46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89B71-D43D-3442-A245-FC937263027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46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89B71-D43D-3442-A245-FC937263027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46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89B71-D43D-3442-A245-FC937263027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46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89B71-D43D-3442-A245-FC937263027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46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89B71-D43D-3442-A245-FC937263027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46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89B71-D43D-3442-A245-FC937263027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46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89B71-D43D-3442-A245-FC937263027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46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ложка темная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-3414" y="-2318"/>
            <a:ext cx="10692516" cy="7596000"/>
          </a:xfrm>
          <a:prstGeom prst="rect">
            <a:avLst/>
          </a:prstGeom>
          <a:gradFill flip="none" rotWithShape="1">
            <a:gsLst>
              <a:gs pos="22000">
                <a:srgbClr val="A8D4D6"/>
              </a:gs>
              <a:gs pos="100000">
                <a:srgbClr val="00696F"/>
              </a:gs>
              <a:gs pos="61000">
                <a:srgbClr val="279299"/>
              </a:gs>
            </a:gsLst>
            <a:lin ang="2160000" scaled="0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414151" y="1334470"/>
            <a:ext cx="5364597" cy="2526330"/>
          </a:xfrm>
        </p:spPr>
        <p:txBody>
          <a:bodyPr anchor="b" anchorCtr="0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151" y="3860801"/>
            <a:ext cx="5364598" cy="210418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4144"/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14152" y="6861436"/>
            <a:ext cx="2615646" cy="455996"/>
          </a:xfrm>
          <a:prstGeom prst="rect">
            <a:avLst/>
          </a:prstGeom>
        </p:spPr>
        <p:txBody>
          <a:bodyPr lIns="99569" tIns="49785" rIns="99569" bIns="49785"/>
          <a:lstStyle>
            <a:lvl1pPr>
              <a:defRPr sz="1600">
                <a:solidFill>
                  <a:srgbClr val="005A5F"/>
                </a:solidFill>
              </a:defRPr>
            </a:lvl1pPr>
          </a:lstStyle>
          <a:p>
            <a:endParaRPr lang="ru-RU" dirty="0"/>
          </a:p>
        </p:txBody>
      </p:sp>
      <p:grpSp>
        <p:nvGrpSpPr>
          <p:cNvPr id="12" name="Группа 11"/>
          <p:cNvGrpSpPr/>
          <p:nvPr userDrawn="1"/>
        </p:nvGrpSpPr>
        <p:grpSpPr>
          <a:xfrm>
            <a:off x="270136" y="-963488"/>
            <a:ext cx="8424936" cy="8280920"/>
            <a:chOff x="270136" y="-963488"/>
            <a:chExt cx="8424936" cy="8280920"/>
          </a:xfrm>
        </p:grpSpPr>
        <p:sp>
          <p:nvSpPr>
            <p:cNvPr id="13" name="Block Arc 1"/>
            <p:cNvSpPr/>
            <p:nvPr userDrawn="1"/>
          </p:nvSpPr>
          <p:spPr>
            <a:xfrm>
              <a:off x="414152" y="-963488"/>
              <a:ext cx="8280920" cy="8280920"/>
            </a:xfrm>
            <a:prstGeom prst="blockArc">
              <a:avLst>
                <a:gd name="adj1" fmla="val 18015293"/>
                <a:gd name="adj2" fmla="val 193417"/>
                <a:gd name="adj3" fmla="val 3708"/>
              </a:avLst>
            </a:prstGeom>
            <a:solidFill>
              <a:srgbClr val="D7D7D7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Block Arc 7"/>
            <p:cNvSpPr/>
            <p:nvPr userDrawn="1"/>
          </p:nvSpPr>
          <p:spPr>
            <a:xfrm>
              <a:off x="918208" y="1196752"/>
              <a:ext cx="5472608" cy="5472608"/>
            </a:xfrm>
            <a:prstGeom prst="blockArc">
              <a:avLst>
                <a:gd name="adj1" fmla="val 18438798"/>
                <a:gd name="adj2" fmla="val 1055422"/>
                <a:gd name="adj3" fmla="val 1285"/>
              </a:avLst>
            </a:prstGeom>
            <a:gradFill flip="none" rotWithShape="1">
              <a:gsLst>
                <a:gs pos="0">
                  <a:srgbClr val="17939D"/>
                </a:gs>
                <a:gs pos="100000">
                  <a:srgbClr val="58B6D4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Block Arc 8"/>
            <p:cNvSpPr/>
            <p:nvPr userDrawn="1"/>
          </p:nvSpPr>
          <p:spPr>
            <a:xfrm>
              <a:off x="270136" y="548680"/>
              <a:ext cx="6768752" cy="6768752"/>
            </a:xfrm>
            <a:prstGeom prst="blockArc">
              <a:avLst>
                <a:gd name="adj1" fmla="val 21084533"/>
                <a:gd name="adj2" fmla="val 2795464"/>
                <a:gd name="adj3" fmla="val 2911"/>
              </a:avLst>
            </a:prstGeom>
            <a:gradFill flip="none" rotWithShape="1">
              <a:gsLst>
                <a:gs pos="0">
                  <a:srgbClr val="F26B16"/>
                </a:gs>
                <a:gs pos="100000">
                  <a:srgbClr val="FAC10A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6" name="Изображение 4" descr="logo_pptx.e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85" y="548680"/>
            <a:ext cx="3379443" cy="54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21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ложка бел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414151" y="1334470"/>
            <a:ext cx="5364597" cy="2526330"/>
          </a:xfrm>
        </p:spPr>
        <p:txBody>
          <a:bodyPr anchor="b" anchorCtr="0">
            <a:normAutofit/>
          </a:bodyPr>
          <a:lstStyle>
            <a:lvl1pPr algn="l">
              <a:defRPr sz="4000">
                <a:solidFill>
                  <a:srgbClr val="005A5F"/>
                </a:solidFill>
              </a:defRPr>
            </a:lvl1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151" y="3860801"/>
            <a:ext cx="5364598" cy="210418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2C2E"/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14152" y="6861436"/>
            <a:ext cx="2615646" cy="455996"/>
          </a:xfrm>
          <a:prstGeom prst="rect">
            <a:avLst/>
          </a:prstGeom>
        </p:spPr>
        <p:txBody>
          <a:bodyPr lIns="99569" tIns="49785" rIns="99569" bIns="49785"/>
          <a:lstStyle>
            <a:lvl1pPr>
              <a:defRPr sz="1600">
                <a:solidFill>
                  <a:srgbClr val="005A5F"/>
                </a:solidFill>
              </a:defRPr>
            </a:lvl1pPr>
          </a:lstStyle>
          <a:p>
            <a:endParaRPr lang="ru-RU" dirty="0"/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270136" y="-963488"/>
            <a:ext cx="8424936" cy="8280920"/>
            <a:chOff x="270136" y="-963488"/>
            <a:chExt cx="8424936" cy="8280920"/>
          </a:xfrm>
        </p:grpSpPr>
        <p:sp>
          <p:nvSpPr>
            <p:cNvPr id="8" name="Block Arc 1"/>
            <p:cNvSpPr/>
            <p:nvPr userDrawn="1"/>
          </p:nvSpPr>
          <p:spPr>
            <a:xfrm>
              <a:off x="414152" y="-963488"/>
              <a:ext cx="8280920" cy="8280920"/>
            </a:xfrm>
            <a:prstGeom prst="blockArc">
              <a:avLst>
                <a:gd name="adj1" fmla="val 18015293"/>
                <a:gd name="adj2" fmla="val 193417"/>
                <a:gd name="adj3" fmla="val 3708"/>
              </a:avLst>
            </a:prstGeom>
            <a:solidFill>
              <a:srgbClr val="D7D7D7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Block Arc 7"/>
            <p:cNvSpPr/>
            <p:nvPr userDrawn="1"/>
          </p:nvSpPr>
          <p:spPr>
            <a:xfrm>
              <a:off x="918208" y="1196752"/>
              <a:ext cx="5472608" cy="5472608"/>
            </a:xfrm>
            <a:prstGeom prst="blockArc">
              <a:avLst>
                <a:gd name="adj1" fmla="val 18438798"/>
                <a:gd name="adj2" fmla="val 1055422"/>
                <a:gd name="adj3" fmla="val 1285"/>
              </a:avLst>
            </a:prstGeom>
            <a:gradFill flip="none" rotWithShape="1">
              <a:gsLst>
                <a:gs pos="0">
                  <a:srgbClr val="17939D"/>
                </a:gs>
                <a:gs pos="100000">
                  <a:srgbClr val="58B6D4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Block Arc 8"/>
            <p:cNvSpPr/>
            <p:nvPr userDrawn="1"/>
          </p:nvSpPr>
          <p:spPr>
            <a:xfrm>
              <a:off x="270136" y="548680"/>
              <a:ext cx="6768752" cy="6768752"/>
            </a:xfrm>
            <a:prstGeom prst="blockArc">
              <a:avLst>
                <a:gd name="adj1" fmla="val 21084533"/>
                <a:gd name="adj2" fmla="val 2795464"/>
                <a:gd name="adj3" fmla="val 2911"/>
              </a:avLst>
            </a:prstGeom>
            <a:gradFill flip="none" rotWithShape="1">
              <a:gsLst>
                <a:gs pos="0">
                  <a:srgbClr val="F26B16"/>
                </a:gs>
                <a:gs pos="100000">
                  <a:srgbClr val="FAC10A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5" name="Изображение 4" descr="logo_pptx.e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85" y="548680"/>
            <a:ext cx="3379443" cy="54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201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ложка темная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-3414" y="-2318"/>
            <a:ext cx="10692516" cy="7596000"/>
          </a:xfrm>
          <a:prstGeom prst="rect">
            <a:avLst/>
          </a:prstGeom>
          <a:gradFill flip="none" rotWithShape="1">
            <a:gsLst>
              <a:gs pos="24000">
                <a:srgbClr val="00777E"/>
              </a:gs>
              <a:gs pos="100000">
                <a:srgbClr val="000D0D"/>
              </a:gs>
              <a:gs pos="69000">
                <a:srgbClr val="00474C"/>
              </a:gs>
            </a:gsLst>
            <a:lin ang="2160000" scaled="0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414151" y="1334470"/>
            <a:ext cx="5364597" cy="2526330"/>
          </a:xfrm>
        </p:spPr>
        <p:txBody>
          <a:bodyPr anchor="b" anchorCtr="0">
            <a:normAutofit/>
          </a:bodyPr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151" y="3860801"/>
            <a:ext cx="5364598" cy="210418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14152" y="6861436"/>
            <a:ext cx="2615646" cy="455996"/>
          </a:xfrm>
          <a:prstGeom prst="rect">
            <a:avLst/>
          </a:prstGeom>
        </p:spPr>
        <p:txBody>
          <a:bodyPr lIns="99569" tIns="49785" rIns="99569" bIns="49785"/>
          <a:lstStyle>
            <a:lvl1pPr>
              <a:defRPr sz="1600">
                <a:solidFill>
                  <a:srgbClr val="005A5F"/>
                </a:solidFill>
              </a:defRPr>
            </a:lvl1pPr>
          </a:lstStyle>
          <a:p>
            <a:endParaRPr lang="ru-RU" dirty="0"/>
          </a:p>
        </p:txBody>
      </p:sp>
      <p:pic>
        <p:nvPicPr>
          <p:cNvPr id="11" name="Изображение 10" descr="logo_pptx_white.e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95" y="548680"/>
            <a:ext cx="3383999" cy="551897"/>
          </a:xfrm>
          <a:prstGeom prst="rect">
            <a:avLst/>
          </a:prstGeom>
        </p:spPr>
      </p:pic>
      <p:grpSp>
        <p:nvGrpSpPr>
          <p:cNvPr id="12" name="Группа 11"/>
          <p:cNvGrpSpPr/>
          <p:nvPr userDrawn="1"/>
        </p:nvGrpSpPr>
        <p:grpSpPr>
          <a:xfrm>
            <a:off x="270136" y="-963488"/>
            <a:ext cx="8424936" cy="8280920"/>
            <a:chOff x="270136" y="-963488"/>
            <a:chExt cx="8424936" cy="8280920"/>
          </a:xfrm>
        </p:grpSpPr>
        <p:sp>
          <p:nvSpPr>
            <p:cNvPr id="13" name="Block Arc 1"/>
            <p:cNvSpPr/>
            <p:nvPr userDrawn="1"/>
          </p:nvSpPr>
          <p:spPr>
            <a:xfrm>
              <a:off x="414152" y="-963488"/>
              <a:ext cx="8280920" cy="8280920"/>
            </a:xfrm>
            <a:prstGeom prst="blockArc">
              <a:avLst>
                <a:gd name="adj1" fmla="val 18015293"/>
                <a:gd name="adj2" fmla="val 193417"/>
                <a:gd name="adj3" fmla="val 3708"/>
              </a:avLst>
            </a:prstGeom>
            <a:solidFill>
              <a:srgbClr val="D7D7D7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Block Arc 7"/>
            <p:cNvSpPr/>
            <p:nvPr userDrawn="1"/>
          </p:nvSpPr>
          <p:spPr>
            <a:xfrm>
              <a:off x="918208" y="1196752"/>
              <a:ext cx="5472608" cy="5472608"/>
            </a:xfrm>
            <a:prstGeom prst="blockArc">
              <a:avLst>
                <a:gd name="adj1" fmla="val 18438798"/>
                <a:gd name="adj2" fmla="val 1055422"/>
                <a:gd name="adj3" fmla="val 1285"/>
              </a:avLst>
            </a:prstGeom>
            <a:gradFill flip="none" rotWithShape="1">
              <a:gsLst>
                <a:gs pos="0">
                  <a:srgbClr val="17939D"/>
                </a:gs>
                <a:gs pos="100000">
                  <a:srgbClr val="58B6D4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Block Arc 8"/>
            <p:cNvSpPr/>
            <p:nvPr userDrawn="1"/>
          </p:nvSpPr>
          <p:spPr>
            <a:xfrm>
              <a:off x="270136" y="548680"/>
              <a:ext cx="6768752" cy="6768752"/>
            </a:xfrm>
            <a:prstGeom prst="blockArc">
              <a:avLst>
                <a:gd name="adj1" fmla="val 21084533"/>
                <a:gd name="adj2" fmla="val 2795464"/>
                <a:gd name="adj3" fmla="val 2911"/>
              </a:avLst>
            </a:prstGeom>
            <a:gradFill flip="none" rotWithShape="1">
              <a:gsLst>
                <a:gs pos="0">
                  <a:srgbClr val="F26B16"/>
                </a:gs>
                <a:gs pos="100000">
                  <a:srgbClr val="FAC10A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8574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ложка голуб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-3414" y="-2318"/>
            <a:ext cx="10692516" cy="7596000"/>
          </a:xfrm>
          <a:prstGeom prst="rect">
            <a:avLst/>
          </a:prstGeom>
          <a:gradFill flip="none" rotWithShape="1">
            <a:gsLst>
              <a:gs pos="23000">
                <a:srgbClr val="018390"/>
              </a:gs>
              <a:gs pos="100000">
                <a:srgbClr val="31A3CB"/>
              </a:gs>
            </a:gsLst>
            <a:lin ang="20460000" scaled="0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9" name="Группа 18"/>
          <p:cNvGrpSpPr/>
          <p:nvPr userDrawn="1"/>
        </p:nvGrpSpPr>
        <p:grpSpPr>
          <a:xfrm>
            <a:off x="270136" y="-971897"/>
            <a:ext cx="8424936" cy="8280920"/>
            <a:chOff x="270136" y="-963488"/>
            <a:chExt cx="8424936" cy="8280920"/>
          </a:xfrm>
          <a:solidFill>
            <a:srgbClr val="8DD1E2"/>
          </a:solidFill>
        </p:grpSpPr>
        <p:sp>
          <p:nvSpPr>
            <p:cNvPr id="20" name="Block Arc 1"/>
            <p:cNvSpPr/>
            <p:nvPr userDrawn="1"/>
          </p:nvSpPr>
          <p:spPr>
            <a:xfrm>
              <a:off x="414152" y="-963488"/>
              <a:ext cx="8280920" cy="8280920"/>
            </a:xfrm>
            <a:prstGeom prst="blockArc">
              <a:avLst>
                <a:gd name="adj1" fmla="val 18015293"/>
                <a:gd name="adj2" fmla="val 193417"/>
                <a:gd name="adj3" fmla="val 3708"/>
              </a:avLst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Block Arc 7"/>
            <p:cNvSpPr/>
            <p:nvPr userDrawn="1"/>
          </p:nvSpPr>
          <p:spPr>
            <a:xfrm>
              <a:off x="918208" y="1196752"/>
              <a:ext cx="5472608" cy="5472608"/>
            </a:xfrm>
            <a:prstGeom prst="blockArc">
              <a:avLst>
                <a:gd name="adj1" fmla="val 18438798"/>
                <a:gd name="adj2" fmla="val 1055422"/>
                <a:gd name="adj3" fmla="val 1285"/>
              </a:avLst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Block Arc 8"/>
            <p:cNvSpPr/>
            <p:nvPr userDrawn="1"/>
          </p:nvSpPr>
          <p:spPr>
            <a:xfrm>
              <a:off x="270136" y="548680"/>
              <a:ext cx="6768752" cy="6768752"/>
            </a:xfrm>
            <a:prstGeom prst="blockArc">
              <a:avLst>
                <a:gd name="adj1" fmla="val 21084533"/>
                <a:gd name="adj2" fmla="val 2795464"/>
                <a:gd name="adj3" fmla="val 2911"/>
              </a:avLst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414151" y="1334470"/>
            <a:ext cx="5364597" cy="2526330"/>
          </a:xfrm>
        </p:spPr>
        <p:txBody>
          <a:bodyPr anchor="b" anchorCtr="0">
            <a:normAutofit/>
          </a:bodyPr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151" y="3860801"/>
            <a:ext cx="5364598" cy="210418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567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ложка оранжев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-3414" y="-2318"/>
            <a:ext cx="10692516" cy="7596000"/>
          </a:xfrm>
          <a:prstGeom prst="rect">
            <a:avLst/>
          </a:prstGeom>
          <a:gradFill flip="none" rotWithShape="1">
            <a:gsLst>
              <a:gs pos="23000">
                <a:srgbClr val="F88301"/>
              </a:gs>
              <a:gs pos="100000">
                <a:srgbClr val="FFB602"/>
              </a:gs>
            </a:gsLst>
            <a:lin ang="20460000" scaled="0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9" name="Группа 18"/>
          <p:cNvGrpSpPr/>
          <p:nvPr userDrawn="1"/>
        </p:nvGrpSpPr>
        <p:grpSpPr>
          <a:xfrm>
            <a:off x="270136" y="-971897"/>
            <a:ext cx="8424936" cy="8280920"/>
            <a:chOff x="270136" y="-963488"/>
            <a:chExt cx="8424936" cy="8280920"/>
          </a:xfrm>
          <a:solidFill>
            <a:srgbClr val="FFD970"/>
          </a:solidFill>
        </p:grpSpPr>
        <p:sp>
          <p:nvSpPr>
            <p:cNvPr id="20" name="Block Arc 1"/>
            <p:cNvSpPr/>
            <p:nvPr userDrawn="1"/>
          </p:nvSpPr>
          <p:spPr>
            <a:xfrm>
              <a:off x="414152" y="-963488"/>
              <a:ext cx="8280920" cy="8280920"/>
            </a:xfrm>
            <a:prstGeom prst="blockArc">
              <a:avLst>
                <a:gd name="adj1" fmla="val 18015293"/>
                <a:gd name="adj2" fmla="val 193417"/>
                <a:gd name="adj3" fmla="val 3708"/>
              </a:avLst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Block Arc 7"/>
            <p:cNvSpPr/>
            <p:nvPr userDrawn="1"/>
          </p:nvSpPr>
          <p:spPr>
            <a:xfrm>
              <a:off x="918208" y="1196752"/>
              <a:ext cx="5472608" cy="5472608"/>
            </a:xfrm>
            <a:prstGeom prst="blockArc">
              <a:avLst>
                <a:gd name="adj1" fmla="val 18438798"/>
                <a:gd name="adj2" fmla="val 1055422"/>
                <a:gd name="adj3" fmla="val 1285"/>
              </a:avLst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Block Arc 8"/>
            <p:cNvSpPr/>
            <p:nvPr userDrawn="1"/>
          </p:nvSpPr>
          <p:spPr>
            <a:xfrm>
              <a:off x="270136" y="548680"/>
              <a:ext cx="6768752" cy="6768752"/>
            </a:xfrm>
            <a:prstGeom prst="blockArc">
              <a:avLst>
                <a:gd name="adj1" fmla="val 21084533"/>
                <a:gd name="adj2" fmla="val 2795464"/>
                <a:gd name="adj3" fmla="val 2911"/>
              </a:avLst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414151" y="1334470"/>
            <a:ext cx="5364597" cy="2526330"/>
          </a:xfrm>
        </p:spPr>
        <p:txBody>
          <a:bodyPr anchor="b" anchorCtr="0">
            <a:normAutofit/>
          </a:bodyPr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151" y="3860801"/>
            <a:ext cx="5364598" cy="210418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025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ложка сер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-3414" y="-2318"/>
            <a:ext cx="10692516" cy="7596000"/>
          </a:xfrm>
          <a:prstGeom prst="rect">
            <a:avLst/>
          </a:prstGeom>
          <a:solidFill>
            <a:srgbClr val="C7C8C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7C8CA"/>
              </a:solidFill>
            </a:endParaRPr>
          </a:p>
        </p:txBody>
      </p:sp>
      <p:grpSp>
        <p:nvGrpSpPr>
          <p:cNvPr id="19" name="Группа 18"/>
          <p:cNvGrpSpPr/>
          <p:nvPr userDrawn="1"/>
        </p:nvGrpSpPr>
        <p:grpSpPr>
          <a:xfrm>
            <a:off x="270136" y="-971897"/>
            <a:ext cx="8424936" cy="8280920"/>
            <a:chOff x="270136" y="-963488"/>
            <a:chExt cx="8424936" cy="8280920"/>
          </a:xfrm>
          <a:solidFill>
            <a:srgbClr val="E3E4E6"/>
          </a:solidFill>
        </p:grpSpPr>
        <p:sp>
          <p:nvSpPr>
            <p:cNvPr id="20" name="Block Arc 1"/>
            <p:cNvSpPr/>
            <p:nvPr userDrawn="1"/>
          </p:nvSpPr>
          <p:spPr>
            <a:xfrm>
              <a:off x="414152" y="-963488"/>
              <a:ext cx="8280920" cy="8280920"/>
            </a:xfrm>
            <a:prstGeom prst="blockArc">
              <a:avLst>
                <a:gd name="adj1" fmla="val 18015293"/>
                <a:gd name="adj2" fmla="val 193417"/>
                <a:gd name="adj3" fmla="val 3708"/>
              </a:avLst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Block Arc 7"/>
            <p:cNvSpPr/>
            <p:nvPr userDrawn="1"/>
          </p:nvSpPr>
          <p:spPr>
            <a:xfrm>
              <a:off x="918208" y="1196752"/>
              <a:ext cx="5472608" cy="5472608"/>
            </a:xfrm>
            <a:prstGeom prst="blockArc">
              <a:avLst>
                <a:gd name="adj1" fmla="val 18438798"/>
                <a:gd name="adj2" fmla="val 1055422"/>
                <a:gd name="adj3" fmla="val 1285"/>
              </a:avLst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Block Arc 8"/>
            <p:cNvSpPr/>
            <p:nvPr userDrawn="1"/>
          </p:nvSpPr>
          <p:spPr>
            <a:xfrm>
              <a:off x="270136" y="548680"/>
              <a:ext cx="6768752" cy="6768752"/>
            </a:xfrm>
            <a:prstGeom prst="blockArc">
              <a:avLst>
                <a:gd name="adj1" fmla="val 21084533"/>
                <a:gd name="adj2" fmla="val 2795464"/>
                <a:gd name="adj3" fmla="val 2911"/>
              </a:avLst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414151" y="1334470"/>
            <a:ext cx="5364597" cy="2526330"/>
          </a:xfrm>
        </p:spPr>
        <p:txBody>
          <a:bodyPr anchor="b" anchorCtr="0">
            <a:normAutofit/>
          </a:bodyPr>
          <a:lstStyle>
            <a:lvl1pPr algn="l">
              <a:defRPr sz="4000">
                <a:solidFill>
                  <a:srgbClr val="0A0A0A"/>
                </a:solidFill>
              </a:defRPr>
            </a:lvl1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151" y="3860801"/>
            <a:ext cx="5364598" cy="210418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A0A0A"/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5717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ложка зелен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-3414" y="-2318"/>
            <a:ext cx="10692516" cy="7596000"/>
          </a:xfrm>
          <a:prstGeom prst="rect">
            <a:avLst/>
          </a:prstGeom>
          <a:gradFill flip="none" rotWithShape="1">
            <a:gsLst>
              <a:gs pos="100000">
                <a:srgbClr val="0F9F9F"/>
              </a:gs>
              <a:gs pos="0">
                <a:srgbClr val="8FC864"/>
              </a:gs>
            </a:gsLst>
            <a:lin ang="21000000" scaled="0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9" name="Группа 18"/>
          <p:cNvGrpSpPr/>
          <p:nvPr userDrawn="1"/>
        </p:nvGrpSpPr>
        <p:grpSpPr>
          <a:xfrm>
            <a:off x="270136" y="-971897"/>
            <a:ext cx="8424936" cy="8280920"/>
            <a:chOff x="270136" y="-963488"/>
            <a:chExt cx="8424936" cy="8280920"/>
          </a:xfrm>
          <a:solidFill>
            <a:srgbClr val="71D3B0"/>
          </a:solidFill>
        </p:grpSpPr>
        <p:sp>
          <p:nvSpPr>
            <p:cNvPr id="20" name="Block Arc 1"/>
            <p:cNvSpPr/>
            <p:nvPr userDrawn="1"/>
          </p:nvSpPr>
          <p:spPr>
            <a:xfrm>
              <a:off x="414152" y="-963488"/>
              <a:ext cx="8280920" cy="8280920"/>
            </a:xfrm>
            <a:prstGeom prst="blockArc">
              <a:avLst>
                <a:gd name="adj1" fmla="val 18015293"/>
                <a:gd name="adj2" fmla="val 193417"/>
                <a:gd name="adj3" fmla="val 3708"/>
              </a:avLst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Block Arc 7"/>
            <p:cNvSpPr/>
            <p:nvPr userDrawn="1"/>
          </p:nvSpPr>
          <p:spPr>
            <a:xfrm>
              <a:off x="918208" y="1196752"/>
              <a:ext cx="5472608" cy="5472608"/>
            </a:xfrm>
            <a:prstGeom prst="blockArc">
              <a:avLst>
                <a:gd name="adj1" fmla="val 18438798"/>
                <a:gd name="adj2" fmla="val 1055422"/>
                <a:gd name="adj3" fmla="val 1285"/>
              </a:avLst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Block Arc 8"/>
            <p:cNvSpPr/>
            <p:nvPr userDrawn="1"/>
          </p:nvSpPr>
          <p:spPr>
            <a:xfrm>
              <a:off x="270136" y="548680"/>
              <a:ext cx="6768752" cy="6768752"/>
            </a:xfrm>
            <a:prstGeom prst="blockArc">
              <a:avLst>
                <a:gd name="adj1" fmla="val 21084533"/>
                <a:gd name="adj2" fmla="val 2795464"/>
                <a:gd name="adj3" fmla="val 2911"/>
              </a:avLst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414151" y="1334470"/>
            <a:ext cx="5364597" cy="2526330"/>
          </a:xfrm>
        </p:spPr>
        <p:txBody>
          <a:bodyPr anchor="b" anchorCtr="0">
            <a:normAutofit/>
          </a:bodyPr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151" y="3860801"/>
            <a:ext cx="5364598" cy="210418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4659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ложка красн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-3414" y="1055"/>
            <a:ext cx="10692516" cy="7596000"/>
          </a:xfrm>
          <a:prstGeom prst="rect">
            <a:avLst/>
          </a:prstGeom>
          <a:gradFill flip="none" rotWithShape="1">
            <a:gsLst>
              <a:gs pos="0">
                <a:srgbClr val="D73A2E"/>
              </a:gs>
              <a:gs pos="100000">
                <a:srgbClr val="D42F86"/>
              </a:gs>
            </a:gsLst>
            <a:lin ang="20040000" scaled="0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9" name="Группа 18"/>
          <p:cNvGrpSpPr/>
          <p:nvPr userDrawn="1"/>
        </p:nvGrpSpPr>
        <p:grpSpPr>
          <a:xfrm>
            <a:off x="270136" y="-971897"/>
            <a:ext cx="8424936" cy="8280920"/>
            <a:chOff x="270136" y="-963488"/>
            <a:chExt cx="8424936" cy="8280920"/>
          </a:xfrm>
          <a:solidFill>
            <a:srgbClr val="EA94B5"/>
          </a:solidFill>
        </p:grpSpPr>
        <p:sp>
          <p:nvSpPr>
            <p:cNvPr id="20" name="Block Arc 1"/>
            <p:cNvSpPr/>
            <p:nvPr userDrawn="1"/>
          </p:nvSpPr>
          <p:spPr>
            <a:xfrm>
              <a:off x="414152" y="-963488"/>
              <a:ext cx="8280920" cy="8280920"/>
            </a:xfrm>
            <a:prstGeom prst="blockArc">
              <a:avLst>
                <a:gd name="adj1" fmla="val 18015293"/>
                <a:gd name="adj2" fmla="val 193417"/>
                <a:gd name="adj3" fmla="val 3708"/>
              </a:avLst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Block Arc 7"/>
            <p:cNvSpPr/>
            <p:nvPr userDrawn="1"/>
          </p:nvSpPr>
          <p:spPr>
            <a:xfrm>
              <a:off x="918208" y="1196752"/>
              <a:ext cx="5472608" cy="5472608"/>
            </a:xfrm>
            <a:prstGeom prst="blockArc">
              <a:avLst>
                <a:gd name="adj1" fmla="val 18438798"/>
                <a:gd name="adj2" fmla="val 1055422"/>
                <a:gd name="adj3" fmla="val 1285"/>
              </a:avLst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Block Arc 8"/>
            <p:cNvSpPr/>
            <p:nvPr userDrawn="1"/>
          </p:nvSpPr>
          <p:spPr>
            <a:xfrm>
              <a:off x="270136" y="548680"/>
              <a:ext cx="6768752" cy="6768752"/>
            </a:xfrm>
            <a:prstGeom prst="blockArc">
              <a:avLst>
                <a:gd name="adj1" fmla="val 21084533"/>
                <a:gd name="adj2" fmla="val 2795464"/>
                <a:gd name="adj3" fmla="val 2911"/>
              </a:avLst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414151" y="1334470"/>
            <a:ext cx="5364597" cy="2526330"/>
          </a:xfrm>
        </p:spPr>
        <p:txBody>
          <a:bodyPr anchor="b" anchorCtr="0">
            <a:normAutofit/>
          </a:bodyPr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151" y="3860801"/>
            <a:ext cx="5364598" cy="210418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7605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Слайд с верхним колонтитул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94173" y="0"/>
            <a:ext cx="7632848" cy="61228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r>
              <a:rPr lang="ru-RU" dirty="0" smtClean="0"/>
              <a:t> или название раздела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198438" y="864307"/>
            <a:ext cx="10273345" cy="5933831"/>
          </a:xfrm>
        </p:spPr>
        <p:txBody>
          <a:bodyPr/>
          <a:lstStyle>
            <a:lvl1pPr>
              <a:defRPr baseline="0"/>
            </a:lvl1pPr>
            <a:lvl2pPr marL="0" indent="0">
              <a:buNone/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r>
              <a:rPr lang="ru-RU" dirty="0" smtClean="0"/>
              <a:t> текста, подзаголовок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r>
              <a:rPr lang="ru-RU" dirty="0" smtClean="0"/>
              <a:t> текста, список или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r>
              <a:rPr lang="ru-RU" dirty="0" smtClean="0"/>
              <a:t>, список, подпункты</a:t>
            </a:r>
            <a:endParaRPr lang="en-US" dirty="0" smtClean="0"/>
          </a:p>
          <a:p>
            <a:pPr lvl="4"/>
            <a:r>
              <a:rPr lang="en-US" err="1" smtClean="0"/>
              <a:t>Пятый</a:t>
            </a:r>
            <a:r>
              <a:rPr lang="en-US" smtClean="0"/>
              <a:t> уровень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98438" y="684287"/>
            <a:ext cx="10247991" cy="0"/>
          </a:xfrm>
          <a:prstGeom prst="line">
            <a:avLst/>
          </a:prstGeom>
          <a:ln w="19050">
            <a:solidFill>
              <a:srgbClr val="00AAB4"/>
            </a:solidFill>
          </a:ln>
          <a:effectLst>
            <a:outerShdw blurRad="50800" dist="127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026" name="Picture 2" descr="C:\Users\assmirnov\Dropbox\Temp\AT Consulting Temp\PPTX\PPTX ATC Clipart\logo_pptx.emf"/>
          <p:cNvPicPr>
            <a:picLocks noChangeAspect="1" noChangeArrowheads="1"/>
          </p:cNvPicPr>
          <p:nvPr userDrawn="1"/>
        </p:nvPicPr>
        <p:blipFill>
          <a:blip r:embed="rId2"/>
          <a:srcRect r="82199"/>
          <a:stretch>
            <a:fillRect/>
          </a:stretch>
        </p:blipFill>
        <p:spPr bwMode="auto">
          <a:xfrm>
            <a:off x="198438" y="207963"/>
            <a:ext cx="435307" cy="396000"/>
          </a:xfrm>
          <a:prstGeom prst="rect">
            <a:avLst/>
          </a:prstGeom>
          <a:noFill/>
        </p:spPr>
      </p:pic>
      <p:sp>
        <p:nvSpPr>
          <p:cNvPr id="10" name="Block Arc 26"/>
          <p:cNvSpPr/>
          <p:nvPr userDrawn="1"/>
        </p:nvSpPr>
        <p:spPr>
          <a:xfrm rot="4517577">
            <a:off x="10084251" y="7006013"/>
            <a:ext cx="374201" cy="374201"/>
          </a:xfrm>
          <a:prstGeom prst="blockArc">
            <a:avLst>
              <a:gd name="adj1" fmla="val 10800000"/>
              <a:gd name="adj2" fmla="val 18778007"/>
              <a:gd name="adj3" fmla="val 15373"/>
            </a:avLst>
          </a:prstGeom>
          <a:solidFill>
            <a:srgbClr val="7DD1C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0"/>
          </p:nvPr>
        </p:nvSpPr>
        <p:spPr>
          <a:xfrm>
            <a:off x="9091116" y="7034213"/>
            <a:ext cx="1355313" cy="318767"/>
          </a:xfrm>
        </p:spPr>
        <p:txBody>
          <a:bodyPr anchor="t" anchorCtr="0"/>
          <a:lstStyle/>
          <a:p>
            <a:fld id="{E5DE546F-654A-B84A-84BF-17634C1C708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923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646" y="208287"/>
            <a:ext cx="10255267" cy="873013"/>
          </a:xfrm>
          <a:prstGeom prst="rect">
            <a:avLst/>
          </a:prstGeom>
        </p:spPr>
        <p:txBody>
          <a:bodyPr vert="horz" lIns="99569" tIns="36000" rIns="99569" bIns="54000" rtlCol="0" anchor="ctr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8439" y="1319722"/>
            <a:ext cx="10247990" cy="5478415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091116" y="7034213"/>
            <a:ext cx="1296143" cy="3187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500" i="1">
                <a:solidFill>
                  <a:srgbClr val="00AAB4"/>
                </a:solidFill>
              </a:defRPr>
            </a:lvl1pPr>
          </a:lstStyle>
          <a:p>
            <a:fld id="{E5DE546F-654A-B84A-84BF-17634C1C708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4770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1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97845" rtl="0" eaLnBrk="1" latinLnBrk="0" hangingPunct="1">
        <a:spcBef>
          <a:spcPct val="0"/>
        </a:spcBef>
        <a:buNone/>
        <a:defRPr sz="2000" kern="1200" cap="all">
          <a:solidFill>
            <a:srgbClr val="005A5F"/>
          </a:solidFill>
          <a:latin typeface="+mj-lt"/>
          <a:ea typeface="+mj-ea"/>
          <a:cs typeface="+mj-cs"/>
        </a:defRPr>
      </a:lvl1pPr>
    </p:titleStyle>
    <p:bodyStyle>
      <a:lvl1pPr marL="373384" indent="-373384" algn="l" defTabSz="497845" rtl="0" eaLnBrk="1" latinLnBrk="0" hangingPunct="1">
        <a:spcBef>
          <a:spcPct val="20000"/>
        </a:spcBef>
        <a:buFont typeface="Arial"/>
        <a:buNone/>
        <a:defRPr sz="4000" kern="1200" cap="none" baseline="0">
          <a:solidFill>
            <a:srgbClr val="00AAB4"/>
          </a:solidFill>
          <a:latin typeface="+mn-lt"/>
          <a:ea typeface="+mn-ea"/>
          <a:cs typeface="+mn-cs"/>
        </a:defRPr>
      </a:lvl1pPr>
      <a:lvl2pPr marL="0" indent="0" algn="l" defTabSz="497845" rtl="0" eaLnBrk="1" latinLnBrk="0" hangingPunct="1">
        <a:spcBef>
          <a:spcPct val="20000"/>
        </a:spcBef>
        <a:buClr>
          <a:srgbClr val="00AAB4"/>
        </a:buClr>
        <a:buFont typeface="Wingdings" pitchFamily="2" charset="2"/>
        <a:buNone/>
        <a:defRPr sz="3200" b="1" kern="1200">
          <a:solidFill>
            <a:srgbClr val="005A5F"/>
          </a:solidFill>
          <a:latin typeface="+mn-lt"/>
          <a:ea typeface="+mn-ea"/>
          <a:cs typeface="+mn-cs"/>
        </a:defRPr>
      </a:lvl2pPr>
      <a:lvl3pPr marL="349250" indent="-349250" algn="l" defTabSz="497845" rtl="0" eaLnBrk="1" latinLnBrk="0" hangingPunct="1">
        <a:spcBef>
          <a:spcPct val="20000"/>
        </a:spcBef>
        <a:buClr>
          <a:srgbClr val="00AAB4"/>
        </a:buClr>
        <a:buSzPct val="80000"/>
        <a:buFont typeface="Wingdings" pitchFamily="2" charset="2"/>
        <a:buChar char="n"/>
        <a:defRPr sz="2400" kern="1200">
          <a:solidFill>
            <a:srgbClr val="002C2E"/>
          </a:solidFill>
          <a:latin typeface="+mn-lt"/>
          <a:ea typeface="+mn-ea"/>
          <a:cs typeface="+mn-cs"/>
        </a:defRPr>
      </a:lvl3pPr>
      <a:lvl4pPr marL="623888" indent="-260350" algn="l" defTabSz="497845" rtl="0" eaLnBrk="1" latinLnBrk="0" hangingPunct="1">
        <a:spcBef>
          <a:spcPct val="20000"/>
        </a:spcBef>
        <a:buFont typeface="Arial"/>
        <a:buChar char="–"/>
        <a:defRPr sz="2200" kern="1200">
          <a:solidFill>
            <a:srgbClr val="2E4C46"/>
          </a:solidFill>
          <a:latin typeface="+mn-lt"/>
          <a:ea typeface="+mn-ea"/>
          <a:cs typeface="+mn-cs"/>
        </a:defRPr>
      </a:lvl4pPr>
      <a:lvl5pPr marL="623888" indent="-260350" algn="l" defTabSz="497845" rtl="0" eaLnBrk="1" latinLnBrk="0" hangingPunct="1">
        <a:spcBef>
          <a:spcPct val="20000"/>
        </a:spcBef>
        <a:buFont typeface="Arial"/>
        <a:buChar char="»"/>
        <a:defRPr sz="1800" i="1" u="sng" kern="1200">
          <a:solidFill>
            <a:srgbClr val="00AAB4"/>
          </a:solidFill>
          <a:latin typeface="+mn-lt"/>
          <a:ea typeface="+mn-ea"/>
          <a:cs typeface="+mn-cs"/>
        </a:defRPr>
      </a:lvl5pPr>
      <a:lvl6pPr marL="2738148" indent="-248923" algn="l" defTabSz="49784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49784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49784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49784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9784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49784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49784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49784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49784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49784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49784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49784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49784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116" y="288243"/>
            <a:ext cx="3996444" cy="10462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T:\маркетинг\наши логотипы\atc-vostok_identity_v3\atc-vostok_identity\atc-vostok_logo\atc-vostok_logo-900p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67" y="576275"/>
            <a:ext cx="4082194" cy="112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95767" y="2376475"/>
            <a:ext cx="5079465" cy="2020347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/>
          <a:p>
            <a:pPr lvl="0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3600" b="1" dirty="0" smtClean="0">
                <a:solidFill>
                  <a:srgbClr val="00949F"/>
                </a:solidFill>
                <a:ea typeface="+mj-ea"/>
                <a:cs typeface="Calibri"/>
              </a:rPr>
              <a:t>БУДУЩЕЕ ТЕЛЕКОМА: </a:t>
            </a:r>
          </a:p>
          <a:p>
            <a:pPr lvl="0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3600" b="1" dirty="0" smtClean="0">
                <a:solidFill>
                  <a:srgbClr val="00949F"/>
                </a:solidFill>
                <a:ea typeface="+mj-ea"/>
                <a:cs typeface="Calibri"/>
              </a:rPr>
              <a:t>СТАВКА НА КРЕАТИВ</a:t>
            </a:r>
            <a:endParaRPr lang="ru-RU" sz="3600" b="1" dirty="0">
              <a:solidFill>
                <a:srgbClr val="00949F"/>
              </a:solidFill>
              <a:ea typeface="+mj-ea"/>
              <a:cs typeface="Calibri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02184" y="5076775"/>
            <a:ext cx="53467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Дмитрий Гоков</a:t>
            </a:r>
          </a:p>
          <a:p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Генеральный директор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AT Consulting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Восток</a:t>
            </a:r>
          </a:p>
        </p:txBody>
      </p:sp>
    </p:spTree>
    <p:extLst>
      <p:ext uri="{BB962C8B-B14F-4D97-AF65-F5344CB8AC3E}">
        <p14:creationId xmlns:p14="http://schemas.microsoft.com/office/powerpoint/2010/main" val="67932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3"/>
          <p:cNvSpPr>
            <a:spLocks noGrp="1"/>
          </p:cNvSpPr>
          <p:nvPr>
            <p:ph type="title"/>
          </p:nvPr>
        </p:nvSpPr>
        <p:spPr>
          <a:xfrm>
            <a:off x="594173" y="0"/>
            <a:ext cx="7632848" cy="612280"/>
          </a:xfrm>
        </p:spPr>
        <p:txBody>
          <a:bodyPr>
            <a:norm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dirty="0">
                <a:solidFill>
                  <a:srgbClr val="00949F"/>
                </a:solidFill>
                <a:cs typeface="Calibri"/>
              </a:rPr>
              <a:t>Будущее </a:t>
            </a:r>
            <a:r>
              <a:rPr lang="ru-RU" dirty="0" err="1">
                <a:solidFill>
                  <a:srgbClr val="00949F"/>
                </a:solidFill>
                <a:cs typeface="Calibri"/>
              </a:rPr>
              <a:t>телекома</a:t>
            </a:r>
            <a:r>
              <a:rPr lang="ru-RU" dirty="0">
                <a:solidFill>
                  <a:srgbClr val="00949F"/>
                </a:solidFill>
                <a:cs typeface="Calibri"/>
              </a:rPr>
              <a:t>: ставка на креатив</a:t>
            </a:r>
            <a:endParaRPr lang="en-US" dirty="0">
              <a:solidFill>
                <a:srgbClr val="00949F"/>
              </a:solidFill>
              <a:cs typeface="Calibri"/>
            </a:endParaRPr>
          </a:p>
        </p:txBody>
      </p:sp>
      <p:sp>
        <p:nvSpPr>
          <p:cNvPr id="2" name="AutoShape 2" descr="https://biispm.at-consulting.ru/conf/download/attachments/92308031/1309181667_tool_kit.png?version=1&amp;modificationDate=13128940120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biispm.at-consulting.ru/conf/download/attachments/92308031/1309181667_tool_kit.png?version=1&amp;modificationDate=131289401200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biispm.at-consulting.ru/conf/download/attachments/92308031/1309181667_tool_kit.png?version=1&amp;modificationDate=131289401200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9091116" y="7034213"/>
            <a:ext cx="1355313" cy="318767"/>
          </a:xfrm>
        </p:spPr>
        <p:txBody>
          <a:bodyPr/>
          <a:lstStyle/>
          <a:p>
            <a:fld id="{E5DE546F-654A-B84A-84BF-17634C1C7082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94173" y="864307"/>
            <a:ext cx="10287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cs typeface="Calibri"/>
              </a:rPr>
              <a:t>«Гипермаркет» для тысяч контент-провайдеров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38174" y="3708623"/>
            <a:ext cx="1296144" cy="13809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56" y="2160588"/>
            <a:ext cx="5499383" cy="423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011" y="5037112"/>
            <a:ext cx="12287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116" y="1873893"/>
            <a:ext cx="132397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904" y="4029413"/>
            <a:ext cx="13525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592" y="2295480"/>
            <a:ext cx="13049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517" y="3407223"/>
            <a:ext cx="12287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858" y="5699099"/>
            <a:ext cx="116205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032" y="2636838"/>
            <a:ext cx="1171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720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3"/>
          <p:cNvSpPr>
            <a:spLocks noGrp="1"/>
          </p:cNvSpPr>
          <p:nvPr>
            <p:ph type="title"/>
          </p:nvPr>
        </p:nvSpPr>
        <p:spPr>
          <a:xfrm>
            <a:off x="594173" y="0"/>
            <a:ext cx="7632848" cy="612280"/>
          </a:xfrm>
        </p:spPr>
        <p:txBody>
          <a:bodyPr>
            <a:norm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dirty="0">
                <a:solidFill>
                  <a:srgbClr val="00949F"/>
                </a:solidFill>
                <a:cs typeface="Calibri"/>
              </a:rPr>
              <a:t>Будущее </a:t>
            </a:r>
            <a:r>
              <a:rPr lang="ru-RU" dirty="0" err="1">
                <a:solidFill>
                  <a:srgbClr val="00949F"/>
                </a:solidFill>
                <a:cs typeface="Calibri"/>
              </a:rPr>
              <a:t>телекома</a:t>
            </a:r>
            <a:r>
              <a:rPr lang="ru-RU" dirty="0">
                <a:solidFill>
                  <a:srgbClr val="00949F"/>
                </a:solidFill>
                <a:cs typeface="Calibri"/>
              </a:rPr>
              <a:t>: ставка на креатив</a:t>
            </a:r>
            <a:endParaRPr lang="en-US" dirty="0">
              <a:solidFill>
                <a:srgbClr val="00949F"/>
              </a:solidFill>
              <a:cs typeface="Calibri"/>
            </a:endParaRPr>
          </a:p>
        </p:txBody>
      </p:sp>
      <p:sp>
        <p:nvSpPr>
          <p:cNvPr id="2" name="AutoShape 2" descr="https://biispm.at-consulting.ru/conf/download/attachments/92308031/1309181667_tool_kit.png?version=1&amp;modificationDate=13128940120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biispm.at-consulting.ru/conf/download/attachments/92308031/1309181667_tool_kit.png?version=1&amp;modificationDate=131289401200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biispm.at-consulting.ru/conf/download/attachments/92308031/1309181667_tool_kit.png?version=1&amp;modificationDate=131289401200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9091116" y="7034213"/>
            <a:ext cx="1355313" cy="318767"/>
          </a:xfrm>
        </p:spPr>
        <p:txBody>
          <a:bodyPr/>
          <a:lstStyle/>
          <a:p>
            <a:fld id="{E5DE546F-654A-B84A-84BF-17634C1C7082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22164" y="872900"/>
            <a:ext cx="10287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Идентификация пользователей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7175" name="Picture 7" descr="C:\Users\user\Desktop\unnamed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062" y="1663226"/>
            <a:ext cx="1598661" cy="2843467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6377806" y="3528603"/>
            <a:ext cx="2137246" cy="3564397"/>
            <a:chOff x="6377806" y="3528603"/>
            <a:chExt cx="2137246" cy="3564397"/>
          </a:xfrm>
        </p:grpSpPr>
        <p:pic>
          <p:nvPicPr>
            <p:cNvPr id="7177" name="Picture 9" descr="C:\Users\user\Desktop\vePhIz09ZgQXivThuuhJlqHeDz1FxKXds82z2gI3z0DD8AfLKqkaEHek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7806" y="3528603"/>
              <a:ext cx="2137246" cy="3564397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6796328" y="4680731"/>
              <a:ext cx="1211959" cy="1800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 smtClean="0">
                  <a:solidFill>
                    <a:schemeClr val="tx1"/>
                  </a:solidFill>
                </a:rPr>
                <a:t>+7-999-000-00-00</a:t>
              </a:r>
              <a:endParaRPr lang="ru-RU" sz="11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980" y="1044327"/>
            <a:ext cx="2066925" cy="3686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8" name="Picture 2" descr="http://www.ginwiz.com/images/ecommerce/banner_head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920" y="3865588"/>
            <a:ext cx="6266045" cy="316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www.res2.scsstatic.ch/content/dam/swisscom/de/res/mobile/zusatzdienste/mobile-id/stage-pikto-mobile-id.png.bwimg.180x49n.ts1425895587330.png/stage-pikto-mobile-id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61" y="2016435"/>
            <a:ext cx="2704009" cy="73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mzrib2gex41243ule1yhpy3a.wpengine.netdna-cdn.com/assets/HiRes-257x30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508" y="2608512"/>
            <a:ext cx="1407408" cy="164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80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6" descr="C:\Users\user\Desktop\sintez-i-neustannye-treniro_33138_p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946" y="3787961"/>
            <a:ext cx="3111584" cy="151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Заголовок 3"/>
          <p:cNvSpPr>
            <a:spLocks noGrp="1"/>
          </p:cNvSpPr>
          <p:nvPr>
            <p:ph type="title"/>
          </p:nvPr>
        </p:nvSpPr>
        <p:spPr>
          <a:xfrm>
            <a:off x="594173" y="0"/>
            <a:ext cx="7632848" cy="612280"/>
          </a:xfrm>
        </p:spPr>
        <p:txBody>
          <a:bodyPr>
            <a:norm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dirty="0">
                <a:solidFill>
                  <a:srgbClr val="00949F"/>
                </a:solidFill>
                <a:cs typeface="Calibri"/>
              </a:rPr>
              <a:t>Будущее </a:t>
            </a:r>
            <a:r>
              <a:rPr lang="ru-RU" dirty="0" err="1">
                <a:solidFill>
                  <a:srgbClr val="00949F"/>
                </a:solidFill>
                <a:cs typeface="Calibri"/>
              </a:rPr>
              <a:t>телекома</a:t>
            </a:r>
            <a:r>
              <a:rPr lang="ru-RU" dirty="0">
                <a:solidFill>
                  <a:srgbClr val="00949F"/>
                </a:solidFill>
                <a:cs typeface="Calibri"/>
              </a:rPr>
              <a:t>: ставка на креатив</a:t>
            </a:r>
            <a:endParaRPr lang="en-US" dirty="0">
              <a:solidFill>
                <a:srgbClr val="00949F"/>
              </a:solidFill>
              <a:cs typeface="Calibri"/>
            </a:endParaRPr>
          </a:p>
        </p:txBody>
      </p:sp>
      <p:sp>
        <p:nvSpPr>
          <p:cNvPr id="2" name="AutoShape 2" descr="https://biispm.at-consulting.ru/conf/download/attachments/92308031/1309181667_tool_kit.png?version=1&amp;modificationDate=13128940120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biispm.at-consulting.ru/conf/download/attachments/92308031/1309181667_tool_kit.png?version=1&amp;modificationDate=131289401200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biispm.at-consulting.ru/conf/download/attachments/92308031/1309181667_tool_kit.png?version=1&amp;modificationDate=131289401200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9091116" y="7034213"/>
            <a:ext cx="1355313" cy="318767"/>
          </a:xfrm>
        </p:spPr>
        <p:txBody>
          <a:bodyPr/>
          <a:lstStyle/>
          <a:p>
            <a:fld id="{E5DE546F-654A-B84A-84BF-17634C1C7082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770526" y="864307"/>
            <a:ext cx="10287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Перестроить пр</a:t>
            </a:r>
            <a:r>
              <a:rPr lang="ru-RU" sz="2800" b="1" dirty="0" smtClean="0">
                <a:solidFill>
                  <a:srgbClr val="C00000"/>
                </a:solidFill>
              </a:rPr>
              <a:t>едложение</a:t>
            </a:r>
            <a:r>
              <a:rPr lang="ru-RU" sz="2800" b="1" dirty="0" smtClean="0">
                <a:solidFill>
                  <a:srgbClr val="C00000"/>
                </a:solidFill>
              </a:rPr>
              <a:t> = перестроить бизнес-модель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29707" y="1836415"/>
            <a:ext cx="1728661" cy="165618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VOICE</a:t>
            </a:r>
            <a:endParaRPr lang="ru-RU" sz="2400" dirty="0"/>
          </a:p>
        </p:txBody>
      </p:sp>
      <p:sp>
        <p:nvSpPr>
          <p:cNvPr id="23" name="Овал 22"/>
          <p:cNvSpPr/>
          <p:nvPr/>
        </p:nvSpPr>
        <p:spPr>
          <a:xfrm>
            <a:off x="629707" y="3655201"/>
            <a:ext cx="1728661" cy="165618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SMS</a:t>
            </a:r>
            <a:endParaRPr lang="ru-RU" sz="2400" dirty="0"/>
          </a:p>
        </p:txBody>
      </p:sp>
      <p:sp>
        <p:nvSpPr>
          <p:cNvPr id="24" name="Овал 23"/>
          <p:cNvSpPr/>
          <p:nvPr/>
        </p:nvSpPr>
        <p:spPr>
          <a:xfrm>
            <a:off x="612775" y="5517207"/>
            <a:ext cx="1728661" cy="165618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</a:t>
            </a:r>
            <a:endParaRPr lang="ru-RU" sz="2400" dirty="0"/>
          </a:p>
        </p:txBody>
      </p:sp>
      <p:sp>
        <p:nvSpPr>
          <p:cNvPr id="26" name="Овал 25"/>
          <p:cNvSpPr/>
          <p:nvPr/>
        </p:nvSpPr>
        <p:spPr>
          <a:xfrm>
            <a:off x="6246331" y="1829859"/>
            <a:ext cx="1728661" cy="1656184"/>
          </a:xfrm>
          <a:prstGeom prst="ellipse">
            <a:avLst/>
          </a:prstGeom>
          <a:solidFill>
            <a:srgbClr val="2D935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MVNO</a:t>
            </a:r>
            <a:endParaRPr lang="ru-RU" sz="2400" dirty="0"/>
          </a:p>
        </p:txBody>
      </p:sp>
      <p:sp>
        <p:nvSpPr>
          <p:cNvPr id="28" name="Овал 27"/>
          <p:cNvSpPr/>
          <p:nvPr/>
        </p:nvSpPr>
        <p:spPr>
          <a:xfrm>
            <a:off x="6246331" y="3672619"/>
            <a:ext cx="1728661" cy="165618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CONTENT</a:t>
            </a:r>
            <a:endParaRPr lang="ru-RU" dirty="0"/>
          </a:p>
        </p:txBody>
      </p:sp>
      <p:sp>
        <p:nvSpPr>
          <p:cNvPr id="30" name="Овал 29"/>
          <p:cNvSpPr/>
          <p:nvPr/>
        </p:nvSpPr>
        <p:spPr>
          <a:xfrm>
            <a:off x="6279386" y="5572057"/>
            <a:ext cx="1728661" cy="16561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IoT</a:t>
            </a:r>
            <a:endParaRPr lang="ru-RU" sz="3200" dirty="0"/>
          </a:p>
        </p:txBody>
      </p:sp>
      <p:sp>
        <p:nvSpPr>
          <p:cNvPr id="31" name="Овал 30"/>
          <p:cNvSpPr/>
          <p:nvPr/>
        </p:nvSpPr>
        <p:spPr>
          <a:xfrm>
            <a:off x="8337512" y="1802629"/>
            <a:ext cx="1728661" cy="16561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TARGET</a:t>
            </a:r>
          </a:p>
          <a:p>
            <a:pPr algn="ctr"/>
            <a:r>
              <a:rPr lang="en-US" sz="2400" dirty="0" smtClean="0"/>
              <a:t>AD</a:t>
            </a:r>
            <a:endParaRPr lang="ru-RU" sz="2400" dirty="0"/>
          </a:p>
        </p:txBody>
      </p:sp>
      <p:sp>
        <p:nvSpPr>
          <p:cNvPr id="32" name="Овал 31"/>
          <p:cNvSpPr/>
          <p:nvPr/>
        </p:nvSpPr>
        <p:spPr>
          <a:xfrm>
            <a:off x="8337512" y="3645389"/>
            <a:ext cx="1728661" cy="165618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ID</a:t>
            </a:r>
            <a:endParaRPr lang="ru-RU" sz="2800" dirty="0"/>
          </a:p>
        </p:txBody>
      </p:sp>
      <p:sp>
        <p:nvSpPr>
          <p:cNvPr id="33" name="Овал 32"/>
          <p:cNvSpPr/>
          <p:nvPr/>
        </p:nvSpPr>
        <p:spPr>
          <a:xfrm>
            <a:off x="8370567" y="5544827"/>
            <a:ext cx="1728661" cy="1656184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BUSINESS IT</a:t>
            </a:r>
          </a:p>
          <a:p>
            <a:pPr algn="ctr"/>
            <a:r>
              <a:rPr lang="en-US" sz="1400" dirty="0" smtClean="0"/>
              <a:t>INTEGRATION</a:t>
            </a:r>
            <a:endParaRPr lang="ru-RU" sz="1400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2846976" y="2463092"/>
            <a:ext cx="3039784" cy="4040401"/>
          </a:xfrm>
          <a:prstGeom prst="rightArrow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620596" y="1584387"/>
            <a:ext cx="23152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</a:rPr>
              <a:t>Новые бизнес-процессы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Новая мотивация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Ставка на креатив</a:t>
            </a:r>
            <a:endParaRPr lang="ru-RU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37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2354" y="2772519"/>
            <a:ext cx="5464426" cy="1584176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949F"/>
                </a:solidFill>
                <a:latin typeface="+mn-lt"/>
                <a:cs typeface="Calibri"/>
              </a:rPr>
              <a:t>СПАСИБО </a:t>
            </a:r>
            <a:r>
              <a:rPr lang="ru-RU" sz="3600" b="1" dirty="0" smtClean="0">
                <a:solidFill>
                  <a:srgbClr val="00949F"/>
                </a:solidFill>
                <a:latin typeface="+mn-lt"/>
                <a:cs typeface="Calibri"/>
              </a:rPr>
              <a:t>ЗА ВНИМАНИЕ</a:t>
            </a:r>
            <a:endParaRPr lang="en-US" sz="3600" b="1" dirty="0">
              <a:solidFill>
                <a:srgbClr val="00949F"/>
              </a:solidFill>
              <a:latin typeface="+mn-lt"/>
              <a:cs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0116" y="288243"/>
            <a:ext cx="3996444" cy="10462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T:\маркетинг\наши логотипы\atc-vostok_identity_v3\atc-vostok_identity\atc-vostok_logo\atc-vostok_logo-900p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49" y="576275"/>
            <a:ext cx="4082194" cy="112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43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3"/>
          <p:cNvSpPr>
            <a:spLocks noGrp="1"/>
          </p:cNvSpPr>
          <p:nvPr>
            <p:ph type="title"/>
          </p:nvPr>
        </p:nvSpPr>
        <p:spPr>
          <a:xfrm>
            <a:off x="594173" y="0"/>
            <a:ext cx="7632848" cy="612280"/>
          </a:xfrm>
        </p:spPr>
        <p:txBody>
          <a:bodyPr>
            <a:norm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dirty="0">
                <a:solidFill>
                  <a:srgbClr val="00949F"/>
                </a:solidFill>
                <a:cs typeface="Calibri"/>
              </a:rPr>
              <a:t>Будущее </a:t>
            </a:r>
            <a:r>
              <a:rPr lang="ru-RU" dirty="0" err="1">
                <a:solidFill>
                  <a:srgbClr val="00949F"/>
                </a:solidFill>
                <a:cs typeface="Calibri"/>
              </a:rPr>
              <a:t>телекома</a:t>
            </a:r>
            <a:r>
              <a:rPr lang="ru-RU" dirty="0">
                <a:solidFill>
                  <a:srgbClr val="00949F"/>
                </a:solidFill>
                <a:cs typeface="Calibri"/>
              </a:rPr>
              <a:t>: ставка на креатив</a:t>
            </a:r>
            <a:endParaRPr lang="en-US" dirty="0">
              <a:solidFill>
                <a:srgbClr val="00949F"/>
              </a:solidFill>
              <a:cs typeface="Calibri"/>
            </a:endParaRPr>
          </a:p>
        </p:txBody>
      </p:sp>
      <p:sp>
        <p:nvSpPr>
          <p:cNvPr id="2" name="AutoShape 2" descr="https://biispm.at-consulting.ru/conf/download/attachments/92308031/1309181667_tool_kit.png?version=1&amp;modificationDate=13128940120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biispm.at-consulting.ru/conf/download/attachments/92308031/1309181667_tool_kit.png?version=1&amp;modificationDate=131289401200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biispm.at-consulting.ru/conf/download/attachments/92308031/1309181667_tool_kit.png?version=1&amp;modificationDate=131289401200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9091116" y="7034213"/>
            <a:ext cx="1355313" cy="318767"/>
          </a:xfrm>
        </p:spPr>
        <p:txBody>
          <a:bodyPr/>
          <a:lstStyle/>
          <a:p>
            <a:fld id="{E5DE546F-654A-B84A-84BF-17634C1C7082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94173" y="864307"/>
            <a:ext cx="10287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cs typeface="Calibri"/>
              </a:rPr>
              <a:t>Главная проблема современного </a:t>
            </a:r>
            <a:r>
              <a:rPr lang="ru-RU" sz="3600" b="1" dirty="0" err="1">
                <a:solidFill>
                  <a:srgbClr val="C00000"/>
                </a:solidFill>
                <a:cs typeface="Calibri"/>
              </a:rPr>
              <a:t>телекома</a:t>
            </a:r>
            <a:endParaRPr lang="ru-RU" sz="3600" b="1" dirty="0">
              <a:solidFill>
                <a:srgbClr val="C00000"/>
              </a:solidFill>
              <a:cs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" y="1908423"/>
            <a:ext cx="7102746" cy="417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714852" y="6079010"/>
            <a:ext cx="28113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Дело «труба»</a:t>
            </a:r>
            <a:r>
              <a:rPr lang="ru-RU" sz="3200" b="1" dirty="0" smtClean="0"/>
              <a:t>?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73041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3"/>
          <p:cNvSpPr>
            <a:spLocks noGrp="1"/>
          </p:cNvSpPr>
          <p:nvPr>
            <p:ph type="title"/>
          </p:nvPr>
        </p:nvSpPr>
        <p:spPr>
          <a:xfrm>
            <a:off x="594173" y="0"/>
            <a:ext cx="7632848" cy="612280"/>
          </a:xfrm>
        </p:spPr>
        <p:txBody>
          <a:bodyPr>
            <a:norm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dirty="0">
                <a:solidFill>
                  <a:srgbClr val="00949F"/>
                </a:solidFill>
                <a:cs typeface="Calibri"/>
              </a:rPr>
              <a:t>Будущее </a:t>
            </a:r>
            <a:r>
              <a:rPr lang="ru-RU" dirty="0" err="1">
                <a:solidFill>
                  <a:srgbClr val="00949F"/>
                </a:solidFill>
                <a:cs typeface="Calibri"/>
              </a:rPr>
              <a:t>телекома</a:t>
            </a:r>
            <a:r>
              <a:rPr lang="ru-RU" dirty="0">
                <a:solidFill>
                  <a:srgbClr val="00949F"/>
                </a:solidFill>
                <a:cs typeface="Calibri"/>
              </a:rPr>
              <a:t>: ставка на креатив</a:t>
            </a:r>
            <a:endParaRPr lang="en-US" dirty="0">
              <a:solidFill>
                <a:srgbClr val="00949F"/>
              </a:solidFill>
              <a:cs typeface="Calibri"/>
            </a:endParaRPr>
          </a:p>
        </p:txBody>
      </p:sp>
      <p:sp>
        <p:nvSpPr>
          <p:cNvPr id="2" name="AutoShape 2" descr="https://biispm.at-consulting.ru/conf/download/attachments/92308031/1309181667_tool_kit.png?version=1&amp;modificationDate=13128940120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biispm.at-consulting.ru/conf/download/attachments/92308031/1309181667_tool_kit.png?version=1&amp;modificationDate=131289401200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biispm.at-consulting.ru/conf/download/attachments/92308031/1309181667_tool_kit.png?version=1&amp;modificationDate=131289401200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9091116" y="7034213"/>
            <a:ext cx="1355313" cy="318767"/>
          </a:xfrm>
        </p:spPr>
        <p:txBody>
          <a:bodyPr/>
          <a:lstStyle/>
          <a:p>
            <a:fld id="{E5DE546F-654A-B84A-84BF-17634C1C7082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90740" y="884210"/>
            <a:ext cx="10287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cs typeface="Calibri"/>
              </a:rPr>
              <a:t>С</a:t>
            </a:r>
            <a:r>
              <a:rPr lang="ru-RU" sz="3600" b="1" dirty="0" smtClean="0">
                <a:solidFill>
                  <a:srgbClr val="C00000"/>
                </a:solidFill>
                <a:cs typeface="Calibri"/>
              </a:rPr>
              <a:t>остояние отрасли</a:t>
            </a:r>
            <a:endParaRPr lang="ru-RU" sz="3600" b="1" dirty="0">
              <a:solidFill>
                <a:srgbClr val="C00000"/>
              </a:solidFill>
              <a:cs typeface="Calibri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865" y="3149031"/>
            <a:ext cx="1173948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475" y="2039015"/>
            <a:ext cx="1060283" cy="1031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15" y="2008778"/>
            <a:ext cx="1097240" cy="1092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C:\Users\user\Desktop\unname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65" y="3101206"/>
            <a:ext cx="1192111" cy="119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523562" y="4428703"/>
            <a:ext cx="30784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Конкуренция обостряется</a:t>
            </a:r>
            <a:endParaRPr lang="ru-RU" sz="2800" b="1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203" y="3875084"/>
            <a:ext cx="2706848" cy="191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4333203" y="6026863"/>
            <a:ext cx="26935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Рынок </a:t>
            </a:r>
          </a:p>
          <a:p>
            <a:pPr algn="ctr"/>
            <a:r>
              <a:rPr lang="ru-RU" sz="2800" b="1" dirty="0"/>
              <a:t>н</a:t>
            </a:r>
            <a:r>
              <a:rPr lang="ru-RU" sz="2800" b="1" dirty="0" smtClean="0"/>
              <a:t>е растет</a:t>
            </a:r>
            <a:endParaRPr lang="ru-RU" sz="2800" b="1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052" y="2039015"/>
            <a:ext cx="3047501" cy="209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7758968" y="4293317"/>
            <a:ext cx="20205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Цены падают</a:t>
            </a:r>
            <a:endParaRPr lang="ru-RU" sz="2800" b="1" dirty="0"/>
          </a:p>
        </p:txBody>
      </p:sp>
      <p:pic>
        <p:nvPicPr>
          <p:cNvPr id="1035" name="Picture 11" descr="C:\Users\user\Desktop\unnamed (2)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515" y="2016435"/>
            <a:ext cx="1132596" cy="113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5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3"/>
          <p:cNvSpPr>
            <a:spLocks noGrp="1"/>
          </p:cNvSpPr>
          <p:nvPr>
            <p:ph type="title"/>
          </p:nvPr>
        </p:nvSpPr>
        <p:spPr>
          <a:xfrm>
            <a:off x="594173" y="0"/>
            <a:ext cx="7632848" cy="612280"/>
          </a:xfrm>
        </p:spPr>
        <p:txBody>
          <a:bodyPr>
            <a:norm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dirty="0">
                <a:solidFill>
                  <a:srgbClr val="00949F"/>
                </a:solidFill>
                <a:cs typeface="Calibri"/>
              </a:rPr>
              <a:t>Будущее </a:t>
            </a:r>
            <a:r>
              <a:rPr lang="ru-RU" dirty="0" err="1">
                <a:solidFill>
                  <a:srgbClr val="00949F"/>
                </a:solidFill>
                <a:cs typeface="Calibri"/>
              </a:rPr>
              <a:t>телекома</a:t>
            </a:r>
            <a:r>
              <a:rPr lang="ru-RU" dirty="0">
                <a:solidFill>
                  <a:srgbClr val="00949F"/>
                </a:solidFill>
                <a:cs typeface="Calibri"/>
              </a:rPr>
              <a:t>: ставка на креатив</a:t>
            </a:r>
            <a:endParaRPr lang="en-US" dirty="0">
              <a:solidFill>
                <a:srgbClr val="00949F"/>
              </a:solidFill>
              <a:cs typeface="Calibri"/>
            </a:endParaRPr>
          </a:p>
        </p:txBody>
      </p:sp>
      <p:sp>
        <p:nvSpPr>
          <p:cNvPr id="2" name="AutoShape 2" descr="https://biispm.at-consulting.ru/conf/download/attachments/92308031/1309181667_tool_kit.png?version=1&amp;modificationDate=13128940120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biispm.at-consulting.ru/conf/download/attachments/92308031/1309181667_tool_kit.png?version=1&amp;modificationDate=131289401200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biispm.at-consulting.ru/conf/download/attachments/92308031/1309181667_tool_kit.png?version=1&amp;modificationDate=131289401200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9091116" y="7034213"/>
            <a:ext cx="1355313" cy="318767"/>
          </a:xfrm>
        </p:spPr>
        <p:txBody>
          <a:bodyPr/>
          <a:lstStyle/>
          <a:p>
            <a:fld id="{E5DE546F-654A-B84A-84BF-17634C1C7082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94173" y="856025"/>
            <a:ext cx="10287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cs typeface="Calibri"/>
              </a:rPr>
              <a:t>С</a:t>
            </a:r>
            <a:r>
              <a:rPr lang="ru-RU" sz="3600" b="1" dirty="0" smtClean="0">
                <a:solidFill>
                  <a:srgbClr val="C00000"/>
                </a:solidFill>
                <a:cs typeface="Calibri"/>
              </a:rPr>
              <a:t>окращение издержек? Этого мало…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42" y="1972918"/>
            <a:ext cx="1305698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489" y="2018170"/>
            <a:ext cx="1305698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337" y="3438044"/>
            <a:ext cx="1305698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961" y="3450354"/>
            <a:ext cx="1305698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559" y="5598284"/>
            <a:ext cx="815253" cy="681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7" descr="C:\Users\user\Desktop\1407606656_logo-mt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634" y="5610594"/>
            <a:ext cx="936104" cy="65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84" y="4133158"/>
            <a:ext cx="802096" cy="7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69" y="4178410"/>
            <a:ext cx="1242138" cy="49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952782" y="6294865"/>
            <a:ext cx="32518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БЫЛО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717" y="2271526"/>
            <a:ext cx="2181225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701" y="3824115"/>
            <a:ext cx="802096" cy="7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48" y="4940351"/>
            <a:ext cx="1242138" cy="49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044" y="4228981"/>
            <a:ext cx="815253" cy="681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7" descr="C:\Users\user\Desktop\1407606656_logo-mt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797" y="1831742"/>
            <a:ext cx="936104" cy="65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6991414" y="6292446"/>
            <a:ext cx="32518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СТАЛО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5183812" y="4594127"/>
            <a:ext cx="1336905" cy="0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319368" y="1831742"/>
            <a:ext cx="4698190" cy="5119914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771806" y="1865073"/>
            <a:ext cx="3471438" cy="5119914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66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3"/>
          <p:cNvSpPr>
            <a:spLocks noGrp="1"/>
          </p:cNvSpPr>
          <p:nvPr>
            <p:ph type="title"/>
          </p:nvPr>
        </p:nvSpPr>
        <p:spPr>
          <a:xfrm>
            <a:off x="594173" y="0"/>
            <a:ext cx="7632848" cy="612280"/>
          </a:xfrm>
        </p:spPr>
        <p:txBody>
          <a:bodyPr>
            <a:norm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dirty="0">
                <a:solidFill>
                  <a:srgbClr val="00949F"/>
                </a:solidFill>
                <a:cs typeface="Calibri"/>
              </a:rPr>
              <a:t>Будущее </a:t>
            </a:r>
            <a:r>
              <a:rPr lang="ru-RU" dirty="0" err="1">
                <a:solidFill>
                  <a:srgbClr val="00949F"/>
                </a:solidFill>
                <a:cs typeface="Calibri"/>
              </a:rPr>
              <a:t>телекома</a:t>
            </a:r>
            <a:r>
              <a:rPr lang="ru-RU" dirty="0">
                <a:solidFill>
                  <a:srgbClr val="00949F"/>
                </a:solidFill>
                <a:cs typeface="Calibri"/>
              </a:rPr>
              <a:t>: ставка на креатив</a:t>
            </a:r>
            <a:endParaRPr lang="en-US" dirty="0">
              <a:solidFill>
                <a:srgbClr val="00949F"/>
              </a:solidFill>
              <a:cs typeface="Calibri"/>
            </a:endParaRPr>
          </a:p>
        </p:txBody>
      </p:sp>
      <p:sp>
        <p:nvSpPr>
          <p:cNvPr id="2" name="AutoShape 2" descr="https://biispm.at-consulting.ru/conf/download/attachments/92308031/1309181667_tool_kit.png?version=1&amp;modificationDate=13128940120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biispm.at-consulting.ru/conf/download/attachments/92308031/1309181667_tool_kit.png?version=1&amp;modificationDate=131289401200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biispm.at-consulting.ru/conf/download/attachments/92308031/1309181667_tool_kit.png?version=1&amp;modificationDate=131289401200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9091116" y="7034213"/>
            <a:ext cx="1355313" cy="318767"/>
          </a:xfrm>
        </p:spPr>
        <p:txBody>
          <a:bodyPr/>
          <a:lstStyle/>
          <a:p>
            <a:fld id="{E5DE546F-654A-B84A-84BF-17634C1C7082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90116" y="5215609"/>
            <a:ext cx="32518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Новые продукты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07312" y="3712660"/>
            <a:ext cx="30414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ED242D"/>
                </a:solidFill>
              </a:rPr>
              <a:t>Новые </a:t>
            </a:r>
            <a:r>
              <a:rPr lang="ru-RU" sz="2800" b="1" dirty="0" smtClean="0">
                <a:solidFill>
                  <a:srgbClr val="ED242D"/>
                </a:solidFill>
              </a:rPr>
              <a:t>идеи</a:t>
            </a:r>
            <a:endParaRPr lang="ru-RU" sz="2800" b="1" dirty="0">
              <a:solidFill>
                <a:srgbClr val="ED242D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083004" y="5316000"/>
            <a:ext cx="28427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Новые ниши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699919" y="1728403"/>
            <a:ext cx="38628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Креативные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решения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42867" y="840343"/>
            <a:ext cx="10287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cs typeface="Calibri"/>
              </a:rPr>
              <a:t>Как выйти </a:t>
            </a:r>
            <a:r>
              <a:rPr lang="ru-RU" sz="3600" b="1" dirty="0">
                <a:solidFill>
                  <a:srgbClr val="C00000"/>
                </a:solidFill>
                <a:cs typeface="Calibri"/>
              </a:rPr>
              <a:t>за рамки </a:t>
            </a:r>
            <a:r>
              <a:rPr lang="ru-RU" sz="3600" b="1" dirty="0" smtClean="0">
                <a:solidFill>
                  <a:srgbClr val="C00000"/>
                </a:solidFill>
                <a:cs typeface="Calibri"/>
              </a:rPr>
              <a:t>традиционной модели?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023" y="2553206"/>
            <a:ext cx="443865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8083004" y="3712660"/>
            <a:ext cx="2732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Новые </a:t>
            </a:r>
            <a:r>
              <a:rPr lang="ru-RU" sz="2800" b="1" dirty="0" smtClean="0">
                <a:solidFill>
                  <a:srgbClr val="7030A0"/>
                </a:solidFill>
              </a:rPr>
              <a:t>услуги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14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3"/>
          <p:cNvSpPr>
            <a:spLocks noGrp="1"/>
          </p:cNvSpPr>
          <p:nvPr>
            <p:ph type="title"/>
          </p:nvPr>
        </p:nvSpPr>
        <p:spPr>
          <a:xfrm>
            <a:off x="594173" y="0"/>
            <a:ext cx="7632848" cy="612280"/>
          </a:xfrm>
        </p:spPr>
        <p:txBody>
          <a:bodyPr>
            <a:norm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dirty="0">
                <a:solidFill>
                  <a:srgbClr val="00949F"/>
                </a:solidFill>
                <a:cs typeface="Calibri"/>
              </a:rPr>
              <a:t>Будущее </a:t>
            </a:r>
            <a:r>
              <a:rPr lang="ru-RU" dirty="0" err="1">
                <a:solidFill>
                  <a:srgbClr val="00949F"/>
                </a:solidFill>
                <a:cs typeface="Calibri"/>
              </a:rPr>
              <a:t>телекома</a:t>
            </a:r>
            <a:r>
              <a:rPr lang="ru-RU" dirty="0">
                <a:solidFill>
                  <a:srgbClr val="00949F"/>
                </a:solidFill>
                <a:cs typeface="Calibri"/>
              </a:rPr>
              <a:t>: ставка на креатив</a:t>
            </a:r>
            <a:endParaRPr lang="en-US" dirty="0">
              <a:solidFill>
                <a:srgbClr val="00949F"/>
              </a:solidFill>
              <a:cs typeface="Calibri"/>
            </a:endParaRPr>
          </a:p>
        </p:txBody>
      </p:sp>
      <p:sp>
        <p:nvSpPr>
          <p:cNvPr id="2" name="AutoShape 2" descr="https://biispm.at-consulting.ru/conf/download/attachments/92308031/1309181667_tool_kit.png?version=1&amp;modificationDate=13128940120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biispm.at-consulting.ru/conf/download/attachments/92308031/1309181667_tool_kit.png?version=1&amp;modificationDate=131289401200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biispm.at-consulting.ru/conf/download/attachments/92308031/1309181667_tool_kit.png?version=1&amp;modificationDate=131289401200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9091116" y="7034213"/>
            <a:ext cx="1355313" cy="318767"/>
          </a:xfrm>
        </p:spPr>
        <p:txBody>
          <a:bodyPr/>
          <a:lstStyle/>
          <a:p>
            <a:fld id="{E5DE546F-654A-B84A-84BF-17634C1C7082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612775" y="864307"/>
            <a:ext cx="10287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cs typeface="Calibri"/>
              </a:rPr>
              <a:t>Виртуальные </a:t>
            </a:r>
            <a:r>
              <a:rPr lang="ru-RU" sz="2800" b="1" dirty="0">
                <a:solidFill>
                  <a:srgbClr val="C00000"/>
                </a:solidFill>
                <a:cs typeface="Calibri"/>
              </a:rPr>
              <a:t>операторы (</a:t>
            </a:r>
            <a:r>
              <a:rPr lang="en-US" sz="2800" b="1" dirty="0">
                <a:solidFill>
                  <a:srgbClr val="C00000"/>
                </a:solidFill>
                <a:cs typeface="Calibri"/>
              </a:rPr>
              <a:t>MVNO</a:t>
            </a:r>
            <a:r>
              <a:rPr lang="ru-RU" sz="2800" b="1" dirty="0" smtClean="0">
                <a:solidFill>
                  <a:srgbClr val="C00000"/>
                </a:solidFill>
                <a:cs typeface="Calibri"/>
              </a:rPr>
              <a:t>)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cs typeface="Calibri"/>
              </a:rPr>
              <a:t>для каждого сегмента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908" y="1800411"/>
            <a:ext cx="2973299" cy="216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305" y="2590058"/>
            <a:ext cx="2314575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56" y="1814674"/>
            <a:ext cx="2770473" cy="232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24" y="4835909"/>
            <a:ext cx="3003736" cy="19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937" y="4427387"/>
            <a:ext cx="2433240" cy="2761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1587" y="4123553"/>
            <a:ext cx="15138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Любители спорта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460374" y="6874818"/>
            <a:ext cx="14009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Автомобилисты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4145305" y="6120891"/>
            <a:ext cx="1151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Пенсионеры</a:t>
            </a: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6922055" y="3973463"/>
            <a:ext cx="1412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Молодые мамы</a:t>
            </a:r>
            <a:endParaRPr lang="ru-R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7146900" y="7181266"/>
            <a:ext cx="16102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Предприниматели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15433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3"/>
          <p:cNvSpPr>
            <a:spLocks noGrp="1"/>
          </p:cNvSpPr>
          <p:nvPr>
            <p:ph type="title"/>
          </p:nvPr>
        </p:nvSpPr>
        <p:spPr>
          <a:xfrm>
            <a:off x="594173" y="0"/>
            <a:ext cx="7632848" cy="612280"/>
          </a:xfrm>
        </p:spPr>
        <p:txBody>
          <a:bodyPr>
            <a:norm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dirty="0">
                <a:solidFill>
                  <a:srgbClr val="00949F"/>
                </a:solidFill>
                <a:cs typeface="Calibri"/>
              </a:rPr>
              <a:t>Будущее </a:t>
            </a:r>
            <a:r>
              <a:rPr lang="ru-RU" dirty="0" err="1">
                <a:solidFill>
                  <a:srgbClr val="00949F"/>
                </a:solidFill>
                <a:cs typeface="Calibri"/>
              </a:rPr>
              <a:t>телекома</a:t>
            </a:r>
            <a:r>
              <a:rPr lang="ru-RU" dirty="0">
                <a:solidFill>
                  <a:srgbClr val="00949F"/>
                </a:solidFill>
                <a:cs typeface="Calibri"/>
              </a:rPr>
              <a:t>: ставка на креатив</a:t>
            </a:r>
            <a:endParaRPr lang="en-US" dirty="0">
              <a:solidFill>
                <a:srgbClr val="00949F"/>
              </a:solidFill>
              <a:cs typeface="Calibri"/>
            </a:endParaRPr>
          </a:p>
        </p:txBody>
      </p:sp>
      <p:sp>
        <p:nvSpPr>
          <p:cNvPr id="2" name="AutoShape 2" descr="https://biispm.at-consulting.ru/conf/download/attachments/92308031/1309181667_tool_kit.png?version=1&amp;modificationDate=13128940120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biispm.at-consulting.ru/conf/download/attachments/92308031/1309181667_tool_kit.png?version=1&amp;modificationDate=131289401200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biispm.at-consulting.ru/conf/download/attachments/92308031/1309181667_tool_kit.png?version=1&amp;modificationDate=131289401200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9091116" y="7034213"/>
            <a:ext cx="1355313" cy="318767"/>
          </a:xfrm>
        </p:spPr>
        <p:txBody>
          <a:bodyPr/>
          <a:lstStyle/>
          <a:p>
            <a:fld id="{E5DE546F-654A-B84A-84BF-17634C1C7082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94173" y="917151"/>
            <a:ext cx="10287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cs typeface="Calibri"/>
              </a:rPr>
              <a:t>Глубокая сегментация абонентской базы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870" y="5368844"/>
            <a:ext cx="1832982" cy="1332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45" y="1962727"/>
            <a:ext cx="1742057" cy="1461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64" y="4046163"/>
            <a:ext cx="1840338" cy="1191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601" y="4252720"/>
            <a:ext cx="1429271" cy="162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313" y="1959434"/>
            <a:ext cx="2139131" cy="1468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433" y="2661963"/>
            <a:ext cx="1222923" cy="183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5166680" y="4046163"/>
            <a:ext cx="1080120" cy="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148" name="Picture 4" descr="C:\Users\user\Desktop\Targeting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643" y="2344785"/>
            <a:ext cx="3402756" cy="340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674448" y="5547486"/>
            <a:ext cx="31051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Таргетированная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реклама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37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C:\Users\user\Desktop\Logo_Twitter_ERP_Servic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560" y="1062863"/>
            <a:ext cx="2015116" cy="196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Заголовок 3"/>
          <p:cNvSpPr>
            <a:spLocks noGrp="1"/>
          </p:cNvSpPr>
          <p:nvPr>
            <p:ph type="title"/>
          </p:nvPr>
        </p:nvSpPr>
        <p:spPr>
          <a:xfrm>
            <a:off x="594173" y="0"/>
            <a:ext cx="7632848" cy="612280"/>
          </a:xfrm>
        </p:spPr>
        <p:txBody>
          <a:bodyPr>
            <a:norm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dirty="0">
                <a:solidFill>
                  <a:srgbClr val="00949F"/>
                </a:solidFill>
                <a:cs typeface="Calibri"/>
              </a:rPr>
              <a:t>Будущее </a:t>
            </a:r>
            <a:r>
              <a:rPr lang="ru-RU" dirty="0" err="1">
                <a:solidFill>
                  <a:srgbClr val="00949F"/>
                </a:solidFill>
                <a:cs typeface="Calibri"/>
              </a:rPr>
              <a:t>телекома</a:t>
            </a:r>
            <a:r>
              <a:rPr lang="ru-RU" dirty="0">
                <a:solidFill>
                  <a:srgbClr val="00949F"/>
                </a:solidFill>
                <a:cs typeface="Calibri"/>
              </a:rPr>
              <a:t>: ставка на креатив</a:t>
            </a:r>
            <a:endParaRPr lang="en-US" dirty="0">
              <a:solidFill>
                <a:srgbClr val="00949F"/>
              </a:solidFill>
              <a:cs typeface="Calibri"/>
            </a:endParaRPr>
          </a:p>
        </p:txBody>
      </p:sp>
      <p:sp>
        <p:nvSpPr>
          <p:cNvPr id="2" name="AutoShape 2" descr="https://biispm.at-consulting.ru/conf/download/attachments/92308031/1309181667_tool_kit.png?version=1&amp;modificationDate=13128940120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biispm.at-consulting.ru/conf/download/attachments/92308031/1309181667_tool_kit.png?version=1&amp;modificationDate=131289401200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biispm.at-consulting.ru/conf/download/attachments/92308031/1309181667_tool_kit.png?version=1&amp;modificationDate=131289401200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9091116" y="7034213"/>
            <a:ext cx="1355313" cy="318767"/>
          </a:xfrm>
        </p:spPr>
        <p:txBody>
          <a:bodyPr/>
          <a:lstStyle/>
          <a:p>
            <a:fld id="{E5DE546F-654A-B84A-84BF-17634C1C7082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94173" y="918312"/>
            <a:ext cx="102876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Корпоративная интеграция 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и </a:t>
            </a:r>
            <a:r>
              <a:rPr lang="ru-RU" sz="2800" b="1" dirty="0" err="1" smtClean="0">
                <a:solidFill>
                  <a:srgbClr val="C00000"/>
                </a:solidFill>
              </a:rPr>
              <a:t>кастомизация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96" y="3240570"/>
            <a:ext cx="3330275" cy="22322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21" name="Picture 5" descr="C:\Users\user\Desktop\bi_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932" y="5841850"/>
            <a:ext cx="1339127" cy="133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user\Desktop\integration-ic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485" y="3292956"/>
            <a:ext cx="1794524" cy="175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390" y="3555898"/>
            <a:ext cx="2187912" cy="1452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6534832" y="2520491"/>
            <a:ext cx="828092" cy="936105"/>
          </a:xfrm>
          <a:prstGeom prst="straightConnector1">
            <a:avLst/>
          </a:prstGeom>
          <a:ln>
            <a:solidFill>
              <a:srgbClr val="C00000"/>
            </a:solidFill>
            <a:prstDash val="lgDash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915930" y="4281986"/>
            <a:ext cx="1419102" cy="0"/>
          </a:xfrm>
          <a:prstGeom prst="straightConnector1">
            <a:avLst/>
          </a:prstGeom>
          <a:ln>
            <a:solidFill>
              <a:srgbClr val="C00000"/>
            </a:solidFill>
            <a:prstDash val="lgDash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630560" y="5028230"/>
            <a:ext cx="732364" cy="660613"/>
          </a:xfrm>
          <a:prstGeom prst="straightConnector1">
            <a:avLst/>
          </a:prstGeom>
          <a:ln>
            <a:solidFill>
              <a:srgbClr val="C00000"/>
            </a:solidFill>
            <a:prstDash val="lgDash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4770636" y="3303150"/>
            <a:ext cx="2077486" cy="2093691"/>
          </a:xfrm>
          <a:prstGeom prst="ellipse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73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3"/>
          <p:cNvSpPr>
            <a:spLocks noGrp="1"/>
          </p:cNvSpPr>
          <p:nvPr>
            <p:ph type="title"/>
          </p:nvPr>
        </p:nvSpPr>
        <p:spPr>
          <a:xfrm>
            <a:off x="594173" y="0"/>
            <a:ext cx="7632848" cy="612280"/>
          </a:xfrm>
        </p:spPr>
        <p:txBody>
          <a:bodyPr>
            <a:norm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dirty="0">
                <a:solidFill>
                  <a:srgbClr val="00949F"/>
                </a:solidFill>
                <a:cs typeface="Calibri"/>
              </a:rPr>
              <a:t>Будущее </a:t>
            </a:r>
            <a:r>
              <a:rPr lang="ru-RU" dirty="0" err="1">
                <a:solidFill>
                  <a:srgbClr val="00949F"/>
                </a:solidFill>
                <a:cs typeface="Calibri"/>
              </a:rPr>
              <a:t>телекома</a:t>
            </a:r>
            <a:r>
              <a:rPr lang="ru-RU" dirty="0">
                <a:solidFill>
                  <a:srgbClr val="00949F"/>
                </a:solidFill>
                <a:cs typeface="Calibri"/>
              </a:rPr>
              <a:t>: ставка на креатив</a:t>
            </a:r>
            <a:endParaRPr lang="en-US" dirty="0">
              <a:solidFill>
                <a:srgbClr val="00949F"/>
              </a:solidFill>
              <a:cs typeface="Calibri"/>
            </a:endParaRPr>
          </a:p>
        </p:txBody>
      </p:sp>
      <p:sp>
        <p:nvSpPr>
          <p:cNvPr id="2" name="AutoShape 2" descr="https://biispm.at-consulting.ru/conf/download/attachments/92308031/1309181667_tool_kit.png?version=1&amp;modificationDate=13128940120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biispm.at-consulting.ru/conf/download/attachments/92308031/1309181667_tool_kit.png?version=1&amp;modificationDate=131289401200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biispm.at-consulting.ru/conf/download/attachments/92308031/1309181667_tool_kit.png?version=1&amp;modificationDate=131289401200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9091116" y="7034213"/>
            <a:ext cx="1355313" cy="318767"/>
          </a:xfrm>
        </p:spPr>
        <p:txBody>
          <a:bodyPr/>
          <a:lstStyle/>
          <a:p>
            <a:fld id="{E5DE546F-654A-B84A-84BF-17634C1C7082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94173" y="953155"/>
            <a:ext cx="10287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Индустриальные телекоммуникации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37" y="1800411"/>
            <a:ext cx="3855157" cy="326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1899558" y="6640262"/>
            <a:ext cx="2816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Сеть для людей</a:t>
            </a:r>
            <a:endParaRPr lang="ru-RU" sz="2800" b="1" dirty="0"/>
          </a:p>
        </p:txBody>
      </p:sp>
      <p:pic>
        <p:nvPicPr>
          <p:cNvPr id="1035" name="Picture 11" descr="http://www.fotokonkurs.ru/uploads/comments/2015/04/09/1281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361" y="6522004"/>
            <a:ext cx="759735" cy="75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Прямоугольник 41"/>
          <p:cNvSpPr/>
          <p:nvPr/>
        </p:nvSpPr>
        <p:spPr>
          <a:xfrm>
            <a:off x="6030776" y="6605426"/>
            <a:ext cx="2816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Сеть для вещей</a:t>
            </a:r>
            <a:endParaRPr lang="ru-RU" sz="2800" b="1" dirty="0"/>
          </a:p>
        </p:txBody>
      </p:sp>
      <p:pic>
        <p:nvPicPr>
          <p:cNvPr id="1037" name="Picture 13" descr="http://securityledger.com/wp-content/uploads/2013/12/Fotolia_56295675_XS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966" y="1656395"/>
            <a:ext cx="2359546" cy="235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570" y="4302550"/>
            <a:ext cx="3736000" cy="171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12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C Covers">
  <a:themeElements>
    <a:clrScheme name="ATC2">
      <a:dk1>
        <a:srgbClr val="004144"/>
      </a:dk1>
      <a:lt1>
        <a:sysClr val="window" lastClr="FFFFFF"/>
      </a:lt1>
      <a:dk2>
        <a:srgbClr val="00797D"/>
      </a:dk2>
      <a:lt2>
        <a:srgbClr val="419BB8"/>
      </a:lt2>
      <a:accent1>
        <a:srgbClr val="F00C0C"/>
      </a:accent1>
      <a:accent2>
        <a:srgbClr val="F1830B"/>
      </a:accent2>
      <a:accent3>
        <a:srgbClr val="EBF00C"/>
      </a:accent3>
      <a:accent4>
        <a:srgbClr val="42D22A"/>
      </a:accent4>
      <a:accent5>
        <a:srgbClr val="2BE7C8"/>
      </a:accent5>
      <a:accent6>
        <a:srgbClr val="00ABB4"/>
      </a:accent6>
      <a:hlink>
        <a:srgbClr val="0521AF"/>
      </a:hlink>
      <a:folHlink>
        <a:srgbClr val="BD2D6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37581</TotalTime>
  <Words>213</Words>
  <Application>Microsoft Office PowerPoint</Application>
  <PresentationFormat>Произвольный</PresentationFormat>
  <Paragraphs>85</Paragraphs>
  <Slides>13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ATC Covers</vt:lpstr>
      <vt:lpstr>Презентация PowerPoint</vt:lpstr>
      <vt:lpstr>Будущее телекома: ставка на креатив</vt:lpstr>
      <vt:lpstr>Будущее телекома: ставка на креатив</vt:lpstr>
      <vt:lpstr>Будущее телекома: ставка на креатив</vt:lpstr>
      <vt:lpstr>Будущее телекома: ставка на креатив</vt:lpstr>
      <vt:lpstr>Будущее телекома: ставка на креатив</vt:lpstr>
      <vt:lpstr>Будущее телекома: ставка на креатив</vt:lpstr>
      <vt:lpstr>Будущее телекома: ставка на креатив</vt:lpstr>
      <vt:lpstr>Будущее телекома: ставка на креатив</vt:lpstr>
      <vt:lpstr>Будущее телекома: ставка на креатив</vt:lpstr>
      <vt:lpstr>Будущее телекома: ставка на креатив</vt:lpstr>
      <vt:lpstr>Будущее телекома: ставка на креатив</vt:lpstr>
      <vt:lpstr>СПАСИБО ЗА ВНИМАНИЕ</vt:lpstr>
    </vt:vector>
  </TitlesOfParts>
  <Company>at-consulting.ru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Alexander Smirnov</dc:creator>
  <cp:lastModifiedBy>User</cp:lastModifiedBy>
  <cp:revision>798</cp:revision>
  <cp:lastPrinted>2013-11-18T10:56:21Z</cp:lastPrinted>
  <dcterms:created xsi:type="dcterms:W3CDTF">2012-11-27T06:32:25Z</dcterms:created>
  <dcterms:modified xsi:type="dcterms:W3CDTF">2016-04-05T07:42:12Z</dcterms:modified>
</cp:coreProperties>
</file>