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94" r:id="rId3"/>
    <p:sldId id="289" r:id="rId4"/>
    <p:sldId id="321" r:id="rId5"/>
    <p:sldId id="287" r:id="rId6"/>
    <p:sldId id="299" r:id="rId7"/>
    <p:sldId id="300" r:id="rId8"/>
    <p:sldId id="286" r:id="rId9"/>
  </p:sldIdLst>
  <p:sldSz cx="9144000" cy="6858000" type="screen4x3"/>
  <p:notesSz cx="666273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65"/>
    <a:srgbClr val="FF0000"/>
    <a:srgbClr val="2F527D"/>
    <a:srgbClr val="9FD6EE"/>
    <a:srgbClr val="3C809E"/>
    <a:srgbClr val="A3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3257" autoAdjust="0"/>
  </p:normalViewPr>
  <p:slideViewPr>
    <p:cSldViewPr showGuides="1">
      <p:cViewPr varScale="1">
        <p:scale>
          <a:sx n="73" d="100"/>
          <a:sy n="73" d="100"/>
        </p:scale>
        <p:origin x="-108" y="-324"/>
      </p:cViewPr>
      <p:guideLst>
        <p:guide orient="horz" pos="148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4B03A3-49D7-49CB-90C1-3E2A4E5D0F20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C232BD2-EE83-43EB-B466-07402D440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2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15D11-C448-4799-B747-EED8526B4700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9B20-64E0-4988-ADE3-7DDEFDF34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91D9-FEBC-4245-89E2-ACACBE7AB39D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1766-3357-49BB-B7E3-2AC2C1E7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8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A4CF-40DF-4C20-9D04-F875650559E0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57AD-B8D1-4E38-9E28-A0F819D98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4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0815-C114-488A-97C0-DF75E35EA8D7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DA8A-2278-46D5-9019-256C5EB2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8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1564-5A00-4763-9702-16BE7F7A40E5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49A-589A-40B1-93CD-FDC93155A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469C-A2FC-4F1B-810C-E788F68F4CDE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DE45-85BC-4FC4-8E5E-55A7FE9DA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773-5FFB-4EA5-8FCF-C4AD09BFD2FA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E7E-9369-494F-8547-B9CA1B42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9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186B-89DC-4608-BEB9-5C7841A3D029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B8B2-5DDD-4AD7-9D5E-1B7F6A72E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8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BD19-F46D-41BC-89D3-43FCF99AF328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9C3E-C5DB-453F-9509-DF368F5AC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0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9E7B-E024-4B64-A011-7F36DB6056B5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6A25-7450-491F-A3B8-F0675CB2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6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CFA1-0443-4443-B36C-CBF971490DCF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2A8F-A451-4161-B646-B3E18BA7A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094D9-253D-47CA-A66C-523F3F3B689A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7358FD-C4D2-4462-9661-9E7ACDDFE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.jpe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59632" y="1050989"/>
            <a:ext cx="66967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Реализация межведомственного взаимодействия на базе многофункциональных центров</a:t>
            </a:r>
            <a:endParaRPr lang="ru-RU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92080" y="4581128"/>
            <a:ext cx="30963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Алексей Кудряшов</a:t>
            </a:r>
          </a:p>
          <a:p>
            <a:pPr algn="r" eaLnBrk="1" hangingPunct="1"/>
            <a:endParaRPr lang="ru-RU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</a:endParaRPr>
          </a:p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ЛАНИТ</a:t>
            </a:r>
            <a:endParaRPr lang="ru-RU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2916238" y="123825"/>
            <a:ext cx="3395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+mj-lt"/>
              </a:rPr>
              <a:t>Цели создания О7.МФЦ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Предоставление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комплексного </a:t>
            </a: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регионального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SaaS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-</a:t>
            </a: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сервиса по автоматизации деятельности МФЦ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  <a:p>
            <a:pPr lvl="1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Повышение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доступности программного продукта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  <a:p>
            <a:pPr marL="457200" lvl="2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Сокращение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сроков и стоимости </a:t>
            </a: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внедрения для </a:t>
            </a:r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региона</a:t>
            </a:r>
          </a:p>
          <a:p>
            <a:pPr marL="457200" lvl="2" indent="-457200"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  <a:p>
            <a:pPr marL="457200" lvl="2" indent="-457200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Поддержка</a:t>
            </a:r>
            <a:r>
              <a:rPr lang="ru-RU" sz="2400" b="1" dirty="0" smtClean="0">
                <a:solidFill>
                  <a:srgbClr val="005A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необходимого функционала </a:t>
            </a:r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для автоматизации </a:t>
            </a:r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деятельности</a:t>
            </a:r>
          </a:p>
          <a:p>
            <a:pPr marL="457200" lvl="2" indent="-457200">
              <a:buFont typeface="Wingdings" pitchFamily="2" charset="2"/>
              <a:buChar char="ü"/>
              <a:tabLst>
                <a:tab pos="361950" algn="l"/>
              </a:tabLst>
              <a:defRPr/>
            </a:pP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  <a:p>
            <a:pPr marL="457200" lvl="2" indent="-457200"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Снижение</a:t>
            </a:r>
            <a:r>
              <a:rPr lang="ru-RU" sz="2400" b="1" dirty="0" smtClean="0">
                <a:solidFill>
                  <a:srgbClr val="005A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рисков  обеспечения бесперебойной работы услуги</a:t>
            </a:r>
          </a:p>
          <a:p>
            <a:pPr marL="1371600" lvl="2" indent="-457200">
              <a:buFont typeface="Calibri" pitchFamily="34" charset="0"/>
              <a:buChar char="»"/>
            </a:pPr>
            <a:endParaRPr lang="ru-RU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pic>
        <p:nvPicPr>
          <p:cNvPr id="7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34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043608" y="1196752"/>
            <a:ext cx="7560840" cy="5112568"/>
            <a:chOff x="1043608" y="1196752"/>
            <a:chExt cx="7560840" cy="511256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43608" y="1196752"/>
              <a:ext cx="7560840" cy="5112568"/>
            </a:xfrm>
            <a:prstGeom prst="roundRect">
              <a:avLst>
                <a:gd name="adj" fmla="val 6219"/>
              </a:avLst>
            </a:prstGeom>
            <a:gradFill>
              <a:gsLst>
                <a:gs pos="12000">
                  <a:srgbClr val="FFFFFF">
                    <a:alpha val="10000"/>
                  </a:srgbClr>
                </a:gs>
                <a:gs pos="0">
                  <a:schemeClr val="bg1">
                    <a:alpha val="63000"/>
                  </a:schemeClr>
                </a:gs>
                <a:gs pos="88000">
                  <a:schemeClr val="bg1">
                    <a:alpha val="1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254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382700" y="1196752"/>
              <a:ext cx="3331280" cy="923330"/>
              <a:chOff x="7245005" y="5223136"/>
              <a:chExt cx="3331280" cy="92333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825211" y="5223136"/>
                <a:ext cx="27510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chemeClr val="bg1"/>
                    </a:solidFill>
                    <a:effectLst>
                      <a:glow rad="101600">
                        <a:schemeClr val="tx2">
                          <a:lumMod val="75000"/>
                          <a:alpha val="60000"/>
                        </a:schemeClr>
                      </a:glow>
                    </a:effectLst>
                    <a:latin typeface="+mn-lt"/>
                  </a:rPr>
                  <a:t>О7.МФЦ</a:t>
                </a:r>
                <a:endParaRPr lang="ru-RU" sz="5400" b="1" dirty="0">
                  <a:solidFill>
                    <a:schemeClr val="bg1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</a:effectLst>
                  <a:latin typeface="+mn-lt"/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7245005" y="5491161"/>
                <a:ext cx="504056" cy="504000"/>
                <a:chOff x="6665555" y="4491427"/>
                <a:chExt cx="504056" cy="504000"/>
              </a:xfrm>
            </p:grpSpPr>
            <p:sp>
              <p:nvSpPr>
                <p:cNvPr id="12" name="Овал 11"/>
                <p:cNvSpPr>
                  <a:spLocks noChangeAspect="1"/>
                </p:cNvSpPr>
                <p:nvPr/>
              </p:nvSpPr>
              <p:spPr>
                <a:xfrm>
                  <a:off x="6665555" y="4491427"/>
                  <a:ext cx="504056" cy="5040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ru-RU" b="1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" name="Овал 12"/>
                <p:cNvSpPr>
                  <a:spLocks noChangeAspect="1"/>
                </p:cNvSpPr>
                <p:nvPr/>
              </p:nvSpPr>
              <p:spPr>
                <a:xfrm>
                  <a:off x="6740949" y="4572419"/>
                  <a:ext cx="351656" cy="351617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 b="1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6879" y="4593801"/>
                  <a:ext cx="321408" cy="29462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</p:grpSp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2916238" y="123825"/>
            <a:ext cx="5112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400" dirty="0" smtClean="0"/>
              <a:t>О7.МФЦ – развитие лучших практик АИС МФЦ СПО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77542" y="2276872"/>
            <a:ext cx="3538474" cy="3960440"/>
          </a:xfrm>
          <a:prstGeom prst="roundRect">
            <a:avLst>
              <a:gd name="adj" fmla="val 51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>
              <a:defRPr sz="2000" b="1" i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ru-RU" sz="1800" i="0" u="sng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АИС МФЦ СПО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Автоматизация выполнения процесса предоставления услуг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Экспертная поддержка пользователей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Контроль регламентных сроков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Работа со сканированными образами документов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Работа в филиальной структуре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Полное соответствие текущему законодательству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790220"/>
            <a:ext cx="3466466" cy="2592288"/>
          </a:xfrm>
          <a:prstGeom prst="roundRect">
            <a:avLst>
              <a:gd name="adj" fmla="val 993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342900" indent="-342900">
              <a:buFont typeface="Arial" pitchFamily="34" charset="0"/>
              <a:buChar char="•"/>
              <a:defRPr sz="1800" b="0" i="0">
                <a:solidFill>
                  <a:schemeClr val="tx2">
                    <a:lumMod val="75000"/>
                  </a:schemeClr>
                </a:solidFill>
                <a:effectLst/>
              </a:defRPr>
            </a:lvl1pPr>
          </a:lstStyle>
          <a:p>
            <a:pPr>
              <a:buClr>
                <a:srgbClr val="2F527D"/>
              </a:buClr>
            </a:pPr>
            <a:r>
              <a:rPr lang="en-US" dirty="0"/>
              <a:t> </a:t>
            </a:r>
            <a:r>
              <a:rPr lang="ru-RU" sz="2000" dirty="0"/>
              <a:t>Интеграция с </a:t>
            </a:r>
            <a:br>
              <a:rPr lang="ru-RU" sz="2000" dirty="0"/>
            </a:br>
            <a:r>
              <a:rPr lang="en-US" sz="2000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ПГУ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|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СМЭВ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|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БИР</a:t>
            </a:r>
          </a:p>
          <a:p>
            <a:pPr>
              <a:buClr>
                <a:srgbClr val="2F527D"/>
              </a:buClr>
            </a:pPr>
            <a:r>
              <a:rPr lang="ru-RU" sz="2000" b="1" dirty="0"/>
              <a:t>Масштабируемость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ru-RU" sz="2000" dirty="0"/>
              <a:t>решения</a:t>
            </a:r>
          </a:p>
          <a:p>
            <a:pPr>
              <a:buClr>
                <a:srgbClr val="2F527D"/>
              </a:buClr>
            </a:pPr>
            <a:r>
              <a:rPr lang="ru-RU" sz="2000" b="1" dirty="0" smtClean="0"/>
              <a:t>Простота</a:t>
            </a:r>
            <a:r>
              <a:rPr lang="ru-RU" sz="2000" dirty="0" smtClean="0"/>
              <a:t>  </a:t>
            </a:r>
            <a:r>
              <a:rPr lang="ru-RU" dirty="0" smtClean="0"/>
              <a:t>внедрения и поддержки</a:t>
            </a:r>
            <a:endParaRPr lang="ru-RU" dirty="0"/>
          </a:p>
          <a:p>
            <a:pPr>
              <a:buClr>
                <a:srgbClr val="2F527D"/>
              </a:buClr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Снижение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/>
              <a:t>расходов </a:t>
            </a:r>
          </a:p>
          <a:p>
            <a:pPr>
              <a:buClr>
                <a:srgbClr val="2F527D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Повышение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надёжности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71529" y="3438292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+</a:t>
            </a:r>
            <a:endParaRPr lang="ru-RU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15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58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2916238" y="123825"/>
            <a:ext cx="5399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Принципы предоставления услуг  (1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2)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pic>
        <p:nvPicPr>
          <p:cNvPr id="6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8876"/>
            <a:ext cx="591691" cy="113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60" y="1687405"/>
            <a:ext cx="1368152" cy="20559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2" y="5242267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3371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80182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верх стрелка 7"/>
          <p:cNvSpPr/>
          <p:nvPr/>
        </p:nvSpPr>
        <p:spPr>
          <a:xfrm>
            <a:off x="1907704" y="1988840"/>
            <a:ext cx="2160240" cy="619325"/>
          </a:xfrm>
          <a:prstGeom prst="curvedDown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flipH="1" flipV="1">
            <a:off x="1835696" y="2953691"/>
            <a:ext cx="2160240" cy="619325"/>
          </a:xfrm>
          <a:prstGeom prst="curvedDown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850426">
            <a:off x="5292233" y="2094737"/>
            <a:ext cx="1575444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18649">
            <a:off x="5405149" y="3447135"/>
            <a:ext cx="1575444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955420">
            <a:off x="4627559" y="4350686"/>
            <a:ext cx="1575444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945036" flipH="1">
            <a:off x="5301665" y="2423766"/>
            <a:ext cx="1575444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64975" flipH="1">
            <a:off x="5273520" y="3703932"/>
            <a:ext cx="1575444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3875705" flipH="1">
            <a:off x="4340740" y="4474477"/>
            <a:ext cx="1575444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24851" y="1196752"/>
            <a:ext cx="1225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МФЦ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3570" y="1239143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ФОИВ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47374" y="3399383"/>
            <a:ext cx="9300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РОИВ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92364" y="5016279"/>
            <a:ext cx="9300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РОИВ</a:t>
            </a:r>
          </a:p>
        </p:txBody>
      </p:sp>
    </p:spTree>
    <p:extLst>
      <p:ext uri="{BB962C8B-B14F-4D97-AF65-F5344CB8AC3E}">
        <p14:creationId xmlns:p14="http://schemas.microsoft.com/office/powerpoint/2010/main" val="188705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43150"/>
            <a:ext cx="591691" cy="113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60" y="2581679"/>
            <a:ext cx="1368152" cy="20559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16" y="3095670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13176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52736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гнутая вверх стрелка 13"/>
          <p:cNvSpPr/>
          <p:nvPr/>
        </p:nvSpPr>
        <p:spPr>
          <a:xfrm>
            <a:off x="1907704" y="2996952"/>
            <a:ext cx="2160240" cy="619325"/>
          </a:xfrm>
          <a:prstGeom prst="curvedDown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flipH="1" flipV="1">
            <a:off x="1835696" y="3961803"/>
            <a:ext cx="2160240" cy="619325"/>
          </a:xfrm>
          <a:prstGeom prst="curvedDown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310769" y="3483781"/>
            <a:ext cx="1347247" cy="2517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5310769" y="3800505"/>
            <a:ext cx="1348240" cy="23398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8771642">
            <a:off x="6954655" y="2441253"/>
            <a:ext cx="1305556" cy="28085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8814739" flipH="1">
            <a:off x="7178871" y="2619605"/>
            <a:ext cx="1266976" cy="266231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221404">
            <a:off x="7101902" y="4420588"/>
            <a:ext cx="1305556" cy="28085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3207017" flipH="1">
            <a:off x="6850757" y="4578716"/>
            <a:ext cx="1266976" cy="266231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54175" y="2062589"/>
            <a:ext cx="1225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МФЦ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84541" y="1008310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ФОИВ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4154" y="2812317"/>
            <a:ext cx="9300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РОИВ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29655" y="5282235"/>
            <a:ext cx="9300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РОИВ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916238" y="123825"/>
            <a:ext cx="5399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Принципы предоставления услуг  (2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2)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16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1368152" cy="20559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2916238" y="123825"/>
            <a:ext cx="5112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400" dirty="0"/>
              <a:t>Интеграционные </a:t>
            </a:r>
            <a:r>
              <a:rPr lang="ru-RU" sz="2400" dirty="0" smtClean="0"/>
              <a:t>возможности О7.МФЦ.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56176" y="4437112"/>
            <a:ext cx="2608799" cy="1423992"/>
            <a:chOff x="6156176" y="4437112"/>
            <a:chExt cx="2608799" cy="1423992"/>
          </a:xfrm>
        </p:grpSpPr>
        <p:sp>
          <p:nvSpPr>
            <p:cNvPr id="3" name="Выноска 2 (с границей) 2"/>
            <p:cNvSpPr/>
            <p:nvPr/>
          </p:nvSpPr>
          <p:spPr>
            <a:xfrm>
              <a:off x="6588224" y="4437112"/>
              <a:ext cx="2176751" cy="93610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27865"/>
                <a:gd name="adj5" fmla="val -42860"/>
                <a:gd name="adj6" fmla="val -59169"/>
              </a:avLst>
            </a:prstGeom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50800">
                <a:schemeClr val="tx2">
                  <a:lumMod val="75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Интеграция с аппаратными средствами</a:t>
              </a:r>
            </a:p>
            <a:p>
              <a:r>
                <a:rPr lang="ru-RU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Сканеры </a:t>
              </a:r>
              <a:r>
                <a:rPr lang="en-US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| </a:t>
              </a:r>
              <a:r>
                <a:rPr lang="ru-RU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Принтеры </a:t>
              </a:r>
              <a:r>
                <a:rPr lang="en-US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| </a:t>
              </a:r>
              <a:r>
                <a:rPr lang="ru-RU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Ключи ЭП</a:t>
              </a:r>
              <a:endParaRPr lang="ru-RU" sz="1100" dirty="0">
                <a:solidFill>
                  <a:schemeClr val="bg1"/>
                </a:solidFill>
                <a:effectLst>
                  <a:glow rad="114300">
                    <a:schemeClr val="tx1">
                      <a:alpha val="52000"/>
                    </a:schemeClr>
                  </a:glow>
                </a:effectLst>
                <a:latin typeface="+mj-lt"/>
              </a:endParaRPr>
            </a:p>
          </p:txBody>
        </p:sp>
        <p:pic>
          <p:nvPicPr>
            <p:cNvPr id="29" name="Picture 7" descr="http://t3.gstatic.com/images?q=tbn:ANd9GcQMVlKua_LAxxrWppSTHQJqlCpW3GqQq1cr4VC_aUK_LNFCGFTj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157192"/>
              <a:ext cx="774303" cy="70391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475656" y="1441766"/>
            <a:ext cx="2836374" cy="1411170"/>
            <a:chOff x="1475656" y="1441766"/>
            <a:chExt cx="2836374" cy="1411170"/>
          </a:xfrm>
        </p:grpSpPr>
        <p:sp>
          <p:nvSpPr>
            <p:cNvPr id="34" name="Выноска 2 (с границей) 33"/>
            <p:cNvSpPr/>
            <p:nvPr/>
          </p:nvSpPr>
          <p:spPr>
            <a:xfrm flipH="1">
              <a:off x="1475656" y="1441766"/>
              <a:ext cx="2304256" cy="866647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27865"/>
                <a:gd name="adj5" fmla="val 244452"/>
                <a:gd name="adj6" fmla="val -52160"/>
              </a:avLst>
            </a:prstGeom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50800">
                <a:schemeClr val="tx2">
                  <a:lumMod val="75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Федеральный сегмент инфраструктуры ЭП</a:t>
              </a:r>
            </a:p>
            <a:p>
              <a:pPr algn="r"/>
              <a:r>
                <a:rPr lang="ru-RU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Федеральный портал </a:t>
              </a:r>
              <a:r>
                <a:rPr lang="en-US" sz="110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| </a:t>
              </a:r>
              <a:r>
                <a:rPr lang="ru-RU" sz="110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ФОИВ</a:t>
              </a:r>
              <a:endParaRPr lang="ru-RU" dirty="0">
                <a:solidFill>
                  <a:schemeClr val="bg1"/>
                </a:solidFill>
                <a:effectLst>
                  <a:glow rad="114300">
                    <a:schemeClr val="tx1">
                      <a:alpha val="52000"/>
                    </a:schemeClr>
                  </a:glow>
                </a:effectLst>
              </a:endParaRPr>
            </a:p>
          </p:txBody>
        </p: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3116666" y="2112188"/>
              <a:ext cx="1195364" cy="740748"/>
              <a:chOff x="3116666" y="2112188"/>
              <a:chExt cx="1195364" cy="740748"/>
            </a:xfrm>
          </p:grpSpPr>
          <p:pic>
            <p:nvPicPr>
              <p:cNvPr id="3084" name="Picture 12" descr="http://t0.gstatic.com/images?q=tbn:ANd9GcS3inmqRn9fGpNqzx5w9_njFJvlLyel0BZnZdEX2J249ZJT9POb9g"/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6666" y="2135717"/>
                <a:ext cx="1195364" cy="71721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http://t0.gstatic.com/images?q=tbn:ANd9GcTJLIksaTHe5zDStgQUWw59KZ5RyWGBMofJwwKH-jFIVTjid5VDGQ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191" y="2112188"/>
                <a:ext cx="960839" cy="596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6214506" y="2804619"/>
            <a:ext cx="2605966" cy="1283395"/>
            <a:chOff x="6214506" y="2804619"/>
            <a:chExt cx="2605966" cy="1283395"/>
          </a:xfrm>
        </p:grpSpPr>
        <p:sp>
          <p:nvSpPr>
            <p:cNvPr id="30" name="Выноска 2 (с границей) 29"/>
            <p:cNvSpPr/>
            <p:nvPr/>
          </p:nvSpPr>
          <p:spPr>
            <a:xfrm>
              <a:off x="6732240" y="2804619"/>
              <a:ext cx="2088232" cy="93610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27865"/>
                <a:gd name="adj5" fmla="val 92034"/>
                <a:gd name="adj6" fmla="val -68607"/>
              </a:avLst>
            </a:prstGeom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50800">
                <a:schemeClr val="tx2">
                  <a:lumMod val="75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Базовые информационные ресурсы</a:t>
              </a:r>
              <a:b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</a:br>
              <a:r>
                <a:rPr lang="ru-RU" sz="105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Региональные </a:t>
              </a:r>
              <a:r>
                <a:rPr lang="en-US" sz="105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|</a:t>
              </a:r>
              <a:r>
                <a:rPr lang="ru-RU" sz="105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 Федеральные</a:t>
              </a:r>
            </a:p>
            <a:p>
              <a:endParaRPr lang="ru-RU" dirty="0">
                <a:solidFill>
                  <a:schemeClr val="bg1"/>
                </a:solidFill>
                <a:effectLst>
                  <a:glow rad="114300">
                    <a:schemeClr val="tx1">
                      <a:alpha val="52000"/>
                    </a:schemeClr>
                  </a:glow>
                </a:effectLst>
                <a:latin typeface="+mj-lt"/>
              </a:endParaRPr>
            </a:p>
          </p:txBody>
        </p:sp>
        <p:pic>
          <p:nvPicPr>
            <p:cNvPr id="3080" name="Picture 8" descr="http://t0.gstatic.com/images?q=tbn:ANd9GcQxjC6MgmJzynK1DiGyzNSnZ9zwBF23sSuyD7pGUSme9Km_bmc-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506" y="3501008"/>
              <a:ext cx="733758" cy="58700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899592" y="4221088"/>
            <a:ext cx="3201838" cy="1304024"/>
            <a:chOff x="899592" y="4221088"/>
            <a:chExt cx="3201838" cy="1304024"/>
          </a:xfrm>
        </p:grpSpPr>
        <p:sp>
          <p:nvSpPr>
            <p:cNvPr id="31" name="Выноска 2 (с границей) 30"/>
            <p:cNvSpPr/>
            <p:nvPr/>
          </p:nvSpPr>
          <p:spPr>
            <a:xfrm flipH="1">
              <a:off x="899592" y="4221088"/>
              <a:ext cx="2664296" cy="93610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27865"/>
                <a:gd name="adj5" fmla="val -20533"/>
                <a:gd name="adj6" fmla="val -47508"/>
              </a:avLst>
            </a:prstGeom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50800">
                <a:schemeClr val="tx2">
                  <a:lumMod val="75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Ведомственные информационные системы</a:t>
              </a:r>
              <a:b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</a:br>
              <a:r>
                <a:rPr lang="ru-RU" sz="105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ИС предоставления услуг </a:t>
              </a:r>
              <a:r>
                <a:rPr lang="en-US" sz="105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| </a:t>
              </a:r>
              <a:r>
                <a:rPr lang="ru-RU" sz="105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Реестры </a:t>
              </a:r>
              <a:r>
                <a:rPr lang="ru-RU" sz="105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 </a:t>
              </a:r>
              <a:r>
                <a:rPr lang="en-US" sz="1050" dirty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| </a:t>
              </a:r>
              <a:r>
                <a:rPr lang="ru-RU" sz="105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</a:rPr>
                <a:t>СЭД</a:t>
              </a:r>
              <a:endParaRPr lang="ru-RU" sz="1050" dirty="0">
                <a:solidFill>
                  <a:schemeClr val="bg1"/>
                </a:solidFill>
                <a:effectLst>
                  <a:glow rad="114300">
                    <a:schemeClr val="tx1">
                      <a:alpha val="52000"/>
                    </a:schemeClr>
                  </a:glow>
                </a:effectLst>
              </a:endParaRPr>
            </a:p>
          </p:txBody>
        </p:sp>
        <p:pic>
          <p:nvPicPr>
            <p:cNvPr id="3096" name="Picture 24" descr="http://t2.gstatic.com/images?q=tbn:ANd9GcSkh7mu3VbYnbJJIyMehzvsZ6QVGooZ6jxoHRKrCZqsslqa-6Wv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27266" y="4905164"/>
              <a:ext cx="774164" cy="61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259632" y="3137798"/>
            <a:ext cx="2865245" cy="1124272"/>
            <a:chOff x="1259632" y="3137798"/>
            <a:chExt cx="2865245" cy="1124272"/>
          </a:xfrm>
        </p:grpSpPr>
        <p:sp>
          <p:nvSpPr>
            <p:cNvPr id="33" name="Выноска 2 (с границей) 32"/>
            <p:cNvSpPr/>
            <p:nvPr/>
          </p:nvSpPr>
          <p:spPr>
            <a:xfrm flipH="1">
              <a:off x="1259632" y="3137798"/>
              <a:ext cx="2088232" cy="58240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27865"/>
                <a:gd name="adj5" fmla="val 98525"/>
                <a:gd name="adj6" fmla="val -70276"/>
              </a:avLst>
            </a:prstGeom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50800">
                <a:schemeClr val="tx2">
                  <a:lumMod val="75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Региональная инфраструктура ЭП</a:t>
              </a:r>
            </a:p>
            <a:p>
              <a:pPr algn="r"/>
              <a:r>
                <a:rPr lang="ru-RU" sz="105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Региональный портал </a:t>
              </a:r>
              <a:r>
                <a:rPr lang="en-US" sz="105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| </a:t>
              </a:r>
              <a:r>
                <a:rPr lang="ru-RU" sz="1050" dirty="0" smtClean="0">
                  <a:solidFill>
                    <a:schemeClr val="bg1"/>
                  </a:solidFill>
                  <a:effectLst>
                    <a:glow rad="114300">
                      <a:schemeClr val="tx1">
                        <a:alpha val="52000"/>
                      </a:schemeClr>
                    </a:glow>
                  </a:effectLst>
                  <a:latin typeface="+mj-lt"/>
                </a:rPr>
                <a:t>РСМЭВ</a:t>
              </a:r>
              <a:endParaRPr lang="ru-RU" sz="1050" dirty="0">
                <a:solidFill>
                  <a:schemeClr val="bg1"/>
                </a:solidFill>
                <a:effectLst>
                  <a:glow rad="114300">
                    <a:schemeClr val="tx1">
                      <a:alpha val="52000"/>
                    </a:schemeClr>
                  </a:glow>
                </a:effectLst>
                <a:latin typeface="+mj-lt"/>
              </a:endParaRPr>
            </a:p>
          </p:txBody>
        </p:sp>
        <p:grpSp>
          <p:nvGrpSpPr>
            <p:cNvPr id="2048" name="Группа 2047"/>
            <p:cNvGrpSpPr/>
            <p:nvPr/>
          </p:nvGrpSpPr>
          <p:grpSpPr>
            <a:xfrm>
              <a:off x="3116666" y="3461573"/>
              <a:ext cx="1008211" cy="800497"/>
              <a:chOff x="6084118" y="2132856"/>
              <a:chExt cx="1008211" cy="800497"/>
            </a:xfrm>
          </p:grpSpPr>
          <p:pic>
            <p:nvPicPr>
              <p:cNvPr id="3100" name="Picture 28" descr="http://t2.gstatic.com/images?q=tbn:ANd9GcQyoU8k0b2_YISSlNNOe93ltqRdPLN2097ei4LtKGWt5temJT9S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18" y="2204864"/>
                <a:ext cx="874187" cy="72848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8" name="Picture 26" descr="http://t1.gstatic.com/images?q=tbn:ANd9GcRocWso7PPpFa8gCy33gxbzGGBBSl2tWz2cGPnJ_UyQtCJsIvZi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150" y="2132856"/>
                <a:ext cx="720179" cy="587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Группа 27"/>
          <p:cNvGrpSpPr/>
          <p:nvPr/>
        </p:nvGrpSpPr>
        <p:grpSpPr>
          <a:xfrm>
            <a:off x="4819774" y="3604766"/>
            <a:ext cx="504056" cy="504000"/>
            <a:chOff x="7027446" y="5318626"/>
            <a:chExt cx="504056" cy="504000"/>
          </a:xfrm>
        </p:grpSpPr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7027446" y="5318626"/>
              <a:ext cx="504056" cy="50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tx2">
                  <a:lumMod val="50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7102840" y="5399618"/>
              <a:ext cx="351656" cy="3516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chemeClr val="tx1">
                  <a:lumMod val="65000"/>
                  <a:lumOff val="35000"/>
                  <a:alpha val="5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680" y="5427350"/>
              <a:ext cx="321408" cy="2946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7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2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Группа 2"/>
          <p:cNvGrpSpPr>
            <a:grpSpLocks noChangeAspect="1"/>
          </p:cNvGrpSpPr>
          <p:nvPr/>
        </p:nvGrpSpPr>
        <p:grpSpPr bwMode="auto">
          <a:xfrm>
            <a:off x="994591" y="4347289"/>
            <a:ext cx="7624727" cy="2160637"/>
            <a:chOff x="2200236" y="3376613"/>
            <a:chExt cx="6362700" cy="2447925"/>
          </a:xfrm>
        </p:grpSpPr>
        <p:pic>
          <p:nvPicPr>
            <p:cNvPr id="76" name="Picture 4" descr="G:\Файлы\Работа\presentation\slide\eGov-presentation_s6-00-gd_0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36" y="3376613"/>
              <a:ext cx="63627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434657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508500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4622800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75" y="449421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5" y="421798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42846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363" y="4127500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448468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663" y="407987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417512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3227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5" y="40560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413702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225" y="41703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422751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390842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8" y="40179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402748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50" y="407987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263" y="43608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469423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9323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43608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88" y="429101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2916238" y="123825"/>
            <a:ext cx="5191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1" hangingPunct="1"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400" dirty="0"/>
              <a:t>Архитектура </a:t>
            </a:r>
            <a:r>
              <a:rPr lang="ru-RU" sz="2400" dirty="0" smtClean="0"/>
              <a:t>развертывания О7.МФЦ</a:t>
            </a:r>
            <a:endParaRPr lang="ru-RU" sz="2400" dirty="0"/>
          </a:p>
        </p:txBody>
      </p:sp>
      <p:pic>
        <p:nvPicPr>
          <p:cNvPr id="71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06" y="4269364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4667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t3.gstatic.com/images?q=tbn:ANd9GcTHF0HVrD28e1H-N3jkCC8gN3v1XWybwub0CQQADCaPxEpd7-BJ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19" y="2089355"/>
            <a:ext cx="2638425" cy="17335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80218" y="1216582"/>
            <a:ext cx="2382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Региональная </a:t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</a:b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SaaS</a:t>
            </a: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платформа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5048250" y="3061572"/>
            <a:ext cx="185738" cy="45720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4333875" y="3090147"/>
            <a:ext cx="323850" cy="34290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4657725" y="3061572"/>
            <a:ext cx="390526" cy="366712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3962400" y="3413997"/>
            <a:ext cx="700088" cy="19050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>
            <a:spLocks noChangeAspect="1"/>
          </p:cNvSpPr>
          <p:nvPr/>
        </p:nvSpPr>
        <p:spPr>
          <a:xfrm>
            <a:off x="5132121" y="3411231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lt1"/>
              </a:solidFill>
              <a:effectLst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>
            <a:off x="4567511" y="3349765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2915816" y="4238892"/>
            <a:ext cx="1199911" cy="1199911"/>
          </a:xfrm>
          <a:prstGeom prst="ellips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>
            <a:spLocks noChangeAspect="1"/>
          </p:cNvSpPr>
          <p:nvPr/>
        </p:nvSpPr>
        <p:spPr>
          <a:xfrm>
            <a:off x="5152514" y="4163141"/>
            <a:ext cx="1199911" cy="1199911"/>
          </a:xfrm>
          <a:prstGeom prst="ellips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>
            <a:off x="4356338" y="4616072"/>
            <a:ext cx="1199911" cy="1199911"/>
          </a:xfrm>
          <a:prstGeom prst="ellips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2" descr="http://t2.gstatic.com/images?q=tbn:ANd9GcTQPaUckdq2pxKqXMkNL9gCCselAsJVzV0d8Gef1j7GG4DaSQJQUQ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56" y="4661401"/>
            <a:ext cx="684076" cy="10279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0" name="Прямая соединительная линия 159"/>
          <p:cNvCxnSpPr/>
          <p:nvPr/>
        </p:nvCxnSpPr>
        <p:spPr>
          <a:xfrm flipH="1" flipV="1">
            <a:off x="2615463" y="2480378"/>
            <a:ext cx="679148" cy="283752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Овал 162"/>
          <p:cNvSpPr>
            <a:spLocks noChangeAspect="1"/>
          </p:cNvSpPr>
          <p:nvPr/>
        </p:nvSpPr>
        <p:spPr>
          <a:xfrm>
            <a:off x="2275444" y="2234387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64" name="Овал 163"/>
          <p:cNvSpPr>
            <a:spLocks noChangeAspect="1"/>
          </p:cNvSpPr>
          <p:nvPr/>
        </p:nvSpPr>
        <p:spPr>
          <a:xfrm>
            <a:off x="1795539" y="2809664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65" name="Овал 164"/>
          <p:cNvSpPr>
            <a:spLocks noChangeAspect="1"/>
          </p:cNvSpPr>
          <p:nvPr/>
        </p:nvSpPr>
        <p:spPr>
          <a:xfrm>
            <a:off x="2427844" y="3135352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H="1">
            <a:off x="2107476" y="2556939"/>
            <a:ext cx="182880" cy="243840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H="1">
            <a:off x="2778035" y="3181047"/>
            <a:ext cx="405437" cy="55160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Овал 173"/>
          <p:cNvSpPr>
            <a:spLocks noChangeAspect="1"/>
          </p:cNvSpPr>
          <p:nvPr/>
        </p:nvSpPr>
        <p:spPr>
          <a:xfrm>
            <a:off x="1640107" y="2177398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75" name="Овал 174"/>
          <p:cNvSpPr>
            <a:spLocks noChangeAspect="1"/>
          </p:cNvSpPr>
          <p:nvPr/>
        </p:nvSpPr>
        <p:spPr>
          <a:xfrm>
            <a:off x="1785035" y="3482189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76" name="Овал 175"/>
          <p:cNvSpPr>
            <a:spLocks noChangeAspect="1"/>
          </p:cNvSpPr>
          <p:nvPr/>
        </p:nvSpPr>
        <p:spPr>
          <a:xfrm>
            <a:off x="6048164" y="2191094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77" name="Овал 176"/>
          <p:cNvSpPr>
            <a:spLocks noChangeAspect="1"/>
          </p:cNvSpPr>
          <p:nvPr/>
        </p:nvSpPr>
        <p:spPr>
          <a:xfrm>
            <a:off x="6612358" y="2858772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78" name="Овал 177"/>
          <p:cNvSpPr>
            <a:spLocks noChangeAspect="1"/>
          </p:cNvSpPr>
          <p:nvPr/>
        </p:nvSpPr>
        <p:spPr>
          <a:xfrm>
            <a:off x="7164288" y="2047579"/>
            <a:ext cx="292964" cy="2929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2002971" y="2347934"/>
            <a:ext cx="209006" cy="17417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flipV="1">
            <a:off x="2124892" y="3385104"/>
            <a:ext cx="242459" cy="121068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flipV="1">
            <a:off x="5730240" y="2478561"/>
            <a:ext cx="287383" cy="191589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5852160" y="2931407"/>
            <a:ext cx="687977" cy="69669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V="1">
            <a:off x="6409508" y="2217304"/>
            <a:ext cx="687977" cy="87086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>
            <a:off x="3831771" y="2856411"/>
            <a:ext cx="148046" cy="566058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flipH="1">
            <a:off x="4336869" y="2656114"/>
            <a:ext cx="357052" cy="435429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flipH="1">
            <a:off x="5042263" y="2804160"/>
            <a:ext cx="357052" cy="261257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>
            <a:spLocks noChangeAspect="1"/>
          </p:cNvSpPr>
          <p:nvPr/>
        </p:nvSpPr>
        <p:spPr>
          <a:xfrm>
            <a:off x="3878362" y="3328383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19" name="Овал 118"/>
          <p:cNvSpPr>
            <a:spLocks noChangeAspect="1"/>
          </p:cNvSpPr>
          <p:nvPr/>
        </p:nvSpPr>
        <p:spPr>
          <a:xfrm>
            <a:off x="4956294" y="2978175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201" name="Овал 200"/>
          <p:cNvSpPr>
            <a:spLocks noChangeAspect="1"/>
          </p:cNvSpPr>
          <p:nvPr/>
        </p:nvSpPr>
        <p:spPr>
          <a:xfrm>
            <a:off x="4610652" y="2556939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202" name="Овал 201"/>
          <p:cNvSpPr>
            <a:spLocks noChangeAspect="1"/>
          </p:cNvSpPr>
          <p:nvPr/>
        </p:nvSpPr>
        <p:spPr>
          <a:xfrm>
            <a:off x="5313138" y="2712875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>
            <a:off x="3840480" y="2873829"/>
            <a:ext cx="496389" cy="226422"/>
          </a:xfrm>
          <a:prstGeom prst="line">
            <a:avLst/>
          </a:prstGeom>
          <a:ln w="38100" cap="rnd">
            <a:solidFill>
              <a:schemeClr val="accent1">
                <a:lumMod val="75000"/>
              </a:schemeClr>
            </a:solidFill>
            <a:prstDash val="solid"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>
            <a:spLocks noChangeAspect="1"/>
          </p:cNvSpPr>
          <p:nvPr/>
        </p:nvSpPr>
        <p:spPr>
          <a:xfrm>
            <a:off x="4246491" y="3005238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200" name="Овал 199"/>
          <p:cNvSpPr>
            <a:spLocks noChangeAspect="1"/>
          </p:cNvSpPr>
          <p:nvPr/>
        </p:nvSpPr>
        <p:spPr>
          <a:xfrm>
            <a:off x="3744582" y="2779143"/>
            <a:ext cx="175827" cy="175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2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effectLst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332185" y="3112948"/>
            <a:ext cx="1607967" cy="6324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tx2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О7.МФЦ</a:t>
            </a:r>
            <a:endParaRPr lang="ru-R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355976" y="3179068"/>
            <a:ext cx="504056" cy="504000"/>
            <a:chOff x="7027446" y="5318626"/>
            <a:chExt cx="504056" cy="504000"/>
          </a:xfrm>
        </p:grpSpPr>
        <p:sp>
          <p:nvSpPr>
            <p:cNvPr id="98" name="Овал 97"/>
            <p:cNvSpPr>
              <a:spLocks noChangeAspect="1"/>
            </p:cNvSpPr>
            <p:nvPr/>
          </p:nvSpPr>
          <p:spPr>
            <a:xfrm>
              <a:off x="7027446" y="5318626"/>
              <a:ext cx="504056" cy="50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Овал 98"/>
            <p:cNvSpPr>
              <a:spLocks noChangeAspect="1"/>
            </p:cNvSpPr>
            <p:nvPr/>
          </p:nvSpPr>
          <p:spPr>
            <a:xfrm>
              <a:off x="7102840" y="5399618"/>
              <a:ext cx="351656" cy="3516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chemeClr val="tx1">
                  <a:lumMod val="65000"/>
                  <a:lumOff val="35000"/>
                  <a:alpha val="5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/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680" y="5427350"/>
              <a:ext cx="321408" cy="2946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9" name="Прямая соединительная линия 138"/>
          <p:cNvCxnSpPr/>
          <p:nvPr/>
        </p:nvCxnSpPr>
        <p:spPr>
          <a:xfrm flipH="1">
            <a:off x="3923928" y="3638603"/>
            <a:ext cx="537594" cy="650849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4698566" y="3685046"/>
            <a:ext cx="152108" cy="860384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4833171" y="3628655"/>
            <a:ext cx="483486" cy="603430"/>
          </a:xfrm>
          <a:prstGeom prst="line">
            <a:avLst/>
          </a:prstGeom>
          <a:ln w="381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50800">
              <a:schemeClr val="tx2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7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0" grpId="0" animBg="1"/>
      <p:bldP spid="121" grpId="0" animBg="1"/>
      <p:bldP spid="60" grpId="0" animBg="1"/>
      <p:bldP spid="150" grpId="0" animBg="1"/>
      <p:bldP spid="149" grpId="0" animBg="1"/>
      <p:bldP spid="163" grpId="0" animBg="1"/>
      <p:bldP spid="164" grpId="0" animBg="1"/>
      <p:bldP spid="165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17" grpId="0" animBg="1"/>
      <p:bldP spid="119" grpId="0" animBg="1"/>
      <p:bldP spid="201" grpId="0" animBg="1"/>
      <p:bldP spid="202" grpId="0" animBg="1"/>
      <p:bldP spid="118" grpId="0" animBg="1"/>
      <p:bldP spid="200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2442973" y="5355401"/>
            <a:ext cx="4067175" cy="1152525"/>
            <a:chOff x="2200236" y="3376613"/>
            <a:chExt cx="6362700" cy="2447925"/>
          </a:xfrm>
        </p:grpSpPr>
        <p:pic>
          <p:nvPicPr>
            <p:cNvPr id="5" name="Picture 4" descr="G:\Файлы\Работа\presentation\slide\eGov-presentation_s6-00-gd_0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36" y="3376613"/>
              <a:ext cx="63627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434657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508500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4622800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75" y="449421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5" y="421798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42846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363" y="4127500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448468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663" y="407987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417512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3227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5" y="40560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413702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225" y="41703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422751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390842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8" y="40179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402748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50" y="4079875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263" y="43608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4694238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9323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436086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 descr="G:\Файлы\Работа\presentation\slide\eGov-presentation_s6-00-gd_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88" y="4291013"/>
              <a:ext cx="2952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1259632" y="19888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Спасибо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0309" y="3645024"/>
            <a:ext cx="477486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Алексей Кудряшов</a:t>
            </a:r>
            <a:endParaRPr lang="en-US" sz="2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Зам. директора</a:t>
            </a:r>
          </a:p>
          <a:p>
            <a:pPr algn="r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Департамента комплексных 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проектов</a:t>
            </a:r>
          </a:p>
          <a:p>
            <a:pPr algn="r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ЗАО «ЛАНИТ»</a:t>
            </a:r>
          </a:p>
          <a:p>
            <a:pPr algn="r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+7 (495) 967 66 50</a:t>
            </a:r>
          </a:p>
          <a:p>
            <a:pPr algn="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akudryashov@lanit.ru</a:t>
            </a:r>
            <a:endParaRPr lang="ru-RU" sz="2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pic>
        <p:nvPicPr>
          <p:cNvPr id="33" name="Picture 2" descr="http://mylanit.ru/docs/DocLib2/%D0%9B%D0%BE%D0%B3%D0%BE%D1%82%D0%B8%D0%BF%20%D0%B2%D0%B5%D1%80%D1%82%D0%B8%D0%BA%D0%B0%D0%BB%D1%8C%D0%BD%D1%8B%D0%B9%20(%D1%84%D0%BE%D1%80%D0%BC%D0%B0%D1%82%20.jpg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" y="1052736"/>
            <a:ext cx="418342" cy="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4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29662</TotalTime>
  <Words>172</Words>
  <Application>Microsoft Office PowerPoint</Application>
  <PresentationFormat>Экран (4:3)</PresentationFormat>
  <Paragraphs>58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"Энвижн Груп"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TVostrukhina</dc:creator>
  <cp:lastModifiedBy>ЗалЗ</cp:lastModifiedBy>
  <cp:revision>329</cp:revision>
  <dcterms:created xsi:type="dcterms:W3CDTF">2011-01-31T11:17:51Z</dcterms:created>
  <dcterms:modified xsi:type="dcterms:W3CDTF">2012-06-06T09:59:02Z</dcterms:modified>
</cp:coreProperties>
</file>