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4" r:id="rId1"/>
  </p:sldMasterIdLst>
  <p:notesMasterIdLst>
    <p:notesMasterId r:id="rId10"/>
  </p:notesMasterIdLst>
  <p:handoutMasterIdLst>
    <p:handoutMasterId r:id="rId11"/>
  </p:handoutMasterIdLst>
  <p:sldIdLst>
    <p:sldId id="1170" r:id="rId2"/>
    <p:sldId id="1167" r:id="rId3"/>
    <p:sldId id="1168" r:id="rId4"/>
    <p:sldId id="1169" r:id="rId5"/>
    <p:sldId id="1175" r:id="rId6"/>
    <p:sldId id="1171" r:id="rId7"/>
    <p:sldId id="1174" r:id="rId8"/>
    <p:sldId id="1173" r:id="rId9"/>
  </p:sldIdLst>
  <p:sldSz cx="9144000" cy="6858000" type="screen4x3"/>
  <p:notesSz cx="6797675" cy="987425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59F6925-F864-4A78-9790-D63FAFF8FF7D}">
          <p14:sldIdLst>
            <p14:sldId id="1170"/>
            <p14:sldId id="1167"/>
            <p14:sldId id="1168"/>
            <p14:sldId id="1169"/>
            <p14:sldId id="1175"/>
            <p14:sldId id="1171"/>
            <p14:sldId id="1174"/>
            <p14:sldId id="117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3702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799">
          <p15:clr>
            <a:srgbClr val="A4A3A4"/>
          </p15:clr>
        </p15:guide>
        <p15:guide id="4" orient="horz" pos="845">
          <p15:clr>
            <a:srgbClr val="A4A3A4"/>
          </p15:clr>
        </p15:guide>
        <p15:guide id="5" orient="horz" pos="119">
          <p15:clr>
            <a:srgbClr val="A4A3A4"/>
          </p15:clr>
        </p15:guide>
        <p15:guide id="6" pos="5602">
          <p15:clr>
            <a:srgbClr val="A4A3A4"/>
          </p15:clr>
        </p15:guide>
        <p15:guide id="7" pos="2880">
          <p15:clr>
            <a:srgbClr val="A4A3A4"/>
          </p15:clr>
        </p15:guide>
        <p15:guide id="8" pos="15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009900"/>
    <a:srgbClr val="FF3300"/>
    <a:srgbClr val="FDBC5F"/>
    <a:srgbClr val="99FF66"/>
    <a:srgbClr val="F79646"/>
    <a:srgbClr val="F15A22"/>
    <a:srgbClr val="FAC090"/>
    <a:srgbClr val="CCFF99"/>
    <a:srgbClr val="231C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85" autoAdjust="0"/>
    <p:restoredTop sz="99822" autoAdjust="0"/>
  </p:normalViewPr>
  <p:slideViewPr>
    <p:cSldViewPr showGuides="1">
      <p:cViewPr varScale="1">
        <p:scale>
          <a:sx n="70" d="100"/>
          <a:sy n="70" d="100"/>
        </p:scale>
        <p:origin x="-798" y="-108"/>
      </p:cViewPr>
      <p:guideLst>
        <p:guide orient="horz" pos="3702"/>
        <p:guide orient="horz" pos="2160"/>
        <p:guide orient="horz" pos="799"/>
        <p:guide orient="horz" pos="845"/>
        <p:guide orient="horz" pos="119"/>
        <p:guide pos="5602"/>
        <p:guide pos="2880"/>
        <p:guide pos="158"/>
      </p:guideLst>
    </p:cSldViewPr>
  </p:slideViewPr>
  <p:outlineViewPr>
    <p:cViewPr>
      <p:scale>
        <a:sx n="33" d="100"/>
        <a:sy n="33" d="100"/>
      </p:scale>
      <p:origin x="42" y="39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Итого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effectLst>
              <a:outerShdw blurRad="50800" dist="50800" dir="5400000" algn="ctr" rotWithShape="0">
                <a:schemeClr val="bg1"/>
              </a:outerShdw>
            </a:effectLst>
          </c:spPr>
          <c:dPt>
            <c:idx val="0"/>
            <c:bubble3D val="0"/>
            <c:spPr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effectLst>
                <a:outerShdw sx="1000" sy="1000" algn="ctr" rotWithShape="0">
                  <a:schemeClr val="bg1"/>
                </a:outerShdw>
              </a:effectLst>
            </c:spPr>
          </c:dPt>
          <c:dPt>
            <c:idx val="1"/>
            <c:bubble3D val="0"/>
            <c:spPr>
              <a:solidFill>
                <a:srgbClr val="92D05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c:spPr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c:spPr>
          </c:dPt>
          <c:dLbls>
            <c:dLbl>
              <c:idx val="0"/>
              <c:layout>
                <c:manualLayout>
                  <c:x val="-0.17651202335542965"/>
                  <c:y val="-0.160453248031496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58876933901931E-2"/>
                  <c:y val="-1.9669291338582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6351255368586778E-2"/>
                  <c:y val="-2.55684055118110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93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Строительство ТД по ВОЛС в шт.</c:v>
                </c:pt>
                <c:pt idx="1">
                  <c:v>Спутниковые решения подключения ТД в шт.</c:v>
                </c:pt>
                <c:pt idx="2">
                  <c:v>Строительство ТД на существующих ВОЛС в шт.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1580</c:v>
                </c:pt>
                <c:pt idx="1">
                  <c:v>128</c:v>
                </c:pt>
                <c:pt idx="2">
                  <c:v>237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effectLst>
              <a:outerShdw blurRad="50800" dist="50800" dir="5400000" algn="ctr" rotWithShape="0">
                <a:schemeClr val="bg1"/>
              </a:outerShdw>
            </a:effectLst>
          </c:spPr>
          <c:dPt>
            <c:idx val="0"/>
            <c:bubble3D val="0"/>
            <c:spPr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effectLst>
                <a:outerShdw sx="1000" sy="1000" algn="ctr" rotWithShape="0">
                  <a:schemeClr val="bg1"/>
                </a:outerShdw>
              </a:effectLst>
            </c:spPr>
          </c:dPt>
          <c:dLbls>
            <c:txPr>
              <a:bodyPr/>
              <a:lstStyle/>
              <a:p>
                <a:pPr>
                  <a:defRPr sz="193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Строительство ТД по ВОЛС в шт.</c:v>
                </c:pt>
                <c:pt idx="1">
                  <c:v>Спутниковые решения подключения ТД в шт.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87</c:v>
                </c:pt>
                <c:pt idx="1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3713"/>
          </a:xfrm>
          <a:prstGeom prst="rect">
            <a:avLst/>
          </a:prstGeom>
        </p:spPr>
        <p:txBody>
          <a:bodyPr vert="horz" lIns="91440" tIns="45721" rIns="91440" bIns="4572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90" y="1"/>
            <a:ext cx="2946400" cy="493713"/>
          </a:xfrm>
          <a:prstGeom prst="rect">
            <a:avLst/>
          </a:prstGeom>
        </p:spPr>
        <p:txBody>
          <a:bodyPr vert="horz" lIns="91440" tIns="45721" rIns="91440" bIns="45721" rtlCol="0"/>
          <a:lstStyle>
            <a:lvl1pPr algn="r">
              <a:defRPr sz="1200"/>
            </a:lvl1pPr>
          </a:lstStyle>
          <a:p>
            <a:fld id="{2B10F069-010A-42B8-B4C4-C32F01962F2E}" type="datetimeFigureOut">
              <a:rPr lang="ru-RU" smtClean="0"/>
              <a:t>06.02.2015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8950"/>
            <a:ext cx="2946400" cy="493713"/>
          </a:xfrm>
          <a:prstGeom prst="rect">
            <a:avLst/>
          </a:prstGeom>
        </p:spPr>
        <p:txBody>
          <a:bodyPr vert="horz" lIns="91440" tIns="45721" rIns="91440" bIns="4572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90" y="9378950"/>
            <a:ext cx="2946400" cy="493713"/>
          </a:xfrm>
          <a:prstGeom prst="rect">
            <a:avLst/>
          </a:prstGeom>
        </p:spPr>
        <p:txBody>
          <a:bodyPr vert="horz" lIns="91440" tIns="45721" rIns="91440" bIns="45721" rtlCol="0" anchor="b"/>
          <a:lstStyle>
            <a:lvl1pPr algn="r">
              <a:defRPr sz="1200"/>
            </a:lvl1pPr>
          </a:lstStyle>
          <a:p>
            <a:fld id="{E830BD1F-2666-4251-A58D-F70AEC935F5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794840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3711"/>
          </a:xfrm>
          <a:prstGeom prst="rect">
            <a:avLst/>
          </a:prstGeom>
        </p:spPr>
        <p:txBody>
          <a:bodyPr vert="horz" lIns="91440" tIns="45721" rIns="91440" bIns="4572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3711"/>
          </a:xfrm>
          <a:prstGeom prst="rect">
            <a:avLst/>
          </a:prstGeom>
        </p:spPr>
        <p:txBody>
          <a:bodyPr vert="horz" lIns="91440" tIns="45721" rIns="91440" bIns="45721" rtlCol="0"/>
          <a:lstStyle>
            <a:lvl1pPr algn="r">
              <a:defRPr sz="1200"/>
            </a:lvl1pPr>
          </a:lstStyle>
          <a:p>
            <a:fld id="{FB562274-454C-4AB3-AC45-8E9B40AA4428}" type="datetimeFigureOut">
              <a:rPr lang="ru-RU" smtClean="0"/>
              <a:pPr/>
              <a:t>06.02.2015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1" rIns="91440" bIns="45721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1"/>
          </a:xfrm>
          <a:prstGeom prst="rect">
            <a:avLst/>
          </a:prstGeom>
        </p:spPr>
        <p:txBody>
          <a:bodyPr vert="horz" lIns="91440" tIns="45721" rIns="91440" bIns="4572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1"/>
          </a:xfrm>
          <a:prstGeom prst="rect">
            <a:avLst/>
          </a:prstGeom>
        </p:spPr>
        <p:txBody>
          <a:bodyPr vert="horz" lIns="91440" tIns="45721" rIns="91440" bIns="4572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3711"/>
          </a:xfrm>
          <a:prstGeom prst="rect">
            <a:avLst/>
          </a:prstGeom>
        </p:spPr>
        <p:txBody>
          <a:bodyPr vert="horz" lIns="91440" tIns="45721" rIns="91440" bIns="45721" rtlCol="0" anchor="b"/>
          <a:lstStyle>
            <a:lvl1pPr algn="r">
              <a:defRPr sz="1200"/>
            </a:lvl1pPr>
          </a:lstStyle>
          <a:p>
            <a:fld id="{B16BD1EF-FA7D-49B2-8D04-49E845A8C84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51730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BD1EF-FA7D-49B2-8D04-49E845A8C84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BB789CF-0980-4D94-B61E-B3A734DA9607}" type="datetime1">
              <a:rPr lang="ru-RU" smtClean="0"/>
              <a:pPr/>
              <a:t>06.02.2015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525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32D168-E088-421D-A833-4D8B43C44AA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32D168-E088-421D-A833-4D8B43C44AA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32D168-E088-421D-A833-4D8B43C44AA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32D168-E088-421D-A833-4D8B43C44AA4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K:\TNC\Ростелеком\PPT Shablon\work\DIMA_ROS_PP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851" y="0"/>
            <a:ext cx="43581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0" y="5373216"/>
            <a:ext cx="2627784" cy="14847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068960"/>
            <a:ext cx="4608512" cy="11521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4340696"/>
            <a:ext cx="4608512" cy="103252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ru-RU" dirty="0"/>
          </a:p>
        </p:txBody>
      </p:sp>
      <p:pic>
        <p:nvPicPr>
          <p:cNvPr id="2052" name="Picture 4" descr="K:\TNC\Ростелеком\PPT Shablon\work\ROS-logo-diskr-color-goriz-RU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2" y="0"/>
            <a:ext cx="2957659" cy="16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9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19" y="188913"/>
            <a:ext cx="8641655" cy="71913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 baseline="0"/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0825" y="6193978"/>
            <a:ext cx="577454" cy="365125"/>
          </a:xfrm>
        </p:spPr>
        <p:txBody>
          <a:bodyPr/>
          <a:lstStyle/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103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130622"/>
            <a:ext cx="8075240" cy="850106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2678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85010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8075240" cy="46085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92075" indent="-92075">
              <a:spcAft>
                <a:spcPts val="600"/>
              </a:spcAft>
              <a:defRPr sz="1300"/>
            </a:lvl1pPr>
            <a:lvl2pPr marL="360363" indent="-92075">
              <a:spcAft>
                <a:spcPts val="600"/>
              </a:spcAft>
              <a:buFont typeface="Arial" pitchFamily="34" charset="0"/>
              <a:buChar char="•"/>
              <a:defRPr sz="1200"/>
            </a:lvl2pPr>
            <a:lvl3pPr marL="628650" indent="-92075">
              <a:spcAft>
                <a:spcPts val="600"/>
              </a:spcAft>
              <a:buFont typeface="Arial" pitchFamily="34" charset="0"/>
              <a:buChar char="•"/>
              <a:defRPr sz="1200"/>
            </a:lvl3pPr>
            <a:lvl4pPr marL="628650" indent="-92075">
              <a:spcAft>
                <a:spcPts val="600"/>
              </a:spcAft>
              <a:buFont typeface="Arial" pitchFamily="34" charset="0"/>
              <a:buChar char="•"/>
              <a:defRPr sz="1200"/>
            </a:lvl4pPr>
            <a:lvl5pPr marL="628650" indent="-92075">
              <a:spcAft>
                <a:spcPts val="600"/>
              </a:spcAft>
              <a:buFont typeface="Arial" pitchFamily="34" charset="0"/>
              <a:buChar char="•"/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461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TNC\Ростелеком\PPT Shablon\work\DIMA_ROS_PP-03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024" y="2204864"/>
            <a:ext cx="3883968" cy="1512169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defRPr sz="2800" b="0" cap="all"/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6024" y="3873029"/>
            <a:ext cx="1435696" cy="348059"/>
          </a:xfrm>
          <a:prstGeom prst="rect">
            <a:avLst/>
          </a:prstGeom>
          <a:gradFill>
            <a:gsLst>
              <a:gs pos="0">
                <a:srgbClr val="F15A22"/>
              </a:gs>
              <a:gs pos="100000">
                <a:srgbClr val="F99D33"/>
              </a:gs>
            </a:gsLst>
            <a:lin ang="0" scaled="0"/>
          </a:gradFill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8" name="Picture 4" descr="K:\TNC\Ростелеком\PPT Shablon\work\ROS-logo-diskr-color-goriz-RU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2" y="0"/>
            <a:ext cx="2957659" cy="16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1070372" y="6153399"/>
            <a:ext cx="0" cy="46647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1310208" y="6237312"/>
            <a:ext cx="172819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www.rt.ru</a:t>
            </a:r>
            <a:endParaRPr lang="ru-RU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778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28215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994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28215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282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282154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827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953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076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144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91058564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709"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04" y="6193978"/>
            <a:ext cx="72077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4BF2E87-D958-450C-B8CE-6001BA754807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070372" y="6153399"/>
            <a:ext cx="0" cy="46647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1310208" y="6237312"/>
            <a:ext cx="172819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www.rt.ru</a:t>
            </a:r>
            <a:endParaRPr lang="ru-RU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K:\TNC\Ростелеком\PPT Shablon\work\ROS-logo-color-horiz-RU.png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470" y="5720709"/>
            <a:ext cx="2491530" cy="113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812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7" r:id="rId10"/>
    <p:sldLayoutId id="2147483678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76213" indent="-176213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36575" indent="-268288" algn="l" defTabSz="914400" rtl="0" eaLnBrk="1" latinLnBrk="0" hangingPunct="1">
        <a:spcBef>
          <a:spcPct val="20000"/>
        </a:spcBef>
        <a:buFont typeface="Arial" pitchFamily="34" charset="0"/>
        <a:buChar char="–"/>
        <a:tabLst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20725" indent="-18415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720725" indent="-18415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720725" indent="-18415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22609630"/>
              </p:ext>
            </p:ext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64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6538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8538" y="1772816"/>
            <a:ext cx="571078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О ходе реализации</a:t>
            </a:r>
          </a:p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 проекта по МРФ «Сибирь» </a:t>
            </a: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а 06.02.2015 г.                          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2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19" y="188913"/>
            <a:ext cx="8641655" cy="431775"/>
          </a:xfrm>
          <a:solidFill>
            <a:schemeClr val="tx2"/>
          </a:solidFill>
        </p:spPr>
        <p:txBody>
          <a:bodyPr/>
          <a:lstStyle/>
          <a:p>
            <a:pPr algn="ctr"/>
            <a:r>
              <a:rPr lang="ru-RU" b="0" dirty="0" smtClean="0">
                <a:solidFill>
                  <a:schemeClr val="bg1"/>
                </a:solidFill>
              </a:rPr>
              <a:t>УНЦ на территории Сибирского федерального округа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691823"/>
              </p:ext>
            </p:extLst>
          </p:nvPr>
        </p:nvGraphicFramePr>
        <p:xfrm>
          <a:off x="323528" y="764704"/>
          <a:ext cx="8568953" cy="5445615"/>
        </p:xfrm>
        <a:graphic>
          <a:graphicData uri="http://schemas.openxmlformats.org/drawingml/2006/table">
            <a:tbl>
              <a:tblPr/>
              <a:tblGrid>
                <a:gridCol w="1841790"/>
                <a:gridCol w="1642679"/>
                <a:gridCol w="1642679"/>
                <a:gridCol w="1744606"/>
                <a:gridCol w="1697199"/>
              </a:tblGrid>
              <a:tr h="7763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Субъект Российской федерации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Общее кол-во УЦН по субъекту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РФ данный момент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Общее кол-во УЦН по субъекту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РФ на 01.12.2014г.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Общее кол-во УЦН по субъекту РФ</a:t>
                      </a:r>
                    </a:p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 13.05.2014г.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Отклонение</a:t>
                      </a:r>
                    </a:p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4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Алтайский край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5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Иркутская область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219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81(+4)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5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Кемеровская область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5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Красноярский край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5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Новосибирская область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4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Омская область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4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Алтай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5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Бурятия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4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Тыва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5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Хакасия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38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 (+1)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4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Томская область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5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Забайкальский край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7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1 945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1940</a:t>
                      </a: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308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455" marR="8455" marT="8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76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pPr algn="ctr"/>
            <a:r>
              <a:rPr lang="ru-RU" b="0" dirty="0" smtClean="0">
                <a:solidFill>
                  <a:schemeClr val="bg1"/>
                </a:solidFill>
              </a:rPr>
              <a:t>Планируемый график ввода ТД в СФО </a:t>
            </a:r>
            <a:br>
              <a:rPr lang="ru-RU" b="0" dirty="0" smtClean="0">
                <a:solidFill>
                  <a:schemeClr val="bg1"/>
                </a:solidFill>
              </a:rPr>
            </a:br>
            <a:r>
              <a:rPr lang="ru-RU" sz="1800" b="0" dirty="0" smtClean="0">
                <a:solidFill>
                  <a:schemeClr val="bg1"/>
                </a:solidFill>
              </a:rPr>
              <a:t>(нарастающим итогом)</a:t>
            </a:r>
            <a:endParaRPr lang="ru-RU" sz="1800" b="0" dirty="0">
              <a:solidFill>
                <a:schemeClr val="bg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3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539171"/>
              </p:ext>
            </p:extLst>
          </p:nvPr>
        </p:nvGraphicFramePr>
        <p:xfrm>
          <a:off x="323528" y="1268760"/>
          <a:ext cx="8352930" cy="4605535"/>
        </p:xfrm>
        <a:graphic>
          <a:graphicData uri="http://schemas.openxmlformats.org/drawingml/2006/table">
            <a:tbl>
              <a:tblPr/>
              <a:tblGrid>
                <a:gridCol w="2755001"/>
                <a:gridCol w="1172341"/>
                <a:gridCol w="1289575"/>
                <a:gridCol w="908565"/>
                <a:gridCol w="1113724"/>
                <a:gridCol w="1113724"/>
              </a:tblGrid>
              <a:tr h="4562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субъекта (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ов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 РФ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ТД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31.12.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31.12.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31.12.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31.12.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8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Алтайский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8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Иркутская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219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149(+4)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219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8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Кемеровская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8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Красноярский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8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Новосибирская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8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Омская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8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Республика Алтай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8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Республика Бурятия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8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Республика Тыва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8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Республика Хакассия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38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8(+1)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38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8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Томская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8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Забайкальский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8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1 945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23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583864" y="620689"/>
            <a:ext cx="8075240" cy="5544615"/>
          </a:xfrm>
          <a:prstGeom prst="rect">
            <a:avLst/>
          </a:prstGeom>
        </p:spPr>
        <p:txBody>
          <a:bodyPr lIns="0" tIns="0" rIns="0" bIns="0">
            <a:normAutofit fontScale="77500" lnSpcReduction="20000"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60363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28650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28650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628650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300" dirty="0" smtClean="0"/>
              <a:t>Генеральным подрядчиком ООО «Центр </a:t>
            </a:r>
            <a:r>
              <a:rPr lang="ru-RU" sz="2300" dirty="0" err="1"/>
              <a:t>энергоэффективности</a:t>
            </a:r>
            <a:r>
              <a:rPr lang="ru-RU" sz="2300" dirty="0"/>
              <a:t> ИНТЕР РАО </a:t>
            </a:r>
            <a:r>
              <a:rPr lang="ru-RU" sz="2300" dirty="0" smtClean="0"/>
              <a:t>ЕЭС» заключен договор на проектирование </a:t>
            </a:r>
            <a:r>
              <a:rPr lang="ru-RU" sz="2300" dirty="0"/>
              <a:t>с субподрядной </a:t>
            </a:r>
            <a:r>
              <a:rPr lang="ru-RU" sz="2300" dirty="0" smtClean="0"/>
              <a:t>организацией ООО УК «</a:t>
            </a:r>
            <a:r>
              <a:rPr lang="ru-RU" sz="2300" dirty="0" err="1" smtClean="0"/>
              <a:t>РусЭнергоМир</a:t>
            </a:r>
            <a:r>
              <a:rPr lang="ru-RU" sz="2300" dirty="0" smtClean="0"/>
              <a:t>»;</a:t>
            </a:r>
          </a:p>
          <a:p>
            <a:pPr lvl="0"/>
            <a:r>
              <a:rPr lang="ru-RU" sz="2300" dirty="0" smtClean="0"/>
              <a:t>Договор на выполнение СМР не подписан и находится в стадии согласования;</a:t>
            </a:r>
          </a:p>
          <a:p>
            <a:pPr lvl="0"/>
            <a:r>
              <a:rPr lang="ru-RU" sz="2300" dirty="0" smtClean="0"/>
              <a:t>Подписаны 274 заказов с ЦЭФ на проектирование и строительство ВОЛС в 2015 г.;</a:t>
            </a:r>
          </a:p>
          <a:p>
            <a:pPr lvl="0"/>
            <a:r>
              <a:rPr lang="ru-RU" sz="2300" dirty="0" smtClean="0"/>
              <a:t>Проведено авансирование работ по объему строительства 2015 г. По договору с ЦЭФ;</a:t>
            </a:r>
          </a:p>
          <a:p>
            <a:pPr lvl="0"/>
            <a:r>
              <a:rPr lang="ru-RU" sz="2300" dirty="0" smtClean="0"/>
              <a:t> Поставка первой партии оконечного оборудования точек доступа ожидается в марте 2015 года;</a:t>
            </a:r>
          </a:p>
          <a:p>
            <a:pPr lvl="0"/>
            <a:r>
              <a:rPr lang="ru-RU" sz="2300" dirty="0" smtClean="0"/>
              <a:t>ООО «Центр </a:t>
            </a:r>
            <a:r>
              <a:rPr lang="ru-RU" sz="2300" dirty="0" err="1" smtClean="0"/>
              <a:t>энергоэффективности</a:t>
            </a:r>
            <a:r>
              <a:rPr lang="ru-RU" sz="2300" dirty="0" smtClean="0"/>
              <a:t> ИНТЕР РАО ЕЭС»  проводит конкурсные процедуры по выбору поставщика кабельной продукции и материалов для реализации проекта;</a:t>
            </a:r>
          </a:p>
          <a:p>
            <a:pPr lvl="0"/>
            <a:r>
              <a:rPr lang="ru-RU" sz="2300" dirty="0"/>
              <a:t> </a:t>
            </a:r>
            <a:r>
              <a:rPr lang="ru-RU" sz="2300" dirty="0" smtClean="0"/>
              <a:t>ОАО «Ростелеком» подготовлена форма отчета о ходе реализации строительства точек доступа, для предоставления ООО «Центр </a:t>
            </a:r>
            <a:r>
              <a:rPr lang="ru-RU" sz="2300" dirty="0" err="1" smtClean="0"/>
              <a:t>энергоэффективности</a:t>
            </a:r>
            <a:r>
              <a:rPr lang="ru-RU" sz="2300" dirty="0" smtClean="0"/>
              <a:t> ИНТЕР РАО ЕЭС» в сторону Заказчика информации о фактическом объеме выполненных работ, начиная с февраля 2015 года на постоянной основе.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35533" y="3717032"/>
            <a:ext cx="8075240" cy="490066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Нашивка 5"/>
          <p:cNvSpPr/>
          <p:nvPr>
            <p:custDataLst>
              <p:tags r:id="rId1"/>
            </p:custDataLst>
          </p:nvPr>
        </p:nvSpPr>
        <p:spPr>
          <a:xfrm>
            <a:off x="317989" y="260648"/>
            <a:ext cx="8424935" cy="504056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Реализация проекта</a:t>
            </a:r>
            <a:endParaRPr lang="ru-RU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01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шивка 4"/>
          <p:cNvSpPr/>
          <p:nvPr>
            <p:custDataLst>
              <p:tags r:id="rId1"/>
            </p:custDataLst>
          </p:nvPr>
        </p:nvSpPr>
        <p:spPr>
          <a:xfrm>
            <a:off x="0" y="260648"/>
            <a:ext cx="9104018" cy="504056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Объёмные показатели проекта. Строительство ТД </a:t>
            </a:r>
            <a:endParaRPr lang="ru-RU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091062607"/>
              </p:ext>
            </p:extLst>
          </p:nvPr>
        </p:nvGraphicFramePr>
        <p:xfrm>
          <a:off x="251520" y="1397000"/>
          <a:ext cx="842493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14202" y="908720"/>
            <a:ext cx="5065909" cy="849312"/>
          </a:xfrm>
        </p:spPr>
        <p:txBody>
          <a:bodyPr/>
          <a:lstStyle/>
          <a:p>
            <a:pPr eaLnBrk="1" hangingPunct="1"/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Строительство ТД по проекту 1945</a:t>
            </a: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250825" y="6193978"/>
            <a:ext cx="577454" cy="365125"/>
          </a:xfrm>
        </p:spPr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25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шивка 4"/>
          <p:cNvSpPr/>
          <p:nvPr>
            <p:custDataLst>
              <p:tags r:id="rId1"/>
            </p:custDataLst>
          </p:nvPr>
        </p:nvSpPr>
        <p:spPr>
          <a:xfrm>
            <a:off x="0" y="260648"/>
            <a:ext cx="9104018" cy="504056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Объёмные показатели проекта. Строительство ТД </a:t>
            </a:r>
            <a:endParaRPr lang="ru-RU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23700722"/>
              </p:ext>
            </p:extLst>
          </p:nvPr>
        </p:nvGraphicFramePr>
        <p:xfrm>
          <a:off x="251520" y="1397000"/>
          <a:ext cx="842493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14202" y="908720"/>
            <a:ext cx="5065909" cy="849312"/>
          </a:xfrm>
        </p:spPr>
        <p:txBody>
          <a:bodyPr/>
          <a:lstStyle/>
          <a:p>
            <a:pPr eaLnBrk="1" hangingPunct="1"/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Строительство ТД 2015 год</a:t>
            </a:r>
          </a:p>
        </p:txBody>
      </p:sp>
      <p:sp>
        <p:nvSpPr>
          <p:cNvPr id="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250825" y="6193978"/>
            <a:ext cx="577454" cy="365125"/>
          </a:xfrm>
        </p:spPr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47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шивка 4"/>
          <p:cNvSpPr/>
          <p:nvPr>
            <p:custDataLst>
              <p:tags r:id="rId1"/>
            </p:custDataLst>
          </p:nvPr>
        </p:nvSpPr>
        <p:spPr>
          <a:xfrm>
            <a:off x="0" y="260648"/>
            <a:ext cx="9104018" cy="504056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Предложение по включению в </a:t>
            </a:r>
            <a:r>
              <a:rPr lang="ru-RU" sz="2800" b="1" dirty="0" smtClean="0">
                <a:solidFill>
                  <a:schemeClr val="bg1"/>
                </a:solidFill>
              </a:rPr>
              <a:t>проект решения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13275478"/>
              </p:ext>
            </p:extLst>
          </p:nvPr>
        </p:nvGraphicFramePr>
        <p:xfrm>
          <a:off x="251520" y="1397000"/>
          <a:ext cx="842493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34878" y="1484784"/>
            <a:ext cx="8234262" cy="3600400"/>
          </a:xfrm>
        </p:spPr>
        <p:txBody>
          <a:bodyPr/>
          <a:lstStyle/>
          <a:p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ru-RU" sz="2000" b="1" dirty="0"/>
              <a:t>Рекомендовать ОАО «Ростелеком»: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1. Проконтролировать завершение работ по подписанию договора СМР в феврале 2015 г. между ЦЭФ и РЭМ</a:t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2. Организовать работу РФ МРФ «Сибирь» с ЦЭФ по формированию и предоставлению отчетов о ходе строительства ВОЛС в НП.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 </a:t>
            </a: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250825" y="6193978"/>
            <a:ext cx="577454" cy="365125"/>
          </a:xfrm>
        </p:spPr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42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71500" y="3071813"/>
            <a:ext cx="8075613" cy="849312"/>
          </a:xfrm>
        </p:spPr>
        <p:txBody>
          <a:bodyPr/>
          <a:lstStyle/>
          <a:p>
            <a:pPr eaLnBrk="1" hangingPunct="1"/>
            <a:r>
              <a:rPr lang="ru-RU" altLang="ru-RU" dirty="0" smtClean="0">
                <a:latin typeface="Arial" charset="0"/>
                <a:cs typeface="Arial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43043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227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/m_precDefaultPercent&gt;&lt;m_precDefaultDate&gt;&lt;m_bNumberIsYear val=&quot;0&quot;/&gt;&lt;m_strFormatTime&gt;%#m/%#d/%Y&lt;/m_strFormatTime&gt;&lt;/m_precDefaultDate&gt;&lt;m_precDefaultYear/&gt;&lt;m_precDefaultQuarter/&gt;&lt;m_precDefaultMonth/&gt;&lt;m_precDefaultWeek/&gt;&lt;m_precDefaultDay/&gt;&lt;m_mruColor&gt;&lt;m_vecMRU length=&quot;22&quot;&gt;&lt;elem m_fUsage=&quot;2.18754100000000040000E+000&quot;&gt;&lt;m_msothmcolidx val=&quot;0&quot;/&gt;&lt;m_rgb r=&quot;7&quot; g=&quot;4e&quot; b=&quot;78&quot;/&gt;&lt;m_ppcolschidx tagver0=&quot;23004&quot; tagname0=&quot;m_ppcolschidxUNRECOGNIZED&quot; val=&quot;0&quot;/&gt;&lt;m_nBrightness val=&quot;0&quot;/&gt;&lt;/elem&gt;&lt;elem m_fUsage=&quot;2.14777881188410680000E+000&quot;&gt;&lt;m_msothmcolidx val=&quot;0&quot;/&gt;&lt;m_rgb r=&quot;6&quot; g=&quot;3a&quot; b=&quot;7b&quot;/&gt;&lt;m_ppcolschidx tagver0=&quot;23004&quot; tagname0=&quot;m_ppcolschidxUNRECOGNIZED&quot; val=&quot;0&quot;/&gt;&lt;m_nBrightness val=&quot;0&quot;/&gt;&lt;/elem&gt;&lt;elem m_fUsage=&quot;1.79194285733031000000E+000&quot;&gt;&lt;m_msothmcolidx val=&quot;0&quot;/&gt;&lt;m_rgb r=&quot;cd&quot; g=&quot;c&quot; b=&quot;1&quot;/&gt;&lt;m_ppcolschidx tagver0=&quot;23004&quot; tagname0=&quot;m_ppcolschidxUNRECOGNIZED&quot; val=&quot;0&quot;/&gt;&lt;m_nBrightness val=&quot;0&quot;/&gt;&lt;/elem&gt;&lt;elem m_fUsage=&quot;1.26882811778207840000E+000&quot;&gt;&lt;m_msothmcolidx val=&quot;0&quot;/&gt;&lt;m_rgb r=&quot;2&quot; g=&quot;8a&quot; b=&quot;5&quot;/&gt;&lt;m_ppcolschidx tagver0=&quot;23004&quot; tagname0=&quot;m_ppcolschidxUNRECOGNIZED&quot; val=&quot;0&quot;/&gt;&lt;m_nBrightness val=&quot;0&quot;/&gt;&lt;/elem&gt;&lt;elem m_fUsage=&quot;1.02495691111090630000E+000&quot;&gt;&lt;m_msothmcolidx val=&quot;0&quot;/&gt;&lt;m_rgb r=&quot;fd&quot; g=&quot;bc&quot; b=&quot;5f&quot;/&gt;&lt;m_ppcolschidx tagver0=&quot;23004&quot; tagname0=&quot;m_ppcolschidxUNRECOGNIZED&quot; val=&quot;0&quot;/&gt;&lt;m_nBrightness val=&quot;0&quot;/&gt;&lt;/elem&gt;&lt;elem m_fUsage=&quot;7.96765103472510170000E-001&quot;&gt;&lt;m_msothmcolidx val=&quot;0&quot;/&gt;&lt;m_rgb r=&quot;1c&quot; g=&quot;84&quot; b=&quot;c1&quot;/&gt;&lt;m_ppcolschidx tagver0=&quot;23004&quot; tagname0=&quot;m_ppcolschidxUNRECOGNIZED&quot; val=&quot;0&quot;/&gt;&lt;m_nBrightness val=&quot;0&quot;/&gt;&lt;/elem&gt;&lt;elem m_fUsage=&quot;7.52159605270258050000E-001&quot;&gt;&lt;m_msothmcolidx val=&quot;0&quot;/&gt;&lt;m_rgb r=&quot;f7&quot; g=&quot;96&quot; b=&quot;46&quot;/&gt;&lt;m_ppcolschidx tagver0=&quot;23004&quot; tagname0=&quot;m_ppcolschidxUNRECOGNIZED&quot; val=&quot;0&quot;/&gt;&lt;m_nBrightness val=&quot;0&quot;/&gt;&lt;/elem&gt;&lt;elem m_fUsage=&quot;2.57715051237707020000E-002&quot;&gt;&lt;m_msothmcolidx val=&quot;0&quot;/&gt;&lt;m_rgb r=&quot;f0&quot; g=&quot;4e&quot; b=&quot;23&quot;/&gt;&lt;m_ppcolschidx tagver0=&quot;23004&quot; tagname0=&quot;m_ppcolschidxUNRECOGNIZED&quot; val=&quot;0&quot;/&gt;&lt;m_nBrightness val=&quot;0&quot;/&gt;&lt;/elem&gt;&lt;elem m_fUsage=&quot;1.03767706492349570000E-003&quot;&gt;&lt;m_msothmcolidx val=&quot;0&quot;/&gt;&lt;m_rgb r=&quot;e7&quot; g=&quot;b6&quot; b=&quot;e&quot;/&gt;&lt;m_ppcolschidx tagver0=&quot;23004&quot; tagname0=&quot;m_ppcolschidxUNRECOGNIZED&quot; val=&quot;0&quot;/&gt;&lt;m_nBrightness val=&quot;0&quot;/&gt;&lt;/elem&gt;&lt;elem m_fUsage=&quot;8.59504455717143900000E-004&quot;&gt;&lt;m_msothmcolidx val=&quot;0&quot;/&gt;&lt;m_rgb r=&quot;23&quot; g=&quot;1c&quot; b=&quot;a8&quot;/&gt;&lt;m_ppcolschidx tagver0=&quot;23004&quot; tagname0=&quot;m_ppcolschidxUNRECOGNIZED&quot; val=&quot;0&quot;/&gt;&lt;m_nBrightness val=&quot;0&quot;/&gt;&lt;/elem&gt;&lt;elem m_fUsage=&quot;7.73554010145429500000E-004&quot;&gt;&lt;m_msothmcolidx val=&quot;0&quot;/&gt;&lt;m_rgb r=&quot;2b&quot; g=&quot;30&quot; b=&quot;fd&quot;/&gt;&lt;m_ppcolschidx tagver0=&quot;23004&quot; tagname0=&quot;m_ppcolschidxUNRECOGNIZED&quot; val=&quot;0&quot;/&gt;&lt;m_nBrightness val=&quot;0&quot;/&gt;&lt;/elem&gt;&lt;elem m_fUsage=&quot;5.63920873396018140000E-004&quot;&gt;&lt;m_msothmcolidx val=&quot;0&quot;/&gt;&lt;m_rgb r=&quot;bf&quot; g=&quot;f&quot; b=&quot;1c&quot;/&gt;&lt;m_ppcolschidx tagver0=&quot;23004&quot; tagname0=&quot;m_ppcolschidxUNRECOGNIZED&quot; val=&quot;0&quot;/&gt;&lt;m_nBrightness val=&quot;0&quot;/&gt;&lt;/elem&gt;&lt;elem m_fUsage=&quot;4.61996644348625350000E-004&quot;&gt;&lt;m_msothmcolidx val=&quot;0&quot;/&gt;&lt;m_rgb r=&quot;eb&quot; g=&quot;f1&quot; b=&quot;3&quot;/&gt;&lt;m_ppcolschidx tagver0=&quot;23004&quot; tagname0=&quot;m_ppcolschidxUNRECOGNIZED&quot; val=&quot;0&quot;/&gt;&lt;m_nBrightness val=&quot;0&quot;/&gt;&lt;/elem&gt;&lt;elem m_fUsage=&quot;3.69988485035127590000E-004&quot;&gt;&lt;m_msothmcolidx val=&quot;0&quot;/&gt;&lt;m_rgb r=&quot;e3&quot; g=&quot;c4&quot; b=&quot;11&quot;/&gt;&lt;m_ppcolschidx tagver0=&quot;23004&quot; tagname0=&quot;m_ppcolschidxUNRECOGNIZED&quot; val=&quot;0&quot;/&gt;&lt;m_nBrightness val=&quot;0&quot;/&gt;&lt;/elem&gt;&lt;elem m_fUsage=&quot;1.16106307035309470000E-004&quot;&gt;&lt;m_msothmcolidx val=&quot;0&quot;/&gt;&lt;m_rgb r=&quot;f8&quot; g=&quot;fc&quot; b=&quot;41&quot;/&gt;&lt;m_ppcolschidx tagver0=&quot;23004&quot; tagname0=&quot;m_ppcolschidxUNRECOGNIZED&quot; val=&quot;0&quot;/&gt;&lt;m_nBrightness val=&quot;0&quot;/&gt;&lt;/elem&gt;&lt;elem m_fUsage=&quot;4.38889528667004710000E-005&quot;&gt;&lt;m_msothmcolidx val=&quot;0&quot;/&gt;&lt;m_rgb r=&quot;80&quot; g=&quot;64&quot; b=&quot;a2&quot;/&gt;&lt;m_ppcolschidx tagver0=&quot;23004&quot; tagname0=&quot;m_ppcolschidxUNRECOGNIZED&quot; val=&quot;0&quot;/&gt;&lt;m_nBrightness val=&quot;0&quot;/&gt;&lt;/elem&gt;&lt;elem m_fUsage=&quot;1.70171197831765960000E-005&quot;&gt;&lt;m_msothmcolidx val=&quot;0&quot;/&gt;&lt;m_rgb r=&quot;fa&quot; g=&quot;c0&quot; b=&quot;90&quot;/&gt;&lt;m_ppcolschidx tagver0=&quot;23004&quot; tagname0=&quot;m_ppcolschidxUNRECOGNIZED&quot; val=&quot;0&quot;/&gt;&lt;m_nBrightness val=&quot;0&quot;/&gt;&lt;/elem&gt;&lt;elem m_fUsage=&quot;8.87439521786118600000E-006&quot;&gt;&lt;m_msothmcolidx val=&quot;0&quot;/&gt;&lt;m_rgb r=&quot;e4&quot; g=&quot;6c&quot; b=&quot;a&quot;/&gt;&lt;m_ppcolschidx tagver0=&quot;23004&quot; tagname0=&quot;m_ppcolschidxUNRECOGNIZED&quot; val=&quot;0&quot;/&gt;&lt;m_nBrightness val=&quot;0&quot;/&gt;&lt;/elem&gt;&lt;elem m_fUsage=&quot;3.55970598964292380000E-006&quot;&gt;&lt;m_msothmcolidx val=&quot;0&quot;/&gt;&lt;m_rgb r=&quot;0&quot; g=&quot;aa&quot; b=&quot;e7&quot;/&gt;&lt;m_ppcolschidx tagver0=&quot;23004&quot; tagname0=&quot;m_ppcolschidxUNRECOGNIZED&quot; val=&quot;0&quot;/&gt;&lt;m_nBrightness val=&quot;0&quot;/&gt;&lt;/elem&gt;&lt;elem m_fUsage=&quot;6.59805965085433260000E-012&quot;&gt;&lt;m_msothmcolidx val=&quot;0&quot;/&gt;&lt;m_rgb r=&quot;8f&quot; g=&quot;e2&quot; b=&quot;ff&quot;/&gt;&lt;m_ppcolschidx tagver0=&quot;23004&quot; tagname0=&quot;m_ppcolschidxUNRECOGNIZED&quot; val=&quot;0&quot;/&gt;&lt;m_nBrightness val=&quot;0&quot;/&gt;&lt;/elem&gt;&lt;elem m_fUsage=&quot;4.98013656334971100000E-012&quot;&gt;&lt;m_msothmcolidx val=&quot;0&quot;/&gt;&lt;m_rgb r=&quot;0&quot; g=&quot;aa&quot; b=&quot;d5&quot;/&gt;&lt;m_ppcolschidx tagver0=&quot;23004&quot; tagname0=&quot;m_ppcolschidxUNRECOGNIZED&quot; val=&quot;0&quot;/&gt;&lt;m_nBrightness val=&quot;0&quot;/&gt;&lt;/elem&gt;&lt;elem m_fUsage=&quot;2.57054554716708810000E-014&quot;&gt;&lt;m_msothmcolidx val=&quot;0&quot;/&gt;&lt;m_rgb r=&quot;4b&quot; g=&quot;ac&quot; b=&quot;c6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heme/theme1.xml><?xml version="1.0" encoding="utf-8"?>
<a:theme xmlns:a="http://schemas.openxmlformats.org/drawingml/2006/main" name="1_Office Theme">
  <a:themeElements>
    <a:clrScheme name="Rostelecom_new brand">
      <a:dk1>
        <a:sysClr val="windowText" lastClr="000000"/>
      </a:dk1>
      <a:lt1>
        <a:sysClr val="window" lastClr="FFFFFF"/>
      </a:lt1>
      <a:dk2>
        <a:srgbClr val="00AAE7"/>
      </a:dk2>
      <a:lt2>
        <a:srgbClr val="EEECE1"/>
      </a:lt2>
      <a:accent1>
        <a:srgbClr val="063A7B"/>
      </a:accent1>
      <a:accent2>
        <a:srgbClr val="F04E23"/>
      </a:accent2>
      <a:accent3>
        <a:srgbClr val="FDBC5F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451</Words>
  <Application>Microsoft Office PowerPoint</Application>
  <PresentationFormat>Экран (4:3)</PresentationFormat>
  <Paragraphs>203</Paragraphs>
  <Slides>8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1_Office Theme</vt:lpstr>
      <vt:lpstr>think-cell Slide</vt:lpstr>
      <vt:lpstr>Презентация PowerPoint</vt:lpstr>
      <vt:lpstr>УНЦ на территории Сибирского федерального округа</vt:lpstr>
      <vt:lpstr>Планируемый график ввода ТД в СФО  (нарастающим итогом)</vt:lpstr>
      <vt:lpstr>Презентация PowerPoint</vt:lpstr>
      <vt:lpstr>Строительство ТД по проекту 1945</vt:lpstr>
      <vt:lpstr>Строительство ТД 2015 год</vt:lpstr>
      <vt:lpstr> Рекомендовать ОАО «Ростелеком»:  1. Проконтролировать завершение работ по подписанию договора СМР в феврале 2015 г. между ЦЭФ и РЭМ  2. Организовать работу РФ МРФ «Сибирь» с ЦЭФ по формированию и предоставлению отчетов о ходе строительства ВОЛС в НП.  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2012-12-13T05:27:05Z</dcterms:created>
  <dcterms:modified xsi:type="dcterms:W3CDTF">2015-02-06T03:59:41Z</dcterms:modified>
</cp:coreProperties>
</file>