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89" r:id="rId4"/>
    <p:sldId id="260" r:id="rId5"/>
    <p:sldId id="263" r:id="rId6"/>
    <p:sldId id="286" r:id="rId7"/>
    <p:sldId id="290" r:id="rId8"/>
    <p:sldId id="292" r:id="rId9"/>
    <p:sldId id="293" r:id="rId10"/>
    <p:sldId id="294" r:id="rId11"/>
    <p:sldId id="303" r:id="rId12"/>
    <p:sldId id="309" r:id="rId13"/>
  </p:sldIdLst>
  <p:sldSz cx="9144000" cy="6858000" type="screen4x3"/>
  <p:notesSz cx="6734175" cy="9853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расавина Ксения Евгеньевна" initials="ККЕ" lastIdx="2" clrIdx="0"/>
  <p:cmAuthor id="1" name="Косарева Валентина Валерьевна" initials="КВВ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FA4"/>
    <a:srgbClr val="D16309"/>
    <a:srgbClr val="D9D9D9"/>
    <a:srgbClr val="8C97C0"/>
    <a:srgbClr val="961E1E"/>
    <a:srgbClr val="A63C53"/>
    <a:srgbClr val="2445A4"/>
    <a:srgbClr val="FFFFFF"/>
    <a:srgbClr val="903448"/>
    <a:srgbClr val="992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92530" autoAdjust="0"/>
  </p:normalViewPr>
  <p:slideViewPr>
    <p:cSldViewPr>
      <p:cViewPr>
        <p:scale>
          <a:sx n="77" d="100"/>
          <a:sy n="77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142" cy="492680"/>
          </a:xfrm>
          <a:prstGeom prst="rect">
            <a:avLst/>
          </a:prstGeom>
        </p:spPr>
        <p:txBody>
          <a:bodyPr vert="horz" lIns="92214" tIns="46107" rIns="92214" bIns="4610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476" y="2"/>
            <a:ext cx="2918142" cy="492680"/>
          </a:xfrm>
          <a:prstGeom prst="rect">
            <a:avLst/>
          </a:prstGeom>
        </p:spPr>
        <p:txBody>
          <a:bodyPr vert="horz" lIns="92214" tIns="46107" rIns="92214" bIns="46107" rtlCol="0"/>
          <a:lstStyle>
            <a:lvl1pPr algn="r">
              <a:defRPr sz="1100"/>
            </a:lvl1pPr>
          </a:lstStyle>
          <a:p>
            <a:fld id="{023B2096-1A4C-4A29-9F18-60B2E0A3455E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59223"/>
            <a:ext cx="2918142" cy="492680"/>
          </a:xfrm>
          <a:prstGeom prst="rect">
            <a:avLst/>
          </a:prstGeom>
        </p:spPr>
        <p:txBody>
          <a:bodyPr vert="horz" lIns="92214" tIns="46107" rIns="92214" bIns="4610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476" y="9359223"/>
            <a:ext cx="2918142" cy="492680"/>
          </a:xfrm>
          <a:prstGeom prst="rect">
            <a:avLst/>
          </a:prstGeom>
        </p:spPr>
        <p:txBody>
          <a:bodyPr vert="horz" lIns="92214" tIns="46107" rIns="92214" bIns="46107" rtlCol="0" anchor="b"/>
          <a:lstStyle>
            <a:lvl1pPr algn="r">
              <a:defRPr sz="1100"/>
            </a:lvl1pPr>
          </a:lstStyle>
          <a:p>
            <a:fld id="{2E1E9E91-5C39-45D2-AAC7-594143165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76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7448" cy="492840"/>
          </a:xfrm>
          <a:prstGeom prst="rect">
            <a:avLst/>
          </a:prstGeom>
        </p:spPr>
        <p:txBody>
          <a:bodyPr vert="horz" lIns="92214" tIns="46107" rIns="92214" bIns="4610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123" y="0"/>
            <a:ext cx="2917448" cy="492840"/>
          </a:xfrm>
          <a:prstGeom prst="rect">
            <a:avLst/>
          </a:prstGeom>
        </p:spPr>
        <p:txBody>
          <a:bodyPr vert="horz" lIns="92214" tIns="46107" rIns="92214" bIns="46107" rtlCol="0"/>
          <a:lstStyle>
            <a:lvl1pPr algn="r">
              <a:defRPr sz="1100"/>
            </a:lvl1pPr>
          </a:lstStyle>
          <a:p>
            <a:fld id="{6D8EECEB-370E-4945-A184-88822F403219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8188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4" tIns="46107" rIns="92214" bIns="461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58" y="4680387"/>
            <a:ext cx="5387661" cy="4433966"/>
          </a:xfrm>
          <a:prstGeom prst="rect">
            <a:avLst/>
          </a:prstGeom>
        </p:spPr>
        <p:txBody>
          <a:bodyPr vert="horz" lIns="92214" tIns="46107" rIns="92214" bIns="461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59173"/>
            <a:ext cx="2917448" cy="492840"/>
          </a:xfrm>
          <a:prstGeom prst="rect">
            <a:avLst/>
          </a:prstGeom>
        </p:spPr>
        <p:txBody>
          <a:bodyPr vert="horz" lIns="92214" tIns="46107" rIns="92214" bIns="4610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123" y="9359173"/>
            <a:ext cx="2917448" cy="492840"/>
          </a:xfrm>
          <a:prstGeom prst="rect">
            <a:avLst/>
          </a:prstGeom>
        </p:spPr>
        <p:txBody>
          <a:bodyPr vert="horz" lIns="92214" tIns="46107" rIns="92214" bIns="46107" rtlCol="0" anchor="b"/>
          <a:lstStyle>
            <a:lvl1pPr algn="r">
              <a:defRPr sz="1100"/>
            </a:lvl1pPr>
          </a:lstStyle>
          <a:p>
            <a:fld id="{3398A885-20B5-4D96-87CC-07368111C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7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A885-20B5-4D96-87CC-07368111C14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A885-20B5-4D96-87CC-07368111C14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0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A885-20B5-4D96-87CC-07368111C14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47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A885-20B5-4D96-87CC-07368111C14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7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144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A885-20B5-4D96-87CC-07368111C14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58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A885-20B5-4D96-87CC-07368111C14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29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A885-20B5-4D96-87CC-07368111C14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2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A885-20B5-4D96-87CC-07368111C14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2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1656184"/>
          </a:xfrm>
        </p:spPr>
        <p:txBody>
          <a:bodyPr/>
          <a:lstStyle>
            <a:lvl1pPr algn="l">
              <a:defRPr>
                <a:solidFill>
                  <a:srgbClr val="D1630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4725144"/>
            <a:ext cx="7776864" cy="96051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81A9-38FF-42DF-9A29-7E37B7872C59}" type="datetime1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6453336"/>
            <a:ext cx="57606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2" y="0"/>
            <a:ext cx="72008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2420888"/>
          </a:xfrm>
          <a:prstGeom prst="rect">
            <a:avLst/>
          </a:prstGeom>
          <a:gradFill flip="none" rotWithShape="1">
            <a:gsLst>
              <a:gs pos="0">
                <a:srgbClr val="244FA4">
                  <a:shade val="30000"/>
                  <a:satMod val="115000"/>
                </a:srgbClr>
              </a:gs>
              <a:gs pos="50000">
                <a:srgbClr val="244FA4">
                  <a:shade val="67500"/>
                  <a:satMod val="115000"/>
                </a:srgbClr>
              </a:gs>
              <a:gs pos="100000">
                <a:srgbClr val="244F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2348880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D16309">
                  <a:shade val="30000"/>
                  <a:satMod val="115000"/>
                </a:srgbClr>
              </a:gs>
              <a:gs pos="50000">
                <a:srgbClr val="D16309">
                  <a:shade val="67500"/>
                  <a:satMod val="115000"/>
                </a:srgbClr>
              </a:gs>
              <a:gs pos="100000">
                <a:srgbClr val="D1630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499992" y="626869"/>
            <a:ext cx="3456384" cy="281851"/>
          </a:xfrm>
          <a:prstGeom prst="roundRect">
            <a:avLst>
              <a:gd name="adj" fmla="val 13171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 smtClean="0">
                <a:solidFill>
                  <a:schemeClr val="bg1">
                    <a:lumMod val="95000"/>
                  </a:schemeClr>
                </a:solidFill>
              </a:rPr>
              <a:t>ФЕДЕРАЛЬНАЯ УПОЛНОМОЧЕННАЯ ОРГАНИЗАЦИЯ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2515333" cy="1584176"/>
          </a:xfrm>
          <a:prstGeom prst="roundRect">
            <a:avLst>
              <a:gd name="adj" fmla="val 6361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Скругленный прямоугольник 15"/>
          <p:cNvSpPr/>
          <p:nvPr userDrawn="1"/>
        </p:nvSpPr>
        <p:spPr>
          <a:xfrm>
            <a:off x="4499992" y="908720"/>
            <a:ext cx="3384376" cy="102155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dirty="0" smtClean="0">
                <a:solidFill>
                  <a:schemeClr val="bg1">
                    <a:lumMod val="95000"/>
                  </a:schemeClr>
                </a:solidFill>
              </a:rPr>
              <a:t>«УНИВЕРСАЛЬНАЯ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dirty="0" smtClean="0">
                <a:solidFill>
                  <a:schemeClr val="bg1">
                    <a:lumMod val="95000"/>
                  </a:schemeClr>
                </a:solidFill>
              </a:rPr>
              <a:t>ЭЛЕКТРОННАЯ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dirty="0" smtClean="0">
                <a:solidFill>
                  <a:schemeClr val="bg1">
                    <a:lumMod val="95000"/>
                  </a:schemeClr>
                </a:solidFill>
              </a:rPr>
              <a:t>КАРТА»</a:t>
            </a:r>
            <a:endParaRPr lang="ru-RU" sz="1800" b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5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268760"/>
            <a:ext cx="5486400" cy="34588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84A7-AE6D-435B-8BBC-8C6562B10BD6}" type="datetime1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65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6805-8E76-4765-B88B-9AAEA18554F4}" type="datetime1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68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48574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CD1B-F809-4410-81E6-4B97BEB119A2}" type="datetime1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67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8840"/>
            <a:ext cx="7772400" cy="1944216"/>
          </a:xfrm>
        </p:spPr>
        <p:txBody>
          <a:bodyPr anchor="ctr"/>
          <a:lstStyle>
            <a:lvl1pPr algn="r">
              <a:defRPr sz="4000" b="0" cap="none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8A7F-5834-459F-BE0B-800EAF9096FE}" type="datetime1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gradFill flip="none" rotWithShape="1">
            <a:gsLst>
              <a:gs pos="0">
                <a:srgbClr val="244FA4">
                  <a:shade val="30000"/>
                  <a:satMod val="115000"/>
                </a:srgbClr>
              </a:gs>
              <a:gs pos="50000">
                <a:srgbClr val="244FA4">
                  <a:shade val="67500"/>
                  <a:satMod val="115000"/>
                </a:srgbClr>
              </a:gs>
              <a:gs pos="100000">
                <a:srgbClr val="244F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268760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D16309">
                  <a:shade val="30000"/>
                  <a:satMod val="115000"/>
                </a:srgbClr>
              </a:gs>
              <a:gs pos="50000">
                <a:srgbClr val="D16309">
                  <a:shade val="67500"/>
                  <a:satMod val="115000"/>
                </a:srgbClr>
              </a:gs>
              <a:gs pos="100000">
                <a:srgbClr val="D1630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691" y="332656"/>
            <a:ext cx="1028997" cy="648071"/>
          </a:xfrm>
          <a:prstGeom prst="roundRect">
            <a:avLst>
              <a:gd name="adj" fmla="val 6361"/>
            </a:avLst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 userDrawn="1"/>
        </p:nvSpPr>
        <p:spPr>
          <a:xfrm>
            <a:off x="467544" y="6453336"/>
            <a:ext cx="56166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57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422-E44D-40AD-B9A7-C5F5774E3A91}" type="datetime1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67544" y="692696"/>
            <a:ext cx="8208912" cy="57606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63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2E36-CB18-4C32-A936-E123C1112B12}" type="datetime1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57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BEE3-9DA9-4A38-85FC-0A26221D5493}" type="datetime1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58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6C03-748A-4E6D-A831-F7B25B0753E5}" type="datetime1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9D13-2A7E-400F-8F98-86E4A86D5134}" type="datetime1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74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7DB-5A1D-4911-93D2-D29FA648EAB7}" type="datetime1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53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9032-CB67-464E-A4C3-B954D334ED4F}" type="datetime1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69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05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ound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3B7E-AAB2-46F8-A916-AE7177E215A1}" type="datetime1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744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95536" y="6487452"/>
            <a:ext cx="5688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 smtClean="0">
                <a:solidFill>
                  <a:srgbClr val="244FA4"/>
                </a:solidFill>
              </a:rPr>
              <a:t>ФЕДЕРАЛЬНАЯ УПОЛНОМОЧЕННАЯ ОРГАНИЗАЦИЯ «УНИВЕРСАЛЬНАЯ ЭЛЕКТРОННАЯ КАРТА»</a:t>
            </a:r>
            <a:endParaRPr lang="ru-RU" dirty="0">
              <a:solidFill>
                <a:srgbClr val="244FA4"/>
              </a:solidFill>
            </a:endParaRPr>
          </a:p>
        </p:txBody>
      </p:sp>
      <p:sp>
        <p:nvSpPr>
          <p:cNvPr id="14" name="Скругленный прямоугольник 13"/>
          <p:cNvSpPr/>
          <p:nvPr userDrawn="1"/>
        </p:nvSpPr>
        <p:spPr>
          <a:xfrm>
            <a:off x="7884368" y="6165304"/>
            <a:ext cx="936104" cy="504056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>
            <a:off x="6156176" y="6525344"/>
            <a:ext cx="1656184" cy="144016"/>
          </a:xfrm>
          <a:prstGeom prst="roundRect">
            <a:avLst/>
          </a:prstGeom>
          <a:solidFill>
            <a:srgbClr val="244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>
            <a:off x="8532440" y="5805264"/>
            <a:ext cx="288032" cy="288032"/>
          </a:xfrm>
          <a:prstGeom prst="roundRect">
            <a:avLst>
              <a:gd name="adj" fmla="val 16667"/>
            </a:avLst>
          </a:prstGeom>
          <a:solidFill>
            <a:srgbClr val="D16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1043608" y="620689"/>
            <a:ext cx="7632848" cy="72008"/>
          </a:xfrm>
          <a:prstGeom prst="rect">
            <a:avLst/>
          </a:prstGeom>
          <a:gradFill flip="none" rotWithShape="1">
            <a:gsLst>
              <a:gs pos="0">
                <a:srgbClr val="244FA4">
                  <a:shade val="30000"/>
                  <a:satMod val="115000"/>
                </a:srgbClr>
              </a:gs>
              <a:gs pos="50000">
                <a:srgbClr val="244FA4">
                  <a:shade val="67500"/>
                  <a:satMod val="115000"/>
                </a:srgbClr>
              </a:gs>
              <a:gs pos="100000">
                <a:srgbClr val="244FA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504" y="116633"/>
            <a:ext cx="1028997" cy="648071"/>
          </a:xfrm>
          <a:prstGeom prst="roundRect">
            <a:avLst>
              <a:gd name="adj" fmla="val 6361"/>
            </a:avLst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 userDrawn="1"/>
        </p:nvCxnSpPr>
        <p:spPr>
          <a:xfrm>
            <a:off x="467544" y="6525344"/>
            <a:ext cx="5544616" cy="0"/>
          </a:xfrm>
          <a:prstGeom prst="line">
            <a:avLst/>
          </a:prstGeom>
          <a:ln>
            <a:solidFill>
              <a:srgbClr val="244F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4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4000" kern="1200">
          <a:solidFill>
            <a:srgbClr val="D1630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C97C0"/>
        </a:buClr>
        <a:buSzPct val="150000"/>
        <a:buFont typeface="Wingdings" pitchFamily="2" charset="2"/>
        <a:buChar char="ü"/>
        <a:defRPr sz="1800" kern="1200">
          <a:solidFill>
            <a:srgbClr val="244FA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244FA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244FA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244FA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rgbClr val="244FA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ecard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373216"/>
            <a:ext cx="2952328" cy="62045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rgbClr val="8C97C0"/>
                </a:solidFill>
                <a:ea typeface="Segoe UI" pitchFamily="34" charset="0"/>
                <a:cs typeface="Segoe UI" pitchFamily="34" charset="0"/>
              </a:rPr>
              <a:t/>
            </a:r>
            <a:br>
              <a:rPr lang="ru-RU" sz="1800" dirty="0">
                <a:solidFill>
                  <a:srgbClr val="8C97C0"/>
                </a:solidFill>
                <a:ea typeface="Segoe UI" pitchFamily="34" charset="0"/>
                <a:cs typeface="Segoe UI" pitchFamily="34" charset="0"/>
              </a:rPr>
            </a:br>
            <a:r>
              <a:rPr lang="ru-RU" sz="1800" dirty="0" smtClean="0">
                <a:solidFill>
                  <a:srgbClr val="8C97C0"/>
                </a:solidFill>
                <a:ea typeface="Segoe UI" pitchFamily="34" charset="0"/>
                <a:cs typeface="Segoe UI" pitchFamily="34" charset="0"/>
              </a:rPr>
              <a:t>Июнь 2012, г. Омск</a:t>
            </a:r>
            <a:endParaRPr lang="en-US" sz="1800" dirty="0">
              <a:solidFill>
                <a:srgbClr val="8C97C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7584" y="3068960"/>
            <a:ext cx="7704856" cy="208823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Ход реализации </a:t>
            </a:r>
            <a:r>
              <a:rPr lang="ru-RU" sz="4000" b="1" dirty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проекта УЭК.</a:t>
            </a:r>
            <a:r>
              <a:rPr lang="ru-RU" sz="4000" b="1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  <a:sym typeface="Helvetica" charset="0"/>
              </a:rPr>
              <a:t> </a:t>
            </a:r>
            <a:endParaRPr lang="en-US" sz="4000" b="1" dirty="0">
              <a:solidFill>
                <a:srgbClr val="D163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1268760"/>
            <a:ext cx="8208912" cy="3881914"/>
          </a:xfrm>
          <a:prstGeom prst="roundRect">
            <a:avLst/>
          </a:prstGeom>
          <a:solidFill>
            <a:srgbClr val="244FA4"/>
          </a:solidFill>
          <a:ln w="28575">
            <a:noFill/>
          </a:ln>
        </p:spPr>
        <p:txBody>
          <a:bodyPr wrap="square" anchor="ctr">
            <a:spAutoFit/>
          </a:bodyPr>
          <a:lstStyle/>
          <a:p>
            <a:pPr marL="285750" indent="-285750" defTabSz="1300163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Присоединены 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9 банков, занимающих </a:t>
            </a:r>
            <a:r>
              <a:rPr lang="ru-RU" dirty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более 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60 % </a:t>
            </a:r>
            <a:r>
              <a:rPr lang="ru-RU" dirty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рынка пластиковых карт в обращении* </a:t>
            </a:r>
          </a:p>
          <a:p>
            <a:pPr marL="285750" indent="-285750" defTabSz="1300163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5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 банка </a:t>
            </a:r>
            <a:r>
              <a:rPr lang="ru-RU" dirty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находятся в 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финальной </a:t>
            </a:r>
            <a:r>
              <a:rPr lang="ru-RU" dirty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стадии заключения договоров</a:t>
            </a:r>
          </a:p>
          <a:p>
            <a:pPr marL="285750" indent="-285750" defTabSz="1300163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Б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олее </a:t>
            </a:r>
            <a:r>
              <a:rPr lang="ru-RU" dirty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80 банков проявили интерес к ЕПСС УЭК</a:t>
            </a:r>
          </a:p>
          <a:p>
            <a:pPr marL="285750" indent="-285750" defTabSz="1300163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Началось </a:t>
            </a:r>
            <a:r>
              <a:rPr lang="ru-RU" dirty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тестирование обслуживания УЭК на терминалах и банкоматах присоединившихся 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банков</a:t>
            </a:r>
          </a:p>
          <a:p>
            <a:pPr algn="r" defTabSz="1300163">
              <a:lnSpc>
                <a:spcPct val="150000"/>
              </a:lnSpc>
              <a:spcBef>
                <a:spcPts val="18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defRPr/>
            </a:pPr>
            <a:r>
              <a:rPr lang="ru-RU" sz="1000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*</a:t>
            </a:r>
            <a:r>
              <a:rPr lang="ru-RU" sz="1000" dirty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по данным «РБК Рейтинг» на </a:t>
            </a:r>
            <a:r>
              <a:rPr lang="ru-RU" sz="1000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01.02.2012</a:t>
            </a:r>
            <a:endParaRPr lang="ru-RU" sz="1000" dirty="0">
              <a:solidFill>
                <a:schemeClr val="bg1"/>
              </a:solidFill>
              <a:ea typeface="Tahom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44624"/>
            <a:ext cx="8280920" cy="54910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000" dirty="0" smtClean="0">
                <a:solidFill>
                  <a:srgbClr val="D16309"/>
                </a:solidFill>
                <a:latin typeface="+mj-lt"/>
                <a:ea typeface="Segoe UI" pitchFamily="34" charset="0"/>
                <a:cs typeface="Segoe UI" pitchFamily="34" charset="0"/>
              </a:rPr>
              <a:t>Статус проекта 3/3</a:t>
            </a:r>
            <a:endParaRPr lang="en-US" sz="4000" dirty="0">
              <a:solidFill>
                <a:srgbClr val="D16309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4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Мероприятия по подготовке региональной инфраструктуры к выпуску универсальной электронной карты (длительность 6 месяца);</a:t>
            </a:r>
          </a:p>
          <a:p>
            <a:endParaRPr lang="en-US" dirty="0" smtClean="0"/>
          </a:p>
          <a:p>
            <a:r>
              <a:rPr lang="ru-RU" dirty="0" smtClean="0"/>
              <a:t> Мероприятия по формированию нормативно-правовой базы для внедрения универсальной электронной карты;</a:t>
            </a:r>
          </a:p>
          <a:p>
            <a:endParaRPr lang="ru-RU" dirty="0" smtClean="0"/>
          </a:p>
          <a:p>
            <a:r>
              <a:rPr lang="ru-RU" dirty="0" smtClean="0"/>
              <a:t>Информационные и образовательные мероприятия (длительность 6 месяцев)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53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Реквизиты</a:t>
            </a:r>
            <a:endParaRPr lang="ru-RU" dirty="0"/>
          </a:p>
        </p:txBody>
      </p:sp>
      <p:pic>
        <p:nvPicPr>
          <p:cNvPr id="5" name="Picture 4" descr="image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7256" y="1052736"/>
            <a:ext cx="531177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4540911" y="4413435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dirty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Седов Антон Владимирович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Заместитель начальника </a:t>
            </a:r>
            <a:r>
              <a:rPr lang="ru-RU" sz="1600" dirty="0" smtClean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Управления </a:t>
            </a:r>
            <a:r>
              <a:rPr lang="ru-RU" sz="1600" dirty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по региональному развитию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Федеральная уполномоченная организация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ОАО «Универсальная электронная карта» </a:t>
            </a:r>
          </a:p>
          <a:p>
            <a:pPr algn="r"/>
            <a:r>
              <a:rPr lang="en-US" sz="1600" dirty="0">
                <a:solidFill>
                  <a:srgbClr val="002060"/>
                </a:solidFill>
                <a:latin typeface="Segoe UI"/>
                <a:ea typeface="Segoe UI"/>
                <a:cs typeface="Segoe UI"/>
                <a:sym typeface="Arial" charset="0"/>
              </a:rPr>
              <a:t>Sedov-AV@uecard.ru</a:t>
            </a:r>
            <a:endParaRPr lang="ru-RU" sz="1600" dirty="0">
              <a:solidFill>
                <a:srgbClr val="002060"/>
              </a:solidFill>
              <a:latin typeface="Segoe UI"/>
              <a:ea typeface="Segoe UI"/>
              <a:cs typeface="Segoe UI"/>
              <a:sym typeface="Arial" charset="0"/>
            </a:endParaRPr>
          </a:p>
          <a:p>
            <a:pPr algn="r"/>
            <a:r>
              <a:rPr lang="ru-RU" sz="1600" dirty="0">
                <a:solidFill>
                  <a:srgbClr val="002060"/>
                </a:solidFill>
                <a:latin typeface="Segoe UI"/>
                <a:ea typeface="Segoe UI"/>
                <a:cs typeface="Segoe UI"/>
                <a:sym typeface="Arial" charset="0"/>
              </a:rPr>
              <a:t>Тел.: + 7 495 777 13 27, доб.:</a:t>
            </a:r>
            <a:r>
              <a:rPr lang="ru-RU" sz="1600" dirty="0" smtClean="0">
                <a:solidFill>
                  <a:srgbClr val="002060"/>
                </a:solidFill>
                <a:latin typeface="Segoe UI"/>
                <a:ea typeface="Segoe UI"/>
                <a:cs typeface="Segoe UI"/>
                <a:sym typeface="Arial" charset="0"/>
              </a:rPr>
              <a:t>125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Segoe UI"/>
                <a:ea typeface="Segoe UI"/>
                <a:cs typeface="Segoe UI"/>
                <a:sym typeface="Arial" charset="0"/>
              </a:rPr>
              <a:t>Тел. </a:t>
            </a:r>
            <a:r>
              <a:rPr lang="ru-RU" sz="1600" dirty="0">
                <a:solidFill>
                  <a:srgbClr val="002060"/>
                </a:solidFill>
                <a:latin typeface="Segoe UI"/>
                <a:ea typeface="Segoe UI"/>
                <a:cs typeface="Segoe UI"/>
                <a:sym typeface="Arial" charset="0"/>
              </a:rPr>
              <a:t>м</a:t>
            </a:r>
            <a:r>
              <a:rPr lang="ru-RU" sz="1600" dirty="0" smtClean="0">
                <a:solidFill>
                  <a:srgbClr val="002060"/>
                </a:solidFill>
                <a:latin typeface="Segoe UI"/>
                <a:ea typeface="Segoe UI"/>
                <a:cs typeface="Segoe UI"/>
                <a:sym typeface="Arial" charset="0"/>
              </a:rPr>
              <a:t>об.: + 7 915 223 68 63</a:t>
            </a:r>
          </a:p>
          <a:p>
            <a:pPr algn="r"/>
            <a:r>
              <a:rPr lang="ru-RU" sz="1600" u="sng" dirty="0" smtClean="0">
                <a:solidFill>
                  <a:srgbClr val="002060"/>
                </a:solidFill>
                <a:latin typeface="Segoe UI"/>
                <a:ea typeface="Segoe UI"/>
                <a:cs typeface="Segoe UI"/>
                <a:sym typeface="Arial" charset="0"/>
                <a:hlinkClick r:id="rId4" action="ppaction://hlinkfile"/>
              </a:rPr>
              <a:t>www.uecard.ru</a:t>
            </a:r>
            <a:endParaRPr lang="ru-RU" sz="1600" dirty="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404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268760"/>
            <a:ext cx="8208912" cy="3600400"/>
          </a:xfrm>
          <a:prstGeom prst="roundRect">
            <a:avLst/>
          </a:prstGeom>
          <a:solidFill>
            <a:srgbClr val="244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ea typeface="Segoe UI" pitchFamily="34" charset="0"/>
                <a:cs typeface="Segoe UI" pitchFamily="34" charset="0"/>
              </a:rPr>
              <a:t>Универсальная электронная карта (УЭК) – универсальный инструмент, открывающий доступ к государственным, муниципальным и коммерческим услугам в электронном виде.</a:t>
            </a:r>
          </a:p>
          <a:p>
            <a:pPr>
              <a:lnSpc>
                <a:spcPct val="120000"/>
              </a:lnSpc>
              <a:defRPr/>
            </a:pPr>
            <a:endParaRPr lang="ru-RU" dirty="0" smtClean="0">
              <a:solidFill>
                <a:schemeClr val="bg1">
                  <a:lumMod val="95000"/>
                </a:schemeClr>
              </a:solidFill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ea typeface="Segoe UI" pitchFamily="34" charset="0"/>
                <a:cs typeface="Segoe UI" pitchFamily="34" charset="0"/>
              </a:rPr>
              <a:t>Использование УЭК упростит бюрократические процедуры, улучшит доступность получения и качество государственных услуг. В результате интеграции УЭК как части национальной платежной системы увеличится доля безналичных расчетов, будет доступен к заказу и получению широкий ряд услуг, а также появятся новые финансовые инструменты.</a:t>
            </a:r>
            <a:endParaRPr lang="en-US" dirty="0">
              <a:solidFill>
                <a:schemeClr val="bg1">
                  <a:lumMod val="95000"/>
                </a:scheme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Что такое УЭК?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4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7544" y="1268760"/>
            <a:ext cx="8352928" cy="446449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defRPr/>
            </a:pPr>
            <a:r>
              <a:rPr lang="ru-RU" dirty="0" smtClean="0">
                <a:solidFill>
                  <a:srgbClr val="244FA4"/>
                </a:solidFill>
              </a:rPr>
              <a:t>Федеральная уполномоченная организация - Открытое акционерное общество «Универсальная электронная карта» (ФУО ОАО «УЭК») осуществляет функции координатора и оператора проекта по внедрению универсальной электронной карты (Распоряжение Правительства Российской Федерации от 12.08.2010 № 1344-р).</a:t>
            </a:r>
          </a:p>
          <a:p>
            <a:pPr>
              <a:spcBef>
                <a:spcPts val="600"/>
              </a:spcBef>
              <a:defRPr/>
            </a:pPr>
            <a:endParaRPr lang="ru-RU" dirty="0" smtClean="0">
              <a:solidFill>
                <a:srgbClr val="244FA4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ru-RU" dirty="0" smtClean="0">
                <a:solidFill>
                  <a:srgbClr val="244FA4"/>
                </a:solidFill>
              </a:rPr>
              <a:t>ФУО ОАО «УЭК»: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244FA4"/>
                </a:solidFill>
              </a:rPr>
              <a:t>О</a:t>
            </a:r>
            <a:r>
              <a:rPr lang="ru-RU" dirty="0" smtClean="0">
                <a:solidFill>
                  <a:srgbClr val="244FA4"/>
                </a:solidFill>
              </a:rPr>
              <a:t>рганизует взаимодействие уполномоченных организаций в субъектах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244FA4"/>
                </a:solidFill>
              </a:rPr>
              <a:t>У</a:t>
            </a:r>
            <a:r>
              <a:rPr lang="ru-RU" dirty="0" smtClean="0">
                <a:solidFill>
                  <a:srgbClr val="244FA4"/>
                </a:solidFill>
              </a:rPr>
              <a:t>правляет порталом коммерческих услуг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244FA4"/>
                </a:solidFill>
              </a:rPr>
              <a:t>В</a:t>
            </a:r>
            <a:r>
              <a:rPr lang="ru-RU" dirty="0" smtClean="0">
                <a:solidFill>
                  <a:srgbClr val="244FA4"/>
                </a:solidFill>
              </a:rPr>
              <a:t>едет единый реестр карт и приложений (федеральных, региональных, муниципальных)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244FA4"/>
                </a:solidFill>
              </a:rPr>
              <a:t>К</a:t>
            </a:r>
            <a:r>
              <a:rPr lang="ru-RU" dirty="0" smtClean="0">
                <a:solidFill>
                  <a:srgbClr val="244FA4"/>
                </a:solidFill>
              </a:rPr>
              <a:t>оординирует эмиссию универсальных электронных карт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244FA4"/>
                </a:solidFill>
              </a:rPr>
              <a:t>Я</a:t>
            </a:r>
            <a:r>
              <a:rPr lang="ru-RU" dirty="0" smtClean="0">
                <a:solidFill>
                  <a:srgbClr val="244FA4"/>
                </a:solidFill>
              </a:rPr>
              <a:t>вляется оператором российской платежной системы ПРО100</a:t>
            </a:r>
            <a:endParaRPr lang="en-US" dirty="0">
              <a:solidFill>
                <a:srgbClr val="244FA4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Оператор проекта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6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2268741"/>
            <a:ext cx="251520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1268760"/>
            <a:ext cx="8208912" cy="39604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/>
            <a:r>
              <a:rPr lang="ru-RU" dirty="0" smtClean="0">
                <a:solidFill>
                  <a:srgbClr val="244FA4"/>
                </a:solidFill>
                <a:latin typeface="+mj-lt"/>
              </a:rPr>
              <a:t>Единый документ, объединяющий в себе полис обязательного медицинского страхования, страховое свидетельство обязательного пенсионного страхования</a:t>
            </a:r>
            <a:r>
              <a:rPr lang="en-US" dirty="0" smtClean="0">
                <a:solidFill>
                  <a:srgbClr val="244FA4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244FA4"/>
                </a:solidFill>
                <a:latin typeface="+mj-lt"/>
              </a:rPr>
              <a:t>и другие</a:t>
            </a:r>
            <a:r>
              <a:rPr lang="en-US" dirty="0" smtClean="0">
                <a:solidFill>
                  <a:srgbClr val="244FA4"/>
                </a:solidFill>
                <a:latin typeface="+mj-lt"/>
              </a:rPr>
              <a:t>.</a:t>
            </a:r>
          </a:p>
          <a:p>
            <a:pPr lvl="6"/>
            <a:endParaRPr lang="en-US" dirty="0" smtClean="0">
              <a:solidFill>
                <a:srgbClr val="244FA4"/>
              </a:solidFill>
              <a:latin typeface="+mj-lt"/>
            </a:endParaRPr>
          </a:p>
          <a:p>
            <a:pPr lvl="6"/>
            <a:r>
              <a:rPr lang="en-US" dirty="0">
                <a:solidFill>
                  <a:srgbClr val="244FA4"/>
                </a:solidFill>
                <a:latin typeface="+mj-lt"/>
                <a:ea typeface="Segoe UI" pitchFamily="34" charset="0"/>
                <a:cs typeface="Segoe UI" pitchFamily="34" charset="0"/>
              </a:rPr>
              <a:t>C</a:t>
            </a:r>
            <a:r>
              <a:rPr lang="ru-RU" dirty="0" smtClean="0">
                <a:solidFill>
                  <a:srgbClr val="244FA4"/>
                </a:solidFill>
                <a:latin typeface="+mj-lt"/>
                <a:ea typeface="Segoe UI" pitchFamily="34" charset="0"/>
                <a:cs typeface="Segoe UI" pitchFamily="34" charset="0"/>
              </a:rPr>
              <a:t>одержит данные, позволяющие выполнять операции, при которых требуется идентификация гражданина (квалифицированная электронная подпись)</a:t>
            </a:r>
            <a:r>
              <a:rPr lang="en-US" dirty="0" smtClean="0">
                <a:solidFill>
                  <a:srgbClr val="244FA4"/>
                </a:solidFill>
                <a:latin typeface="+mj-lt"/>
                <a:ea typeface="Segoe UI" pitchFamily="34" charset="0"/>
                <a:cs typeface="Segoe UI" pitchFamily="34" charset="0"/>
              </a:rPr>
              <a:t>.</a:t>
            </a:r>
          </a:p>
          <a:p>
            <a:pPr lvl="6"/>
            <a:endParaRPr lang="en-US" dirty="0" smtClean="0">
              <a:solidFill>
                <a:srgbClr val="244FA4"/>
              </a:solidFill>
              <a:latin typeface="+mj-lt"/>
            </a:endParaRPr>
          </a:p>
          <a:p>
            <a:pPr lvl="6"/>
            <a:r>
              <a:rPr lang="en-US" dirty="0">
                <a:solidFill>
                  <a:srgbClr val="244FA4"/>
                </a:solidFill>
                <a:latin typeface="+mj-lt"/>
              </a:rPr>
              <a:t>C</a:t>
            </a:r>
            <a:r>
              <a:rPr lang="ru-RU" dirty="0" smtClean="0">
                <a:solidFill>
                  <a:srgbClr val="244FA4"/>
                </a:solidFill>
                <a:latin typeface="+mj-lt"/>
              </a:rPr>
              <a:t>одержит банковское приложение ПРО100, позволяющее использовать карту как полноценный платежный инструмент</a:t>
            </a:r>
            <a:r>
              <a:rPr lang="en-US" dirty="0" smtClean="0">
                <a:solidFill>
                  <a:srgbClr val="244FA4"/>
                </a:solidFill>
                <a:latin typeface="+mj-lt"/>
              </a:rPr>
              <a:t>.</a:t>
            </a:r>
            <a:endParaRPr lang="ru-RU" dirty="0">
              <a:solidFill>
                <a:srgbClr val="244FA4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766046" cy="3528392"/>
          </a:xfrm>
          <a:prstGeom prst="roundRect">
            <a:avLst/>
          </a:prstGeom>
          <a:noFill/>
          <a:ln w="285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Свойства УЭК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7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-27384"/>
            <a:ext cx="7632848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000" dirty="0" smtClean="0">
                <a:solidFill>
                  <a:srgbClr val="D16309"/>
                </a:solidFill>
                <a:latin typeface="+mj-lt"/>
                <a:ea typeface="Segoe UI" pitchFamily="34" charset="0"/>
                <a:cs typeface="Segoe UI" pitchFamily="34" charset="0"/>
              </a:rPr>
              <a:t>Преимущества для гражданина</a:t>
            </a:r>
            <a:endParaRPr lang="en-US" sz="4000" dirty="0">
              <a:solidFill>
                <a:srgbClr val="D16309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5939" y="1628800"/>
            <a:ext cx="8574534" cy="4123506"/>
          </a:xfrm>
          <a:prstGeom prst="rect">
            <a:avLst/>
          </a:prstGeom>
        </p:spPr>
        <p:txBody>
          <a:bodyPr vert="horz" lIns="126435" tIns="72248" rIns="126435" bIns="7224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defTabSz="1300163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</a:pPr>
            <a:endParaRPr lang="ru-RU" sz="1600" dirty="0" smtClean="0">
              <a:solidFill>
                <a:schemeClr val="tx2"/>
              </a:solidFill>
              <a:ea typeface="Tahoma" pitchFamily="34" charset="0"/>
              <a:cs typeface="Helvetica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268760"/>
            <a:ext cx="8280920" cy="453650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2" indent="-342900" defTabSz="1300163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700" dirty="0" smtClean="0">
                <a:solidFill>
                  <a:srgbClr val="244FA4"/>
                </a:solidFill>
                <a:ea typeface="Tahoma" pitchFamily="34" charset="0"/>
                <a:cs typeface="Helvetica" charset="0"/>
              </a:rPr>
              <a:t>Доступ к заказу, оплате и получению государственных и муниципальных услуг дистанционно в удобное время и в удобном месте</a:t>
            </a:r>
          </a:p>
          <a:p>
            <a:pPr marL="342900" lvl="2" indent="-342900" defTabSz="1300163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700" dirty="0" smtClean="0">
                <a:solidFill>
                  <a:srgbClr val="244FA4"/>
                </a:solidFill>
                <a:ea typeface="Tahoma" pitchFamily="34" charset="0"/>
                <a:cs typeface="Helvetica" charset="0"/>
              </a:rPr>
              <a:t>Сокращение времени получения государственных,  муниципальных  и коммерческих услуг</a:t>
            </a:r>
          </a:p>
          <a:p>
            <a:pPr marL="342900" lvl="2" indent="-342900" defTabSz="1300163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700" dirty="0" smtClean="0">
                <a:solidFill>
                  <a:srgbClr val="244FA4"/>
                </a:solidFill>
                <a:ea typeface="Tahoma" pitchFamily="34" charset="0"/>
                <a:cs typeface="Helvetica" charset="0"/>
              </a:rPr>
              <a:t>Получение льгот, предусмотренных региональным и федеральным законодательством</a:t>
            </a:r>
          </a:p>
          <a:p>
            <a:pPr marL="342900" lvl="2" indent="-342900" defTabSz="1300163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700" dirty="0" smtClean="0">
                <a:solidFill>
                  <a:srgbClr val="244FA4"/>
                </a:solidFill>
                <a:ea typeface="Tahoma" pitchFamily="34" charset="0"/>
                <a:cs typeface="Helvetica" charset="0"/>
              </a:rPr>
              <a:t>Широкая инфраструктура заказа и оплаты услуг: банковские устройства самообслуживания, </a:t>
            </a:r>
            <a:r>
              <a:rPr lang="ru-RU" sz="1700" dirty="0" err="1" smtClean="0">
                <a:solidFill>
                  <a:srgbClr val="244FA4"/>
                </a:solidFill>
                <a:ea typeface="Tahoma" pitchFamily="34" charset="0"/>
                <a:cs typeface="Helvetica" charset="0"/>
              </a:rPr>
              <a:t>инфоматы</a:t>
            </a:r>
            <a:r>
              <a:rPr lang="ru-RU" sz="1700" dirty="0" smtClean="0">
                <a:solidFill>
                  <a:srgbClr val="244FA4"/>
                </a:solidFill>
                <a:ea typeface="Tahoma" pitchFamily="34" charset="0"/>
                <a:cs typeface="Helvetica" charset="0"/>
              </a:rPr>
              <a:t> МФЦ, домашний компьютер</a:t>
            </a:r>
          </a:p>
          <a:p>
            <a:pPr marL="342900" lvl="2" indent="-342900" defTabSz="1300163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700" dirty="0" smtClean="0">
                <a:solidFill>
                  <a:srgbClr val="244FA4"/>
                </a:solidFill>
                <a:ea typeface="Tahoma" pitchFamily="34" charset="0"/>
                <a:cs typeface="Helvetica" charset="0"/>
              </a:rPr>
              <a:t>Возможность совершения юридически значимых процедур дистанционно, без личного присутствия</a:t>
            </a:r>
          </a:p>
          <a:p>
            <a:pPr marL="342900" lvl="2" indent="-342900" defTabSz="1300163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700" dirty="0" smtClean="0">
                <a:solidFill>
                  <a:srgbClr val="244FA4"/>
                </a:solidFill>
                <a:ea typeface="Tahoma" pitchFamily="34" charset="0"/>
                <a:cs typeface="Helvetica" charset="0"/>
              </a:rPr>
              <a:t>Универсальный расчетный инструмент, интегрированный в существующие финансовые потоки</a:t>
            </a:r>
          </a:p>
          <a:p>
            <a:pPr marL="342900" lvl="2" indent="-342900" defTabSz="1300163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700" dirty="0" smtClean="0">
                <a:solidFill>
                  <a:srgbClr val="244FA4"/>
                </a:solidFill>
                <a:ea typeface="Tahoma" pitchFamily="34" charset="0"/>
                <a:cs typeface="Helvetica" charset="0"/>
              </a:rPr>
              <a:t>Расширенный перечень коммерческих услуг, доступных в электронном виде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8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39" y="987784"/>
            <a:ext cx="3846469" cy="4910656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467544" y="2074960"/>
            <a:ext cx="2448272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Микропроцессор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67544" y="1282872"/>
            <a:ext cx="2448272" cy="72008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Логотип федеральной уполномоченной</a:t>
            </a:r>
          </a:p>
          <a:p>
            <a:r>
              <a:rPr lang="ru-RU" sz="1400" dirty="0" smtClean="0">
                <a:solidFill>
                  <a:srgbClr val="244FA4"/>
                </a:solidFill>
              </a:rPr>
              <a:t>организации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7544" y="2435000"/>
            <a:ext cx="2448272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Номер универсальной карты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67544" y="3227088"/>
            <a:ext cx="2448272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Контрольный разряд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67544" y="4163192"/>
            <a:ext cx="2448272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Фотография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67544" y="4883272"/>
            <a:ext cx="2448272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Срок действия карты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67544" y="5171304"/>
            <a:ext cx="2448272" cy="432048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Номер банковской</a:t>
            </a:r>
          </a:p>
          <a:p>
            <a:r>
              <a:rPr lang="ru-RU" sz="1400" dirty="0" smtClean="0">
                <a:solidFill>
                  <a:srgbClr val="244FA4"/>
                </a:solidFill>
              </a:rPr>
              <a:t>карты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67544" y="5675360"/>
            <a:ext cx="3744416" cy="432048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Страховой номер индивидуального лицевого</a:t>
            </a:r>
          </a:p>
          <a:p>
            <a:r>
              <a:rPr lang="ru-RU" sz="1400" dirty="0" smtClean="0">
                <a:solidFill>
                  <a:srgbClr val="244FA4"/>
                </a:solidFill>
              </a:rPr>
              <a:t>счета в системе обязательного страхования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 flipH="1">
            <a:off x="6156176" y="1282872"/>
            <a:ext cx="2520280" cy="72008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Логотип банка, выбранного гражданином для банковского приложения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 flipH="1">
            <a:off x="6156176" y="3659136"/>
            <a:ext cx="2520280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Фамилия, имя и отчество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 flipH="1">
            <a:off x="6156176" y="2651024"/>
            <a:ext cx="2520280" cy="432048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Элементы защитного комплекса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 flipH="1">
            <a:off x="6156176" y="2074960"/>
            <a:ext cx="2520280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Герб Российской Федерации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 flipH="1">
            <a:off x="6156176" y="2362992"/>
            <a:ext cx="2520280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Логотип платежной системы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 flipH="1">
            <a:off x="6156176" y="4235200"/>
            <a:ext cx="2520280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Образец подписи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 flipH="1">
            <a:off x="6156176" y="3947168"/>
            <a:ext cx="2520280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Дата рождения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 flipH="1">
            <a:off x="6156176" y="4523232"/>
            <a:ext cx="2520280" cy="432048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Номер полиса обязательного</a:t>
            </a:r>
          </a:p>
          <a:p>
            <a:r>
              <a:rPr lang="ru-RU" sz="1400" dirty="0" smtClean="0">
                <a:solidFill>
                  <a:srgbClr val="244FA4"/>
                </a:solidFill>
              </a:rPr>
              <a:t>медицинского страхования</a:t>
            </a:r>
            <a:endParaRPr lang="ru-RU" sz="1400" dirty="0">
              <a:solidFill>
                <a:srgbClr val="244FA4"/>
              </a:solidFill>
            </a:endParaRPr>
          </a:p>
        </p:txBody>
      </p:sp>
      <p:cxnSp>
        <p:nvCxnSpPr>
          <p:cNvPr id="79" name="Прямая соединительная линия 78"/>
          <p:cNvCxnSpPr>
            <a:stCxn id="43" idx="3"/>
          </p:cNvCxnSpPr>
          <p:nvPr/>
        </p:nvCxnSpPr>
        <p:spPr>
          <a:xfrm flipV="1">
            <a:off x="2915816" y="2146968"/>
            <a:ext cx="504056" cy="3600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46" idx="3"/>
          </p:cNvCxnSpPr>
          <p:nvPr/>
        </p:nvCxnSpPr>
        <p:spPr>
          <a:xfrm>
            <a:off x="2915816" y="2543012"/>
            <a:ext cx="216024" cy="3600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47" idx="3"/>
          </p:cNvCxnSpPr>
          <p:nvPr/>
        </p:nvCxnSpPr>
        <p:spPr>
          <a:xfrm flipV="1">
            <a:off x="2915816" y="2579016"/>
            <a:ext cx="1368152" cy="75608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55" idx="3"/>
          </p:cNvCxnSpPr>
          <p:nvPr/>
        </p:nvCxnSpPr>
        <p:spPr>
          <a:xfrm>
            <a:off x="2915816" y="4271204"/>
            <a:ext cx="288032" cy="3600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56" idx="3"/>
          </p:cNvCxnSpPr>
          <p:nvPr/>
        </p:nvCxnSpPr>
        <p:spPr>
          <a:xfrm>
            <a:off x="2915816" y="4991284"/>
            <a:ext cx="864096" cy="2189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57" idx="3"/>
          </p:cNvCxnSpPr>
          <p:nvPr/>
        </p:nvCxnSpPr>
        <p:spPr>
          <a:xfrm>
            <a:off x="2915816" y="5387328"/>
            <a:ext cx="14401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61" idx="3"/>
          </p:cNvCxnSpPr>
          <p:nvPr/>
        </p:nvCxnSpPr>
        <p:spPr>
          <a:xfrm flipH="1">
            <a:off x="5940152" y="1642912"/>
            <a:ext cx="2160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stCxn id="64" idx="3"/>
          </p:cNvCxnSpPr>
          <p:nvPr/>
        </p:nvCxnSpPr>
        <p:spPr>
          <a:xfrm flipH="1">
            <a:off x="5292080" y="2182972"/>
            <a:ext cx="864096" cy="3600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65" idx="3"/>
          </p:cNvCxnSpPr>
          <p:nvPr/>
        </p:nvCxnSpPr>
        <p:spPr>
          <a:xfrm flipH="1" flipV="1">
            <a:off x="5940152" y="2435000"/>
            <a:ext cx="216024" cy="3600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stCxn id="63" idx="3"/>
          </p:cNvCxnSpPr>
          <p:nvPr/>
        </p:nvCxnSpPr>
        <p:spPr>
          <a:xfrm flipH="1" flipV="1">
            <a:off x="5868144" y="2651024"/>
            <a:ext cx="288032" cy="21602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>
            <a:stCxn id="66" idx="3"/>
          </p:cNvCxnSpPr>
          <p:nvPr/>
        </p:nvCxnSpPr>
        <p:spPr>
          <a:xfrm flipH="1">
            <a:off x="5652120" y="4343212"/>
            <a:ext cx="504056" cy="25202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>
            <a:stCxn id="71" idx="3"/>
          </p:cNvCxnSpPr>
          <p:nvPr/>
        </p:nvCxnSpPr>
        <p:spPr>
          <a:xfrm flipH="1">
            <a:off x="4211960" y="4055180"/>
            <a:ext cx="1944216" cy="75608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>
            <a:stCxn id="72" idx="3"/>
          </p:cNvCxnSpPr>
          <p:nvPr/>
        </p:nvCxnSpPr>
        <p:spPr>
          <a:xfrm flipH="1">
            <a:off x="5868144" y="4739256"/>
            <a:ext cx="288032" cy="57606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45" idx="3"/>
          </p:cNvCxnSpPr>
          <p:nvPr/>
        </p:nvCxnSpPr>
        <p:spPr>
          <a:xfrm flipV="1">
            <a:off x="2915816" y="1462892"/>
            <a:ext cx="216024" cy="18002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>
            <a:stCxn id="62" idx="3"/>
          </p:cNvCxnSpPr>
          <p:nvPr/>
        </p:nvCxnSpPr>
        <p:spPr>
          <a:xfrm flipH="1">
            <a:off x="4644008" y="3767148"/>
            <a:ext cx="1512168" cy="5400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>
            <a:stCxn id="58" idx="3"/>
          </p:cNvCxnSpPr>
          <p:nvPr/>
        </p:nvCxnSpPr>
        <p:spPr>
          <a:xfrm flipV="1">
            <a:off x="4211960" y="5459336"/>
            <a:ext cx="288032" cy="432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Внешний вид карты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6336" y="1347824"/>
            <a:ext cx="216024" cy="23013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  <a:alpha val="89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24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95536" y="1268760"/>
            <a:ext cx="8280920" cy="1328023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lvl="7">
              <a:spcBef>
                <a:spcPts val="600"/>
              </a:spcBef>
            </a:pPr>
            <a:r>
              <a:rPr lang="ru-RU" dirty="0">
                <a:solidFill>
                  <a:srgbClr val="244FA4"/>
                </a:solidFill>
              </a:rPr>
              <a:t>Платежный сервис Единой платежно-сервисной системы «Универсальная электронная карта» обеспечивает </a:t>
            </a:r>
            <a:r>
              <a:rPr lang="ru-RU" dirty="0" smtClean="0">
                <a:solidFill>
                  <a:srgbClr val="244FA4"/>
                </a:solidFill>
              </a:rPr>
              <a:t>платежная система </a:t>
            </a:r>
            <a:r>
              <a:rPr lang="ru-RU" dirty="0">
                <a:solidFill>
                  <a:srgbClr val="244FA4"/>
                </a:solidFill>
              </a:rPr>
              <a:t>ПРО100, интегрированная в ЕПСС</a:t>
            </a:r>
            <a:r>
              <a:rPr lang="ru-RU" dirty="0" smtClean="0">
                <a:solidFill>
                  <a:srgbClr val="244FA4"/>
                </a:solidFill>
              </a:rPr>
              <a:t>.</a:t>
            </a:r>
            <a:endParaRPr lang="ru-RU" dirty="0">
              <a:solidFill>
                <a:srgbClr val="244FA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79912" y="2708921"/>
            <a:ext cx="4896544" cy="3473291"/>
          </a:xfrm>
          <a:prstGeom prst="roundRect">
            <a:avLst/>
          </a:prstGeom>
          <a:solidFill>
            <a:srgbClr val="244FA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3">
              <a:spcBef>
                <a:spcPts val="6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ПРО100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>
                <a:solidFill>
                  <a:schemeClr val="bg1"/>
                </a:solidFill>
              </a:rPr>
              <a:t>обеспечивает возможность использования карты в качестве привычной дебетовой карты, а </a:t>
            </a:r>
            <a:r>
              <a:rPr lang="ru-RU" dirty="0" smtClean="0">
                <a:solidFill>
                  <a:schemeClr val="bg1"/>
                </a:solidFill>
              </a:rPr>
              <a:t>именно в качестве инструмента </a:t>
            </a:r>
            <a:r>
              <a:rPr lang="ru-RU" dirty="0">
                <a:solidFill>
                  <a:schemeClr val="bg1"/>
                </a:solidFill>
              </a:rPr>
              <a:t>безналичной оплаты </a:t>
            </a:r>
            <a:r>
              <a:rPr lang="ru-RU" dirty="0" smtClean="0">
                <a:solidFill>
                  <a:schemeClr val="bg1"/>
                </a:solidFill>
              </a:rPr>
              <a:t>повсеместно всех приобретаемых товаров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потребляемых услуг на </a:t>
            </a:r>
            <a:r>
              <a:rPr lang="ru-RU" dirty="0">
                <a:solidFill>
                  <a:schemeClr val="bg1"/>
                </a:solidFill>
              </a:rPr>
              <a:t>территории </a:t>
            </a:r>
            <a:r>
              <a:rPr lang="ru-RU" dirty="0" smtClean="0">
                <a:solidFill>
                  <a:schemeClr val="bg1"/>
                </a:solidFill>
              </a:rPr>
              <a:t>Российской Федерации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38200" y="2719154"/>
            <a:ext cx="4518183" cy="28603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44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002060"/>
              </a:solidFill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2748285" y="7452398"/>
            <a:ext cx="1439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/>
          <a:lstStyle/>
          <a:p>
            <a:pPr algn="ctr" hangingPunct="0"/>
            <a:endParaRPr lang="ru-RU"/>
          </a:p>
        </p:txBody>
      </p:sp>
      <p:cxnSp>
        <p:nvCxnSpPr>
          <p:cNvPr id="14" name="Прямая со стрелкой 4"/>
          <p:cNvCxnSpPr>
            <a:cxnSpLocks noChangeShapeType="1"/>
          </p:cNvCxnSpPr>
          <p:nvPr/>
        </p:nvCxnSpPr>
        <p:spPr bwMode="auto">
          <a:xfrm flipH="1" flipV="1">
            <a:off x="1547664" y="3399474"/>
            <a:ext cx="1100820" cy="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miter lim="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3491880" y="3416820"/>
            <a:ext cx="1025839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4517719" y="3412735"/>
            <a:ext cx="0" cy="652083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miter lim="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4545716" y="4512812"/>
            <a:ext cx="0" cy="359951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miter lim="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3491880" y="4856629"/>
            <a:ext cx="1027930" cy="8067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21"/>
          <p:cNvCxnSpPr>
            <a:cxnSpLocks noChangeShapeType="1"/>
          </p:cNvCxnSpPr>
          <p:nvPr/>
        </p:nvCxnSpPr>
        <p:spPr bwMode="auto">
          <a:xfrm flipH="1">
            <a:off x="1547664" y="5032675"/>
            <a:ext cx="1043482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22"/>
          <p:cNvCxnSpPr>
            <a:cxnSpLocks noChangeShapeType="1"/>
          </p:cNvCxnSpPr>
          <p:nvPr/>
        </p:nvCxnSpPr>
        <p:spPr bwMode="auto">
          <a:xfrm flipH="1" flipV="1">
            <a:off x="1429107" y="3964101"/>
            <a:ext cx="794" cy="41709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sysDash"/>
            <a:miter lim="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 стрелкой 24"/>
          <p:cNvCxnSpPr>
            <a:cxnSpLocks noChangeShapeType="1"/>
          </p:cNvCxnSpPr>
          <p:nvPr/>
        </p:nvCxnSpPr>
        <p:spPr bwMode="auto">
          <a:xfrm>
            <a:off x="1558958" y="3253776"/>
            <a:ext cx="1089526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sysDot"/>
            <a:miter lim="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6"/>
          <p:cNvCxnSpPr>
            <a:cxnSpLocks noChangeShapeType="1"/>
          </p:cNvCxnSpPr>
          <p:nvPr/>
        </p:nvCxnSpPr>
        <p:spPr bwMode="auto">
          <a:xfrm>
            <a:off x="1547664" y="4864696"/>
            <a:ext cx="1112988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miter lim="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 стрелкой 28"/>
          <p:cNvCxnSpPr>
            <a:cxnSpLocks noChangeShapeType="1"/>
          </p:cNvCxnSpPr>
          <p:nvPr/>
        </p:nvCxnSpPr>
        <p:spPr bwMode="auto">
          <a:xfrm>
            <a:off x="1309928" y="3974607"/>
            <a:ext cx="0" cy="3984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sysDash"/>
            <a:miter lim="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36"/>
          <p:cNvSpPr txBox="1">
            <a:spLocks noChangeArrowheads="1"/>
          </p:cNvSpPr>
          <p:nvPr/>
        </p:nvSpPr>
        <p:spPr bwMode="auto">
          <a:xfrm>
            <a:off x="539552" y="3850660"/>
            <a:ext cx="1044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r>
              <a:rPr lang="ru-RU" sz="1200" dirty="0">
                <a:solidFill>
                  <a:srgbClr val="002060"/>
                </a:solidFill>
                <a:latin typeface="+mn-lt"/>
              </a:rPr>
              <a:t>Товары </a:t>
            </a:r>
            <a:endParaRPr lang="ru-RU" sz="1200" dirty="0" smtClean="0">
              <a:solidFill>
                <a:srgbClr val="002060"/>
              </a:solidFill>
              <a:latin typeface="+mn-lt"/>
            </a:endParaRPr>
          </a:p>
          <a:p>
            <a:pPr eaLnBrk="1" hangingPunct="1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или </a:t>
            </a:r>
          </a:p>
          <a:p>
            <a:pPr eaLnBrk="1" hangingPunct="1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услуги</a:t>
            </a:r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1" name="TextBox 43"/>
          <p:cNvSpPr txBox="1">
            <a:spLocks noChangeArrowheads="1"/>
          </p:cNvSpPr>
          <p:nvPr/>
        </p:nvSpPr>
        <p:spPr bwMode="auto">
          <a:xfrm>
            <a:off x="1187624" y="2802922"/>
            <a:ext cx="1800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ru-RU" sz="1200" dirty="0">
                <a:solidFill>
                  <a:srgbClr val="002060"/>
                </a:solidFill>
                <a:latin typeface="+mn-lt"/>
              </a:rPr>
              <a:t>Комиссия 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продавца</a:t>
            </a:r>
          </a:p>
          <a:p>
            <a:pPr algn="ctr" eaLnBrk="1" hangingPunct="1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за 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обслуживание</a:t>
            </a:r>
          </a:p>
        </p:txBody>
      </p:sp>
      <p:sp>
        <p:nvSpPr>
          <p:cNvPr id="32" name="TextBox 44"/>
          <p:cNvSpPr txBox="1">
            <a:spLocks noChangeArrowheads="1"/>
          </p:cNvSpPr>
          <p:nvPr/>
        </p:nvSpPr>
        <p:spPr bwMode="auto">
          <a:xfrm>
            <a:off x="3419872" y="2937809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r>
              <a:rPr lang="ru-RU" sz="1200" dirty="0" err="1" smtClean="0">
                <a:solidFill>
                  <a:srgbClr val="002060"/>
                </a:solidFill>
                <a:latin typeface="+mn-lt"/>
              </a:rPr>
              <a:t>Эквайреры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работают </a:t>
            </a:r>
          </a:p>
          <a:p>
            <a:pPr eaLnBrk="1" hangingPunct="1"/>
            <a:r>
              <a:rPr lang="ru-RU" sz="1200" dirty="0">
                <a:solidFill>
                  <a:srgbClr val="002060"/>
                </a:solidFill>
                <a:latin typeface="+mn-lt"/>
              </a:rPr>
              <a:t>с продавцами </a:t>
            </a:r>
          </a:p>
        </p:txBody>
      </p:sp>
      <p:sp>
        <p:nvSpPr>
          <p:cNvPr id="33" name="TextBox 45"/>
          <p:cNvSpPr txBox="1">
            <a:spLocks noChangeArrowheads="1"/>
          </p:cNvSpPr>
          <p:nvPr/>
        </p:nvSpPr>
        <p:spPr bwMode="auto">
          <a:xfrm>
            <a:off x="3419872" y="4856629"/>
            <a:ext cx="1492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r>
              <a:rPr lang="ru-RU" sz="1200" dirty="0">
                <a:solidFill>
                  <a:srgbClr val="002060"/>
                </a:solidFill>
                <a:latin typeface="+mn-lt"/>
              </a:rPr>
              <a:t>Эмитенты 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работают</a:t>
            </a:r>
          </a:p>
          <a:p>
            <a:pPr eaLnBrk="1" hangingPunct="1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с 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владельцами карт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64818"/>
            <a:ext cx="1185465" cy="2318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Платежный сервис</a:t>
            </a:r>
            <a:endParaRPr lang="ru-RU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2736304" cy="535117"/>
          </a:xfrm>
          <a:prstGeom prst="round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997122"/>
            <a:ext cx="720080" cy="7200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468" y="4603708"/>
            <a:ext cx="720080" cy="7200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603708"/>
            <a:ext cx="720080" cy="7200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2997123"/>
            <a:ext cx="720079" cy="72007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0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1268760"/>
            <a:ext cx="8208912" cy="42905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285750" indent="-285750" defTabSz="1300163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Разработано </a:t>
            </a:r>
            <a:r>
              <a:rPr lang="ru-RU" dirty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федеральное идентификационное приложение, включающее область данных ФОМС, ПФР, </a:t>
            </a:r>
            <a:r>
              <a:rPr lang="ru-RU" dirty="0" smtClean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ЭП</a:t>
            </a:r>
            <a:endParaRPr lang="ru-RU" dirty="0">
              <a:solidFill>
                <a:srgbClr val="244FA4"/>
              </a:solidFill>
              <a:ea typeface="Tahoma" pitchFamily="34" charset="0"/>
              <a:cs typeface="Helvetica" pitchFamily="34" charset="0"/>
              <a:sym typeface="Helvetica" pitchFamily="34" charset="0"/>
            </a:endParaRPr>
          </a:p>
          <a:p>
            <a:pPr marL="285750" indent="-285750" defTabSz="1300163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Запущена </a:t>
            </a:r>
            <a:r>
              <a:rPr lang="ru-RU" dirty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опытная эксплуатация всех информационных систем ФУО, включая инфраструктуру </a:t>
            </a:r>
            <a:r>
              <a:rPr lang="ru-RU" dirty="0" smtClean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ПРО100</a:t>
            </a:r>
            <a:endParaRPr lang="ru-RU" dirty="0">
              <a:solidFill>
                <a:srgbClr val="244FA4"/>
              </a:solidFill>
              <a:ea typeface="Tahoma" pitchFamily="34" charset="0"/>
              <a:cs typeface="Helvetica" pitchFamily="34" charset="0"/>
              <a:sym typeface="Helvetica" pitchFamily="34" charset="0"/>
            </a:endParaRPr>
          </a:p>
          <a:p>
            <a:pPr marL="285750" indent="-285750" defTabSz="1300163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Р</a:t>
            </a:r>
            <a:r>
              <a:rPr lang="ru-RU" dirty="0" smtClean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азработаны </a:t>
            </a:r>
            <a:r>
              <a:rPr lang="ru-RU" dirty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типовые решения для автоматизации </a:t>
            </a:r>
            <a:r>
              <a:rPr lang="ru-RU" dirty="0" smtClean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УОС совместно </a:t>
            </a:r>
            <a:r>
              <a:rPr lang="ru-RU" dirty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с рядом ИТ-интеграторов </a:t>
            </a:r>
          </a:p>
          <a:p>
            <a:pPr marL="285750" indent="-285750" defTabSz="1300163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Министерством </a:t>
            </a:r>
            <a:r>
              <a:rPr lang="ru-RU" dirty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связи и массовых коммуникаций </a:t>
            </a:r>
            <a:r>
              <a:rPr lang="ru-RU" dirty="0" smtClean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Российской Федерации подписано </a:t>
            </a:r>
            <a:r>
              <a:rPr lang="ru-RU" dirty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соглашение о подключении ОАО «УЭК» к </a:t>
            </a:r>
            <a:r>
              <a:rPr lang="ru-RU" dirty="0" smtClean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СМЭВ</a:t>
            </a:r>
            <a:endParaRPr lang="ru-RU" dirty="0">
              <a:solidFill>
                <a:srgbClr val="244FA4"/>
              </a:solidFill>
              <a:ea typeface="Tahom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71586"/>
            <a:ext cx="8280920" cy="47709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000" dirty="0" smtClean="0">
                <a:solidFill>
                  <a:srgbClr val="D16309"/>
                </a:solidFill>
                <a:latin typeface="+mj-lt"/>
                <a:ea typeface="Segoe UI" pitchFamily="34" charset="0"/>
                <a:cs typeface="Segoe UI" pitchFamily="34" charset="0"/>
              </a:rPr>
              <a:t>Статус проекта 1/3</a:t>
            </a:r>
            <a:endParaRPr lang="en-US" sz="4000" dirty="0">
              <a:solidFill>
                <a:srgbClr val="D16309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2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835696" y="1772816"/>
            <a:ext cx="6840760" cy="4137303"/>
          </a:xfrm>
          <a:prstGeom prst="roundRect">
            <a:avLst/>
          </a:prstGeom>
          <a:solidFill>
            <a:srgbClr val="D16309"/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2781300" lvl="6" indent="-361950" defTabSz="1300163">
              <a:spcBef>
                <a:spcPts val="18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7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3субъект РФ присоединены к правилам ЕПСС УЭК</a:t>
            </a:r>
            <a:endParaRPr lang="ru-RU" dirty="0">
              <a:solidFill>
                <a:schemeClr val="bg1"/>
              </a:solidFill>
              <a:ea typeface="Tahoma" pitchFamily="34" charset="0"/>
              <a:cs typeface="Helvetica" pitchFamily="34" charset="0"/>
              <a:sym typeface="Helvetica" pitchFamily="34" charset="0"/>
            </a:endParaRPr>
          </a:p>
          <a:p>
            <a:pPr marL="2781300" lvl="6" indent="-361950" defTabSz="1300163">
              <a:spcBef>
                <a:spcPts val="18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1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0</a:t>
            </a:r>
            <a:r>
              <a:rPr lang="en-US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субъектов РФ присоединятся в ближайшее время</a:t>
            </a:r>
            <a:endParaRPr lang="ru-RU" dirty="0">
              <a:solidFill>
                <a:schemeClr val="bg1"/>
              </a:solidFill>
              <a:ea typeface="Tahoma" pitchFamily="34" charset="0"/>
              <a:cs typeface="Helvetica" pitchFamily="34" charset="0"/>
              <a:sym typeface="Helvetica" pitchFamily="34" charset="0"/>
            </a:endParaRPr>
          </a:p>
          <a:p>
            <a:pPr marL="542925" indent="-276225" defTabSz="1300163">
              <a:spcBef>
                <a:spcPts val="36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 Проводится широкомасштабное испытание инфраструктуры УЭК</a:t>
            </a:r>
            <a:endParaRPr lang="en-US" dirty="0" smtClean="0">
              <a:solidFill>
                <a:schemeClr val="bg1"/>
              </a:solidFill>
              <a:ea typeface="Tahoma" pitchFamily="34" charset="0"/>
              <a:cs typeface="Helvetica" pitchFamily="34" charset="0"/>
              <a:sym typeface="Helvetica" pitchFamily="34" charset="0"/>
            </a:endParaRPr>
          </a:p>
          <a:p>
            <a:pPr marL="542925" indent="-276225" defTabSz="1300163">
              <a:spcBef>
                <a:spcPts val="36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В 2012 году в нескольких регионах страны будут эмитированы карты (пилотный режим и  досрочный выпуск)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14133"/>
            <a:ext cx="3888432" cy="2114867"/>
          </a:xfrm>
          <a:prstGeom prst="roundRect">
            <a:avLst/>
          </a:prstGeom>
          <a:ln w="28575">
            <a:solidFill>
              <a:srgbClr val="D16309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4624"/>
            <a:ext cx="8280920" cy="54910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000" dirty="0" smtClean="0">
                <a:solidFill>
                  <a:srgbClr val="D16309"/>
                </a:solidFill>
                <a:latin typeface="+mj-lt"/>
                <a:ea typeface="Segoe UI" pitchFamily="34" charset="0"/>
                <a:cs typeface="Segoe UI" pitchFamily="34" charset="0"/>
              </a:rPr>
              <a:t>Статус проекта 2/3</a:t>
            </a:r>
            <a:endParaRPr lang="en-US" sz="4000" dirty="0">
              <a:solidFill>
                <a:srgbClr val="D16309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4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UEC">
      <a:dk1>
        <a:srgbClr val="244FA4"/>
      </a:dk1>
      <a:lt1>
        <a:sysClr val="window" lastClr="FFFFFF"/>
      </a:lt1>
      <a:dk2>
        <a:srgbClr val="244FA4"/>
      </a:dk2>
      <a:lt2>
        <a:srgbClr val="D8D8D8"/>
      </a:lt2>
      <a:accent1>
        <a:srgbClr val="00B0F0"/>
      </a:accent1>
      <a:accent2>
        <a:srgbClr val="D99694"/>
      </a:accent2>
      <a:accent3>
        <a:srgbClr val="BDE296"/>
      </a:accent3>
      <a:accent4>
        <a:srgbClr val="BFA5E4"/>
      </a:accent4>
      <a:accent5>
        <a:srgbClr val="4BACC6"/>
      </a:accent5>
      <a:accent6>
        <a:srgbClr val="F79646"/>
      </a:accent6>
      <a:hlink>
        <a:srgbClr val="0000FF"/>
      </a:hlink>
      <a:folHlink>
        <a:srgbClr val="6432A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14793</TotalTime>
  <Words>666</Words>
  <Application>Microsoft Office PowerPoint</Application>
  <PresentationFormat>Экран (4:3)</PresentationFormat>
  <Paragraphs>110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Июнь 2012, г. Омск</vt:lpstr>
      <vt:lpstr>Что такое УЭК?</vt:lpstr>
      <vt:lpstr>Оператор проекта</vt:lpstr>
      <vt:lpstr>Свойства УЭК</vt:lpstr>
      <vt:lpstr>Презентация PowerPoint</vt:lpstr>
      <vt:lpstr>Внешний вид карты</vt:lpstr>
      <vt:lpstr>Платежный сервис</vt:lpstr>
      <vt:lpstr>Презентация PowerPoint</vt:lpstr>
      <vt:lpstr>Презентация PowerPoint</vt:lpstr>
      <vt:lpstr>Презентация PowerPoint</vt:lpstr>
      <vt:lpstr>Road Map</vt:lpstr>
      <vt:lpstr>Реквизиты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Юдкин Владимир Александрович</dc:creator>
  <cp:lastModifiedBy>Антон</cp:lastModifiedBy>
  <cp:revision>472</cp:revision>
  <cp:lastPrinted>2012-06-04T08:28:25Z</cp:lastPrinted>
  <dcterms:created xsi:type="dcterms:W3CDTF">2011-11-01T12:53:14Z</dcterms:created>
  <dcterms:modified xsi:type="dcterms:W3CDTF">2012-06-05T09:50:14Z</dcterms:modified>
</cp:coreProperties>
</file>