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98" r:id="rId2"/>
    <p:sldId id="294" r:id="rId3"/>
    <p:sldId id="300" r:id="rId4"/>
    <p:sldId id="263" r:id="rId5"/>
    <p:sldId id="302" r:id="rId6"/>
    <p:sldId id="303" r:id="rId7"/>
    <p:sldId id="304" r:id="rId8"/>
    <p:sldId id="305" r:id="rId9"/>
    <p:sldId id="307" r:id="rId10"/>
    <p:sldId id="308" r:id="rId11"/>
    <p:sldId id="309" r:id="rId12"/>
    <p:sldId id="310" r:id="rId1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002" autoAdjust="0"/>
    <p:restoredTop sz="91657" autoAdjust="0"/>
  </p:normalViewPr>
  <p:slideViewPr>
    <p:cSldViewPr>
      <p:cViewPr>
        <p:scale>
          <a:sx n="100" d="100"/>
          <a:sy n="100" d="100"/>
        </p:scale>
        <p:origin x="-1944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F1D01-1845-4E33-A53D-6BC294BC9BC1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08F53-703C-4551-9319-38A817EBFD9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728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4A552-E768-4121-A6FC-BE6FC5660F1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310FA-0706-4385-9458-C7547A46AD4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9757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D310FA-0706-4385-9458-C7547A46AD4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76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85800" y="1143000"/>
            <a:ext cx="7772400" cy="4572000"/>
            <a:chOff x="1371600" y="1143000"/>
            <a:chExt cx="7772400" cy="5715000"/>
          </a:xfrm>
          <a:effectLst>
            <a:reflection blurRad="6350" stA="50000" endA="300" endPos="15500" dist="50800" dir="5400000" sy="-100000" algn="bl" rotWithShape="0"/>
          </a:effectLst>
        </p:grpSpPr>
        <p:sp>
          <p:nvSpPr>
            <p:cNvPr id="8" name="Rectangle 7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676401"/>
            <a:ext cx="6400800" cy="192405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9737"/>
            <a:ext cx="6400800" cy="1522862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>
            <a:lvl1pPr marL="0" indent="0" algn="ctr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  <a:defRPr sz="20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7400" y="6574536"/>
            <a:ext cx="2133600" cy="274320"/>
          </a:xfrm>
        </p:spPr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574536"/>
            <a:ext cx="2895600" cy="274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78240" y="6574536"/>
            <a:ext cx="365760" cy="274320"/>
          </a:xfrm>
        </p:spPr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2286000" y="3794763"/>
            <a:ext cx="45720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143000"/>
            <a:ext cx="7772400" cy="5715000"/>
            <a:chOff x="1371600" y="1143000"/>
            <a:chExt cx="7772400" cy="5715000"/>
          </a:xfrm>
        </p:grpSpPr>
        <p:sp>
          <p:nvSpPr>
            <p:cNvPr id="8" name="Rectangle 7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828801"/>
            <a:ext cx="6553200" cy="45447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81600" y="6574536"/>
            <a:ext cx="2133600" cy="274320"/>
          </a:xfrm>
        </p:spPr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74536"/>
            <a:ext cx="2895600" cy="274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Rectangle 10"/>
          <p:cNvSpPr/>
          <p:nvPr/>
        </p:nvSpPr>
        <p:spPr>
          <a:xfrm flipV="1">
            <a:off x="8366760" y="0"/>
            <a:ext cx="777240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4940146" y="3428206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09296" y="152400"/>
            <a:ext cx="734704" cy="5851525"/>
          </a:xfrm>
        </p:spPr>
        <p:txBody>
          <a:bodyPr vert="eaVert" anchor="t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0146" y="3486150"/>
            <a:ext cx="3429030" cy="1609725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1381126" y="590550"/>
            <a:ext cx="6772274" cy="2828925"/>
          </a:xfrm>
        </p:spPr>
        <p:txBody>
          <a:bodyPr anchor="ctr">
            <a:normAutofit/>
          </a:bodyPr>
          <a:lstStyle>
            <a:lvl1pPr marL="0" indent="0">
              <a:buNone/>
              <a:tabLst/>
              <a:defRPr sz="2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135125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1143000"/>
            <a:ext cx="7772400" cy="2743200"/>
            <a:chOff x="0" y="1143000"/>
            <a:chExt cx="7772400" cy="2743200"/>
          </a:xfrm>
        </p:grpSpPr>
        <p:sp>
          <p:nvSpPr>
            <p:cNvPr id="9" name="Rectangle 8"/>
            <p:cNvSpPr/>
            <p:nvPr/>
          </p:nvSpPr>
          <p:spPr>
            <a:xfrm>
              <a:off x="0" y="1143000"/>
              <a:ext cx="7772400" cy="2743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371600"/>
              <a:ext cx="7543800" cy="2286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1600200"/>
              <a:ext cx="7315200" cy="1828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600200"/>
            <a:ext cx="68580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none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756848"/>
            <a:ext cx="6858000" cy="640080"/>
          </a:xfr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>
            <a:lvl1pPr marL="0" indent="0">
              <a:buNone/>
              <a:defRPr sz="1600" b="0" kern="120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0" y="6574536"/>
            <a:ext cx="2133600" cy="274320"/>
          </a:xfrm>
        </p:spPr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574536"/>
            <a:ext cx="2895600" cy="274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78240" y="6574536"/>
            <a:ext cx="365760" cy="274320"/>
          </a:xfrm>
        </p:spPr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828800"/>
            <a:ext cx="3108960" cy="454470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536" y="1828800"/>
            <a:ext cx="3108960" cy="454470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6288" y="1825934"/>
            <a:ext cx="310896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46288" y="2667000"/>
            <a:ext cx="3108960" cy="37201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2103" y="1825934"/>
            <a:ext cx="310896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2103" y="2667000"/>
            <a:ext cx="3108960" cy="372015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 rot="10800000">
            <a:off x="2071048" y="2548267"/>
            <a:ext cx="6400800" cy="1588"/>
          </a:xfrm>
          <a:prstGeom prst="line">
            <a:avLst/>
          </a:prstGeom>
          <a:ln w="28575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1"/>
          <p:cNvGrpSpPr/>
          <p:nvPr/>
        </p:nvGrpSpPr>
        <p:grpSpPr>
          <a:xfrm>
            <a:off x="0" y="0"/>
            <a:ext cx="9144000" cy="6400800"/>
            <a:chOff x="0" y="457200"/>
            <a:chExt cx="9144000" cy="64008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11" name="Rectangle 10"/>
            <p:cNvSpPr/>
            <p:nvPr/>
          </p:nvSpPr>
          <p:spPr>
            <a:xfrm>
              <a:off x="0" y="457200"/>
              <a:ext cx="9144000" cy="6400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28600" y="685800"/>
              <a:ext cx="8686800" cy="61722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914400"/>
              <a:ext cx="8229600" cy="5943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858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144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1430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867400" y="6574536"/>
            <a:ext cx="2133600" cy="274320"/>
          </a:xfrm>
        </p:spPr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574536"/>
            <a:ext cx="2895600" cy="274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9" name="Rectangle 8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28800"/>
            <a:ext cx="4926013" cy="4343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3600"/>
            <a:ext cx="1371600" cy="38862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 rot="5400000">
            <a:off x="3268981" y="-3268981"/>
            <a:ext cx="777240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1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4678"/>
            <a:ext cx="7315200" cy="77877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 rot="5400000">
            <a:off x="3268980" y="-3268981"/>
            <a:ext cx="777240" cy="7315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0800000">
            <a:off x="0" y="789296"/>
            <a:ext cx="73152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13"/>
          <p:cNvGrpSpPr/>
          <p:nvPr/>
        </p:nvGrpSpPr>
        <p:grpSpPr>
          <a:xfrm>
            <a:off x="1371600" y="1143000"/>
            <a:ext cx="7772400" cy="5257800"/>
            <a:chOff x="1371600" y="1143000"/>
            <a:chExt cx="7772400" cy="5715000"/>
          </a:xfrm>
          <a:effectLst>
            <a:reflection blurRad="6350" stA="50000" endA="300" endPos="6000" dist="50800" dir="5400000" sy="-100000" algn="bl" rotWithShape="0"/>
          </a:effectLst>
        </p:grpSpPr>
        <p:sp>
          <p:nvSpPr>
            <p:cNvPr id="15" name="Rectangle 14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7315200" cy="77724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114300">
                    <a:srgbClr val="F1F1F1"/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304" y="1828800"/>
            <a:ext cx="4928616" cy="4562856"/>
          </a:xfrm>
          <a:effectLst>
            <a:reflection blurRad="6350" stA="50000" endA="300" endPos="6000" dist="50800" dir="5400000" sy="-100000" algn="bl" rotWithShape="0"/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2130552"/>
            <a:ext cx="1371600" cy="3886200"/>
          </a:xfr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57150" prstMaterial="metal">
              <a:bevelT w="25400" h="12700" prst="softRound"/>
            </a:sp3d>
          </a:bodyPr>
          <a:lstStyle>
            <a:lvl1pPr marL="0" indent="0">
              <a:buNone/>
              <a:defRPr sz="14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Clr>
                <a:schemeClr val="bg1">
                  <a:lumMod val="65000"/>
                </a:schemeClr>
              </a:buClr>
              <a:buSzPct val="80000"/>
              <a:buFont typeface="Wingdings 2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/>
          <p:nvPr/>
        </p:nvGrpSpPr>
        <p:grpSpPr>
          <a:xfrm>
            <a:off x="1371600" y="1143000"/>
            <a:ext cx="7772400" cy="5715000"/>
            <a:chOff x="1371600" y="1143000"/>
            <a:chExt cx="7772400" cy="5715000"/>
          </a:xfrm>
        </p:grpSpPr>
        <p:sp>
          <p:nvSpPr>
            <p:cNvPr id="11" name="Rectangle 10"/>
            <p:cNvSpPr/>
            <p:nvPr/>
          </p:nvSpPr>
          <p:spPr>
            <a:xfrm>
              <a:off x="1371600" y="1143000"/>
              <a:ext cx="7772400" cy="57150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1371600"/>
              <a:ext cx="7315200" cy="54864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28800" y="1600200"/>
              <a:ext cx="6858000" cy="52578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0" y="0"/>
            <a:ext cx="777240" cy="6858000"/>
          </a:xfrm>
          <a:prstGeom prst="rect">
            <a:avLst/>
          </a:prstGeom>
          <a:gradFill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1828800"/>
            <a:ext cx="6400800" cy="454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/>
              <a:lightRig rig="balanced" dir="t">
                <a:rot lat="0" lon="0" rev="4200000"/>
              </a:lightRig>
            </a:scene3d>
            <a:sp3d extrusionH="31750" prstMaterial="metal">
              <a:bevelT w="25400" h="12700" prst="softRound"/>
            </a:sp3d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78240" y="6574536"/>
            <a:ext cx="365760" cy="274320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AA9B9C-987B-4F7B-9869-B75BD8AEFA21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2667000" y="3429000"/>
            <a:ext cx="6858000" cy="1588"/>
          </a:xfrm>
          <a:prstGeom prst="line">
            <a:avLst/>
          </a:prstGeom>
          <a:ln w="57150">
            <a:gradFill>
              <a:gsLst>
                <a:gs pos="0">
                  <a:srgbClr val="BEBFBF"/>
                </a:gs>
                <a:gs pos="100000">
                  <a:srgbClr val="F1F1F1"/>
                </a:gs>
              </a:gsLst>
              <a:lin ang="5400000" scaled="0"/>
            </a:gra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"/>
          </p:nvPr>
        </p:nvSpPr>
        <p:spPr>
          <a:xfrm>
            <a:off x="6553200" y="6574536"/>
            <a:ext cx="2133600" cy="27432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DC6E48-FD8C-4D1A-AC39-43BB9FE1118A}" type="datetimeFigureOut">
              <a:rPr lang="ru-RU" smtClean="0"/>
              <a:pPr/>
              <a:t>04.06.2012</a:t>
            </a:fld>
            <a:endParaRPr lang="ru-R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1828800" y="6574536"/>
            <a:ext cx="2895600" cy="2743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16200000">
            <a:off x="-2660177" y="3005919"/>
            <a:ext cx="6248400" cy="84616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75000"/>
              <a:lumOff val="25000"/>
            </a:schemeClr>
          </a:solidFill>
          <a:effectLst>
            <a:innerShdw blurRad="63500">
              <a:srgbClr val="F1F1F1"/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"/>
        <a:defRPr sz="20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1pPr>
      <a:lvl2pPr marL="682625" indent="-3413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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2pPr>
      <a:lvl3pPr marL="1023938" indent="-3413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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3pPr>
      <a:lvl4pPr marL="1377950" indent="-3540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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4pPr>
      <a:lvl5pPr marL="1719263" indent="-341313" algn="l" defTabSz="914400" rtl="0" eaLnBrk="1" latinLnBrk="0" hangingPunct="1">
        <a:spcBef>
          <a:spcPts val="1500"/>
        </a:spcBef>
        <a:buClr>
          <a:schemeClr val="tx1">
            <a:lumMod val="50000"/>
            <a:lumOff val="50000"/>
          </a:schemeClr>
        </a:buClr>
        <a:buSzPct val="80000"/>
        <a:buFont typeface="Wingdings 2" pitchFamily="18" charset="2"/>
        <a:buChar char=""/>
        <a:defRPr sz="1800" b="0" kern="1200">
          <a:solidFill>
            <a:schemeClr val="tx1">
              <a:lumMod val="65000"/>
              <a:lumOff val="3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8465"/>
            <a:ext cx="4084818" cy="16097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В.В. Андронов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Председатель Комитета информационных технологий и документальной связи Администрации Главы Республики Бурятия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и Правительства Республики Бурятия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55576" y="1772816"/>
            <a:ext cx="7708378" cy="2828925"/>
          </a:xfrm>
        </p:spPr>
        <p:txBody>
          <a:bodyPr/>
          <a:lstStyle/>
          <a:p>
            <a:pPr algn="ctr"/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предоставлении государственных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муниципальных услуг в электронном виде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2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22" y="6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ts val="15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defRPr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Проблемы обслуживания по сервисному контракту ОАО «Ростелеком»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76470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По </a:t>
            </a:r>
            <a:r>
              <a:rPr lang="ru-RU" dirty="0"/>
              <a:t>данным ОАО «Ростелеком» за апрель зарегистрировано 5 инцидентов, в то время, как РОИВ РБ зарегистрировали 26 инцидентов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55684"/>
              </p:ext>
            </p:extLst>
          </p:nvPr>
        </p:nvGraphicFramePr>
        <p:xfrm>
          <a:off x="560205" y="2204864"/>
          <a:ext cx="7992889" cy="389532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2664018"/>
                <a:gridCol w="2664018"/>
                <a:gridCol w="2664853"/>
              </a:tblGrid>
              <a:tr h="856554"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/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/>
                        <a:t>По данным ОАО «Ростелеком»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/>
                        <a:t>По данным РОИВ Республики Бурятия</a:t>
                      </a:r>
                    </a:p>
                  </a:txBody>
                  <a:tcPr marL="68580" marR="68580" marT="0" marB="0"/>
                </a:tc>
              </a:tr>
              <a:tr h="464282"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/>
                        <a:t>Зарегистрировано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 smtClean="0"/>
                        <a:t>5</a:t>
                      </a:r>
                    </a:p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 smtClean="0"/>
                        <a:t>(10301, </a:t>
                      </a:r>
                      <a:r>
                        <a:rPr lang="ru-RU" dirty="0" smtClean="0"/>
                        <a:t>10412, 10509, 10716, 10844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 smtClean="0"/>
                        <a:t>26</a:t>
                      </a:r>
                    </a:p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 smtClean="0"/>
                        <a:t>(</a:t>
                      </a:r>
                      <a:r>
                        <a:rPr lang="ru-RU" dirty="0" smtClean="0"/>
                        <a:t>3673, </a:t>
                      </a:r>
                      <a:r>
                        <a:rPr lang="ru-RU" dirty="0" smtClean="0"/>
                        <a:t>4424, 4619, 4501, 4414, </a:t>
                      </a:r>
                      <a:r>
                        <a:rPr lang="ru-RU" dirty="0" smtClean="0"/>
                        <a:t>4420, 4481, 4618, 4631, </a:t>
                      </a:r>
                      <a:r>
                        <a:rPr lang="ru-RU" dirty="0" smtClean="0"/>
                        <a:t>4711, </a:t>
                      </a:r>
                      <a:r>
                        <a:rPr lang="ru-RU" dirty="0" smtClean="0"/>
                        <a:t>4873, 4986, 5003, 5025, </a:t>
                      </a:r>
                      <a:r>
                        <a:rPr lang="ru-RU" dirty="0" smtClean="0"/>
                        <a:t>5151, 5315, </a:t>
                      </a:r>
                      <a:r>
                        <a:rPr lang="ru-RU" dirty="0" smtClean="0"/>
                        <a:t>5352,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9314, </a:t>
                      </a:r>
                      <a:r>
                        <a:rPr lang="ru-RU" dirty="0" smtClean="0"/>
                        <a:t>11593, …)</a:t>
                      </a:r>
                      <a:endParaRPr lang="ru-RU" dirty="0"/>
                    </a:p>
                  </a:txBody>
                  <a:tcPr marL="68580" marR="68580" marT="0" marB="0">
                    <a:noFill/>
                  </a:tcPr>
                </a:tc>
              </a:tr>
              <a:tr h="464282"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/>
                        <a:t>Закрыто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/>
                        <a:t>9</a:t>
                      </a:r>
                    </a:p>
                  </a:txBody>
                  <a:tcPr marL="68580" marR="68580" marT="0" marB="0"/>
                </a:tc>
              </a:tr>
              <a:tr h="464282"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/>
                        <a:t>В работе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/>
                        <a:t>2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/>
                        <a:t>12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  <a:tr h="464282"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/>
                        <a:t>Отказ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/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dirty="0"/>
                        <a:t>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Номер слайда 3"/>
          <p:cNvSpPr txBox="1">
            <a:spLocks/>
          </p:cNvSpPr>
          <p:nvPr/>
        </p:nvSpPr>
        <p:spPr>
          <a:xfrm>
            <a:off x="8414298" y="6425952"/>
            <a:ext cx="720080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9F54C0E-5F6B-47E1-8E6F-3733DC05B649}" type="slidenum">
              <a:rPr lang="ru-RU" smtClean="0"/>
              <a:pPr algn="r"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78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22" y="6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ts val="15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defRPr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Проблемы при работе со Сводным реестром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764704"/>
            <a:ext cx="856895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 smtClean="0"/>
              <a:t>Заключено соглашение №ИЩ-П13-3378 </a:t>
            </a:r>
            <a:r>
              <a:rPr lang="ru-RU" sz="1600" dirty="0"/>
              <a:t>от 26.05.2010 </a:t>
            </a:r>
            <a:r>
              <a:rPr lang="ru-RU" sz="1600" dirty="0" smtClean="0"/>
              <a:t>между </a:t>
            </a:r>
            <a:r>
              <a:rPr lang="ru-RU" sz="1600" dirty="0" err="1" smtClean="0"/>
              <a:t>Минкомсвязи</a:t>
            </a:r>
            <a:r>
              <a:rPr lang="ru-RU" sz="1600" dirty="0" smtClean="0"/>
              <a:t> РФ и </a:t>
            </a:r>
            <a:r>
              <a:rPr lang="ru-RU" sz="1600" dirty="0"/>
              <a:t>Республикой Бурятия о взаимодействии </a:t>
            </a:r>
            <a:r>
              <a:rPr lang="ru-RU" sz="1600" dirty="0" smtClean="0"/>
              <a:t>при </a:t>
            </a:r>
            <a:r>
              <a:rPr lang="ru-RU" sz="1600" dirty="0"/>
              <a:t>организации размещения сведений в федеральных государственных информационных системах «Сводный реестр государственных и муниципальных услуг (функций)» и «Единый портал государственных и муниципальных услуг (функций</a:t>
            </a:r>
            <a:r>
              <a:rPr lang="ru-RU" sz="1600" dirty="0" smtClean="0"/>
              <a:t>)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/>
              <a:t>Постановлением Правительства </a:t>
            </a:r>
            <a:r>
              <a:rPr lang="ru-RU" sz="1600" dirty="0" smtClean="0"/>
              <a:t>РФ </a:t>
            </a:r>
            <a:r>
              <a:rPr lang="ru-RU" sz="1600" dirty="0"/>
              <a:t>от 24 октября 2011 г. № 861 </a:t>
            </a:r>
            <a:r>
              <a:rPr lang="ru-RU" sz="1600" dirty="0" smtClean="0"/>
              <a:t>Минэкономразвития  РФ определен уполномоченным органом </a:t>
            </a:r>
            <a:r>
              <a:rPr lang="ru-RU" sz="1600" dirty="0"/>
              <a:t>по ведению </a:t>
            </a:r>
            <a:r>
              <a:rPr lang="ru-RU" sz="1600" dirty="0" smtClean="0"/>
              <a:t>«Сводного реестра», который в том числе обеспечивает формально-логическую проверку информации, подаваемой от Субъектов РФ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 smtClean="0"/>
              <a:t>Уведомления </a:t>
            </a:r>
            <a:r>
              <a:rPr lang="ru-RU" sz="1600" dirty="0"/>
              <a:t>о допущенных ошибках при формировании сведений об услугах </a:t>
            </a:r>
            <a:r>
              <a:rPr lang="ru-RU" sz="1600" dirty="0" smtClean="0"/>
              <a:t>Республики Бурятия для </a:t>
            </a:r>
            <a:r>
              <a:rPr lang="ru-RU" sz="1600" dirty="0"/>
              <a:t>размещения в Сводном Реестре </a:t>
            </a:r>
            <a:r>
              <a:rPr lang="ru-RU" sz="1600" dirty="0" smtClean="0"/>
              <a:t>ни от </a:t>
            </a:r>
            <a:r>
              <a:rPr lang="ru-RU" sz="1600" dirty="0" err="1" smtClean="0"/>
              <a:t>Минкомсвязи</a:t>
            </a:r>
            <a:r>
              <a:rPr lang="ru-RU" sz="1600" dirty="0" smtClean="0"/>
              <a:t> РФ, ни от Минэкономразвития РФ не </a:t>
            </a:r>
            <a:r>
              <a:rPr lang="ru-RU" sz="1600" dirty="0"/>
              <a:t>поступало.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762423"/>
              </p:ext>
            </p:extLst>
          </p:nvPr>
        </p:nvGraphicFramePr>
        <p:xfrm>
          <a:off x="539552" y="4221088"/>
          <a:ext cx="8352928" cy="2044837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4979543"/>
                <a:gridCol w="3373385"/>
              </a:tblGrid>
              <a:tr h="223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Услуги, шт.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2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Передано от Республики Бурятия в «Сводный реестр»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256 </a:t>
                      </a:r>
                      <a:endParaRPr lang="ru-RU" sz="1800" dirty="0" smtClean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(112Гос.усл., 150Мун.усл)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64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Размещено на «Едином портале государственных и муниципальных услуг (функций)» версии 2.0</a:t>
                      </a:r>
                      <a:endParaRPr lang="ru-RU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Номер слайда 3"/>
          <p:cNvSpPr txBox="1">
            <a:spLocks/>
          </p:cNvSpPr>
          <p:nvPr/>
        </p:nvSpPr>
        <p:spPr>
          <a:xfrm>
            <a:off x="8414298" y="6425952"/>
            <a:ext cx="720080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9F54C0E-5F6B-47E1-8E6F-3733DC05B649}" type="slidenum">
              <a:rPr lang="ru-RU" smtClean="0"/>
              <a:pPr algn="r"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75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22" y="6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ts val="15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defRPr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Проблемы при работе со Сводным реестром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i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(продолжение)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764704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sz="1600" dirty="0" smtClean="0"/>
              <a:t>В </a:t>
            </a:r>
            <a:r>
              <a:rPr lang="ru-RU" sz="1600" dirty="0"/>
              <a:t>случае повторного направления информации об услуге для обновления в Сводном реестре и актуализации информации об услуге на Едином портале, при изменении состава процедур информация об оказании такой услуги исчезает с Единого портала</a:t>
            </a:r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>
          <a:xfrm>
            <a:off x="8414298" y="6425952"/>
            <a:ext cx="720080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9F54C0E-5F6B-47E1-8E6F-3733DC05B649}" type="slidenum">
              <a:rPr lang="ru-RU" smtClean="0"/>
              <a:pPr algn="r"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31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283968" y="1988840"/>
            <a:ext cx="3096344" cy="1152128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РСМЭВ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Республики Бурятия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г. Новосибирск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08004" y="3789040"/>
            <a:ext cx="3816424" cy="1152128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ЦОД Администрации Главы РБ и Правительства РБ</a:t>
            </a: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г. Улан-Удэ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52020" y="4509120"/>
            <a:ext cx="1512168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СОГУ РБ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3573016"/>
            <a:ext cx="3816424" cy="1368152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Администрация Железнодорожного р-на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Администрация Октябрьского р-на</a:t>
            </a:r>
          </a:p>
          <a:p>
            <a:r>
              <a:rPr lang="ru-RU" sz="1200" dirty="0">
                <a:solidFill>
                  <a:schemeClr val="tx1"/>
                </a:solidFill>
              </a:rPr>
              <a:t>Администрация Советского р-на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г. Улан-Удэ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696" y="4221088"/>
            <a:ext cx="2160240" cy="93610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Универсальный клиент</a:t>
            </a:r>
          </a:p>
          <a:p>
            <a:pPr algn="ctr"/>
            <a:r>
              <a:rPr lang="ru-RU" dirty="0" smtClean="0"/>
              <a:t>СОГУ РБ</a:t>
            </a:r>
            <a:endParaRPr lang="ru-RU" dirty="0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3959932" y="4725144"/>
            <a:ext cx="792088" cy="216024"/>
          </a:xfrm>
          <a:prstGeom prst="left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339752" y="1988840"/>
            <a:ext cx="1440160" cy="792088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ФСМЭВ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г. Москва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536" y="1988840"/>
            <a:ext cx="1440160" cy="792088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ЕПГУ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г. Москва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Двойная стрелка влево/вправо 14"/>
          <p:cNvSpPr/>
          <p:nvPr/>
        </p:nvSpPr>
        <p:spPr>
          <a:xfrm>
            <a:off x="1835696" y="2276872"/>
            <a:ext cx="504056" cy="216024"/>
          </a:xfrm>
          <a:prstGeom prst="left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3779912" y="2276872"/>
            <a:ext cx="504056" cy="216024"/>
          </a:xfrm>
          <a:prstGeom prst="left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Двойная стрелка влево/вверх 17"/>
          <p:cNvSpPr/>
          <p:nvPr/>
        </p:nvSpPr>
        <p:spPr>
          <a:xfrm rot="16200000">
            <a:off x="6948264" y="2636912"/>
            <a:ext cx="1584176" cy="720080"/>
          </a:xfrm>
          <a:prstGeom prst="leftUpArrow">
            <a:avLst>
              <a:gd name="adj1" fmla="val 15040"/>
              <a:gd name="adj2" fmla="val 25000"/>
              <a:gd name="adj3" fmla="val 25000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Номер слайда 3"/>
          <p:cNvSpPr txBox="1">
            <a:spLocks/>
          </p:cNvSpPr>
          <p:nvPr/>
        </p:nvSpPr>
        <p:spPr>
          <a:xfrm>
            <a:off x="8748464" y="5733256"/>
            <a:ext cx="432048" cy="21431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9F54C0E-5F6B-47E1-8E6F-3733DC05B649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17" name="Текст 5"/>
          <p:cNvSpPr txBox="1">
            <a:spLocks/>
          </p:cNvSpPr>
          <p:nvPr/>
        </p:nvSpPr>
        <p:spPr>
          <a:xfrm>
            <a:off x="539552" y="1052736"/>
            <a:ext cx="7708378" cy="86409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рамках</a:t>
            </a:r>
            <a:r>
              <a:rPr kumimoji="0" lang="ru-RU" sz="20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ФЗ № 210-ФЗ созданы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61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1043608" y="1700808"/>
            <a:ext cx="7200800" cy="792088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Перечни государственных и муниципальных услуг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Номер слайда 3"/>
          <p:cNvSpPr txBox="1">
            <a:spLocks/>
          </p:cNvSpPr>
          <p:nvPr/>
        </p:nvSpPr>
        <p:spPr>
          <a:xfrm>
            <a:off x="8748464" y="5733256"/>
            <a:ext cx="432048" cy="21431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9F54C0E-5F6B-47E1-8E6F-3733DC05B649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7" name="Текст 5"/>
          <p:cNvSpPr txBox="1">
            <a:spLocks/>
          </p:cNvSpPr>
          <p:nvPr/>
        </p:nvSpPr>
        <p:spPr>
          <a:xfrm>
            <a:off x="467544" y="476672"/>
            <a:ext cx="7708378" cy="86409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перевода государственных и муниципальных услуг в электронный вид</a:t>
            </a:r>
            <a:r>
              <a:rPr kumimoji="0" lang="ru-RU" sz="20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разработаны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43608" y="3140968"/>
            <a:ext cx="7200800" cy="792088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Технологические карты с перечнем документов, необходимых для предоставления услуги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43608" y="4581128"/>
            <a:ext cx="7200800" cy="792088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Нормативно-правовые акты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1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17"/>
          <p:cNvSpPr>
            <a:spLocks noChangeArrowheads="1"/>
          </p:cNvSpPr>
          <p:nvPr/>
        </p:nvSpPr>
        <p:spPr bwMode="auto">
          <a:xfrm>
            <a:off x="411163" y="3212976"/>
            <a:ext cx="8265293" cy="3240360"/>
          </a:xfrm>
          <a:prstGeom prst="rect">
            <a:avLst/>
          </a:prstGeom>
          <a:solidFill>
            <a:srgbClr val="9BBB59">
              <a:lumMod val="40000"/>
              <a:lumOff val="6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Республика Бурятия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pic>
        <p:nvPicPr>
          <p:cNvPr id="66" name="Рисунок 65" descr="Chelovek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83968" y="116632"/>
            <a:ext cx="288032" cy="360040"/>
          </a:xfrm>
          <a:prstGeom prst="rect">
            <a:avLst/>
          </a:prstGeom>
        </p:spPr>
      </p:pic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3563888" y="1052736"/>
            <a:ext cx="1828800" cy="509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Федеральный портал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Госуслуги.РФ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1154063" y="1668686"/>
            <a:ext cx="6689725" cy="1472282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Решение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РОСТЕЛЕКОМ, Новосибирск</a:t>
            </a:r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1282650" y="1854423"/>
            <a:ext cx="1828800" cy="509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Региональный портал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Бурятия.Госуслуги.РФ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70" name="Text Box 5"/>
          <p:cNvSpPr txBox="1">
            <a:spLocks noChangeArrowheads="1"/>
          </p:cNvSpPr>
          <p:nvPr/>
        </p:nvSpPr>
        <p:spPr bwMode="auto">
          <a:xfrm>
            <a:off x="3563888" y="1854423"/>
            <a:ext cx="1828800" cy="1069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СМЭВ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(Система межведомственного электронного взаимодействия)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71" name="AutoShape 6"/>
          <p:cNvSpPr>
            <a:spLocks noChangeArrowheads="1"/>
          </p:cNvSpPr>
          <p:nvPr/>
        </p:nvSpPr>
        <p:spPr bwMode="auto">
          <a:xfrm>
            <a:off x="2771800" y="548680"/>
            <a:ext cx="3348037" cy="360040"/>
          </a:xfrm>
          <a:prstGeom prst="cloudCallout">
            <a:avLst>
              <a:gd name="adj1" fmla="val -29333"/>
              <a:gd name="adj2" fmla="val 3462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Интернет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72" name="AutoShape 7"/>
          <p:cNvSpPr>
            <a:spLocks noChangeArrowheads="1"/>
          </p:cNvSpPr>
          <p:nvPr/>
        </p:nvSpPr>
        <p:spPr bwMode="auto">
          <a:xfrm>
            <a:off x="4355976" y="476673"/>
            <a:ext cx="216023" cy="576064"/>
          </a:xfrm>
          <a:prstGeom prst="upDownArrow">
            <a:avLst>
              <a:gd name="adj1" fmla="val 50000"/>
              <a:gd name="adj2" fmla="val 10203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3" name="AutoShape 8"/>
          <p:cNvSpPr>
            <a:spLocks noChangeArrowheads="1"/>
          </p:cNvSpPr>
          <p:nvPr/>
        </p:nvSpPr>
        <p:spPr bwMode="auto">
          <a:xfrm>
            <a:off x="4355976" y="1556792"/>
            <a:ext cx="216024" cy="292100"/>
          </a:xfrm>
          <a:prstGeom prst="upDownArrow">
            <a:avLst>
              <a:gd name="adj1" fmla="val 50000"/>
              <a:gd name="adj2" fmla="val 287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" name="AutoShape 9"/>
          <p:cNvSpPr>
            <a:spLocks noChangeArrowheads="1"/>
          </p:cNvSpPr>
          <p:nvPr/>
        </p:nvSpPr>
        <p:spPr bwMode="auto">
          <a:xfrm>
            <a:off x="3111450" y="2002061"/>
            <a:ext cx="452438" cy="177800"/>
          </a:xfrm>
          <a:prstGeom prst="leftRightArrow">
            <a:avLst>
              <a:gd name="adj1" fmla="val 50000"/>
              <a:gd name="adj2" fmla="val 5089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5" name="Text Box 13"/>
          <p:cNvSpPr txBox="1">
            <a:spLocks noChangeArrowheads="1"/>
          </p:cNvSpPr>
          <p:nvPr/>
        </p:nvSpPr>
        <p:spPr bwMode="auto">
          <a:xfrm>
            <a:off x="3491880" y="3356992"/>
            <a:ext cx="2043113" cy="509587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Криптографический шлюз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ViP net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,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РОСТЕЛЕКОМ</a:t>
            </a:r>
          </a:p>
        </p:txBody>
      </p:sp>
      <p:sp>
        <p:nvSpPr>
          <p:cNvPr id="76" name="AutoShape 14"/>
          <p:cNvSpPr>
            <a:spLocks noChangeArrowheads="1"/>
          </p:cNvSpPr>
          <p:nvPr/>
        </p:nvSpPr>
        <p:spPr bwMode="auto">
          <a:xfrm>
            <a:off x="4355976" y="2924944"/>
            <a:ext cx="181496" cy="432048"/>
          </a:xfrm>
          <a:prstGeom prst="upDownArrow">
            <a:avLst>
              <a:gd name="adj1" fmla="val 50000"/>
              <a:gd name="adj2" fmla="val 751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7" name="AutoShape 15"/>
          <p:cNvSpPr>
            <a:spLocks noChangeArrowheads="1"/>
          </p:cNvSpPr>
          <p:nvPr/>
        </p:nvSpPr>
        <p:spPr bwMode="auto">
          <a:xfrm>
            <a:off x="467544" y="4149080"/>
            <a:ext cx="8136904" cy="432048"/>
          </a:xfrm>
          <a:prstGeom prst="cloudCallout">
            <a:avLst>
              <a:gd name="adj1" fmla="val -38523"/>
              <a:gd name="adj2" fmla="val 34625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ИВС Правительства РБ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78" name="AutoShape 16"/>
          <p:cNvSpPr>
            <a:spLocks noChangeArrowheads="1"/>
          </p:cNvSpPr>
          <p:nvPr/>
        </p:nvSpPr>
        <p:spPr bwMode="auto">
          <a:xfrm>
            <a:off x="4355976" y="3861048"/>
            <a:ext cx="181496" cy="288032"/>
          </a:xfrm>
          <a:prstGeom prst="upDownArrow">
            <a:avLst>
              <a:gd name="adj1" fmla="val 50000"/>
              <a:gd name="adj2" fmla="val 3363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9" name="Text Box 18"/>
          <p:cNvSpPr txBox="1">
            <a:spLocks noChangeArrowheads="1"/>
          </p:cNvSpPr>
          <p:nvPr/>
        </p:nvSpPr>
        <p:spPr bwMode="auto">
          <a:xfrm>
            <a:off x="2483768" y="4869160"/>
            <a:ext cx="1038225" cy="808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ГУ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80" name="Text Box 19"/>
          <p:cNvSpPr txBox="1">
            <a:spLocks noChangeArrowheads="1"/>
          </p:cNvSpPr>
          <p:nvPr/>
        </p:nvSpPr>
        <p:spPr bwMode="auto">
          <a:xfrm>
            <a:off x="4099843" y="4869160"/>
            <a:ext cx="1038225" cy="808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МФЦ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81" name="Text Box 20"/>
          <p:cNvSpPr txBox="1">
            <a:spLocks noChangeArrowheads="1"/>
          </p:cNvSpPr>
          <p:nvPr/>
        </p:nvSpPr>
        <p:spPr bwMode="auto">
          <a:xfrm>
            <a:off x="5793706" y="4869160"/>
            <a:ext cx="1038225" cy="808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ИОГВ РБ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82" name="Text Box 21"/>
          <p:cNvSpPr txBox="1">
            <a:spLocks noChangeArrowheads="1"/>
          </p:cNvSpPr>
          <p:nvPr/>
        </p:nvSpPr>
        <p:spPr bwMode="auto">
          <a:xfrm>
            <a:off x="7347868" y="4869160"/>
            <a:ext cx="1038225" cy="808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ОМСУ РБ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83" name="AutoShape 30"/>
          <p:cNvSpPr>
            <a:spLocks noChangeArrowheads="1"/>
          </p:cNvSpPr>
          <p:nvPr/>
        </p:nvSpPr>
        <p:spPr bwMode="auto">
          <a:xfrm>
            <a:off x="2883372" y="4437112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4" name="AutoShape 35"/>
          <p:cNvSpPr>
            <a:spLocks noChangeArrowheads="1"/>
          </p:cNvSpPr>
          <p:nvPr/>
        </p:nvSpPr>
        <p:spPr bwMode="auto">
          <a:xfrm>
            <a:off x="3239418" y="4646910"/>
            <a:ext cx="504825" cy="469900"/>
          </a:xfrm>
          <a:prstGeom prst="sun">
            <a:avLst>
              <a:gd name="adj" fmla="val 25000"/>
            </a:avLst>
          </a:prstGeom>
          <a:solidFill>
            <a:srgbClr val="9BBB59">
              <a:lumMod val="7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5" name="AutoShape 36"/>
          <p:cNvSpPr>
            <a:spLocks noChangeArrowheads="1"/>
          </p:cNvSpPr>
          <p:nvPr/>
        </p:nvSpPr>
        <p:spPr bwMode="auto">
          <a:xfrm>
            <a:off x="6576343" y="4646910"/>
            <a:ext cx="506413" cy="469900"/>
          </a:xfrm>
          <a:prstGeom prst="sun">
            <a:avLst>
              <a:gd name="adj" fmla="val 25000"/>
            </a:avLst>
          </a:prstGeom>
          <a:solidFill>
            <a:srgbClr val="9BBB59">
              <a:lumMod val="7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6" name="AutoShape 37"/>
          <p:cNvSpPr>
            <a:spLocks noChangeArrowheads="1"/>
          </p:cNvSpPr>
          <p:nvPr/>
        </p:nvSpPr>
        <p:spPr bwMode="auto">
          <a:xfrm>
            <a:off x="8154318" y="4646910"/>
            <a:ext cx="506413" cy="469900"/>
          </a:xfrm>
          <a:prstGeom prst="sun">
            <a:avLst>
              <a:gd name="adj" fmla="val 25000"/>
            </a:avLst>
          </a:prstGeom>
          <a:solidFill>
            <a:srgbClr val="9BBB59">
              <a:lumMod val="7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7" name="AutoShape 30"/>
          <p:cNvSpPr>
            <a:spLocks noChangeArrowheads="1"/>
          </p:cNvSpPr>
          <p:nvPr/>
        </p:nvSpPr>
        <p:spPr bwMode="auto">
          <a:xfrm>
            <a:off x="4539556" y="4437112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8" name="AutoShape 30"/>
          <p:cNvSpPr>
            <a:spLocks noChangeArrowheads="1"/>
          </p:cNvSpPr>
          <p:nvPr/>
        </p:nvSpPr>
        <p:spPr bwMode="auto">
          <a:xfrm>
            <a:off x="6195740" y="4437112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9" name="AutoShape 30"/>
          <p:cNvSpPr>
            <a:spLocks noChangeArrowheads="1"/>
          </p:cNvSpPr>
          <p:nvPr/>
        </p:nvSpPr>
        <p:spPr bwMode="auto">
          <a:xfrm>
            <a:off x="7707908" y="4437112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0" name="AutoShape 30"/>
          <p:cNvSpPr>
            <a:spLocks noChangeArrowheads="1"/>
          </p:cNvSpPr>
          <p:nvPr/>
        </p:nvSpPr>
        <p:spPr bwMode="auto">
          <a:xfrm>
            <a:off x="2883372" y="5661248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1" name="AutoShape 30"/>
          <p:cNvSpPr>
            <a:spLocks noChangeArrowheads="1"/>
          </p:cNvSpPr>
          <p:nvPr/>
        </p:nvSpPr>
        <p:spPr bwMode="auto">
          <a:xfrm>
            <a:off x="4539556" y="5661248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2" name="AutoShape 30"/>
          <p:cNvSpPr>
            <a:spLocks noChangeArrowheads="1"/>
          </p:cNvSpPr>
          <p:nvPr/>
        </p:nvSpPr>
        <p:spPr bwMode="auto">
          <a:xfrm>
            <a:off x="6195740" y="5661248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3" name="AutoShape 30"/>
          <p:cNvSpPr>
            <a:spLocks noChangeArrowheads="1"/>
          </p:cNvSpPr>
          <p:nvPr/>
        </p:nvSpPr>
        <p:spPr bwMode="auto">
          <a:xfrm>
            <a:off x="7707908" y="5661248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94" name="Рисунок 93" descr="Chelovek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1364" y="6093296"/>
            <a:ext cx="288032" cy="360040"/>
          </a:xfrm>
          <a:prstGeom prst="rect">
            <a:avLst/>
          </a:prstGeom>
        </p:spPr>
      </p:pic>
      <p:pic>
        <p:nvPicPr>
          <p:cNvPr id="95" name="Рисунок 94" descr="Chelovek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23732" y="6093296"/>
            <a:ext cx="288032" cy="360040"/>
          </a:xfrm>
          <a:prstGeom prst="rect">
            <a:avLst/>
          </a:prstGeom>
        </p:spPr>
      </p:pic>
      <p:pic>
        <p:nvPicPr>
          <p:cNvPr id="96" name="Рисунок 95" descr="Chelovek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67548" y="6093296"/>
            <a:ext cx="288032" cy="360040"/>
          </a:xfrm>
          <a:prstGeom prst="rect">
            <a:avLst/>
          </a:prstGeom>
        </p:spPr>
      </p:pic>
      <p:pic>
        <p:nvPicPr>
          <p:cNvPr id="97" name="Рисунок 96" descr="Chelovek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35900" y="6093296"/>
            <a:ext cx="288032" cy="360040"/>
          </a:xfrm>
          <a:prstGeom prst="rect">
            <a:avLst/>
          </a:prstGeom>
        </p:spPr>
      </p:pic>
      <p:sp>
        <p:nvSpPr>
          <p:cNvPr id="98" name="AutoShape 36"/>
          <p:cNvSpPr>
            <a:spLocks noChangeArrowheads="1"/>
          </p:cNvSpPr>
          <p:nvPr/>
        </p:nvSpPr>
        <p:spPr bwMode="auto">
          <a:xfrm>
            <a:off x="4897239" y="4653136"/>
            <a:ext cx="506413" cy="469900"/>
          </a:xfrm>
          <a:prstGeom prst="sun">
            <a:avLst>
              <a:gd name="adj" fmla="val 25000"/>
            </a:avLst>
          </a:prstGeom>
          <a:solidFill>
            <a:srgbClr val="9BBB59">
              <a:lumMod val="7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9" name="Text Box 21"/>
          <p:cNvSpPr txBox="1">
            <a:spLocks noChangeArrowheads="1"/>
          </p:cNvSpPr>
          <p:nvPr/>
        </p:nvSpPr>
        <p:spPr bwMode="auto">
          <a:xfrm>
            <a:off x="6012160" y="3501008"/>
            <a:ext cx="1038225" cy="808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СОГУ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100" name="AutoShape 2"/>
          <p:cNvSpPr>
            <a:spLocks noChangeArrowheads="1"/>
          </p:cNvSpPr>
          <p:nvPr/>
        </p:nvSpPr>
        <p:spPr bwMode="auto">
          <a:xfrm>
            <a:off x="6084168" y="3861048"/>
            <a:ext cx="288032" cy="360040"/>
          </a:xfrm>
          <a:prstGeom prst="flowChartMagneticDisk">
            <a:avLst/>
          </a:prstGeom>
          <a:gradFill>
            <a:gsLst>
              <a:gs pos="0">
                <a:sysClr val="window" lastClr="FFFFFF"/>
              </a:gs>
              <a:gs pos="50000">
                <a:srgbClr val="9BBB59">
                  <a:lumMod val="60000"/>
                  <a:lumOff val="40000"/>
                </a:srgbClr>
              </a:gs>
              <a:gs pos="100000">
                <a:srgbClr val="9BBB59">
                  <a:lumMod val="50000"/>
                </a:srgbClr>
              </a:gs>
            </a:gsLst>
            <a:lin ang="5400000" scaled="0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1" name="AutoShape 37"/>
          <p:cNvSpPr>
            <a:spLocks noChangeArrowheads="1"/>
          </p:cNvSpPr>
          <p:nvPr/>
        </p:nvSpPr>
        <p:spPr bwMode="auto">
          <a:xfrm>
            <a:off x="6516216" y="3789040"/>
            <a:ext cx="506413" cy="469900"/>
          </a:xfrm>
          <a:prstGeom prst="sun">
            <a:avLst>
              <a:gd name="adj" fmla="val 25000"/>
            </a:avLst>
          </a:prstGeom>
          <a:solidFill>
            <a:srgbClr val="9BBB59">
              <a:lumMod val="7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2" name="Text Box 18"/>
          <p:cNvSpPr txBox="1">
            <a:spLocks noChangeArrowheads="1"/>
          </p:cNvSpPr>
          <p:nvPr/>
        </p:nvSpPr>
        <p:spPr bwMode="auto">
          <a:xfrm>
            <a:off x="539552" y="4869160"/>
            <a:ext cx="720080" cy="808038"/>
          </a:xfrm>
          <a:prstGeom prst="rect">
            <a:avLst/>
          </a:prstGeom>
          <a:solidFill>
            <a:srgbClr val="8064A2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ЗАГС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Инсофт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103" name="AutoShape 30"/>
          <p:cNvSpPr>
            <a:spLocks noChangeArrowheads="1"/>
          </p:cNvSpPr>
          <p:nvPr/>
        </p:nvSpPr>
        <p:spPr bwMode="auto">
          <a:xfrm>
            <a:off x="827584" y="4437112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4" name="Text Box 18"/>
          <p:cNvSpPr txBox="1">
            <a:spLocks noChangeArrowheads="1"/>
          </p:cNvSpPr>
          <p:nvPr/>
        </p:nvSpPr>
        <p:spPr bwMode="auto">
          <a:xfrm>
            <a:off x="1331640" y="4869160"/>
            <a:ext cx="864096" cy="808038"/>
          </a:xfrm>
          <a:prstGeom prst="rect">
            <a:avLst/>
          </a:prstGeom>
          <a:solidFill>
            <a:srgbClr val="8064A2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Занятость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rPr>
              <a:t>Катарсис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105" name="AutoShape 30"/>
          <p:cNvSpPr>
            <a:spLocks noChangeArrowheads="1"/>
          </p:cNvSpPr>
          <p:nvPr/>
        </p:nvSpPr>
        <p:spPr bwMode="auto">
          <a:xfrm>
            <a:off x="1691680" y="4437112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6" name="AutoShape 30"/>
          <p:cNvSpPr>
            <a:spLocks noChangeArrowheads="1"/>
          </p:cNvSpPr>
          <p:nvPr/>
        </p:nvSpPr>
        <p:spPr bwMode="auto">
          <a:xfrm>
            <a:off x="827584" y="5661248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7" name="Рисунок 106" descr="Chelovek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5576" y="6093296"/>
            <a:ext cx="288032" cy="360040"/>
          </a:xfrm>
          <a:prstGeom prst="rect">
            <a:avLst/>
          </a:prstGeom>
        </p:spPr>
      </p:pic>
      <p:sp>
        <p:nvSpPr>
          <p:cNvPr id="108" name="AutoShape 30"/>
          <p:cNvSpPr>
            <a:spLocks noChangeArrowheads="1"/>
          </p:cNvSpPr>
          <p:nvPr/>
        </p:nvSpPr>
        <p:spPr bwMode="auto">
          <a:xfrm>
            <a:off x="1691680" y="5661248"/>
            <a:ext cx="144016" cy="440556"/>
          </a:xfrm>
          <a:prstGeom prst="upDownArrow">
            <a:avLst>
              <a:gd name="adj1" fmla="val 50000"/>
              <a:gd name="adj2" fmla="val 1178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9" name="Рисунок 108" descr="Chelovek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19672" y="6093296"/>
            <a:ext cx="288032" cy="360040"/>
          </a:xfrm>
          <a:prstGeom prst="rect">
            <a:avLst/>
          </a:prstGeom>
        </p:spPr>
      </p:pic>
      <p:cxnSp>
        <p:nvCxnSpPr>
          <p:cNvPr id="110" name="Прямая соединительная линия 109"/>
          <p:cNvCxnSpPr/>
          <p:nvPr/>
        </p:nvCxnSpPr>
        <p:spPr>
          <a:xfrm rot="5400000">
            <a:off x="3203848" y="3284984"/>
            <a:ext cx="1584176" cy="0"/>
          </a:xfrm>
          <a:prstGeom prst="line">
            <a:avLst/>
          </a:prstGeom>
          <a:noFill/>
          <a:ln w="25400" cap="flat" cmpd="sng" algn="ctr">
            <a:solidFill>
              <a:srgbClr val="8064A2">
                <a:lumMod val="75000"/>
              </a:srgbClr>
            </a:solidFill>
            <a:prstDash val="solid"/>
            <a:headEnd type="none"/>
          </a:ln>
          <a:effectLst/>
        </p:spPr>
      </p:cxnSp>
      <p:cxnSp>
        <p:nvCxnSpPr>
          <p:cNvPr id="111" name="Прямая соединительная линия 110"/>
          <p:cNvCxnSpPr/>
          <p:nvPr/>
        </p:nvCxnSpPr>
        <p:spPr>
          <a:xfrm rot="10800000">
            <a:off x="1043608" y="4077072"/>
            <a:ext cx="2952328" cy="0"/>
          </a:xfrm>
          <a:prstGeom prst="line">
            <a:avLst/>
          </a:prstGeom>
          <a:noFill/>
          <a:ln w="25400" cap="flat" cmpd="sng" algn="ctr">
            <a:solidFill>
              <a:srgbClr val="8064A2">
                <a:lumMod val="75000"/>
              </a:srgbClr>
            </a:solidFill>
            <a:prstDash val="solid"/>
          </a:ln>
          <a:effectLst/>
        </p:spPr>
      </p:cxnSp>
      <p:cxnSp>
        <p:nvCxnSpPr>
          <p:cNvPr id="112" name="Прямая соединительная линия 111"/>
          <p:cNvCxnSpPr/>
          <p:nvPr/>
        </p:nvCxnSpPr>
        <p:spPr>
          <a:xfrm rot="5400000">
            <a:off x="643372" y="4477308"/>
            <a:ext cx="800472" cy="0"/>
          </a:xfrm>
          <a:prstGeom prst="line">
            <a:avLst/>
          </a:prstGeom>
          <a:noFill/>
          <a:ln w="25400" cap="flat" cmpd="sng" algn="ctr">
            <a:solidFill>
              <a:srgbClr val="8064A2">
                <a:lumMod val="7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113" name="Прямая соединительная линия 112"/>
          <p:cNvCxnSpPr/>
          <p:nvPr/>
        </p:nvCxnSpPr>
        <p:spPr>
          <a:xfrm rot="5400000">
            <a:off x="1219436" y="4477308"/>
            <a:ext cx="800472" cy="0"/>
          </a:xfrm>
          <a:prstGeom prst="line">
            <a:avLst/>
          </a:prstGeom>
          <a:noFill/>
          <a:ln w="25400" cap="flat" cmpd="sng" algn="ctr">
            <a:solidFill>
              <a:srgbClr val="8064A2">
                <a:lumMod val="7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114" name="Прямая соединительная линия 113"/>
          <p:cNvCxnSpPr/>
          <p:nvPr/>
        </p:nvCxnSpPr>
        <p:spPr>
          <a:xfrm rot="5400000">
            <a:off x="4103948" y="3176972"/>
            <a:ext cx="1800200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none"/>
          </a:ln>
          <a:effectLst/>
        </p:spPr>
      </p:cxnSp>
      <p:cxnSp>
        <p:nvCxnSpPr>
          <p:cNvPr id="115" name="Прямая соединительная линия 114"/>
          <p:cNvCxnSpPr/>
          <p:nvPr/>
        </p:nvCxnSpPr>
        <p:spPr>
          <a:xfrm rot="10800000">
            <a:off x="5004048" y="4077072"/>
            <a:ext cx="1008112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triangle"/>
          </a:ln>
          <a:effectLst/>
        </p:spPr>
      </p:cxnSp>
      <p:cxnSp>
        <p:nvCxnSpPr>
          <p:cNvPr id="116" name="Прямая соединительная линия 115"/>
          <p:cNvCxnSpPr/>
          <p:nvPr/>
        </p:nvCxnSpPr>
        <p:spPr>
          <a:xfrm rot="10800000">
            <a:off x="2987824" y="2276872"/>
            <a:ext cx="1008112" cy="216024"/>
          </a:xfrm>
          <a:prstGeom prst="line">
            <a:avLst/>
          </a:prstGeom>
          <a:noFill/>
          <a:ln w="25400" cap="flat" cmpd="sng" algn="ctr">
            <a:solidFill>
              <a:srgbClr val="8064A2">
                <a:lumMod val="75000"/>
              </a:srgbClr>
            </a:solidFill>
            <a:prstDash val="solid"/>
            <a:tailEnd type="triangle"/>
          </a:ln>
          <a:effectLst/>
        </p:spPr>
      </p:cxnSp>
      <p:cxnSp>
        <p:nvCxnSpPr>
          <p:cNvPr id="117" name="Прямая соединительная линия 116"/>
          <p:cNvCxnSpPr/>
          <p:nvPr/>
        </p:nvCxnSpPr>
        <p:spPr>
          <a:xfrm>
            <a:off x="2987824" y="2204864"/>
            <a:ext cx="2016224" cy="72008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triangle"/>
          </a:ln>
          <a:effectLst/>
        </p:spPr>
      </p:cxnSp>
      <p:cxnSp>
        <p:nvCxnSpPr>
          <p:cNvPr id="118" name="Прямая соединительная линия 117"/>
          <p:cNvCxnSpPr/>
          <p:nvPr/>
        </p:nvCxnSpPr>
        <p:spPr>
          <a:xfrm>
            <a:off x="2987824" y="1988840"/>
            <a:ext cx="864096" cy="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triangle"/>
          </a:ln>
          <a:effectLst/>
        </p:spPr>
      </p:cxnSp>
      <p:cxnSp>
        <p:nvCxnSpPr>
          <p:cNvPr id="119" name="Прямая соединительная линия 118"/>
          <p:cNvCxnSpPr/>
          <p:nvPr/>
        </p:nvCxnSpPr>
        <p:spPr>
          <a:xfrm rot="5400000">
            <a:off x="3563888" y="1628800"/>
            <a:ext cx="648072" cy="72008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triangle"/>
          </a:ln>
          <a:effectLst/>
        </p:spPr>
      </p:cxnSp>
      <p:cxnSp>
        <p:nvCxnSpPr>
          <p:cNvPr id="120" name="Прямая соединительная линия 119"/>
          <p:cNvCxnSpPr/>
          <p:nvPr/>
        </p:nvCxnSpPr>
        <p:spPr>
          <a:xfrm rot="10800000">
            <a:off x="2699792" y="4437112"/>
            <a:ext cx="4824536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none"/>
          </a:ln>
          <a:effectLst/>
        </p:spPr>
      </p:cxnSp>
      <p:cxnSp>
        <p:nvCxnSpPr>
          <p:cNvPr id="121" name="Прямая соединительная линия 120"/>
          <p:cNvCxnSpPr/>
          <p:nvPr/>
        </p:nvCxnSpPr>
        <p:spPr>
          <a:xfrm rot="5400000" flipH="1" flipV="1">
            <a:off x="2483768" y="4653136"/>
            <a:ext cx="432048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triangle"/>
          </a:ln>
          <a:effectLst/>
        </p:spPr>
      </p:cxnSp>
      <p:cxnSp>
        <p:nvCxnSpPr>
          <p:cNvPr id="122" name="Прямая соединительная линия 121"/>
          <p:cNvCxnSpPr/>
          <p:nvPr/>
        </p:nvCxnSpPr>
        <p:spPr>
          <a:xfrm rot="5400000" flipH="1" flipV="1">
            <a:off x="4067944" y="4653136"/>
            <a:ext cx="432048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triangle"/>
          </a:ln>
          <a:effectLst/>
        </p:spPr>
      </p:cxnSp>
      <p:cxnSp>
        <p:nvCxnSpPr>
          <p:cNvPr id="123" name="Прямая соединительная линия 122"/>
          <p:cNvCxnSpPr/>
          <p:nvPr/>
        </p:nvCxnSpPr>
        <p:spPr>
          <a:xfrm rot="5400000" flipH="1" flipV="1">
            <a:off x="5724128" y="4653136"/>
            <a:ext cx="432048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triangle"/>
          </a:ln>
          <a:effectLst/>
        </p:spPr>
      </p:cxnSp>
      <p:cxnSp>
        <p:nvCxnSpPr>
          <p:cNvPr id="124" name="Прямая соединительная линия 123"/>
          <p:cNvCxnSpPr/>
          <p:nvPr/>
        </p:nvCxnSpPr>
        <p:spPr>
          <a:xfrm rot="5400000" flipH="1" flipV="1">
            <a:off x="7308304" y="4653136"/>
            <a:ext cx="432048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triangle"/>
          </a:ln>
          <a:effectLst/>
        </p:spPr>
      </p:cxnSp>
      <p:cxnSp>
        <p:nvCxnSpPr>
          <p:cNvPr id="125" name="Прямая соединительная линия 124"/>
          <p:cNvCxnSpPr/>
          <p:nvPr/>
        </p:nvCxnSpPr>
        <p:spPr>
          <a:xfrm rot="5400000">
            <a:off x="5976156" y="4329100"/>
            <a:ext cx="216024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triangle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160014" y="118374"/>
            <a:ext cx="34953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Интеграция  информационных </a:t>
            </a:r>
          </a:p>
          <a:p>
            <a:r>
              <a:rPr lang="ru-RU" dirty="0" smtClean="0"/>
              <a:t>систем органов власти </a:t>
            </a:r>
          </a:p>
          <a:p>
            <a:r>
              <a:rPr lang="ru-RU" dirty="0" smtClean="0"/>
              <a:t>Республики Бурятия </a:t>
            </a:r>
          </a:p>
          <a:p>
            <a:r>
              <a:rPr lang="ru-RU" dirty="0" smtClean="0"/>
              <a:t>с единой СМЭВ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65308" y="3339647"/>
            <a:ext cx="2098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/>
              <a:t>ЦОД</a:t>
            </a:r>
          </a:p>
          <a:p>
            <a:pPr algn="ctr"/>
            <a:r>
              <a:rPr lang="ru-RU" sz="1200" b="1" dirty="0" smtClean="0"/>
              <a:t>Администрации Главы РБ</a:t>
            </a:r>
          </a:p>
          <a:p>
            <a:pPr algn="ctr"/>
            <a:r>
              <a:rPr lang="ru-RU" sz="1200" b="1" dirty="0" smtClean="0"/>
              <a:t>и Правительства РБ</a:t>
            </a:r>
            <a:endParaRPr lang="ru-RU" sz="1200" b="1" dirty="0"/>
          </a:p>
        </p:txBody>
      </p:sp>
      <p:sp>
        <p:nvSpPr>
          <p:cNvPr id="126" name="TextBox 125"/>
          <p:cNvSpPr txBox="1"/>
          <p:nvPr/>
        </p:nvSpPr>
        <p:spPr>
          <a:xfrm>
            <a:off x="6085771" y="2122983"/>
            <a:ext cx="1334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Единая СМЭВ</a:t>
            </a:r>
            <a:endParaRPr lang="ru-RU" sz="1400" b="1" dirty="0"/>
          </a:p>
        </p:txBody>
      </p:sp>
      <p:sp>
        <p:nvSpPr>
          <p:cNvPr id="127" name="Номер слайда 3"/>
          <p:cNvSpPr txBox="1">
            <a:spLocks/>
          </p:cNvSpPr>
          <p:nvPr/>
        </p:nvSpPr>
        <p:spPr>
          <a:xfrm>
            <a:off x="8676456" y="6525344"/>
            <a:ext cx="576064" cy="21431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9F54C0E-5F6B-47E1-8E6F-3733DC05B64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8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/>
          <p:cNvSpPr txBox="1">
            <a:spLocks/>
          </p:cNvSpPr>
          <p:nvPr/>
        </p:nvSpPr>
        <p:spPr>
          <a:xfrm>
            <a:off x="8748464" y="5733256"/>
            <a:ext cx="432048" cy="21431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9F54C0E-5F6B-47E1-8E6F-3733DC05B649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1484784"/>
            <a:ext cx="3024336" cy="2880320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РСМЭВ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г. Новосибирск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3275856" y="2852936"/>
            <a:ext cx="504056" cy="216024"/>
          </a:xfrm>
          <a:prstGeom prst="left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51920" y="1268760"/>
            <a:ext cx="4176464" cy="1080120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15 исполнительных органов государственной власти Республики Бурятия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1920" y="2420888"/>
            <a:ext cx="4176464" cy="1080120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21 муниципальный район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1920" y="3645024"/>
            <a:ext cx="4176464" cy="1080120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 городских округа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Текст 5"/>
          <p:cNvSpPr txBox="1">
            <a:spLocks/>
          </p:cNvSpPr>
          <p:nvPr/>
        </p:nvSpPr>
        <p:spPr>
          <a:xfrm>
            <a:off x="467544" y="476672"/>
            <a:ext cx="7708378" cy="86409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tabLst/>
              <a:defRPr/>
            </a:pP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Количество подключений к региональной части СМЭВ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61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/>
          <p:cNvSpPr txBox="1">
            <a:spLocks/>
          </p:cNvSpPr>
          <p:nvPr/>
        </p:nvSpPr>
        <p:spPr>
          <a:xfrm>
            <a:off x="8748464" y="5733256"/>
            <a:ext cx="432048" cy="21431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9F54C0E-5F6B-47E1-8E6F-3733DC05B649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1268760"/>
            <a:ext cx="3024336" cy="1224136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ЕПГУ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Г. Москва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3347864" y="1772816"/>
            <a:ext cx="504056" cy="216024"/>
          </a:xfrm>
          <a:prstGeom prst="left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51920" y="1268760"/>
            <a:ext cx="4176464" cy="1080120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32 приоритетные услуги, включая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03648" y="4149080"/>
            <a:ext cx="6048672" cy="1944216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86 государственных услуг;</a:t>
            </a: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17 муниципальных услуг;</a:t>
            </a: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 электронное взаимодействие для 56 государственных и 33 муниципальных услуг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84027" y="332656"/>
            <a:ext cx="3788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ts val="15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defRPr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Переведены в электронный вид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56176" y="2708920"/>
            <a:ext cx="2088232" cy="864096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 муниципальная услуга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4572000" y="2564904"/>
            <a:ext cx="432048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triangle"/>
          </a:ln>
          <a:effectLst/>
        </p:spPr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6948264" y="2492896"/>
            <a:ext cx="432048" cy="0"/>
          </a:xfrm>
          <a:prstGeom prst="line">
            <a:avLst/>
          </a:prstGeom>
          <a:noFill/>
          <a:ln w="25400" cap="flat" cmpd="sng" algn="ctr">
            <a:solidFill>
              <a:srgbClr val="9BBB59">
                <a:lumMod val="50000"/>
              </a:srgbClr>
            </a:solidFill>
            <a:prstDash val="solid"/>
            <a:headEnd type="triangle"/>
          </a:ln>
          <a:effectLst/>
        </p:spPr>
      </p:cxnSp>
      <p:sp>
        <p:nvSpPr>
          <p:cNvPr id="21" name="Прямоугольник 20"/>
          <p:cNvSpPr/>
          <p:nvPr/>
        </p:nvSpPr>
        <p:spPr>
          <a:xfrm>
            <a:off x="1607816" y="3635732"/>
            <a:ext cx="5646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ts val="15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defRPr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План на 2014 г перевода услуг в электронный вид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707904" y="2780928"/>
            <a:ext cx="2088232" cy="792088"/>
          </a:xfrm>
          <a:prstGeom prst="roundRect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31 государственная услуга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1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омер слайда 3"/>
          <p:cNvSpPr txBox="1">
            <a:spLocks/>
          </p:cNvSpPr>
          <p:nvPr/>
        </p:nvSpPr>
        <p:spPr>
          <a:xfrm>
            <a:off x="8748464" y="5733256"/>
            <a:ext cx="432048" cy="21431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D9F54C0E-5F6B-47E1-8E6F-3733DC05B649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40466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ts val="15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defRPr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План внедрения в промышленную эксплуатацию</a:t>
            </a:r>
            <a:b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инструментария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для выполнения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запросов 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обслуживания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электронных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сервисов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859732"/>
              </p:ext>
            </p:extLst>
          </p:nvPr>
        </p:nvGraphicFramePr>
        <p:xfrm>
          <a:off x="611560" y="1772816"/>
          <a:ext cx="7920879" cy="475252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640293"/>
                <a:gridCol w="2640293"/>
                <a:gridCol w="2640293"/>
              </a:tblGrid>
              <a:tr h="648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Запросы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Сервисы</a:t>
                      </a:r>
                      <a:endParaRPr lang="ru-RU" sz="2800" dirty="0"/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III </a:t>
                      </a:r>
                      <a:r>
                        <a:rPr lang="ru-RU" sz="2800" dirty="0" smtClean="0"/>
                        <a:t>квартал 2012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4000" dirty="0"/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4000" dirty="0"/>
                        <a:t>3</a:t>
                      </a:r>
                    </a:p>
                  </a:txBody>
                  <a:tcPr marL="68580" marR="68580" marT="0" marB="0"/>
                </a:tc>
              </a:tr>
              <a:tr h="102611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IV </a:t>
                      </a:r>
                      <a:r>
                        <a:rPr lang="ru-RU" sz="2800" dirty="0" smtClean="0"/>
                        <a:t>квартал 2012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4000" dirty="0"/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4000" dirty="0"/>
                        <a:t>30</a:t>
                      </a:r>
                    </a:p>
                  </a:txBody>
                  <a:tcPr marL="68580" marR="68580" marT="0" marB="0"/>
                </a:tc>
              </a:tr>
              <a:tr h="102611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2013 год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en-US" sz="4000" dirty="0" smtClean="0"/>
                        <a:t>0</a:t>
                      </a:r>
                      <a:endParaRPr lang="ru-RU" sz="4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4000" dirty="0"/>
                        <a:t>25</a:t>
                      </a:r>
                    </a:p>
                  </a:txBody>
                  <a:tcPr marL="68580" marR="68580" marT="0" marB="0"/>
                </a:tc>
              </a:tr>
              <a:tr h="1026114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ИТОГО: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4000" b="1" dirty="0" smtClean="0"/>
                        <a:t>15</a:t>
                      </a:r>
                      <a:endParaRPr lang="ru-RU" sz="40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ru-RU" sz="4000" b="1" smtClean="0"/>
                        <a:t>58</a:t>
                      </a:r>
                      <a:endParaRPr lang="ru-RU" sz="4000" b="1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55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22" y="6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ts val="15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defRPr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Проблемы при разработке запросов к сервисам ФОИВ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764704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Отсутствуют </a:t>
            </a:r>
            <a:r>
              <a:rPr lang="ru-RU" dirty="0"/>
              <a:t>примеры кода написания запросов подписанных ЭП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Названия </a:t>
            </a:r>
            <a:r>
              <a:rPr lang="ru-RU" dirty="0"/>
              <a:t>и идентификаторы сервисов ФОИВ не согласуются с данными на порталах reestr.210fz.ru и smev.gosuslugi.ru (ФСС, Сведения об отсутствии регистрации родителей в качестве страхователей, SID0003123 и </a:t>
            </a:r>
            <a:r>
              <a:rPr lang="ru-RU" dirty="0" smtClean="0"/>
              <a:t>SID0003417, </a:t>
            </a:r>
            <a:r>
              <a:rPr lang="ru-RU" dirty="0"/>
              <a:t>соответственно)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Отсутствует </a:t>
            </a:r>
            <a:r>
              <a:rPr lang="ru-RU" dirty="0"/>
              <a:t>информация об актуальных и устаревших сервисах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Не </a:t>
            </a:r>
            <a:r>
              <a:rPr lang="ru-RU" dirty="0"/>
              <a:t>работают контрольные примеры, например, ФМС: Не найдена подпись документа, МЧС: ошибка ввода/вывода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Не </a:t>
            </a:r>
            <a:r>
              <a:rPr lang="ru-RU" dirty="0"/>
              <a:t>указано в соответствии с какими методическими рекомендациями разработаны </a:t>
            </a:r>
            <a:r>
              <a:rPr lang="ru-RU" dirty="0" smtClean="0"/>
              <a:t>сервисы ФОИВ, </a:t>
            </a:r>
            <a:r>
              <a:rPr lang="ru-RU" dirty="0"/>
              <a:t>например, ФНС SID0003292, МЧС SID0003171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тестовой среде сервисы ФОИВ отказываются принимать сертификаты входящие в единое пространство доверия. Например, </a:t>
            </a:r>
            <a:r>
              <a:rPr lang="ru-RU" dirty="0" err="1"/>
              <a:t>Росреестр</a:t>
            </a:r>
            <a:r>
              <a:rPr lang="ru-RU" dirty="0"/>
              <a:t> требует для тестов использовать только их тестовый сертификат. ФНС не может проверить легитимность нашего сертификата. В продуктивной же среде эти сервисы работают с нашим сертификатом.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Отсутствует </a:t>
            </a:r>
            <a:r>
              <a:rPr lang="ru-RU" dirty="0"/>
              <a:t>техническая поддержка для </a:t>
            </a:r>
            <a:r>
              <a:rPr lang="ru-RU" dirty="0" smtClean="0"/>
              <a:t>разработчиков</a:t>
            </a:r>
            <a:endParaRPr lang="ru-RU" dirty="0"/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>
          <a:xfrm>
            <a:off x="8414298" y="6425952"/>
            <a:ext cx="720080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9F54C0E-5F6B-47E1-8E6F-3733DC05B649}" type="slidenum">
              <a:rPr lang="ru-RU" smtClean="0"/>
              <a:pPr algn="r"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097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22" y="6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ts val="1500"/>
              </a:spcBef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 2" pitchFamily="18" charset="2"/>
              <a:buChar char=""/>
              <a:defRPr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Проблемы при разработке электронных сервисов Субъектов РФ и ОМСУ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764704"/>
            <a:ext cx="85689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Отсутствуют утвержденные форматы для </a:t>
            </a:r>
            <a:r>
              <a:rPr lang="ru-RU" dirty="0"/>
              <a:t>сервисов. Например, в рамках 14 первоочередных услуг, услуга «Прием заявлений и выдача документов о согласовании переустройства и (или) перепланировки жилого помещения», запрос «Заключение органа по охране памятников»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dirty="0" smtClean="0"/>
              <a:t>От участников СМЭВ требуется периодическое приведение ранее разработанных сервисов в соответствие очередной версии рекомендаций на разработку сервисов</a:t>
            </a:r>
            <a:endParaRPr lang="ru-RU" dirty="0"/>
          </a:p>
        </p:txBody>
      </p:sp>
      <p:sp>
        <p:nvSpPr>
          <p:cNvPr id="5" name="Номер слайда 3"/>
          <p:cNvSpPr txBox="1">
            <a:spLocks/>
          </p:cNvSpPr>
          <p:nvPr/>
        </p:nvSpPr>
        <p:spPr>
          <a:xfrm>
            <a:off x="8414298" y="6425952"/>
            <a:ext cx="720080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9F54C0E-5F6B-47E1-8E6F-3733DC05B649}" type="slidenum">
              <a:rPr lang="ru-RU" smtClean="0"/>
              <a:pPr algn="r"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99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finity">
  <a:themeElements>
    <a:clrScheme name="Infinity">
      <a:dk1>
        <a:sysClr val="windowText" lastClr="000000"/>
      </a:dk1>
      <a:lt1>
        <a:sysClr val="window" lastClr="FFFFFF"/>
      </a:lt1>
      <a:dk2>
        <a:srgbClr val="EABB00"/>
      </a:dk2>
      <a:lt2>
        <a:srgbClr val="DEF2FA"/>
      </a:lt2>
      <a:accent1>
        <a:srgbClr val="983DB1"/>
      </a:accent1>
      <a:accent2>
        <a:srgbClr val="47D147"/>
      </a:accent2>
      <a:accent3>
        <a:srgbClr val="CC0053"/>
      </a:accent3>
      <a:accent4>
        <a:srgbClr val="EA950D"/>
      </a:accent4>
      <a:accent5>
        <a:srgbClr val="C800C8"/>
      </a:accent5>
      <a:accent6>
        <a:srgbClr val="6161FF"/>
      </a:accent6>
      <a:hlink>
        <a:srgbClr val="755D00"/>
      </a:hlink>
      <a:folHlink>
        <a:srgbClr val="31AEE0"/>
      </a:folHlink>
    </a:clrScheme>
    <a:fontScheme name="Infinity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Infinity">
      <a:fillStyleLst>
        <a:solidFill>
          <a:schemeClr val="phClr">
            <a:shade val="95000"/>
            <a:satMod val="115000"/>
          </a:schemeClr>
        </a:solidFill>
        <a:gradFill rotWithShape="1">
          <a:gsLst>
            <a:gs pos="0">
              <a:schemeClr val="phClr">
                <a:tint val="90000"/>
                <a:alpha val="50000"/>
                <a:satMod val="150000"/>
              </a:schemeClr>
            </a:gs>
            <a:gs pos="35000">
              <a:schemeClr val="phClr">
                <a:tint val="100000"/>
                <a:alpha val="80000"/>
                <a:satMod val="130000"/>
              </a:schemeClr>
            </a:gs>
            <a:gs pos="100000">
              <a:schemeClr val="phClr">
                <a:tint val="100000"/>
                <a:shade val="90000"/>
                <a:alpha val="95000"/>
                <a:satMod val="11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1000"/>
                <a:alpha val="90000"/>
                <a:satMod val="130000"/>
              </a:schemeClr>
            </a:gs>
            <a:gs pos="50000">
              <a:schemeClr val="phClr">
                <a:shade val="93000"/>
                <a:alpha val="70000"/>
                <a:satMod val="130000"/>
              </a:schemeClr>
            </a:gs>
            <a:gs pos="75000">
              <a:schemeClr val="phClr">
                <a:shade val="94000"/>
                <a:alpha val="50000"/>
                <a:satMod val="135000"/>
              </a:schemeClr>
            </a:gs>
            <a:gs pos="100000">
              <a:schemeClr val="phClr">
                <a:shade val="94000"/>
                <a:alpha val="50000"/>
                <a:satMod val="135000"/>
              </a:schemeClr>
            </a:gs>
          </a:gsLst>
          <a:lin ang="0" scaled="0"/>
        </a:gradFill>
      </a:fillStyleLst>
      <a:lnStyleLst>
        <a:ln w="19050" cap="flat" cmpd="sng" algn="ctr">
          <a:solidFill>
            <a:schemeClr val="phClr">
              <a:shade val="95000"/>
            </a:schemeClr>
          </a:solidFill>
          <a:prstDash val="solid"/>
        </a:ln>
        <a:ln w="31750" cap="flat" cmpd="sng" algn="ctr">
          <a:solidFill>
            <a:schemeClr val="phClr">
              <a:shade val="95000"/>
              <a:satMod val="110000"/>
            </a:schemeClr>
          </a:solidFill>
          <a:prstDash val="solid"/>
        </a:ln>
        <a:ln w="57150" cap="flat" cmpd="dbl" algn="ctr">
          <a:solidFill>
            <a:schemeClr val="phClr">
              <a:shade val="95000"/>
              <a:satMod val="130000"/>
            </a:schemeClr>
          </a:solidFill>
          <a:prstDash val="solid"/>
        </a:ln>
      </a:lnStyleLst>
      <a:effectStyleLst>
        <a:effectStyle>
          <a:effectLst>
            <a:outerShdw blurRad="63500" dist="25400" dir="5400000" sx="101000" sy="101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dir="5400000" sx="101000" sy="101000" algn="ctr" rotWithShape="0">
              <a:srgbClr val="000000">
                <a:alpha val="50000"/>
              </a:srgbClr>
            </a:outerShdw>
            <a:reflection blurRad="12700" stA="26000" endPos="15000" dist="19050" dir="5400000" sy="-100000" rotWithShape="0"/>
          </a:effectLst>
        </a:effectStyle>
        <a:effectStyle>
          <a:effectLst>
            <a:innerShdw blurRad="101600" dist="12700">
              <a:srgbClr val="000000">
                <a:alpha val="35000"/>
              </a:srgbClr>
            </a:innerShdw>
            <a:reflection blurRad="12700" stA="26000" endPos="25000" dist="1905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>
            <a:bevelT w="381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250000"/>
              </a:schemeClr>
            </a:gs>
            <a:gs pos="40000">
              <a:schemeClr val="phClr">
                <a:tint val="90000"/>
                <a:shade val="80000"/>
                <a:satMod val="200000"/>
              </a:schemeClr>
            </a:gs>
            <a:gs pos="100000">
              <a:schemeClr val="phClr">
                <a:shade val="20000"/>
                <a:satMod val="17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</TotalTime>
  <Words>769</Words>
  <Application>Microsoft Office PowerPoint</Application>
  <PresentationFormat>Экран (4:3)</PresentationFormat>
  <Paragraphs>149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Infinity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Комарицына Оксана Андреевна</dc:creator>
  <cp:lastModifiedBy>Елизов Александр Иванович</cp:lastModifiedBy>
  <cp:revision>98</cp:revision>
  <cp:lastPrinted>2011-07-25T05:03:08Z</cp:lastPrinted>
  <dcterms:created xsi:type="dcterms:W3CDTF">2011-07-25T03:28:29Z</dcterms:created>
  <dcterms:modified xsi:type="dcterms:W3CDTF">2012-06-04T08:37:04Z</dcterms:modified>
</cp:coreProperties>
</file>