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sldIdLst>
    <p:sldId id="263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2" autoAdjust="0"/>
  </p:normalViewPr>
  <p:slideViewPr>
    <p:cSldViewPr>
      <p:cViewPr varScale="1">
        <p:scale>
          <a:sx n="137" d="100"/>
          <a:sy n="137" d="100"/>
        </p:scale>
        <p:origin x="-76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2D7E8-04DF-488E-8D77-341B32C5F50A}" type="datetimeFigureOut">
              <a:rPr lang="en-US" smtClean="0"/>
              <a:pPr/>
              <a:t>8/20/2015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0AE1A-B75C-45AD-95F0-4F1278EA47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12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3761589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77471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1684270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549178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61614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472253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4173371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4173371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</p:spTree>
    <p:extLst>
      <p:ext uri="{BB962C8B-B14F-4D97-AF65-F5344CB8AC3E}">
        <p14:creationId xmlns:p14="http://schemas.microsoft.com/office/powerpoint/2010/main" xmlns="" val="410928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2040C-D3B1-42F1-A452-9128C48DC3A7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04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9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193225" y="1779662"/>
            <a:ext cx="4950773" cy="32918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3518"/>
            <a:ext cx="7772400" cy="194421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ОТЧЕТНОСТЬ, </a:t>
            </a:r>
            <a:br>
              <a:rPr lang="ru-RU" b="1" dirty="0" smtClean="0"/>
            </a:br>
            <a:r>
              <a:rPr lang="ru-RU" b="1" dirty="0" smtClean="0"/>
              <a:t>как один из основных</a:t>
            </a:r>
            <a:br>
              <a:rPr lang="ru-RU" b="1" dirty="0" smtClean="0"/>
            </a:br>
            <a:r>
              <a:rPr lang="ru-RU" b="1" dirty="0" smtClean="0"/>
              <a:t>страхов рынка СКПК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87774"/>
            <a:ext cx="6400800" cy="131445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Как справиться</a:t>
            </a:r>
          </a:p>
          <a:p>
            <a:pPr algn="l"/>
            <a:r>
              <a:rPr lang="ru-RU" b="1" dirty="0" smtClean="0"/>
              <a:t>со страхом?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2715766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475656" y="1131590"/>
            <a:ext cx="72008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267494"/>
            <a:ext cx="7103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Принимая во внимание накопленный опыт  </a:t>
            </a:r>
            <a:r>
              <a:rPr lang="ru-RU" b="1" dirty="0" smtClean="0"/>
              <a:t>по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автоматизации кредитных кооперативов,</a:t>
            </a:r>
          </a:p>
          <a:p>
            <a:pPr algn="ctr"/>
            <a:r>
              <a:rPr lang="ru-RU" b="1" dirty="0" smtClean="0"/>
              <a:t>ПРЕДЛАГАЕМ: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52662" y="1306964"/>
            <a:ext cx="664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3</a:t>
            </a:r>
            <a:r>
              <a:rPr lang="ru-RU" b="1" dirty="0" smtClean="0"/>
              <a:t> </a:t>
            </a:r>
            <a:r>
              <a:rPr lang="ru-RU" b="1" dirty="0" smtClean="0"/>
              <a:t>   </a:t>
            </a:r>
            <a:r>
              <a:rPr lang="ru-RU" dirty="0" smtClean="0"/>
              <a:t>Перевод автоматизации СКПК в вертикальную систему</a:t>
            </a:r>
            <a:endParaRPr lang="ru-RU" dirty="0"/>
          </a:p>
        </p:txBody>
      </p:sp>
      <p:pic>
        <p:nvPicPr>
          <p:cNvPr id="7" name="Рисунок 6" descr="339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84058" y="3507854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99592" y="1635646"/>
            <a:ext cx="7344816" cy="314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1400" b="1" dirty="0" smtClean="0"/>
          </a:p>
          <a:p>
            <a:pPr lvl="0" fontAlgn="base"/>
            <a:r>
              <a:rPr lang="ru-RU" sz="1400" dirty="0" smtClean="0"/>
              <a:t>Учитывая особенности деятельности большинства СКПК (небольшие кредитные портфели, отсутствие квалифицированного персонала и др.) постепенно переводить   автоматизацию СКПК в вертикальную систему 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 algn="ctr" fontAlgn="base"/>
            <a:r>
              <a:rPr lang="ru-RU" sz="1400" b="1" dirty="0" smtClean="0"/>
              <a:t>Внедрение </a:t>
            </a:r>
            <a:r>
              <a:rPr lang="ru-RU" sz="1400" b="1" dirty="0" smtClean="0"/>
              <a:t>такой системы позволит: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1400" dirty="0" smtClean="0"/>
              <a:t>Понизить </a:t>
            </a:r>
            <a:r>
              <a:rPr lang="ru-RU" sz="1400" dirty="0" smtClean="0"/>
              <a:t>себестоимость основных средств  и нематериальных активов, используемых для управления кредитным портфелем за счет использование облачных технологий;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1400" dirty="0" smtClean="0"/>
              <a:t>Снизить </a:t>
            </a:r>
            <a:r>
              <a:rPr lang="ru-RU" sz="1400" dirty="0" smtClean="0"/>
              <a:t>проблему нехватки квалифицированных кадров;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1400" dirty="0" smtClean="0"/>
              <a:t>Обеспечить </a:t>
            </a:r>
            <a:r>
              <a:rPr lang="ru-RU" sz="1400" dirty="0" smtClean="0"/>
              <a:t>оперативное управление со стороны вышестоящих структур; 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1400" dirty="0" smtClean="0"/>
              <a:t>Обеспечить  </a:t>
            </a:r>
            <a:r>
              <a:rPr lang="ru-RU" sz="1400" dirty="0" smtClean="0"/>
              <a:t>своевременную передачу  данных в ЦБ, Росфинмониторинг, БКИ,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 smtClean="0"/>
              <a:t>также в органы МНС, ФОМС и другие;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1400" dirty="0" smtClean="0"/>
              <a:t>Решить </a:t>
            </a:r>
            <a:r>
              <a:rPr lang="ru-RU" sz="1400" dirty="0" smtClean="0"/>
              <a:t>вопрос бухгалтерского и управленческого аутсорсинга пайщиков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кооператива </a:t>
            </a:r>
            <a:r>
              <a:rPr lang="ru-RU" sz="1400" dirty="0" smtClean="0"/>
              <a:t>– КФХ и </a:t>
            </a:r>
            <a:r>
              <a:rPr lang="ru-RU" sz="1400" dirty="0" smtClean="0"/>
              <a:t>ИП</a:t>
            </a:r>
            <a:endParaRPr lang="ru-RU" sz="1400" dirty="0" smtClean="0"/>
          </a:p>
          <a:p>
            <a:pPr lvl="0" fontAlgn="base">
              <a:buFont typeface="Arial" pitchFamily="34" charset="0"/>
              <a:buChar char="•"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 l="14823" r="22844"/>
          <a:stretch>
            <a:fillRect/>
          </a:stretch>
        </p:blipFill>
        <p:spPr>
          <a:xfrm>
            <a:off x="-1" y="-4700"/>
            <a:ext cx="4747914" cy="5138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804249" y="3583454"/>
            <a:ext cx="2331666" cy="15503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4048" y="627534"/>
            <a:ext cx="396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    Международный опыт микрофинансовой деятельности на кооперативной основе показывает, что каким бы ни было регулирование,  </a:t>
            </a:r>
            <a:br>
              <a:rPr lang="ru-RU" sz="1200" dirty="0" smtClean="0"/>
            </a:br>
            <a:r>
              <a:rPr lang="ru-RU" sz="1400" b="1" dirty="0" smtClean="0"/>
              <a:t>ГЛАВНОЙ ЗАДАЧЕЙ РЕГУЛЯТОРА ОСТАЕТСЯ СБОР АНАЛИТИЧЕСКОЙ ИНФОРМАЦИИ О РЫНКЕ</a:t>
            </a:r>
            <a:r>
              <a:rPr lang="ru-RU" sz="1200" dirty="0" smtClean="0"/>
              <a:t>. </a:t>
            </a:r>
            <a:br>
              <a:rPr lang="ru-RU" sz="1200" dirty="0" smtClean="0"/>
            </a:br>
            <a:r>
              <a:rPr lang="ru-RU" sz="1200" dirty="0" smtClean="0"/>
              <a:t>       Зарубежные системы сельского микрокредитования за многие годы сформировали механизмы сбора, обработки и передачи пользователям информации о деятельности своих участников. Эти механизмы </a:t>
            </a:r>
            <a:r>
              <a:rPr lang="ru-RU" sz="1200" b="1" dirty="0" smtClean="0"/>
              <a:t>позволяют создавать минимум хлопот в работе </a:t>
            </a:r>
            <a:r>
              <a:rPr lang="ru-RU" sz="1200" dirty="0" smtClean="0"/>
              <a:t>первоначальных уровней участников рынка, перенеся функции поддержки на их объединения (кооперативная банковская группа Райффайзен(Австрия), некоммерческая корпорация ЭЙСИДИАЙ/ВОКА и  СФК (Система Фермерского Кредита) </a:t>
            </a:r>
            <a:r>
              <a:rPr lang="ru-RU" sz="1200" dirty="0"/>
              <a:t>в США</a:t>
            </a:r>
          </a:p>
          <a:p>
            <a:r>
              <a:rPr lang="ru-RU" sz="1200" dirty="0" smtClean="0"/>
              <a:t> и др.).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rcRect l="17850" r="12334"/>
          <a:stretch>
            <a:fillRect/>
          </a:stretch>
        </p:blipFill>
        <p:spPr>
          <a:xfrm>
            <a:off x="4355976" y="0"/>
            <a:ext cx="478802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507854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8515" y="627534"/>
            <a:ext cx="34563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 назначением Регулятора, для микрофинансового рынка  России</a:t>
            </a:r>
            <a:br>
              <a:rPr lang="ru-RU" sz="1200" dirty="0" smtClean="0"/>
            </a:br>
            <a:r>
              <a:rPr lang="ru-RU" sz="1200" b="1" dirty="0" smtClean="0"/>
              <a:t>ОДНОЙ ИЗ ГЛАВНЫХ СЛОЖНОСТЕЙ СТАЛО ФОРМИРОВАНИЕ МАССИВОВ ИНФОРМАЦИИ О СВОЕЙ ДЕЯТЕЛЬНОСТИ, ЕЕ ОБРАБОТКА И ПЕРЕДАЧА БАНКУ РОССИИ</a:t>
            </a:r>
            <a:r>
              <a:rPr lang="ru-RU" sz="1200" dirty="0" smtClean="0"/>
              <a:t>. </a:t>
            </a:r>
          </a:p>
          <a:p>
            <a:endParaRPr lang="ru-RU" sz="1200" dirty="0"/>
          </a:p>
          <a:p>
            <a:r>
              <a:rPr lang="ru-RU" sz="1200" dirty="0" smtClean="0"/>
              <a:t>В тоже время, для организаций, использующих автоматизированные формы внутреннего учета, требования ЦБ не вызвало значительных страхов, </a:t>
            </a:r>
            <a:r>
              <a:rPr lang="ru-RU" sz="1200" dirty="0"/>
              <a:t>требуется лишь </a:t>
            </a:r>
            <a:r>
              <a:rPr lang="ru-RU" sz="1200" dirty="0" smtClean="0"/>
              <a:t>время на внесение изменений в программное обеспечение для упрощения наполнения дополнительной информации.</a:t>
            </a:r>
            <a:endParaRPr lang="ru-RU" sz="1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355976" y="0"/>
            <a:ext cx="0" cy="514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472122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84058" y="3435846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27984" y="699542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Рынок СКПК не является исключением. </a:t>
            </a:r>
          </a:p>
          <a:p>
            <a:r>
              <a:rPr lang="ru-RU" sz="1200" dirty="0" smtClean="0"/>
              <a:t>В среде сельхозкооперативов на протяжении последних пятнадцати лет внедряются различные </a:t>
            </a:r>
            <a:r>
              <a:rPr lang="en-US" sz="1200" dirty="0" smtClean="0"/>
              <a:t>IT</a:t>
            </a:r>
            <a:r>
              <a:rPr lang="ru-RU" sz="1200" dirty="0" smtClean="0"/>
              <a:t>-решения по автоматизации учета. В основном они представлены  программой «Инфобухгалтер» и рядом  решений на платформе  фирмы «1С». </a:t>
            </a:r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400" b="1" dirty="0" smtClean="0"/>
              <a:t>Одно из таких решений, разработчиком которого является  «Альянс Информ», вот уже БОЛЕЕ 12 ЛЕТ помогает сельской кредитной кооперации в решении их задач.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6271" y="0"/>
            <a:ext cx="3627729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7854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55576" y="699542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 деньги зарубежных грандов проводилось системное внедрение системы учета, разработанной «Альянс Информ» в  республиках  Северного Кавказа, Калмыкии, Астраханской, Саратовской, Вологодской  </a:t>
            </a:r>
            <a:r>
              <a:rPr lang="ru-RU" sz="1200" dirty="0"/>
              <a:t>и </a:t>
            </a:r>
            <a:r>
              <a:rPr lang="ru-RU" sz="1200" dirty="0" smtClean="0"/>
              <a:t>других областях</a:t>
            </a:r>
            <a:r>
              <a:rPr lang="ru-RU" sz="1200" dirty="0"/>
              <a:t>. </a:t>
            </a:r>
            <a:endParaRPr lang="ru-RU" sz="1200" dirty="0" smtClean="0"/>
          </a:p>
          <a:p>
            <a:r>
              <a:rPr lang="ru-RU" sz="1200" b="1" dirty="0" smtClean="0"/>
              <a:t>ВСЕГО БЫЛО ОХВАЧЕНО 9 РЕГИОНОВ. </a:t>
            </a:r>
          </a:p>
          <a:p>
            <a:endParaRPr lang="ru-RU" sz="1200" dirty="0" smtClean="0"/>
          </a:p>
          <a:p>
            <a:r>
              <a:rPr lang="ru-RU" sz="1200" dirty="0" smtClean="0"/>
              <a:t>Во всех регионах были проведены выездные обучающие семинары. На своей учебной базе «Альянс Информ» провел ряд  семинаров  по подготовке специалистов для региональных кооперативов, которые должны были заниматься  </a:t>
            </a:r>
          </a:p>
          <a:p>
            <a:r>
              <a:rPr lang="ru-RU" sz="1200" b="1" dirty="0" smtClean="0"/>
              <a:t>ВНЕДРЕНИЕМ, ОБУЧЕНИЕМ  ПЕРСОНАЛА И СОПРОВОЖДЕНИЕМ  ПРОГРАММЫ В КООПЕРАТИВАХ ПЕРВОГО УРОВНЯ.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2691865550_e969fdcb0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5486"/>
            <a:ext cx="5400600" cy="4769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684058" y="3507854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24128" y="339502"/>
            <a:ext cx="324036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«Альянс </a:t>
            </a:r>
            <a:r>
              <a:rPr lang="ru-RU" sz="1200" dirty="0" err="1" smtClean="0"/>
              <a:t>Информ</a:t>
            </a:r>
            <a:r>
              <a:rPr lang="ru-RU" sz="1200" dirty="0" smtClean="0"/>
              <a:t>» продолжает работу по совершенствованию программы. </a:t>
            </a:r>
          </a:p>
          <a:p>
            <a:endParaRPr lang="ru-RU" sz="1200" dirty="0"/>
          </a:p>
          <a:p>
            <a:r>
              <a:rPr lang="ru-RU" sz="1200" dirty="0" smtClean="0"/>
              <a:t>Сейчас нашими  клиентами являются  более </a:t>
            </a:r>
            <a:r>
              <a:rPr lang="ru-RU" sz="1200" b="1" dirty="0" smtClean="0"/>
              <a:t>700 </a:t>
            </a:r>
            <a:r>
              <a:rPr lang="ru-RU" sz="1200" dirty="0" smtClean="0"/>
              <a:t>Некоммерческих Финансовых Организаций, </a:t>
            </a:r>
            <a:r>
              <a:rPr lang="ru-RU" sz="1200" b="1" dirty="0" smtClean="0"/>
              <a:t>340 из которых – Кредитные кооперативы</a:t>
            </a:r>
            <a:r>
              <a:rPr lang="ru-RU" sz="1200" dirty="0" smtClean="0"/>
              <a:t>.</a:t>
            </a:r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r>
              <a:rPr lang="ru-RU" sz="1200" b="1" dirty="0" smtClean="0"/>
              <a:t>Подписано соглашение о партнерской работе с Союзом СКК</a:t>
            </a:r>
            <a:r>
              <a:rPr lang="ru-RU" sz="1200" dirty="0" smtClean="0"/>
              <a:t>, который в свою очередь ведет работу по заключению соглашения с федеральным представительством  фирмы 1С. </a:t>
            </a:r>
          </a:p>
          <a:p>
            <a:endParaRPr lang="ru-RU" sz="1200" dirty="0" smtClean="0"/>
          </a:p>
          <a:p>
            <a:r>
              <a:rPr lang="ru-RU" sz="1200" b="1" dirty="0" smtClean="0"/>
              <a:t>Проведены переговоры с Фондом развития сельской кредитной кооперации </a:t>
            </a:r>
            <a:r>
              <a:rPr lang="ru-RU" sz="1200" dirty="0" smtClean="0"/>
              <a:t>по финансовой поддержке кооперативам в приобретении ПО, намечены возможные решения.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507854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7544" y="339502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сегодняшний день наша программа имеет функционал,</a:t>
            </a:r>
          </a:p>
          <a:p>
            <a:r>
              <a:rPr lang="ru-RU" sz="2000" dirty="0" smtClean="0"/>
              <a:t>позволяющий  </a:t>
            </a:r>
            <a:r>
              <a:rPr lang="ru-RU" sz="2000" b="1" dirty="0" smtClean="0"/>
              <a:t>УДОВЛЕТВОРИТЬ ТЕКУЩИЕ ТРЕБОВАНИЯ РЕГУЛЯТОРА</a:t>
            </a:r>
            <a:r>
              <a:rPr lang="ru-RU" sz="2000" dirty="0" smtClean="0"/>
              <a:t>. </a:t>
            </a:r>
          </a:p>
          <a:p>
            <a:pPr algn="ctr"/>
            <a:endParaRPr lang="ru-RU" sz="2000" dirty="0" smtClean="0"/>
          </a:p>
          <a:p>
            <a:r>
              <a:rPr lang="ru-RU" dirty="0" smtClean="0"/>
              <a:t>Это  предоставление  «</a:t>
            </a:r>
            <a:r>
              <a:rPr lang="ru-RU" b="1" dirty="0" smtClean="0"/>
              <a:t>Отчета о деятельности КПК</a:t>
            </a:r>
            <a:r>
              <a:rPr lang="ru-RU" dirty="0" smtClean="0"/>
              <a:t>» </a:t>
            </a: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Формализованных Электронных Сообщений</a:t>
            </a:r>
            <a:r>
              <a:rPr lang="ru-RU" dirty="0" smtClean="0"/>
              <a:t>». </a:t>
            </a:r>
          </a:p>
          <a:p>
            <a:r>
              <a:rPr lang="ru-RU" dirty="0" smtClean="0"/>
              <a:t>Причем </a:t>
            </a:r>
            <a:r>
              <a:rPr lang="ru-RU" dirty="0" smtClean="0"/>
              <a:t>программа не только формирует эти отчеты, но автоматически отправляет их Регулятору через шлюзы </a:t>
            </a:r>
            <a:r>
              <a:rPr lang="ru-RU" dirty="0" smtClean="0"/>
              <a:t>Банка России </a:t>
            </a:r>
            <a:r>
              <a:rPr lang="ru-RU" dirty="0" smtClean="0"/>
              <a:t>и Росфинмониторинга.</a:t>
            </a:r>
          </a:p>
          <a:p>
            <a:endParaRPr lang="ru-RU" dirty="0" smtClean="0"/>
          </a:p>
          <a:p>
            <a:r>
              <a:rPr lang="ru-RU" dirty="0" smtClean="0"/>
              <a:t>Заканчивается разработка «</a:t>
            </a:r>
            <a:r>
              <a:rPr lang="ru-RU" b="1" dirty="0" smtClean="0"/>
              <a:t>Отчета о движении денежных средств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Реализован </a:t>
            </a:r>
            <a:r>
              <a:rPr lang="ru-RU" dirty="0" smtClean="0"/>
              <a:t>функционал передачи кредитных историй</a:t>
            </a:r>
          </a:p>
          <a:p>
            <a:r>
              <a:rPr lang="ru-RU" dirty="0" smtClean="0"/>
              <a:t>в  ведущие  Бюро кредитных историй России.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1131590"/>
            <a:ext cx="72008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84058" y="3507854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31640" y="1851670"/>
            <a:ext cx="65527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400" dirty="0" smtClean="0"/>
              <a:t>Разработки  </a:t>
            </a:r>
            <a:r>
              <a:rPr lang="ru-RU" sz="1400" dirty="0" smtClean="0"/>
              <a:t>на </a:t>
            </a:r>
            <a:r>
              <a:rPr lang="ru-RU" sz="1400" dirty="0" smtClean="0"/>
              <a:t>платформе  </a:t>
            </a:r>
            <a:r>
              <a:rPr lang="ru-RU" sz="1400" dirty="0" smtClean="0"/>
              <a:t>«1С Предприятие», </a:t>
            </a:r>
            <a:r>
              <a:rPr lang="ru-RU" sz="1400" dirty="0" smtClean="0"/>
              <a:t>позволяют </a:t>
            </a:r>
            <a:r>
              <a:rPr lang="ru-RU" sz="1400" dirty="0" smtClean="0"/>
              <a:t>не только управлять кредитным портфелем, но  и вести </a:t>
            </a:r>
            <a:r>
              <a:rPr lang="ru-RU" sz="1400" dirty="0" smtClean="0"/>
              <a:t>полноценный  </a:t>
            </a:r>
            <a:r>
              <a:rPr lang="ru-RU" sz="1400" dirty="0" smtClean="0"/>
              <a:t>бухгалтерский учет</a:t>
            </a:r>
            <a:r>
              <a:rPr lang="ru-RU" sz="1400" dirty="0" smtClean="0"/>
              <a:t>.  </a:t>
            </a:r>
            <a:r>
              <a:rPr lang="ru-RU" sz="1400" dirty="0" smtClean="0"/>
              <a:t>Единая платформа позволит:</a:t>
            </a:r>
          </a:p>
          <a:p>
            <a:pPr marL="179388" lvl="0" fontAlgn="base"/>
            <a:endParaRPr lang="ru-RU" sz="1400" dirty="0" smtClean="0"/>
          </a:p>
          <a:p>
            <a:pPr marL="179388" lvl="0" fontAlgn="base"/>
            <a:r>
              <a:rPr lang="ru-RU" sz="1400" dirty="0" smtClean="0"/>
              <a:t> </a:t>
            </a:r>
            <a:r>
              <a:rPr lang="ru-RU" sz="1400" dirty="0" smtClean="0"/>
              <a:t>- снизить  затраты на организацию взаимодействия между звеньями при создании единой информационной системы,  даже если у конфигураций разные </a:t>
            </a:r>
            <a:r>
              <a:rPr lang="ru-RU" sz="1400" dirty="0" smtClean="0"/>
              <a:t>разработчики</a:t>
            </a:r>
            <a:endParaRPr lang="ru-RU" sz="1400" dirty="0" smtClean="0"/>
          </a:p>
          <a:p>
            <a:pPr marL="179388" lvl="0" fontAlgn="base"/>
            <a:endParaRPr lang="ru-RU" sz="1400" dirty="0" smtClean="0"/>
          </a:p>
          <a:p>
            <a:pPr marL="179388" lvl="0" fontAlgn="base"/>
            <a:r>
              <a:rPr lang="ru-RU" sz="1400" dirty="0" smtClean="0"/>
              <a:t> </a:t>
            </a:r>
            <a:r>
              <a:rPr lang="ru-RU" sz="1400" dirty="0" smtClean="0"/>
              <a:t>- предоставить  возможность  кооперативам  оказывать  услуги по  ведению учета своим пайщикам - фермерским хозяйствам, использующим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r>
              <a:rPr lang="ru-RU" sz="1400" dirty="0" smtClean="0"/>
              <a:t>правило, программы фирмы 1С, </a:t>
            </a:r>
            <a:r>
              <a:rPr lang="ru-RU" sz="1400" dirty="0" smtClean="0"/>
              <a:t>в </a:t>
            </a:r>
            <a:r>
              <a:rPr lang="ru-RU" sz="1400" dirty="0" smtClean="0"/>
              <a:t>виде обучения и </a:t>
            </a:r>
            <a:r>
              <a:rPr lang="ru-RU" sz="1400" dirty="0" smtClean="0"/>
              <a:t>консультаций</a:t>
            </a:r>
            <a:br>
              <a:rPr lang="ru-RU" sz="1400" dirty="0" smtClean="0"/>
            </a:br>
            <a:r>
              <a:rPr lang="ru-RU" sz="1400" dirty="0" smtClean="0"/>
              <a:t>или  </a:t>
            </a:r>
            <a:r>
              <a:rPr lang="ru-RU" sz="1400" dirty="0" smtClean="0"/>
              <a:t>аутсорсинга.</a:t>
            </a:r>
          </a:p>
          <a:p>
            <a:pPr fontAlgn="base"/>
            <a:r>
              <a:rPr lang="ru-RU" sz="1400" dirty="0" smtClean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310" y="267494"/>
            <a:ext cx="7103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Принимая во внимание накопленный опыт  </a:t>
            </a:r>
            <a:r>
              <a:rPr lang="ru-RU" b="1" dirty="0" smtClean="0"/>
              <a:t>по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автоматизации кредитных кооперативов,</a:t>
            </a:r>
          </a:p>
          <a:p>
            <a:pPr algn="ctr"/>
            <a:r>
              <a:rPr lang="ru-RU" b="1" dirty="0" smtClean="0"/>
              <a:t>ПРЕДЛАГАЕМ: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306964"/>
            <a:ext cx="399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1   </a:t>
            </a:r>
            <a:r>
              <a:rPr lang="ru-RU" dirty="0" smtClean="0"/>
              <a:t>Выбор программного продукта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555776" y="1203598"/>
            <a:ext cx="720080" cy="7200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339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507854"/>
            <a:ext cx="2459942" cy="16356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51720" y="1779662"/>
            <a:ext cx="5040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endParaRPr lang="ru-RU" sz="1200" dirty="0" smtClean="0"/>
          </a:p>
          <a:p>
            <a:pPr fontAlgn="base"/>
            <a:r>
              <a:rPr lang="ru-RU" sz="1200" dirty="0" smtClean="0"/>
              <a:t> </a:t>
            </a:r>
          </a:p>
          <a:p>
            <a:pPr lvl="0" fontAlgn="base"/>
            <a:r>
              <a:rPr lang="ru-RU" sz="1400" b="1" dirty="0" smtClean="0"/>
              <a:t>Снижение </a:t>
            </a:r>
            <a:r>
              <a:rPr lang="ru-RU" sz="1400" b="1" dirty="0" smtClean="0"/>
              <a:t>финансовой нагрузки на кооперативы</a:t>
            </a:r>
            <a:r>
              <a:rPr lang="ru-RU" sz="1400" dirty="0" smtClean="0"/>
              <a:t>, переходящие на автоматизированный учет.  Это предоставление  дешевых и долгосрочных кредитов на приобретение оргтехники и ПО со стороны ФРСКК, и предоставление скидок на ПО и услуги по сопровождению,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а </a:t>
            </a:r>
            <a:r>
              <a:rPr lang="ru-RU" sz="1400" dirty="0" smtClean="0"/>
              <a:t>также  увеличению льготных периодов в обслуживании со стороны  разработчиков.</a:t>
            </a:r>
          </a:p>
          <a:p>
            <a:pPr fontAlgn="base"/>
            <a:r>
              <a:rPr lang="ru-RU" sz="1400" dirty="0" smtClean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2310" y="267494"/>
            <a:ext cx="7103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Принимая во внимание накопленный опыт  </a:t>
            </a:r>
            <a:r>
              <a:rPr lang="ru-RU" b="1" dirty="0" smtClean="0"/>
              <a:t>по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 smtClean="0"/>
              <a:t>автоматизации кредитных кооперативов,</a:t>
            </a:r>
          </a:p>
          <a:p>
            <a:pPr algn="ctr"/>
            <a:r>
              <a:rPr lang="ru-RU" b="1" dirty="0" smtClean="0"/>
              <a:t>ПРЕДЛАГАЕМ: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1378972"/>
            <a:ext cx="414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Шаг 2    </a:t>
            </a:r>
            <a:r>
              <a:rPr lang="ru-RU" dirty="0" smtClean="0"/>
              <a:t>Снижение финансовой нагрузки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62774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berg_Shrinking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C64F23F-7BEE-452A-8304-2E0B3969DC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</Words>
  <Application>Microsoft Office PowerPoint</Application>
  <PresentationFormat>Экран (16:9)</PresentationFormat>
  <Paragraphs>63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Terberg_ShrinkingPictures</vt:lpstr>
      <vt:lpstr>ОТЧЕТНОСТЬ,  как один из основных страхов рынка СКПК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2015-08-17T12:15:24Z</dcterms:created>
  <dcterms:modified xsi:type="dcterms:W3CDTF">2015-08-20T16:15:54Z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TC018814189991</vt:lpwstr>
  </property>
</Properties>
</file>