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62" r:id="rId3"/>
    <p:sldId id="257" r:id="rId4"/>
    <p:sldId id="263" r:id="rId5"/>
    <p:sldId id="268" r:id="rId6"/>
    <p:sldId id="267" r:id="rId7"/>
    <p:sldId id="266" r:id="rId8"/>
    <p:sldId id="264" r:id="rId9"/>
    <p:sldId id="265" r:id="rId10"/>
    <p:sldId id="260" r:id="rId11"/>
  </p:sldIdLst>
  <p:sldSz cx="9144000" cy="6858000" type="screen4x3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2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2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E2AD38-2CD0-4340-BCA0-3F1C5FAD532F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70711D4-F7EE-48BA-8343-62C838159333}">
      <dgm:prSet phldrT="[Текст]"/>
      <dgm:spPr>
        <a:gradFill rotWithShape="0">
          <a:gsLst>
            <a:gs pos="0">
              <a:srgbClr val="002060"/>
            </a:gs>
            <a:gs pos="100000">
              <a:schemeClr val="bg1">
                <a:alpha val="40000"/>
              </a:schemeClr>
            </a:gs>
          </a:gsLst>
          <a:lin ang="18000000" scaled="0"/>
        </a:gradFill>
        <a:ln>
          <a:solidFill>
            <a:srgbClr val="002060"/>
          </a:solidFill>
        </a:ln>
      </dgm:spPr>
      <dgm:t>
        <a:bodyPr/>
        <a:lstStyle/>
        <a:p>
          <a:r>
            <a:rPr lang="ru-RU" dirty="0" smtClean="0"/>
            <a:t>1 этап</a:t>
          </a:r>
          <a:endParaRPr lang="ru-RU" dirty="0"/>
        </a:p>
      </dgm:t>
    </dgm:pt>
    <dgm:pt modelId="{658EE393-49E0-4D65-AD40-1EB6AE442258}" type="parTrans" cxnId="{C5F31AE6-555E-4E25-98AD-1134E52DCBA3}">
      <dgm:prSet/>
      <dgm:spPr/>
      <dgm:t>
        <a:bodyPr/>
        <a:lstStyle/>
        <a:p>
          <a:endParaRPr lang="ru-RU"/>
        </a:p>
      </dgm:t>
    </dgm:pt>
    <dgm:pt modelId="{02D75197-769F-43A0-B858-B49E78DBC675}" type="sibTrans" cxnId="{C5F31AE6-555E-4E25-98AD-1134E52DCBA3}">
      <dgm:prSet/>
      <dgm:spPr/>
      <dgm:t>
        <a:bodyPr/>
        <a:lstStyle/>
        <a:p>
          <a:endParaRPr lang="ru-RU"/>
        </a:p>
      </dgm:t>
    </dgm:pt>
    <dgm:pt modelId="{A5527D19-612D-44BD-B650-4B0EA0861393}">
      <dgm:prSet phldrT="[Текст]"/>
      <dgm:spPr>
        <a:noFill/>
        <a:ln>
          <a:solidFill>
            <a:srgbClr val="002060"/>
          </a:solidFill>
        </a:ln>
      </dgm:spPr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Создание типового административного регламента</a:t>
          </a:r>
          <a:endParaRPr lang="ru-RU" dirty="0">
            <a:solidFill>
              <a:srgbClr val="002060"/>
            </a:solidFill>
          </a:endParaRPr>
        </a:p>
      </dgm:t>
    </dgm:pt>
    <dgm:pt modelId="{82CF77E0-DB25-42F2-9D67-738A2EA6F2F5}" type="parTrans" cxnId="{5054C624-A40B-49D5-9E5B-AA3C5C9A40BE}">
      <dgm:prSet/>
      <dgm:spPr/>
      <dgm:t>
        <a:bodyPr/>
        <a:lstStyle/>
        <a:p>
          <a:endParaRPr lang="ru-RU"/>
        </a:p>
      </dgm:t>
    </dgm:pt>
    <dgm:pt modelId="{D4F47414-2232-4710-BD1E-861F9DAC4568}" type="sibTrans" cxnId="{5054C624-A40B-49D5-9E5B-AA3C5C9A40BE}">
      <dgm:prSet/>
      <dgm:spPr/>
      <dgm:t>
        <a:bodyPr/>
        <a:lstStyle/>
        <a:p>
          <a:endParaRPr lang="ru-RU"/>
        </a:p>
      </dgm:t>
    </dgm:pt>
    <dgm:pt modelId="{0F2B0DA5-2D10-4B04-AB48-9A0BC45F9352}">
      <dgm:prSet phldrT="[Текст]"/>
      <dgm:spPr>
        <a:noFill/>
        <a:ln>
          <a:solidFill>
            <a:srgbClr val="002060"/>
          </a:solidFill>
        </a:ln>
      </dgm:spPr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Согласование АР с Прокуратурой АК</a:t>
          </a:r>
          <a:endParaRPr lang="ru-RU" dirty="0">
            <a:solidFill>
              <a:srgbClr val="002060"/>
            </a:solidFill>
          </a:endParaRPr>
        </a:p>
      </dgm:t>
    </dgm:pt>
    <dgm:pt modelId="{C5A5A44B-FB10-43F5-AE74-A77511A8A150}" type="parTrans" cxnId="{B17353C7-E5D3-43EB-B2FE-44C753F06CAC}">
      <dgm:prSet/>
      <dgm:spPr/>
      <dgm:t>
        <a:bodyPr/>
        <a:lstStyle/>
        <a:p>
          <a:endParaRPr lang="ru-RU"/>
        </a:p>
      </dgm:t>
    </dgm:pt>
    <dgm:pt modelId="{F1E0C0FF-7933-4B94-9E64-A9F6A13273E3}" type="sibTrans" cxnId="{B17353C7-E5D3-43EB-B2FE-44C753F06CAC}">
      <dgm:prSet/>
      <dgm:spPr/>
      <dgm:t>
        <a:bodyPr/>
        <a:lstStyle/>
        <a:p>
          <a:endParaRPr lang="ru-RU"/>
        </a:p>
      </dgm:t>
    </dgm:pt>
    <dgm:pt modelId="{1CEB5E80-7EC1-496A-B2BF-BB00C4C68FB2}">
      <dgm:prSet phldrT="[Текст]"/>
      <dgm:spPr>
        <a:gradFill rotWithShape="0">
          <a:gsLst>
            <a:gs pos="0">
              <a:srgbClr val="002060"/>
            </a:gs>
            <a:gs pos="100000">
              <a:schemeClr val="bg1">
                <a:alpha val="40000"/>
              </a:schemeClr>
            </a:gs>
          </a:gsLst>
          <a:lin ang="18000000" scaled="0"/>
        </a:gradFill>
        <a:ln>
          <a:solidFill>
            <a:srgbClr val="002060"/>
          </a:solidFill>
        </a:ln>
      </dgm:spPr>
      <dgm:t>
        <a:bodyPr/>
        <a:lstStyle/>
        <a:p>
          <a:r>
            <a:rPr lang="ru-RU" dirty="0" smtClean="0"/>
            <a:t>2 этап</a:t>
          </a:r>
          <a:endParaRPr lang="ru-RU" dirty="0"/>
        </a:p>
      </dgm:t>
    </dgm:pt>
    <dgm:pt modelId="{BF333090-D4D3-466C-8DE1-3D477EA312D4}" type="parTrans" cxnId="{1A12D7BA-0EAF-48E3-A9FC-F0DEC7D42035}">
      <dgm:prSet/>
      <dgm:spPr/>
      <dgm:t>
        <a:bodyPr/>
        <a:lstStyle/>
        <a:p>
          <a:endParaRPr lang="ru-RU"/>
        </a:p>
      </dgm:t>
    </dgm:pt>
    <dgm:pt modelId="{F7733FE5-4C6A-4DAC-AAD5-837C04F3E30E}" type="sibTrans" cxnId="{1A12D7BA-0EAF-48E3-A9FC-F0DEC7D42035}">
      <dgm:prSet/>
      <dgm:spPr/>
      <dgm:t>
        <a:bodyPr/>
        <a:lstStyle/>
        <a:p>
          <a:endParaRPr lang="ru-RU"/>
        </a:p>
      </dgm:t>
    </dgm:pt>
    <dgm:pt modelId="{7EACA78B-AC28-488B-B8D2-D1304764DBEC}">
      <dgm:prSet phldrT="[Текст]"/>
      <dgm:spPr>
        <a:solidFill>
          <a:schemeClr val="bg1">
            <a:alpha val="0"/>
          </a:schemeClr>
        </a:solidFill>
        <a:ln>
          <a:solidFill>
            <a:srgbClr val="002060"/>
          </a:solidFill>
        </a:ln>
      </dgm:spPr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Размещение информации о типовой услуге в ФРГУ/ЕПГУ</a:t>
          </a:r>
          <a:endParaRPr lang="ru-RU" dirty="0">
            <a:solidFill>
              <a:srgbClr val="002060"/>
            </a:solidFill>
          </a:endParaRPr>
        </a:p>
      </dgm:t>
    </dgm:pt>
    <dgm:pt modelId="{786E851F-0086-4998-BA55-DB85AC53A08B}" type="parTrans" cxnId="{489C297E-A52D-4F1D-B0C1-B9115F9E3998}">
      <dgm:prSet/>
      <dgm:spPr/>
      <dgm:t>
        <a:bodyPr/>
        <a:lstStyle/>
        <a:p>
          <a:endParaRPr lang="ru-RU"/>
        </a:p>
      </dgm:t>
    </dgm:pt>
    <dgm:pt modelId="{1563FD2F-8DE3-4C7B-B2C2-98629E4E88A1}" type="sibTrans" cxnId="{489C297E-A52D-4F1D-B0C1-B9115F9E3998}">
      <dgm:prSet/>
      <dgm:spPr/>
      <dgm:t>
        <a:bodyPr/>
        <a:lstStyle/>
        <a:p>
          <a:endParaRPr lang="ru-RU"/>
        </a:p>
      </dgm:t>
    </dgm:pt>
    <dgm:pt modelId="{B15C7B15-C51B-4ED2-99A2-F97BEA758BAA}">
      <dgm:prSet phldrT="[Текст]"/>
      <dgm:spPr>
        <a:gradFill rotWithShape="0">
          <a:gsLst>
            <a:gs pos="0">
              <a:srgbClr val="002060"/>
            </a:gs>
            <a:gs pos="100000">
              <a:schemeClr val="bg1">
                <a:alpha val="40000"/>
              </a:schemeClr>
            </a:gs>
          </a:gsLst>
          <a:lin ang="18000000" scaled="0"/>
        </a:gradFill>
        <a:ln>
          <a:solidFill>
            <a:srgbClr val="002060"/>
          </a:solidFill>
        </a:ln>
      </dgm:spPr>
      <dgm:t>
        <a:bodyPr/>
        <a:lstStyle/>
        <a:p>
          <a:r>
            <a:rPr lang="ru-RU" dirty="0" smtClean="0"/>
            <a:t>3 этап</a:t>
          </a:r>
          <a:endParaRPr lang="ru-RU" dirty="0"/>
        </a:p>
      </dgm:t>
    </dgm:pt>
    <dgm:pt modelId="{1ECA3414-55F4-4B97-9872-9E00643C9FE6}" type="parTrans" cxnId="{53837DC8-5139-4593-A108-794FB37BD329}">
      <dgm:prSet/>
      <dgm:spPr/>
      <dgm:t>
        <a:bodyPr/>
        <a:lstStyle/>
        <a:p>
          <a:endParaRPr lang="ru-RU"/>
        </a:p>
      </dgm:t>
    </dgm:pt>
    <dgm:pt modelId="{DACB34A7-83EA-4323-BB6C-3F001FB45330}" type="sibTrans" cxnId="{53837DC8-5139-4593-A108-794FB37BD329}">
      <dgm:prSet/>
      <dgm:spPr/>
      <dgm:t>
        <a:bodyPr/>
        <a:lstStyle/>
        <a:p>
          <a:endParaRPr lang="ru-RU"/>
        </a:p>
      </dgm:t>
    </dgm:pt>
    <dgm:pt modelId="{4882F16C-56D6-479B-A66A-35A8237D301D}">
      <dgm:prSet phldrT="[Текст]"/>
      <dgm:spPr>
        <a:solidFill>
          <a:schemeClr val="lt1">
            <a:hueOff val="0"/>
            <a:satOff val="0"/>
            <a:lumOff val="0"/>
            <a:alpha val="0"/>
          </a:schemeClr>
        </a:solidFill>
        <a:ln>
          <a:solidFill>
            <a:srgbClr val="002060"/>
          </a:solidFill>
        </a:ln>
      </dgm:spPr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Подготовка информационной системы, разработка сервисов </a:t>
          </a:r>
          <a:endParaRPr lang="ru-RU" dirty="0">
            <a:solidFill>
              <a:srgbClr val="002060"/>
            </a:solidFill>
          </a:endParaRPr>
        </a:p>
      </dgm:t>
    </dgm:pt>
    <dgm:pt modelId="{07D8C8D1-3AC7-4464-B9D8-2D0E54362B98}" type="parTrans" cxnId="{F8B202B6-3154-487A-9000-1279AB6FEC8A}">
      <dgm:prSet/>
      <dgm:spPr/>
      <dgm:t>
        <a:bodyPr/>
        <a:lstStyle/>
        <a:p>
          <a:endParaRPr lang="ru-RU"/>
        </a:p>
      </dgm:t>
    </dgm:pt>
    <dgm:pt modelId="{305290F9-59FC-444A-807E-66F5BEBBEADF}" type="sibTrans" cxnId="{F8B202B6-3154-487A-9000-1279AB6FEC8A}">
      <dgm:prSet/>
      <dgm:spPr/>
      <dgm:t>
        <a:bodyPr/>
        <a:lstStyle/>
        <a:p>
          <a:endParaRPr lang="ru-RU"/>
        </a:p>
      </dgm:t>
    </dgm:pt>
    <dgm:pt modelId="{DC8E73FB-9901-40F8-8CA7-8BC6AF8F1DA5}">
      <dgm:prSet phldrT="[Текст]"/>
      <dgm:spPr>
        <a:solidFill>
          <a:schemeClr val="lt1">
            <a:hueOff val="0"/>
            <a:satOff val="0"/>
            <a:lumOff val="0"/>
            <a:alpha val="0"/>
          </a:schemeClr>
        </a:solidFill>
        <a:ln>
          <a:solidFill>
            <a:srgbClr val="002060"/>
          </a:solidFill>
        </a:ln>
      </dgm:spPr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Публикация портальной формы на ЕПГУ</a:t>
          </a:r>
          <a:endParaRPr lang="ru-RU" dirty="0">
            <a:solidFill>
              <a:srgbClr val="002060"/>
            </a:solidFill>
          </a:endParaRPr>
        </a:p>
      </dgm:t>
    </dgm:pt>
    <dgm:pt modelId="{913862A1-C543-4FE2-B15B-08CFD74A2027}" type="parTrans" cxnId="{953A0C5D-37DA-450C-8612-27AE2FB094E1}">
      <dgm:prSet/>
      <dgm:spPr/>
      <dgm:t>
        <a:bodyPr/>
        <a:lstStyle/>
        <a:p>
          <a:endParaRPr lang="ru-RU"/>
        </a:p>
      </dgm:t>
    </dgm:pt>
    <dgm:pt modelId="{97CD6964-2FEB-48F3-BE1B-8450A9B9BE79}" type="sibTrans" cxnId="{953A0C5D-37DA-450C-8612-27AE2FB094E1}">
      <dgm:prSet/>
      <dgm:spPr/>
      <dgm:t>
        <a:bodyPr/>
        <a:lstStyle/>
        <a:p>
          <a:endParaRPr lang="ru-RU"/>
        </a:p>
      </dgm:t>
    </dgm:pt>
    <dgm:pt modelId="{4517F556-16A6-43D6-957D-16CE599C58F2}">
      <dgm:prSet phldrT="[Текст]"/>
      <dgm:spPr>
        <a:solidFill>
          <a:schemeClr val="bg1">
            <a:alpha val="0"/>
          </a:schemeClr>
        </a:solidFill>
        <a:ln>
          <a:solidFill>
            <a:srgbClr val="002060"/>
          </a:solidFill>
        </a:ln>
      </dgm:spPr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Добавление ОМСУ в «Участвующие организации»</a:t>
          </a:r>
          <a:endParaRPr lang="ru-RU" dirty="0">
            <a:solidFill>
              <a:srgbClr val="002060"/>
            </a:solidFill>
          </a:endParaRPr>
        </a:p>
      </dgm:t>
    </dgm:pt>
    <dgm:pt modelId="{B402A8CB-E9C8-4FB0-AEF4-1A36113C3797}" type="parTrans" cxnId="{1D237C9E-0C84-471D-A63D-7650A04918ED}">
      <dgm:prSet/>
      <dgm:spPr/>
      <dgm:t>
        <a:bodyPr/>
        <a:lstStyle/>
        <a:p>
          <a:endParaRPr lang="ru-RU"/>
        </a:p>
      </dgm:t>
    </dgm:pt>
    <dgm:pt modelId="{84E066EC-12DC-4CA2-ACD0-CD7FA81D2BBD}" type="sibTrans" cxnId="{1D237C9E-0C84-471D-A63D-7650A04918ED}">
      <dgm:prSet/>
      <dgm:spPr/>
      <dgm:t>
        <a:bodyPr/>
        <a:lstStyle/>
        <a:p>
          <a:endParaRPr lang="ru-RU"/>
        </a:p>
      </dgm:t>
    </dgm:pt>
    <dgm:pt modelId="{2D2AB6A7-283B-4DA9-8113-EC703479C0DC}" type="pres">
      <dgm:prSet presAssocID="{82E2AD38-2CD0-4340-BCA0-3F1C5FAD532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768CBEB-C280-4C1E-8806-F8FE395EA756}" type="pres">
      <dgm:prSet presAssocID="{570711D4-F7EE-48BA-8343-62C838159333}" presName="composite" presStyleCnt="0"/>
      <dgm:spPr/>
    </dgm:pt>
    <dgm:pt modelId="{85F6F99B-D9A3-46E1-9CA2-290C6ED97471}" type="pres">
      <dgm:prSet presAssocID="{570711D4-F7EE-48BA-8343-62C838159333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F48C59-0D68-43C5-AF18-1DAE94CDF4BD}" type="pres">
      <dgm:prSet presAssocID="{570711D4-F7EE-48BA-8343-62C838159333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6F9C7B-8F8F-467F-AA5B-67800EA858F1}" type="pres">
      <dgm:prSet presAssocID="{02D75197-769F-43A0-B858-B49E78DBC675}" presName="sp" presStyleCnt="0"/>
      <dgm:spPr/>
    </dgm:pt>
    <dgm:pt modelId="{1DC2EB68-18ED-42B9-A524-DF98DE54E87C}" type="pres">
      <dgm:prSet presAssocID="{1CEB5E80-7EC1-496A-B2BF-BB00C4C68FB2}" presName="composite" presStyleCnt="0"/>
      <dgm:spPr/>
    </dgm:pt>
    <dgm:pt modelId="{0DB76DAC-9D37-4915-AFE2-A056EDF8CEAB}" type="pres">
      <dgm:prSet presAssocID="{1CEB5E80-7EC1-496A-B2BF-BB00C4C68FB2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6219FA-8E43-45CD-A558-C9AEF94B6C0D}" type="pres">
      <dgm:prSet presAssocID="{1CEB5E80-7EC1-496A-B2BF-BB00C4C68FB2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803B8D-4F3A-45A9-B870-92A1C4E8F48A}" type="pres">
      <dgm:prSet presAssocID="{F7733FE5-4C6A-4DAC-AAD5-837C04F3E30E}" presName="sp" presStyleCnt="0"/>
      <dgm:spPr/>
    </dgm:pt>
    <dgm:pt modelId="{FA2A5D27-68F5-43AA-BE5E-D80F19BDFD0F}" type="pres">
      <dgm:prSet presAssocID="{B15C7B15-C51B-4ED2-99A2-F97BEA758BAA}" presName="composite" presStyleCnt="0"/>
      <dgm:spPr/>
    </dgm:pt>
    <dgm:pt modelId="{40A9E101-FE27-4C0B-AA26-1D5F251B708C}" type="pres">
      <dgm:prSet presAssocID="{B15C7B15-C51B-4ED2-99A2-F97BEA758BAA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8317F2-6360-4A37-A404-C3371D66B03F}" type="pres">
      <dgm:prSet presAssocID="{B15C7B15-C51B-4ED2-99A2-F97BEA758BAA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5F31AE6-555E-4E25-98AD-1134E52DCBA3}" srcId="{82E2AD38-2CD0-4340-BCA0-3F1C5FAD532F}" destId="{570711D4-F7EE-48BA-8343-62C838159333}" srcOrd="0" destOrd="0" parTransId="{658EE393-49E0-4D65-AD40-1EB6AE442258}" sibTransId="{02D75197-769F-43A0-B858-B49E78DBC675}"/>
    <dgm:cxn modelId="{489C297E-A52D-4F1D-B0C1-B9115F9E3998}" srcId="{1CEB5E80-7EC1-496A-B2BF-BB00C4C68FB2}" destId="{7EACA78B-AC28-488B-B8D2-D1304764DBEC}" srcOrd="0" destOrd="0" parTransId="{786E851F-0086-4998-BA55-DB85AC53A08B}" sibTransId="{1563FD2F-8DE3-4C7B-B2C2-98629E4E88A1}"/>
    <dgm:cxn modelId="{7D23AB2F-2488-4E3B-929D-AE325D4EFE22}" type="presOf" srcId="{B15C7B15-C51B-4ED2-99A2-F97BEA758BAA}" destId="{40A9E101-FE27-4C0B-AA26-1D5F251B708C}" srcOrd="0" destOrd="0" presId="urn:microsoft.com/office/officeart/2005/8/layout/chevron2"/>
    <dgm:cxn modelId="{6FB6027F-FD16-43E0-A4CB-7C870314AC8B}" type="presOf" srcId="{7EACA78B-AC28-488B-B8D2-D1304764DBEC}" destId="{A16219FA-8E43-45CD-A558-C9AEF94B6C0D}" srcOrd="0" destOrd="0" presId="urn:microsoft.com/office/officeart/2005/8/layout/chevron2"/>
    <dgm:cxn modelId="{1A12D7BA-0EAF-48E3-A9FC-F0DEC7D42035}" srcId="{82E2AD38-2CD0-4340-BCA0-3F1C5FAD532F}" destId="{1CEB5E80-7EC1-496A-B2BF-BB00C4C68FB2}" srcOrd="1" destOrd="0" parTransId="{BF333090-D4D3-466C-8DE1-3D477EA312D4}" sibTransId="{F7733FE5-4C6A-4DAC-AAD5-837C04F3E30E}"/>
    <dgm:cxn modelId="{953A0C5D-37DA-450C-8612-27AE2FB094E1}" srcId="{B15C7B15-C51B-4ED2-99A2-F97BEA758BAA}" destId="{DC8E73FB-9901-40F8-8CA7-8BC6AF8F1DA5}" srcOrd="1" destOrd="0" parTransId="{913862A1-C543-4FE2-B15B-08CFD74A2027}" sibTransId="{97CD6964-2FEB-48F3-BE1B-8450A9B9BE79}"/>
    <dgm:cxn modelId="{40A42926-495C-4090-8C2B-4E7F2BDEFD9B}" type="presOf" srcId="{4882F16C-56D6-479B-A66A-35A8237D301D}" destId="{DE8317F2-6360-4A37-A404-C3371D66B03F}" srcOrd="0" destOrd="0" presId="urn:microsoft.com/office/officeart/2005/8/layout/chevron2"/>
    <dgm:cxn modelId="{392870C0-63B7-4B6F-AAD5-9CD1476DD1A1}" type="presOf" srcId="{82E2AD38-2CD0-4340-BCA0-3F1C5FAD532F}" destId="{2D2AB6A7-283B-4DA9-8113-EC703479C0DC}" srcOrd="0" destOrd="0" presId="urn:microsoft.com/office/officeart/2005/8/layout/chevron2"/>
    <dgm:cxn modelId="{0087F2DC-C7EE-41EB-A86B-EF806932EEA9}" type="presOf" srcId="{0F2B0DA5-2D10-4B04-AB48-9A0BC45F9352}" destId="{76F48C59-0D68-43C5-AF18-1DAE94CDF4BD}" srcOrd="0" destOrd="1" presId="urn:microsoft.com/office/officeart/2005/8/layout/chevron2"/>
    <dgm:cxn modelId="{B17353C7-E5D3-43EB-B2FE-44C753F06CAC}" srcId="{570711D4-F7EE-48BA-8343-62C838159333}" destId="{0F2B0DA5-2D10-4B04-AB48-9A0BC45F9352}" srcOrd="1" destOrd="0" parTransId="{C5A5A44B-FB10-43F5-AE74-A77511A8A150}" sibTransId="{F1E0C0FF-7933-4B94-9E64-A9F6A13273E3}"/>
    <dgm:cxn modelId="{F8B202B6-3154-487A-9000-1279AB6FEC8A}" srcId="{B15C7B15-C51B-4ED2-99A2-F97BEA758BAA}" destId="{4882F16C-56D6-479B-A66A-35A8237D301D}" srcOrd="0" destOrd="0" parTransId="{07D8C8D1-3AC7-4464-B9D8-2D0E54362B98}" sibTransId="{305290F9-59FC-444A-807E-66F5BEBBEADF}"/>
    <dgm:cxn modelId="{5054C624-A40B-49D5-9E5B-AA3C5C9A40BE}" srcId="{570711D4-F7EE-48BA-8343-62C838159333}" destId="{A5527D19-612D-44BD-B650-4B0EA0861393}" srcOrd="0" destOrd="0" parTransId="{82CF77E0-DB25-42F2-9D67-738A2EA6F2F5}" sibTransId="{D4F47414-2232-4710-BD1E-861F9DAC4568}"/>
    <dgm:cxn modelId="{53837DC8-5139-4593-A108-794FB37BD329}" srcId="{82E2AD38-2CD0-4340-BCA0-3F1C5FAD532F}" destId="{B15C7B15-C51B-4ED2-99A2-F97BEA758BAA}" srcOrd="2" destOrd="0" parTransId="{1ECA3414-55F4-4B97-9872-9E00643C9FE6}" sibTransId="{DACB34A7-83EA-4323-BB6C-3F001FB45330}"/>
    <dgm:cxn modelId="{E8484CF0-36AC-4D27-B5A0-E88C98FB2450}" type="presOf" srcId="{4517F556-16A6-43D6-957D-16CE599C58F2}" destId="{A16219FA-8E43-45CD-A558-C9AEF94B6C0D}" srcOrd="0" destOrd="1" presId="urn:microsoft.com/office/officeart/2005/8/layout/chevron2"/>
    <dgm:cxn modelId="{B7070CEF-4B62-4B6E-BF0B-61D36C9BEADE}" type="presOf" srcId="{570711D4-F7EE-48BA-8343-62C838159333}" destId="{85F6F99B-D9A3-46E1-9CA2-290C6ED97471}" srcOrd="0" destOrd="0" presId="urn:microsoft.com/office/officeart/2005/8/layout/chevron2"/>
    <dgm:cxn modelId="{60EFF39B-0771-4BDA-951A-9C2CE22BC3E8}" type="presOf" srcId="{A5527D19-612D-44BD-B650-4B0EA0861393}" destId="{76F48C59-0D68-43C5-AF18-1DAE94CDF4BD}" srcOrd="0" destOrd="0" presId="urn:microsoft.com/office/officeart/2005/8/layout/chevron2"/>
    <dgm:cxn modelId="{E31982C7-175D-460F-B166-76767F8012A3}" type="presOf" srcId="{DC8E73FB-9901-40F8-8CA7-8BC6AF8F1DA5}" destId="{DE8317F2-6360-4A37-A404-C3371D66B03F}" srcOrd="0" destOrd="1" presId="urn:microsoft.com/office/officeart/2005/8/layout/chevron2"/>
    <dgm:cxn modelId="{1D237C9E-0C84-471D-A63D-7650A04918ED}" srcId="{1CEB5E80-7EC1-496A-B2BF-BB00C4C68FB2}" destId="{4517F556-16A6-43D6-957D-16CE599C58F2}" srcOrd="1" destOrd="0" parTransId="{B402A8CB-E9C8-4FB0-AEF4-1A36113C3797}" sibTransId="{84E066EC-12DC-4CA2-ACD0-CD7FA81D2BBD}"/>
    <dgm:cxn modelId="{DA7F7683-4A6B-415C-B043-8CBB5837B9B0}" type="presOf" srcId="{1CEB5E80-7EC1-496A-B2BF-BB00C4C68FB2}" destId="{0DB76DAC-9D37-4915-AFE2-A056EDF8CEAB}" srcOrd="0" destOrd="0" presId="urn:microsoft.com/office/officeart/2005/8/layout/chevron2"/>
    <dgm:cxn modelId="{FA88323B-F132-4542-8736-D2F682017C27}" type="presParOf" srcId="{2D2AB6A7-283B-4DA9-8113-EC703479C0DC}" destId="{2768CBEB-C280-4C1E-8806-F8FE395EA756}" srcOrd="0" destOrd="0" presId="urn:microsoft.com/office/officeart/2005/8/layout/chevron2"/>
    <dgm:cxn modelId="{8DAFFD38-BD82-4A53-82B3-55051ABB79BC}" type="presParOf" srcId="{2768CBEB-C280-4C1E-8806-F8FE395EA756}" destId="{85F6F99B-D9A3-46E1-9CA2-290C6ED97471}" srcOrd="0" destOrd="0" presId="urn:microsoft.com/office/officeart/2005/8/layout/chevron2"/>
    <dgm:cxn modelId="{D32589D8-5AD0-4A8E-964D-C5D0D995B414}" type="presParOf" srcId="{2768CBEB-C280-4C1E-8806-F8FE395EA756}" destId="{76F48C59-0D68-43C5-AF18-1DAE94CDF4BD}" srcOrd="1" destOrd="0" presId="urn:microsoft.com/office/officeart/2005/8/layout/chevron2"/>
    <dgm:cxn modelId="{FDA78771-4F65-47A1-BC3E-B9A0D50DC4ED}" type="presParOf" srcId="{2D2AB6A7-283B-4DA9-8113-EC703479C0DC}" destId="{ED6F9C7B-8F8F-467F-AA5B-67800EA858F1}" srcOrd="1" destOrd="0" presId="urn:microsoft.com/office/officeart/2005/8/layout/chevron2"/>
    <dgm:cxn modelId="{4D708C10-E2DC-4032-8258-F929C1948721}" type="presParOf" srcId="{2D2AB6A7-283B-4DA9-8113-EC703479C0DC}" destId="{1DC2EB68-18ED-42B9-A524-DF98DE54E87C}" srcOrd="2" destOrd="0" presId="urn:microsoft.com/office/officeart/2005/8/layout/chevron2"/>
    <dgm:cxn modelId="{EDD280D4-46D2-4332-8D02-1EEE56541E75}" type="presParOf" srcId="{1DC2EB68-18ED-42B9-A524-DF98DE54E87C}" destId="{0DB76DAC-9D37-4915-AFE2-A056EDF8CEAB}" srcOrd="0" destOrd="0" presId="urn:microsoft.com/office/officeart/2005/8/layout/chevron2"/>
    <dgm:cxn modelId="{9E3F6E0A-3132-47B3-ACD0-31A2F1846986}" type="presParOf" srcId="{1DC2EB68-18ED-42B9-A524-DF98DE54E87C}" destId="{A16219FA-8E43-45CD-A558-C9AEF94B6C0D}" srcOrd="1" destOrd="0" presId="urn:microsoft.com/office/officeart/2005/8/layout/chevron2"/>
    <dgm:cxn modelId="{E1FD70F4-7984-4339-BF7B-118F0651C342}" type="presParOf" srcId="{2D2AB6A7-283B-4DA9-8113-EC703479C0DC}" destId="{D9803B8D-4F3A-45A9-B870-92A1C4E8F48A}" srcOrd="3" destOrd="0" presId="urn:microsoft.com/office/officeart/2005/8/layout/chevron2"/>
    <dgm:cxn modelId="{48617F9C-0C9A-4A56-A9B6-D7408F981C68}" type="presParOf" srcId="{2D2AB6A7-283B-4DA9-8113-EC703479C0DC}" destId="{FA2A5D27-68F5-43AA-BE5E-D80F19BDFD0F}" srcOrd="4" destOrd="0" presId="urn:microsoft.com/office/officeart/2005/8/layout/chevron2"/>
    <dgm:cxn modelId="{2200E7EE-94F5-4B21-A497-2DFD83BF9117}" type="presParOf" srcId="{FA2A5D27-68F5-43AA-BE5E-D80F19BDFD0F}" destId="{40A9E101-FE27-4C0B-AA26-1D5F251B708C}" srcOrd="0" destOrd="0" presId="urn:microsoft.com/office/officeart/2005/8/layout/chevron2"/>
    <dgm:cxn modelId="{736E4C94-821E-4926-8853-5055078CC459}" type="presParOf" srcId="{FA2A5D27-68F5-43AA-BE5E-D80F19BDFD0F}" destId="{DE8317F2-6360-4A37-A404-C3371D66B03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282158-28F7-48EE-8075-E53D9E02E01D}" type="datetimeFigureOut">
              <a:rPr lang="ru-RU" smtClean="0"/>
              <a:t>28.06.2016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1235075"/>
            <a:ext cx="4441825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51388"/>
            <a:ext cx="5438775" cy="38893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88FE66-D19C-43C2-A320-4470B8CC23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827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77925" y="1235075"/>
            <a:ext cx="4441825" cy="33321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8FE66-D19C-43C2-A320-4470B8CC23C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7635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77925" y="1235075"/>
            <a:ext cx="4441825" cy="33321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8FE66-D19C-43C2-A320-4470B8CC23C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477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77925" y="1235075"/>
            <a:ext cx="4441825" cy="33321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8FE66-D19C-43C2-A320-4470B8CC23C6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2416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4ECC9-936A-421E-90D4-FE2FEEFB7BC7}" type="datetime1">
              <a:rPr lang="ru-RU" smtClean="0"/>
              <a:t>28.06.2016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B5FC3-1BF9-4A2C-AB4F-E45CCCEAB8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8450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300A7-9638-42D5-82DA-39FDF6D0C20E}" type="datetime1">
              <a:rPr lang="ru-RU" smtClean="0"/>
              <a:t>28.06.2016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B5FC3-1BF9-4A2C-AB4F-E45CCCEAB8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2319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A34A0-7D4C-416B-ACDD-2388D48772D8}" type="datetime1">
              <a:rPr lang="ru-RU" smtClean="0"/>
              <a:t>28.06.2016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B5FC3-1BF9-4A2C-AB4F-E45CCCEAB8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445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7D146-052C-494F-B526-3898408FB5B1}" type="datetime1">
              <a:rPr lang="ru-RU" smtClean="0"/>
              <a:t>28.06.2016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B5FC3-1BF9-4A2C-AB4F-E45CCCEAB8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3824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67F33-CA85-41F2-8153-ED454960832C}" type="datetime1">
              <a:rPr lang="ru-RU" smtClean="0"/>
              <a:t>28.06.2016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B5FC3-1BF9-4A2C-AB4F-E45CCCEAB8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660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76FB-BE1B-48A3-AD0B-F01C452EF6F8}" type="datetime1">
              <a:rPr lang="ru-RU" smtClean="0"/>
              <a:t>28.06.2016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B5FC3-1BF9-4A2C-AB4F-E45CCCEAB8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6518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0BB9C-A2F7-4E72-9736-EE62C13D7D20}" type="datetime1">
              <a:rPr lang="ru-RU" smtClean="0"/>
              <a:t>28.06.2016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B5FC3-1BF9-4A2C-AB4F-E45CCCEAB8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4975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9DEFE-BA91-4BE2-9AA6-F1F94010B2F8}" type="datetime1">
              <a:rPr lang="ru-RU" smtClean="0"/>
              <a:t>28.06.2016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B5FC3-1BF9-4A2C-AB4F-E45CCCEAB8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774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D3652-079E-47AA-B975-EF07DFDE62AC}" type="datetime1">
              <a:rPr lang="ru-RU" smtClean="0"/>
              <a:t>28.06.2016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B5FC3-1BF9-4A2C-AB4F-E45CCCEAB8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470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5BFD3-3AEF-4627-BAB6-8DE48DFBD1C7}" type="datetime1">
              <a:rPr lang="ru-RU" smtClean="0"/>
              <a:t>28.06.2016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B5FC3-1BF9-4A2C-AB4F-E45CCCEAB8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646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FBCB7-1E72-44DA-B74D-1EB22B4236C3}" type="datetime1">
              <a:rPr lang="ru-RU" smtClean="0"/>
              <a:t>28.06.2016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B5FC3-1BF9-4A2C-AB4F-E45CCCEAB8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289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0000"/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B7AF0-F67F-4B93-B8A2-5688149C1259}" type="datetime1">
              <a:rPr lang="ru-RU" smtClean="0"/>
              <a:t>28.06.2016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B5FC3-1BF9-4A2C-AB4F-E45CCCEAB8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418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03442"/>
            <a:ext cx="9144000" cy="3951912"/>
          </a:xfrm>
        </p:spPr>
        <p:txBody>
          <a:bodyPr anchor="ctr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495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Опыт Алтайского края по переводу услуг в </a:t>
            </a:r>
            <a:r>
              <a:rPr lang="ru-RU" sz="4950" b="1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электронную форму</a:t>
            </a:r>
            <a:endParaRPr lang="ru-RU" sz="4950" b="1" dirty="0">
              <a:solidFill>
                <a:srgbClr val="00206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65242" y="5055354"/>
            <a:ext cx="3378758" cy="1802646"/>
          </a:xfrm>
        </p:spPr>
        <p:txBody>
          <a:bodyPr>
            <a:norm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Павлиди Наталья Георгиевна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заместитель директора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КГБУ ОЭПАК</a:t>
            </a:r>
            <a:endParaRPr lang="ru-RU" altLang="ru-RU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813777" cy="1103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07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960693"/>
            <a:ext cx="9144000" cy="1835060"/>
          </a:xfrm>
        </p:spPr>
        <p:txBody>
          <a:bodyPr anchor="ctr" anchorCtr="0"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+mn-lt"/>
              </a:rPr>
              <a:t>Спасибо за внимание!</a:t>
            </a:r>
            <a:endParaRPr lang="ru-RU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57707" y="4590409"/>
            <a:ext cx="3175279" cy="1241822"/>
          </a:xfrm>
        </p:spPr>
        <p:txBody>
          <a:bodyPr>
            <a:normAutofit fontScale="85000" lnSpcReduction="20000"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002060"/>
                </a:solidFill>
                <a:cs typeface="Times New Roman" panose="02020603050405020304" pitchFamily="18" charset="0"/>
              </a:rPr>
              <a:t>Павлиди Наталья Георгиевна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002060"/>
                </a:solidFill>
                <a:cs typeface="Times New Roman" panose="02020603050405020304" pitchFamily="18" charset="0"/>
              </a:rPr>
              <a:t> заместитель директора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К</a:t>
            </a:r>
            <a:r>
              <a:rPr lang="ru-RU" altLang="ru-RU" dirty="0">
                <a:solidFill>
                  <a:srgbClr val="002060"/>
                </a:solidFill>
                <a:cs typeface="Times New Roman" panose="02020603050405020304" pitchFamily="18" charset="0"/>
              </a:rPr>
              <a:t>Г</a:t>
            </a:r>
            <a:r>
              <a:rPr lang="ru-RU" altLang="ru-RU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БУ </a:t>
            </a:r>
            <a:r>
              <a:rPr lang="ru-RU" altLang="ru-RU" dirty="0">
                <a:solidFill>
                  <a:srgbClr val="002060"/>
                </a:solidFill>
                <a:cs typeface="Times New Roman" panose="02020603050405020304" pitchFamily="18" charset="0"/>
              </a:rPr>
              <a:t>ОЭПАК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350" dirty="0">
                <a:solidFill>
                  <a:srgbClr val="002060"/>
                </a:solidFill>
                <a:cs typeface="Times New Roman" panose="02020603050405020304" pitchFamily="18" charset="0"/>
              </a:rPr>
              <a:t>+7 (3852) 201 067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350" dirty="0">
                <a:solidFill>
                  <a:srgbClr val="002060"/>
                </a:solidFill>
                <a:cs typeface="Times New Roman" panose="02020603050405020304" pitchFamily="18" charset="0"/>
              </a:rPr>
              <a:t>ngp@oepak22.ru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857250"/>
            <a:ext cx="2813777" cy="1103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32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331607" y="8978"/>
            <a:ext cx="6502463" cy="925286"/>
          </a:xfrm>
        </p:spPr>
        <p:txBody>
          <a:bodyPr anchor="ctr" anchorCtr="0">
            <a:normAutofit/>
          </a:bodyPr>
          <a:lstStyle/>
          <a:p>
            <a:r>
              <a:rPr lang="ru-RU" sz="3000" dirty="0">
                <a:solidFill>
                  <a:srgbClr val="002060"/>
                </a:solidFill>
                <a:latin typeface="+mn-lt"/>
              </a:rPr>
              <a:t>Административно-территориальное устройство Алтайского края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148943" y="1782536"/>
            <a:ext cx="3685124" cy="4218215"/>
          </a:xfrm>
        </p:spPr>
        <p:txBody>
          <a:bodyPr anchor="ctr" anchorCtr="0">
            <a:noAutofit/>
          </a:bodyPr>
          <a:lstStyle/>
          <a:p>
            <a:pPr algn="just"/>
            <a:r>
              <a:rPr lang="ru-RU" sz="1500" dirty="0">
                <a:solidFill>
                  <a:srgbClr val="002060"/>
                </a:solidFill>
              </a:rPr>
              <a:t>	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834068" y="6446163"/>
            <a:ext cx="309932" cy="411837"/>
          </a:xfrm>
          <a:gradFill flip="none" rotWithShape="1">
            <a:gsLst>
              <a:gs pos="0">
                <a:srgbClr val="002060"/>
              </a:gs>
              <a:gs pos="100000">
                <a:schemeClr val="bg1">
                  <a:alpha val="0"/>
                </a:schemeClr>
              </a:gs>
            </a:gsLst>
            <a:lin ang="18000000" scaled="0"/>
            <a:tileRect/>
          </a:gradFill>
        </p:spPr>
        <p:txBody>
          <a:bodyPr/>
          <a:lstStyle/>
          <a:p>
            <a:pPr algn="ctr"/>
            <a:fld id="{AEDB5FC3-1BF9-4A2C-AB4F-E45CCCEAB8B3}" type="slidenum">
              <a:rPr lang="ru-RU" sz="1500">
                <a:solidFill>
                  <a:srgbClr val="002060"/>
                </a:solidFill>
              </a:rPr>
              <a:pPr algn="ctr"/>
              <a:t>2</a:t>
            </a:fld>
            <a:endParaRPr lang="ru-RU" sz="1500" dirty="0">
              <a:solidFill>
                <a:srgbClr val="002060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0" y="945150"/>
            <a:ext cx="9144000" cy="10886"/>
          </a:xfrm>
          <a:prstGeom prst="line">
            <a:avLst/>
          </a:prstGeom>
          <a:ln w="12700">
            <a:gradFill flip="none" rotWithShape="1">
              <a:gsLst>
                <a:gs pos="0">
                  <a:srgbClr val="FF0000"/>
                </a:gs>
                <a:gs pos="100000">
                  <a:srgbClr val="002060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8834066" y="-1908"/>
            <a:ext cx="1" cy="6859908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823"/>
            <a:ext cx="2291024" cy="89844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25" y="1096517"/>
            <a:ext cx="8220350" cy="5621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4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360694" y="33744"/>
            <a:ext cx="6430000" cy="925286"/>
          </a:xfrm>
          <a:ln>
            <a:noFill/>
          </a:ln>
          <a:effectLst/>
        </p:spPr>
        <p:txBody>
          <a:bodyPr anchor="ctr" anchorCtr="0">
            <a:normAutofit/>
          </a:bodyPr>
          <a:lstStyle/>
          <a:p>
            <a:r>
              <a:rPr lang="ru-RU" sz="3000" dirty="0">
                <a:solidFill>
                  <a:srgbClr val="002060"/>
                </a:solidFill>
                <a:latin typeface="+mn-lt"/>
              </a:rPr>
              <a:t>Процесс перевода услуги в электронный вид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-2" y="1044756"/>
            <a:ext cx="8834068" cy="5813244"/>
          </a:xfrm>
        </p:spPr>
        <p:txBody>
          <a:bodyPr anchor="ctr" anchorCtr="0">
            <a:noAutofit/>
          </a:bodyPr>
          <a:lstStyle/>
          <a:p>
            <a:endParaRPr lang="ru-RU" sz="1500" dirty="0">
              <a:solidFill>
                <a:srgbClr val="002060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834068" y="6477001"/>
            <a:ext cx="309932" cy="380999"/>
          </a:xfrm>
          <a:gradFill>
            <a:gsLst>
              <a:gs pos="0">
                <a:srgbClr val="002060"/>
              </a:gs>
              <a:gs pos="100000">
                <a:schemeClr val="bg1">
                  <a:alpha val="0"/>
                </a:schemeClr>
              </a:gs>
            </a:gsLst>
            <a:lin ang="18000000" scaled="0"/>
          </a:gradFill>
        </p:spPr>
        <p:txBody>
          <a:bodyPr/>
          <a:lstStyle/>
          <a:p>
            <a:pPr algn="ctr"/>
            <a:fld id="{FCDBF62B-04B5-4FFC-B65E-912491EA394C}" type="slidenum">
              <a:rPr lang="ru-RU" sz="1500">
                <a:solidFill>
                  <a:srgbClr val="002060"/>
                </a:solidFill>
              </a:rPr>
              <a:t>3</a:t>
            </a:fld>
            <a:endParaRPr lang="ru-RU" sz="1500" dirty="0">
              <a:solidFill>
                <a:srgbClr val="002060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0" y="1036233"/>
            <a:ext cx="9144000" cy="10886"/>
          </a:xfrm>
          <a:prstGeom prst="line">
            <a:avLst/>
          </a:prstGeom>
          <a:ln w="12700">
            <a:gradFill flip="none" rotWithShape="1">
              <a:gsLst>
                <a:gs pos="0">
                  <a:srgbClr val="FF0000"/>
                </a:gs>
                <a:gs pos="100000">
                  <a:srgbClr val="002060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8834066" y="0"/>
            <a:ext cx="1" cy="685800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0" y="52066"/>
            <a:ext cx="2291024" cy="898441"/>
          </a:xfrm>
          <a:prstGeom prst="rect">
            <a:avLst/>
          </a:prstGeom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563893188"/>
              </p:ext>
            </p:extLst>
          </p:nvPr>
        </p:nvGraphicFramePr>
        <p:xfrm>
          <a:off x="351133" y="1460318"/>
          <a:ext cx="8131798" cy="49508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68408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331604" y="19053"/>
            <a:ext cx="6502463" cy="925286"/>
          </a:xfrm>
        </p:spPr>
        <p:txBody>
          <a:bodyPr anchor="ctr" anchorCtr="0">
            <a:normAutofit/>
          </a:bodyPr>
          <a:lstStyle/>
          <a:p>
            <a:r>
              <a:rPr lang="ru-RU" sz="3000" dirty="0">
                <a:solidFill>
                  <a:srgbClr val="002060"/>
                </a:solidFill>
                <a:latin typeface="+mn-lt"/>
              </a:rPr>
              <a:t>Типовая услуга на ЕПГУ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148943" y="1782536"/>
            <a:ext cx="3685124" cy="4218215"/>
          </a:xfrm>
        </p:spPr>
        <p:txBody>
          <a:bodyPr anchor="ctr" anchorCtr="0">
            <a:noAutofit/>
          </a:bodyPr>
          <a:lstStyle/>
          <a:p>
            <a:pPr algn="just"/>
            <a:r>
              <a:rPr lang="ru-RU" sz="1500" dirty="0">
                <a:solidFill>
                  <a:srgbClr val="002060"/>
                </a:solidFill>
              </a:rPr>
              <a:t>	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834068" y="6462122"/>
            <a:ext cx="309932" cy="411837"/>
          </a:xfrm>
          <a:gradFill flip="none" rotWithShape="1">
            <a:gsLst>
              <a:gs pos="0">
                <a:srgbClr val="002060"/>
              </a:gs>
              <a:gs pos="100000">
                <a:schemeClr val="bg1">
                  <a:alpha val="0"/>
                </a:schemeClr>
              </a:gs>
            </a:gsLst>
            <a:lin ang="18000000" scaled="0"/>
            <a:tileRect/>
          </a:gradFill>
        </p:spPr>
        <p:txBody>
          <a:bodyPr/>
          <a:lstStyle/>
          <a:p>
            <a:pPr algn="ctr"/>
            <a:fld id="{AEDB5FC3-1BF9-4A2C-AB4F-E45CCCEAB8B3}" type="slidenum">
              <a:rPr lang="ru-RU" sz="1500">
                <a:solidFill>
                  <a:srgbClr val="002060"/>
                </a:solidFill>
              </a:rPr>
              <a:pPr algn="ctr"/>
              <a:t>4</a:t>
            </a:fld>
            <a:endParaRPr lang="ru-RU" sz="1500" dirty="0">
              <a:solidFill>
                <a:srgbClr val="002060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0" y="978047"/>
            <a:ext cx="9144000" cy="10886"/>
          </a:xfrm>
          <a:prstGeom prst="line">
            <a:avLst/>
          </a:prstGeom>
          <a:ln w="12700">
            <a:gradFill flip="none" rotWithShape="1">
              <a:gsLst>
                <a:gs pos="0">
                  <a:srgbClr val="FF0000"/>
                </a:gs>
                <a:gs pos="100000">
                  <a:srgbClr val="002060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8834067" y="0"/>
            <a:ext cx="0" cy="685800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9" y="45898"/>
            <a:ext cx="2291024" cy="89844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79" y="1284595"/>
            <a:ext cx="6148251" cy="461591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9011" y="2713873"/>
            <a:ext cx="3950494" cy="1757363"/>
          </a:xfrm>
          <a:prstGeom prst="rect">
            <a:avLst/>
          </a:prstGeom>
          <a:gradFill>
            <a:gsLst>
              <a:gs pos="0">
                <a:srgbClr val="002060"/>
              </a:gs>
              <a:gs pos="100000">
                <a:schemeClr val="bg1"/>
              </a:gs>
            </a:gsLst>
            <a:lin ang="18000000" scaled="0"/>
          </a:gradFill>
        </p:spPr>
      </p:pic>
      <p:cxnSp>
        <p:nvCxnSpPr>
          <p:cNvPr id="24" name="Прямая со стрелкой 23"/>
          <p:cNvCxnSpPr>
            <a:stCxn id="13" idx="1"/>
            <a:endCxn id="25" idx="6"/>
          </p:cNvCxnSpPr>
          <p:nvPr/>
        </p:nvCxnSpPr>
        <p:spPr>
          <a:xfrm flipH="1">
            <a:off x="1922042" y="3592555"/>
            <a:ext cx="2916969" cy="2187440"/>
          </a:xfrm>
          <a:prstGeom prst="straightConnector1">
            <a:avLst/>
          </a:prstGeom>
          <a:ln w="127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Овал 24"/>
          <p:cNvSpPr/>
          <p:nvPr/>
        </p:nvSpPr>
        <p:spPr>
          <a:xfrm>
            <a:off x="214883" y="5659477"/>
            <a:ext cx="1707159" cy="241035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</p:spTree>
    <p:extLst>
      <p:ext uri="{BB962C8B-B14F-4D97-AF65-F5344CB8AC3E}">
        <p14:creationId xmlns:p14="http://schemas.microsoft.com/office/powerpoint/2010/main" val="236335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291025" y="21229"/>
            <a:ext cx="6502463" cy="925286"/>
          </a:xfrm>
        </p:spPr>
        <p:txBody>
          <a:bodyPr anchor="ctr" anchorCtr="0">
            <a:normAutofit/>
          </a:bodyPr>
          <a:lstStyle/>
          <a:p>
            <a:r>
              <a:rPr lang="ru-RU" sz="3000" dirty="0">
                <a:solidFill>
                  <a:srgbClr val="002060"/>
                </a:solidFill>
                <a:latin typeface="+mn-lt"/>
              </a:rPr>
              <a:t>ЕИС Алтайского края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148943" y="1782536"/>
            <a:ext cx="3685124" cy="4218215"/>
          </a:xfrm>
        </p:spPr>
        <p:txBody>
          <a:bodyPr anchor="ctr" anchorCtr="0">
            <a:noAutofit/>
          </a:bodyPr>
          <a:lstStyle/>
          <a:p>
            <a:pPr algn="just"/>
            <a:r>
              <a:rPr lang="ru-RU" sz="1500" dirty="0">
                <a:solidFill>
                  <a:srgbClr val="002060"/>
                </a:solidFill>
              </a:rPr>
              <a:t>	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834068" y="6446163"/>
            <a:ext cx="309932" cy="411837"/>
          </a:xfrm>
          <a:gradFill flip="none" rotWithShape="1">
            <a:gsLst>
              <a:gs pos="0">
                <a:srgbClr val="002060"/>
              </a:gs>
              <a:gs pos="100000">
                <a:schemeClr val="bg1">
                  <a:alpha val="0"/>
                </a:schemeClr>
              </a:gs>
            </a:gsLst>
            <a:lin ang="18000000" scaled="0"/>
            <a:tileRect/>
          </a:gradFill>
        </p:spPr>
        <p:txBody>
          <a:bodyPr/>
          <a:lstStyle/>
          <a:p>
            <a:pPr algn="ctr"/>
            <a:fld id="{AEDB5FC3-1BF9-4A2C-AB4F-E45CCCEAB8B3}" type="slidenum">
              <a:rPr lang="ru-RU" sz="1500">
                <a:solidFill>
                  <a:srgbClr val="002060"/>
                </a:solidFill>
              </a:rPr>
              <a:pPr algn="ctr"/>
              <a:t>5</a:t>
            </a:fld>
            <a:endParaRPr lang="ru-RU" sz="1500" dirty="0">
              <a:solidFill>
                <a:srgbClr val="002060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0" y="903289"/>
            <a:ext cx="9144000" cy="10886"/>
          </a:xfrm>
          <a:prstGeom prst="line">
            <a:avLst/>
          </a:prstGeom>
          <a:ln w="12700">
            <a:gradFill flip="none" rotWithShape="1">
              <a:gsLst>
                <a:gs pos="0">
                  <a:srgbClr val="FF0000"/>
                </a:gs>
                <a:gs pos="100000">
                  <a:srgbClr val="002060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 flipV="1">
            <a:off x="8806857" y="0"/>
            <a:ext cx="13842" cy="685800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291024" cy="89844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959202"/>
            <a:ext cx="8793489" cy="5921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57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331605" y="0"/>
            <a:ext cx="6502463" cy="925286"/>
          </a:xfrm>
        </p:spPr>
        <p:txBody>
          <a:bodyPr anchor="ctr" anchorCtr="0">
            <a:normAutofit/>
          </a:bodyPr>
          <a:lstStyle/>
          <a:p>
            <a:r>
              <a:rPr lang="ru-RU" sz="3000" dirty="0">
                <a:solidFill>
                  <a:srgbClr val="002060"/>
                </a:solidFill>
                <a:latin typeface="+mn-lt"/>
              </a:rPr>
              <a:t>ЕИС Алтайского края обеспечивает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148944" y="2574143"/>
            <a:ext cx="3685124" cy="4218215"/>
          </a:xfrm>
        </p:spPr>
        <p:txBody>
          <a:bodyPr anchor="ctr" anchorCtr="0">
            <a:noAutofit/>
          </a:bodyPr>
          <a:lstStyle/>
          <a:p>
            <a:pPr algn="just"/>
            <a:r>
              <a:rPr lang="ru-RU" sz="1500" dirty="0">
                <a:solidFill>
                  <a:srgbClr val="002060"/>
                </a:solidFill>
              </a:rPr>
              <a:t>	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834067" y="6446163"/>
            <a:ext cx="309932" cy="411837"/>
          </a:xfrm>
          <a:gradFill flip="none" rotWithShape="1">
            <a:gsLst>
              <a:gs pos="0">
                <a:srgbClr val="002060"/>
              </a:gs>
              <a:gs pos="100000">
                <a:schemeClr val="bg1">
                  <a:alpha val="0"/>
                </a:schemeClr>
              </a:gs>
            </a:gsLst>
            <a:lin ang="18000000" scaled="0"/>
            <a:tileRect/>
          </a:gradFill>
        </p:spPr>
        <p:txBody>
          <a:bodyPr/>
          <a:lstStyle/>
          <a:p>
            <a:pPr algn="ctr"/>
            <a:fld id="{AEDB5FC3-1BF9-4A2C-AB4F-E45CCCEAB8B3}" type="slidenum">
              <a:rPr lang="ru-RU" sz="1500">
                <a:solidFill>
                  <a:srgbClr val="002060"/>
                </a:solidFill>
              </a:rPr>
              <a:pPr algn="ctr"/>
              <a:t>6</a:t>
            </a:fld>
            <a:endParaRPr lang="ru-RU" sz="1500" dirty="0">
              <a:solidFill>
                <a:srgbClr val="002060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-1" y="922379"/>
            <a:ext cx="9144000" cy="10886"/>
          </a:xfrm>
          <a:prstGeom prst="line">
            <a:avLst/>
          </a:prstGeom>
          <a:ln w="12700">
            <a:gradFill flip="none" rotWithShape="1">
              <a:gsLst>
                <a:gs pos="0">
                  <a:srgbClr val="FF0000"/>
                </a:gs>
                <a:gs pos="100000">
                  <a:srgbClr val="002060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8834067" y="0"/>
            <a:ext cx="0" cy="685800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1" y="0"/>
            <a:ext cx="2291024" cy="898441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761613"/>
              </p:ext>
            </p:extLst>
          </p:nvPr>
        </p:nvGraphicFramePr>
        <p:xfrm>
          <a:off x="60291" y="1027612"/>
          <a:ext cx="8704385" cy="576474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7191138"/>
                <a:gridCol w="1513247"/>
              </a:tblGrid>
              <a:tr h="136526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</a:rPr>
                        <a:t>Обработку</a:t>
                      </a:r>
                      <a:r>
                        <a:rPr lang="ru-RU" sz="240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</a:rPr>
                        <a:t> поступающих заявлений с ЕПГУ по услугам (</a:t>
                      </a:r>
                      <a:r>
                        <a:rPr lang="ru-RU" sz="240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</a:rPr>
                        <a:t>подуслугам</a:t>
                      </a:r>
                      <a:r>
                        <a:rPr lang="ru-RU" sz="240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</a:rPr>
                        <a:t>)</a:t>
                      </a:r>
                      <a:endParaRPr lang="ru-RU" sz="2400" dirty="0">
                        <a:ln>
                          <a:noFill/>
                        </a:ln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>
                    <a:gradFill>
                      <a:gsLst>
                        <a:gs pos="0">
                          <a:schemeClr val="bg1">
                            <a:alpha val="0"/>
                          </a:schemeClr>
                        </a:gs>
                        <a:gs pos="100000">
                          <a:srgbClr val="002060">
                            <a:alpha val="25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2060"/>
                          </a:solidFill>
                        </a:rPr>
                        <a:t> 85 (104)</a:t>
                      </a:r>
                      <a:endParaRPr lang="ru-RU" sz="240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>
                    <a:gradFill>
                      <a:gsLst>
                        <a:gs pos="0">
                          <a:schemeClr val="bg1">
                            <a:alpha val="0"/>
                          </a:schemeClr>
                        </a:gs>
                        <a:gs pos="100000">
                          <a:srgbClr val="002060">
                            <a:alpha val="25000"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  <a:tr h="1101056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</a:rPr>
                        <a:t>Получение видов сведений от ФОИВ </a:t>
                      </a:r>
                    </a:p>
                    <a:p>
                      <a:r>
                        <a:rPr lang="ru-RU" sz="240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</a:rPr>
                        <a:t>(ф-сведения)</a:t>
                      </a:r>
                      <a:endParaRPr lang="ru-RU" sz="2400" dirty="0">
                        <a:ln>
                          <a:noFill/>
                        </a:ln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>
                    <a:gradFill>
                      <a:gsLst>
                        <a:gs pos="0">
                          <a:schemeClr val="bg1">
                            <a:alpha val="0"/>
                          </a:schemeClr>
                        </a:gs>
                        <a:gs pos="100000">
                          <a:srgbClr val="002060">
                            <a:alpha val="25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2060"/>
                          </a:solidFill>
                        </a:rPr>
                        <a:t>127</a:t>
                      </a:r>
                      <a:endParaRPr lang="ru-RU" sz="240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>
                    <a:gradFill>
                      <a:gsLst>
                        <a:gs pos="0">
                          <a:schemeClr val="bg1">
                            <a:alpha val="0"/>
                          </a:schemeClr>
                        </a:gs>
                        <a:gs pos="100000">
                          <a:srgbClr val="002060">
                            <a:alpha val="25000"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  <a:tr h="1101056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</a:rPr>
                        <a:t>Предоставление в адрес ФОИВ видов сведений (р-сведения)</a:t>
                      </a:r>
                      <a:endParaRPr lang="ru-RU" sz="2400" dirty="0">
                        <a:ln>
                          <a:noFill/>
                        </a:ln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>
                    <a:gradFill>
                      <a:gsLst>
                        <a:gs pos="0">
                          <a:schemeClr val="bg1">
                            <a:alpha val="0"/>
                          </a:schemeClr>
                        </a:gs>
                        <a:gs pos="100000">
                          <a:srgbClr val="002060">
                            <a:alpha val="25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2060"/>
                          </a:solidFill>
                        </a:rPr>
                        <a:t>18</a:t>
                      </a:r>
                      <a:endParaRPr lang="ru-RU" sz="240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>
                    <a:gradFill>
                      <a:gsLst>
                        <a:gs pos="0">
                          <a:schemeClr val="bg1">
                            <a:alpha val="0"/>
                          </a:schemeClr>
                        </a:gs>
                        <a:gs pos="100000">
                          <a:srgbClr val="002060">
                            <a:alpha val="25000"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  <a:tr h="1098687">
                <a:tc>
                  <a:txBody>
                    <a:bodyPr/>
                    <a:lstStyle/>
                    <a:p>
                      <a:r>
                        <a:rPr lang="ru-RU" sz="240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</a:rPr>
                        <a:t>Внутрирегиональный</a:t>
                      </a:r>
                      <a:r>
                        <a:rPr lang="ru-RU" sz="240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</a:rPr>
                        <a:t> обмен сведениями</a:t>
                      </a:r>
                      <a:endParaRPr lang="ru-RU" sz="2400" dirty="0">
                        <a:ln>
                          <a:noFill/>
                        </a:ln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>
                    <a:gradFill>
                      <a:gsLst>
                        <a:gs pos="0">
                          <a:schemeClr val="bg1">
                            <a:alpha val="0"/>
                          </a:schemeClr>
                        </a:gs>
                        <a:gs pos="100000">
                          <a:srgbClr val="002060">
                            <a:alpha val="25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2060"/>
                          </a:solidFill>
                        </a:rPr>
                        <a:t>34</a:t>
                      </a:r>
                      <a:endParaRPr lang="ru-RU" sz="240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>
                    <a:gradFill>
                      <a:gsLst>
                        <a:gs pos="0">
                          <a:schemeClr val="bg1">
                            <a:alpha val="0"/>
                          </a:schemeClr>
                        </a:gs>
                        <a:gs pos="100000">
                          <a:srgbClr val="002060">
                            <a:alpha val="25000"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  <a:tr h="1098687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</a:rPr>
                        <a:t>Взаимодействие</a:t>
                      </a:r>
                      <a:r>
                        <a:rPr lang="ru-RU" sz="240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</a:rPr>
                        <a:t> с ГИС ГМП по формату</a:t>
                      </a:r>
                      <a:endParaRPr lang="ru-RU" sz="2400" dirty="0">
                        <a:ln>
                          <a:noFill/>
                        </a:ln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>
                    <a:gradFill>
                      <a:gsLst>
                        <a:gs pos="0">
                          <a:schemeClr val="bg1">
                            <a:alpha val="0"/>
                          </a:schemeClr>
                        </a:gs>
                        <a:gs pos="100000">
                          <a:srgbClr val="002060">
                            <a:alpha val="25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2060"/>
                          </a:solidFill>
                        </a:rPr>
                        <a:t>1.16.2</a:t>
                      </a:r>
                      <a:endParaRPr lang="ru-RU" sz="240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>
                    <a:gradFill>
                      <a:gsLst>
                        <a:gs pos="0">
                          <a:schemeClr val="bg1">
                            <a:alpha val="0"/>
                          </a:schemeClr>
                        </a:gs>
                        <a:gs pos="100000">
                          <a:srgbClr val="002060">
                            <a:alpha val="25000"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94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311315" y="21227"/>
            <a:ext cx="6502463" cy="925286"/>
          </a:xfrm>
        </p:spPr>
        <p:txBody>
          <a:bodyPr anchor="ctr" anchorCtr="0">
            <a:normAutofit/>
          </a:bodyPr>
          <a:lstStyle/>
          <a:p>
            <a:r>
              <a:rPr lang="ru-RU" sz="3000" dirty="0">
                <a:solidFill>
                  <a:srgbClr val="002060"/>
                </a:solidFill>
                <a:latin typeface="+mn-lt"/>
              </a:rPr>
              <a:t>Алтайский край в рейтингах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148943" y="1782536"/>
            <a:ext cx="3685124" cy="4218215"/>
          </a:xfrm>
        </p:spPr>
        <p:txBody>
          <a:bodyPr anchor="ctr" anchorCtr="0">
            <a:noAutofit/>
          </a:bodyPr>
          <a:lstStyle/>
          <a:p>
            <a:pPr algn="just"/>
            <a:r>
              <a:rPr lang="ru-RU" sz="1500" dirty="0">
                <a:solidFill>
                  <a:srgbClr val="002060"/>
                </a:solidFill>
              </a:rPr>
              <a:t>	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854355" y="6446163"/>
            <a:ext cx="309932" cy="411837"/>
          </a:xfrm>
          <a:gradFill flip="none" rotWithShape="1">
            <a:gsLst>
              <a:gs pos="0">
                <a:srgbClr val="002060"/>
              </a:gs>
              <a:gs pos="100000">
                <a:schemeClr val="bg1">
                  <a:alpha val="0"/>
                </a:schemeClr>
              </a:gs>
            </a:gsLst>
            <a:lin ang="18000000" scaled="0"/>
            <a:tileRect/>
          </a:gradFill>
        </p:spPr>
        <p:txBody>
          <a:bodyPr/>
          <a:lstStyle/>
          <a:p>
            <a:pPr algn="ctr"/>
            <a:fld id="{AEDB5FC3-1BF9-4A2C-AB4F-E45CCCEAB8B3}" type="slidenum">
              <a:rPr lang="ru-RU" sz="1500">
                <a:solidFill>
                  <a:srgbClr val="002060"/>
                </a:solidFill>
              </a:rPr>
              <a:pPr algn="ctr"/>
              <a:t>7</a:t>
            </a:fld>
            <a:endParaRPr lang="ru-RU" sz="1500" dirty="0">
              <a:solidFill>
                <a:srgbClr val="002060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0" y="990602"/>
            <a:ext cx="9144000" cy="10886"/>
          </a:xfrm>
          <a:prstGeom prst="line">
            <a:avLst/>
          </a:prstGeom>
          <a:ln w="12700">
            <a:gradFill flip="none" rotWithShape="1">
              <a:gsLst>
                <a:gs pos="0">
                  <a:srgbClr val="FF0000"/>
                </a:gs>
                <a:gs pos="100000">
                  <a:srgbClr val="002060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 flipV="1">
            <a:off x="8834067" y="0"/>
            <a:ext cx="20288" cy="685800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882"/>
            <a:ext cx="2291024" cy="898441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1873438"/>
              </p:ext>
            </p:extLst>
          </p:nvPr>
        </p:nvGraphicFramePr>
        <p:xfrm>
          <a:off x="52755" y="1041768"/>
          <a:ext cx="8719458" cy="575091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7221290"/>
                <a:gridCol w="1498168"/>
              </a:tblGrid>
              <a:tr h="880437">
                <a:tc>
                  <a:txBody>
                    <a:bodyPr/>
                    <a:lstStyle/>
                    <a:p>
                      <a:r>
                        <a:rPr lang="ru-RU" sz="21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 количеству услуг, переведенных в электронную форму</a:t>
                      </a:r>
                      <a:endParaRPr lang="ru-RU" sz="210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gradFill>
                      <a:gsLst>
                        <a:gs pos="0">
                          <a:schemeClr val="bg1">
                            <a:alpha val="0"/>
                          </a:schemeClr>
                        </a:gs>
                        <a:gs pos="100000">
                          <a:srgbClr val="002060">
                            <a:alpha val="25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3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  <a:endParaRPr lang="ru-RU" sz="330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gradFill>
                      <a:gsLst>
                        <a:gs pos="0">
                          <a:schemeClr val="bg1">
                            <a:alpha val="0"/>
                          </a:schemeClr>
                        </a:gs>
                        <a:gs pos="100000">
                          <a:srgbClr val="002060">
                            <a:alpha val="25000"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  <a:tr h="1295729">
                <a:tc>
                  <a:txBody>
                    <a:bodyPr/>
                    <a:lstStyle/>
                    <a:p>
                      <a:r>
                        <a:rPr lang="ru-RU" sz="21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 количеству федеральных услуг, заказанных населением в электронной форме через ЕПГУ</a:t>
                      </a:r>
                      <a:endParaRPr lang="ru-RU" sz="210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>
                    <a:gradFill>
                      <a:gsLst>
                        <a:gs pos="0">
                          <a:schemeClr val="bg1">
                            <a:alpha val="0"/>
                          </a:schemeClr>
                        </a:gs>
                        <a:gs pos="100000">
                          <a:srgbClr val="002060">
                            <a:alpha val="25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300" dirty="0" smtClean="0">
                          <a:solidFill>
                            <a:srgbClr val="002060"/>
                          </a:solidFill>
                        </a:rPr>
                        <a:t>18</a:t>
                      </a:r>
                      <a:endParaRPr lang="ru-RU" sz="330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>
                    <a:gradFill>
                      <a:gsLst>
                        <a:gs pos="0">
                          <a:schemeClr val="bg1">
                            <a:alpha val="0"/>
                          </a:schemeClr>
                        </a:gs>
                        <a:gs pos="100000">
                          <a:srgbClr val="002060">
                            <a:alpha val="25000"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  <a:tr h="1503400">
                <a:tc>
                  <a:txBody>
                    <a:bodyPr/>
                    <a:lstStyle/>
                    <a:p>
                      <a:r>
                        <a:rPr lang="ru-RU" sz="21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 количеству региональных и муниципальных услуг, заказанных населением в электронной форме через ЕПГУ</a:t>
                      </a:r>
                      <a:endParaRPr lang="ru-RU" sz="210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>
                    <a:gradFill>
                      <a:gsLst>
                        <a:gs pos="0">
                          <a:schemeClr val="bg1">
                            <a:alpha val="0"/>
                          </a:schemeClr>
                        </a:gs>
                        <a:gs pos="100000">
                          <a:srgbClr val="002060">
                            <a:alpha val="25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300" dirty="0" smtClean="0">
                          <a:solidFill>
                            <a:srgbClr val="002060"/>
                          </a:solidFill>
                        </a:rPr>
                        <a:t>17</a:t>
                      </a:r>
                      <a:endParaRPr lang="ru-RU" sz="330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>
                    <a:gradFill>
                      <a:gsLst>
                        <a:gs pos="0">
                          <a:schemeClr val="bg1">
                            <a:alpha val="0"/>
                          </a:schemeClr>
                        </a:gs>
                        <a:gs pos="100000">
                          <a:srgbClr val="002060">
                            <a:alpha val="25000"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  <a:tr h="1035676">
                <a:tc>
                  <a:txBody>
                    <a:bodyPr/>
                    <a:lstStyle/>
                    <a:p>
                      <a:r>
                        <a:rPr lang="ru-RU" sz="21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 количеству межведомственных запросов в электронном виде</a:t>
                      </a:r>
                      <a:endParaRPr lang="ru-RU" sz="210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>
                    <a:gradFill>
                      <a:gsLst>
                        <a:gs pos="0">
                          <a:schemeClr val="bg1">
                            <a:alpha val="0"/>
                          </a:schemeClr>
                        </a:gs>
                        <a:gs pos="100000">
                          <a:srgbClr val="002060">
                            <a:alpha val="25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300" dirty="0" smtClean="0">
                          <a:solidFill>
                            <a:srgbClr val="002060"/>
                          </a:solidFill>
                        </a:rPr>
                        <a:t>13</a:t>
                      </a:r>
                      <a:endParaRPr lang="ru-RU" sz="330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>
                    <a:gradFill>
                      <a:gsLst>
                        <a:gs pos="0">
                          <a:schemeClr val="bg1">
                            <a:alpha val="0"/>
                          </a:schemeClr>
                        </a:gs>
                        <a:gs pos="100000">
                          <a:srgbClr val="002060">
                            <a:alpha val="25000"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  <a:tr h="1035676">
                <a:tc>
                  <a:txBody>
                    <a:bodyPr/>
                    <a:lstStyle/>
                    <a:p>
                      <a:r>
                        <a:rPr lang="ru-RU" sz="21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 количеству действующих центров обслуживания заявителей</a:t>
                      </a:r>
                      <a:endParaRPr lang="ru-RU" sz="210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>
                    <a:gradFill>
                      <a:gsLst>
                        <a:gs pos="0">
                          <a:schemeClr val="bg1">
                            <a:alpha val="0"/>
                          </a:schemeClr>
                        </a:gs>
                        <a:gs pos="100000">
                          <a:srgbClr val="002060">
                            <a:alpha val="25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300" dirty="0" smtClean="0">
                          <a:solidFill>
                            <a:srgbClr val="002060"/>
                          </a:solidFill>
                        </a:rPr>
                        <a:t>30</a:t>
                      </a:r>
                      <a:endParaRPr lang="ru-RU" sz="330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>
                    <a:gradFill>
                      <a:gsLst>
                        <a:gs pos="0">
                          <a:schemeClr val="bg1">
                            <a:alpha val="0"/>
                          </a:schemeClr>
                        </a:gs>
                        <a:gs pos="100000">
                          <a:srgbClr val="002060">
                            <a:alpha val="25000"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031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311315" y="29936"/>
            <a:ext cx="6502463" cy="925286"/>
          </a:xfrm>
        </p:spPr>
        <p:txBody>
          <a:bodyPr anchor="ctr" anchorCtr="0">
            <a:normAutofit/>
          </a:bodyPr>
          <a:lstStyle/>
          <a:p>
            <a:r>
              <a:rPr lang="ru-RU" sz="3000" dirty="0">
                <a:solidFill>
                  <a:srgbClr val="002060"/>
                </a:solidFill>
                <a:latin typeface="+mn-lt"/>
              </a:rPr>
              <a:t>Интеграция ЕИС с ИС «Электронный Барнаул»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148943" y="1782536"/>
            <a:ext cx="3685124" cy="4218215"/>
          </a:xfrm>
        </p:spPr>
        <p:txBody>
          <a:bodyPr anchor="ctr" anchorCtr="0">
            <a:noAutofit/>
          </a:bodyPr>
          <a:lstStyle/>
          <a:p>
            <a:pPr algn="just"/>
            <a:r>
              <a:rPr lang="ru-RU" sz="1500" dirty="0">
                <a:solidFill>
                  <a:srgbClr val="002060"/>
                </a:solidFill>
              </a:rPr>
              <a:t>	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854359" y="6446163"/>
            <a:ext cx="309932" cy="411837"/>
          </a:xfrm>
          <a:gradFill flip="none" rotWithShape="1">
            <a:gsLst>
              <a:gs pos="0">
                <a:srgbClr val="002060"/>
              </a:gs>
              <a:gs pos="100000">
                <a:schemeClr val="bg1">
                  <a:alpha val="0"/>
                </a:schemeClr>
              </a:gs>
            </a:gsLst>
            <a:lin ang="18000000" scaled="0"/>
            <a:tileRect/>
          </a:gradFill>
        </p:spPr>
        <p:txBody>
          <a:bodyPr/>
          <a:lstStyle/>
          <a:p>
            <a:pPr algn="ctr"/>
            <a:fld id="{AEDB5FC3-1BF9-4A2C-AB4F-E45CCCEAB8B3}" type="slidenum">
              <a:rPr lang="ru-RU" sz="1500">
                <a:solidFill>
                  <a:srgbClr val="002060"/>
                </a:solidFill>
              </a:rPr>
              <a:pPr algn="ctr"/>
              <a:t>8</a:t>
            </a:fld>
            <a:endParaRPr lang="ru-RU" sz="1500" dirty="0">
              <a:solidFill>
                <a:srgbClr val="002060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20291" y="952084"/>
            <a:ext cx="9144000" cy="10886"/>
          </a:xfrm>
          <a:prstGeom prst="line">
            <a:avLst/>
          </a:prstGeom>
          <a:ln w="12700">
            <a:gradFill flip="none" rotWithShape="1">
              <a:gsLst>
                <a:gs pos="0">
                  <a:srgbClr val="FF0000"/>
                </a:gs>
                <a:gs pos="100000">
                  <a:srgbClr val="002060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 flipV="1">
            <a:off x="8834067" y="1"/>
            <a:ext cx="20292" cy="6857999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1" y="29136"/>
            <a:ext cx="2291024" cy="89844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742" y="1066800"/>
            <a:ext cx="8524875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79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311314" y="1"/>
            <a:ext cx="6502463" cy="925286"/>
          </a:xfrm>
        </p:spPr>
        <p:txBody>
          <a:bodyPr anchor="ctr" anchorCtr="0">
            <a:normAutofit/>
          </a:bodyPr>
          <a:lstStyle/>
          <a:p>
            <a:r>
              <a:rPr lang="ru-RU" sz="3000" dirty="0">
                <a:solidFill>
                  <a:srgbClr val="002060"/>
                </a:solidFill>
                <a:latin typeface="+mn-lt"/>
              </a:rPr>
              <a:t>Конструкторы в ЕИС (услуги/запросы)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148943" y="1782536"/>
            <a:ext cx="3685124" cy="4218215"/>
          </a:xfrm>
        </p:spPr>
        <p:txBody>
          <a:bodyPr anchor="ctr" anchorCtr="0">
            <a:noAutofit/>
          </a:bodyPr>
          <a:lstStyle/>
          <a:p>
            <a:pPr algn="just"/>
            <a:r>
              <a:rPr lang="ru-RU" sz="1500" dirty="0">
                <a:solidFill>
                  <a:srgbClr val="002060"/>
                </a:solidFill>
              </a:rPr>
              <a:t>	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834068" y="6446092"/>
            <a:ext cx="309932" cy="411837"/>
          </a:xfrm>
          <a:gradFill flip="none" rotWithShape="1">
            <a:gsLst>
              <a:gs pos="0">
                <a:srgbClr val="002060"/>
              </a:gs>
              <a:gs pos="100000">
                <a:schemeClr val="bg1">
                  <a:alpha val="0"/>
                </a:schemeClr>
              </a:gs>
            </a:gsLst>
            <a:lin ang="18000000" scaled="0"/>
            <a:tileRect/>
          </a:gradFill>
        </p:spPr>
        <p:txBody>
          <a:bodyPr/>
          <a:lstStyle/>
          <a:p>
            <a:pPr algn="ctr"/>
            <a:fld id="{AEDB5FC3-1BF9-4A2C-AB4F-E45CCCEAB8B3}" type="slidenum">
              <a:rPr lang="ru-RU" sz="1500">
                <a:solidFill>
                  <a:srgbClr val="002060"/>
                </a:solidFill>
              </a:rPr>
              <a:pPr algn="ctr"/>
              <a:t>9</a:t>
            </a:fld>
            <a:endParaRPr lang="ru-RU" sz="1500" dirty="0">
              <a:solidFill>
                <a:srgbClr val="002060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0" y="901382"/>
            <a:ext cx="9144000" cy="10886"/>
          </a:xfrm>
          <a:prstGeom prst="line">
            <a:avLst/>
          </a:prstGeom>
          <a:ln w="12700">
            <a:gradFill flip="none" rotWithShape="1">
              <a:gsLst>
                <a:gs pos="0">
                  <a:srgbClr val="FF0000"/>
                </a:gs>
                <a:gs pos="100000">
                  <a:srgbClr val="002060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8834067" y="0"/>
            <a:ext cx="0" cy="685800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0" y="808"/>
            <a:ext cx="2291024" cy="89844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840" y="1680087"/>
            <a:ext cx="8581180" cy="432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98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11826</TotalTime>
  <Words>224</Words>
  <Application>Microsoft Office PowerPoint</Application>
  <PresentationFormat>Экран (4:3)</PresentationFormat>
  <Paragraphs>66</Paragraphs>
  <Slides>10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Опыт Алтайского края по переводу услуг в электронную форму</vt:lpstr>
      <vt:lpstr>Административно-территориальное устройство Алтайского края</vt:lpstr>
      <vt:lpstr>Процесс перевода услуги в электронный вид</vt:lpstr>
      <vt:lpstr>Типовая услуга на ЕПГУ</vt:lpstr>
      <vt:lpstr>ЕИС Алтайского края</vt:lpstr>
      <vt:lpstr>ЕИС Алтайского края обеспечивает</vt:lpstr>
      <vt:lpstr>Алтайский край в рейтингах</vt:lpstr>
      <vt:lpstr>Интеграция ЕИС с ИС «Электронный Барнаул»</vt:lpstr>
      <vt:lpstr>Конструкторы в ЕИС (услуги/запросы)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Ростоцкий Александр Александрович</dc:creator>
  <cp:lastModifiedBy>Павлиди Наталья Георгиевна</cp:lastModifiedBy>
  <cp:revision>74</cp:revision>
  <cp:lastPrinted>2016-06-14T05:54:33Z</cp:lastPrinted>
  <dcterms:created xsi:type="dcterms:W3CDTF">2016-06-14T05:16:23Z</dcterms:created>
  <dcterms:modified xsi:type="dcterms:W3CDTF">2016-06-28T08:46:28Z</dcterms:modified>
</cp:coreProperties>
</file>