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71" r:id="rId2"/>
    <p:sldId id="275" r:id="rId3"/>
    <p:sldId id="276" r:id="rId4"/>
    <p:sldId id="279" r:id="rId5"/>
    <p:sldId id="274" r:id="rId6"/>
    <p:sldId id="281" r:id="rId7"/>
    <p:sldId id="258" r:id="rId8"/>
    <p:sldId id="265" r:id="rId9"/>
    <p:sldId id="267" r:id="rId10"/>
    <p:sldId id="270" r:id="rId11"/>
    <p:sldId id="266" r:id="rId12"/>
    <p:sldId id="272" r:id="rId13"/>
    <p:sldId id="285" r:id="rId14"/>
  </p:sldIdLst>
  <p:sldSz cx="9144000" cy="5143500" type="screen16x9"/>
  <p:notesSz cx="6858000" cy="9686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>
        <p:scale>
          <a:sx n="50" d="100"/>
          <a:sy n="50" d="100"/>
        </p:scale>
        <p:origin x="-1644" y="-7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DA602-E8C0-4D61-B81A-8C93798CD7D8}" type="datetimeFigureOut">
              <a:rPr lang="ru-RU" smtClean="0"/>
              <a:pPr/>
              <a:t>05.06.12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799F6-E44D-4371-9243-29A6CBE6ACC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B217B3-2696-4B19-AD37-6FAC34E5A797}" type="datetimeFigureOut">
              <a:rPr lang="ru-RU" smtClean="0"/>
              <a:pPr/>
              <a:t>05.06.12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01613" y="727075"/>
            <a:ext cx="6454775" cy="3632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01290"/>
            <a:ext cx="5486400" cy="435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00898"/>
            <a:ext cx="2971800" cy="4843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BF8348-353C-4DEC-AC9B-F0A6250301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BF8348-353C-4DEC-AC9B-F0A6250301E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457200"/>
            <a:ext cx="77724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1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84801-7CE8-4422-98AD-D08DEDC178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lumMod val="40000"/>
                <a:lumOff val="60000"/>
              </a:schemeClr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D133E9-0319-4469-858C-9C1E2961FC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ransition spd="med" advClick="0"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.wmf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png"/><Relationship Id="rId5" Type="http://schemas.openxmlformats.org/officeDocument/2006/relationships/image" Target="../media/image1.wmf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7"/>
          <p:cNvSpPr>
            <a:spLocks noChangeArrowheads="1"/>
          </p:cNvSpPr>
          <p:nvPr/>
        </p:nvSpPr>
        <p:spPr bwMode="auto">
          <a:xfrm>
            <a:off x="1" y="1275160"/>
            <a:ext cx="5040313" cy="27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000" i="1">
              <a:solidFill>
                <a:schemeClr val="accent2"/>
              </a:solidFill>
            </a:endParaRPr>
          </a:p>
        </p:txBody>
      </p:sp>
      <p:pic>
        <p:nvPicPr>
          <p:cNvPr id="2053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214296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054" name="Rectangle 12"/>
          <p:cNvSpPr>
            <a:spLocks noChangeArrowheads="1"/>
          </p:cNvSpPr>
          <p:nvPr/>
        </p:nvSpPr>
        <p:spPr bwMode="auto">
          <a:xfrm>
            <a:off x="0" y="35717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ctr" eaLnBrk="0" fontAlgn="ctr" hangingPunct="0"/>
            <a:r>
              <a:rPr lang="ru-RU" sz="2000" b="1" dirty="0" smtClean="0">
                <a:cs typeface="Times New Roman" pitchFamily="18" charset="0"/>
              </a:rPr>
              <a:t>Консорциум </a:t>
            </a:r>
            <a:r>
              <a:rPr lang="ru-RU" sz="2000" b="1" dirty="0">
                <a:cs typeface="Times New Roman" pitchFamily="18" charset="0"/>
              </a:rPr>
              <a:t>«ЭНЕРГОКОМИНТЕХ</a:t>
            </a:r>
            <a:r>
              <a:rPr lang="ru-RU" sz="2000" b="1" dirty="0" smtClean="0"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2055" name="Rectangle 14"/>
          <p:cNvSpPr>
            <a:spLocks noChangeArrowheads="1"/>
          </p:cNvSpPr>
          <p:nvPr/>
        </p:nvSpPr>
        <p:spPr bwMode="auto">
          <a:xfrm>
            <a:off x="0" y="1362668"/>
            <a:ext cx="9144000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180975" algn="ctr" eaLnBrk="0" hangingPunct="0">
              <a:tabLst>
                <a:tab pos="539750" algn="l"/>
              </a:tabLst>
            </a:pPr>
            <a:endParaRPr lang="ru-RU" sz="800" dirty="0"/>
          </a:p>
          <a:p>
            <a:pPr indent="180975" algn="ctr" eaLnBrk="0" hangingPunct="0">
              <a:tabLst>
                <a:tab pos="539750" algn="l"/>
              </a:tabLst>
            </a:pPr>
            <a:r>
              <a:rPr lang="ru-RU" sz="1800" b="1" dirty="0">
                <a:solidFill>
                  <a:srgbClr val="FF0000"/>
                </a:solidFill>
                <a:latin typeface="Arial" charset="0"/>
                <a:ea typeface="Times New Roman" pitchFamily="18" charset="0"/>
                <a:cs typeface="Arial" charset="0"/>
              </a:rPr>
              <a:t>ЕДИНАЯ ГЕО-ИНФОРМАЦИОННАЯ СИСТЕМА</a:t>
            </a:r>
            <a:endParaRPr lang="ru-RU" sz="800" dirty="0"/>
          </a:p>
          <a:p>
            <a:pPr indent="180975" algn="ctr" eaLnBrk="0" hangingPunct="0">
              <a:tabLst>
                <a:tab pos="539750" algn="l"/>
              </a:tabLst>
            </a:pPr>
            <a:r>
              <a:rPr lang="ru-RU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 МОНИТОРИНГА И ЭКСПЛУАТАЦИИ </a:t>
            </a:r>
            <a:endParaRPr lang="ru-RU" sz="800" dirty="0"/>
          </a:p>
          <a:p>
            <a:pPr indent="180975" algn="ctr" eaLnBrk="0" hangingPunct="0">
              <a:tabLst>
                <a:tab pos="539750" algn="l"/>
              </a:tabLst>
            </a:pPr>
            <a:r>
              <a:rPr lang="ru-RU" sz="1800" b="1" dirty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ОБЪЕКТОВ ЖКХ ОМСКОЙ </a:t>
            </a:r>
            <a:r>
              <a:rPr lang="ru-RU" sz="1800" b="1" dirty="0" smtClean="0">
                <a:solidFill>
                  <a:srgbClr val="FF0000"/>
                </a:solidFill>
                <a:latin typeface="Arial" charset="0"/>
                <a:cs typeface="Times New Roman" pitchFamily="18" charset="0"/>
              </a:rPr>
              <a:t>ОБЛАСТИ</a:t>
            </a:r>
          </a:p>
          <a:p>
            <a:pPr indent="180975" algn="ctr" eaLnBrk="0" hangingPunct="0">
              <a:tabLst>
                <a:tab pos="539750" algn="l"/>
              </a:tabLst>
            </a:pPr>
            <a:endParaRPr lang="ru-RU" sz="1000" b="1" dirty="0" smtClean="0">
              <a:cs typeface="Times New Roman" pitchFamily="18" charset="0"/>
            </a:endParaRPr>
          </a:p>
          <a:p>
            <a:pPr indent="180975" algn="ctr" eaLnBrk="0" hangingPunct="0">
              <a:tabLst>
                <a:tab pos="539750" algn="l"/>
              </a:tabLst>
            </a:pPr>
            <a:r>
              <a:rPr lang="ru-RU" sz="2800" b="1" dirty="0" smtClean="0">
                <a:cs typeface="Times New Roman" pitchFamily="18" charset="0"/>
              </a:rPr>
              <a:t>ЕГИС ЖКХ</a:t>
            </a:r>
          </a:p>
          <a:p>
            <a:pPr indent="180975" algn="ctr" eaLnBrk="0" hangingPunct="0">
              <a:tabLst>
                <a:tab pos="539750" algn="l"/>
              </a:tabLst>
            </a:pPr>
            <a:endParaRPr lang="ru-RU" dirty="0"/>
          </a:p>
        </p:txBody>
      </p:sp>
      <p:sp>
        <p:nvSpPr>
          <p:cNvPr id="2056" name="Прямоугольник 14"/>
          <p:cNvSpPr>
            <a:spLocks noChangeArrowheads="1"/>
          </p:cNvSpPr>
          <p:nvPr/>
        </p:nvSpPr>
        <p:spPr bwMode="auto">
          <a:xfrm>
            <a:off x="1" y="4000510"/>
            <a:ext cx="91439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180975" algn="ctr" eaLnBrk="0" hangingPunct="0">
              <a:tabLst>
                <a:tab pos="539750" algn="l"/>
              </a:tabLst>
            </a:pPr>
            <a:endParaRPr lang="ru-RU" sz="800" dirty="0">
              <a:solidFill>
                <a:schemeClr val="tx2"/>
              </a:solidFill>
            </a:endParaRPr>
          </a:p>
          <a:p>
            <a:pPr indent="180975" algn="ctr" eaLnBrk="0" hangingPunct="0">
              <a:tabLst>
                <a:tab pos="539750" algn="l"/>
              </a:tabLst>
            </a:pPr>
            <a:r>
              <a:rPr lang="ru-RU" sz="1600" b="1" dirty="0">
                <a:latin typeface="Arial" charset="0"/>
                <a:ea typeface="Times New Roman" pitchFamily="18" charset="0"/>
                <a:cs typeface="Arial" charset="0"/>
              </a:rPr>
              <a:t>г.Омск  </a:t>
            </a:r>
            <a:r>
              <a:rPr lang="ru-RU" sz="1600" b="1" dirty="0" smtClean="0">
                <a:latin typeface="Arial" charset="0"/>
                <a:ea typeface="Times New Roman" pitchFamily="18" charset="0"/>
                <a:cs typeface="Arial" charset="0"/>
              </a:rPr>
              <a:t>2012</a:t>
            </a:r>
            <a:endParaRPr lang="ru-RU" sz="1600" dirty="0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Моделирование аварийной ситуации на участке тепловой сети 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1360845"/>
            <a:ext cx="5214973" cy="36873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500034" y="571486"/>
            <a:ext cx="80724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Определение местонахождения и типа запорной арматуры, которую необходимо перекрыть для локализации аварии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643056"/>
            <a:ext cx="3774601" cy="29575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6929454" y="1571618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7429520" y="4071948"/>
            <a:ext cx="357190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Shape 16"/>
          <p:cNvCxnSpPr>
            <a:endCxn id="14" idx="4"/>
          </p:cNvCxnSpPr>
          <p:nvPr/>
        </p:nvCxnSpPr>
        <p:spPr>
          <a:xfrm flipV="1">
            <a:off x="3357554" y="1785932"/>
            <a:ext cx="3750495" cy="1214446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hape 18"/>
          <p:cNvCxnSpPr>
            <a:endCxn id="15" idx="1"/>
          </p:cNvCxnSpPr>
          <p:nvPr/>
        </p:nvCxnSpPr>
        <p:spPr>
          <a:xfrm>
            <a:off x="3357554" y="3143254"/>
            <a:ext cx="4124275" cy="960080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 flipH="1">
            <a:off x="500034" y="2625328"/>
            <a:ext cx="3500462" cy="696521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18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60546"/>
            <a:ext cx="506347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Моделирование аварийной ситуации на участке тепловой сети 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785786" y="500048"/>
            <a:ext cx="7572428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algn="ctr">
              <a:buNone/>
            </a:pPr>
            <a:r>
              <a:rPr lang="ru-RU" sz="1600" i="1" dirty="0" smtClean="0"/>
              <a:t>Моделирование работы </a:t>
            </a:r>
            <a:r>
              <a:rPr lang="ru-RU" sz="1600" i="1" dirty="0"/>
              <a:t>источника в аварийной ситуации</a:t>
            </a:r>
          </a:p>
          <a:p>
            <a:pPr marL="0" algn="ctr">
              <a:buNone/>
            </a:pPr>
            <a:r>
              <a:rPr lang="ru-RU" sz="1600" i="1" dirty="0" smtClean="0"/>
              <a:t>Оценка возможности </a:t>
            </a:r>
            <a:r>
              <a:rPr lang="ru-RU" sz="1600" i="1" dirty="0"/>
              <a:t>резервирования тепловой </a:t>
            </a:r>
            <a:r>
              <a:rPr lang="ru-RU" sz="1600" i="1" dirty="0" smtClean="0"/>
              <a:t>сети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9956" y="1444447"/>
            <a:ext cx="3294688" cy="35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1285852" y="3000378"/>
            <a:ext cx="1428760" cy="155377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071802" y="3643320"/>
            <a:ext cx="12209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C00000"/>
                </a:solidFill>
              </a:rPr>
              <a:t>Временная</a:t>
            </a:r>
          </a:p>
          <a:p>
            <a:r>
              <a:rPr lang="ru-RU" sz="1600" b="1" dirty="0" smtClean="0">
                <a:solidFill>
                  <a:srgbClr val="C00000"/>
                </a:solidFill>
              </a:rPr>
              <a:t>перемычка</a:t>
            </a:r>
            <a:endParaRPr lang="ru-RU" sz="1600" b="1" dirty="0">
              <a:solidFill>
                <a:srgbClr val="C00000"/>
              </a:solidFill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2643174" y="3929072"/>
            <a:ext cx="500066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Моделирование аварийной ситуации на участке тепловой сети</a:t>
            </a:r>
            <a:endParaRPr lang="ru-RU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307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214428"/>
            <a:ext cx="5558795" cy="379539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71472" y="500048"/>
            <a:ext cx="76438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 smtClean="0"/>
              <a:t>Отслеживание хода работ по устранению аварии в режиме реального времени</a:t>
            </a:r>
          </a:p>
          <a:p>
            <a:pPr algn="ctr"/>
            <a:r>
              <a:rPr lang="ru-RU" sz="1600" i="1" dirty="0" smtClean="0"/>
              <a:t>Ведение электронного журнала учёта аварийных ситуаций</a:t>
            </a:r>
            <a:endParaRPr lang="ru-RU" sz="1600" i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428742"/>
            <a:ext cx="3143272" cy="235111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0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643702" y="4714890"/>
            <a:ext cx="2133600" cy="273844"/>
          </a:xfrm>
        </p:spPr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357157" y="2643188"/>
            <a:ext cx="28546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Создание различных карт, схем, планов</a:t>
            </a:r>
          </a:p>
          <a:p>
            <a:r>
              <a:rPr lang="ru-RU" sz="1200" b="1" dirty="0" smtClean="0"/>
              <a:t>Организация связи между картами</a:t>
            </a:r>
            <a:endParaRPr lang="ru-RU" sz="1200" b="1" dirty="0"/>
          </a:p>
        </p:txBody>
      </p:sp>
      <p:pic>
        <p:nvPicPr>
          <p:cNvPr id="5" name="Picture 9" descr="proj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69780" y="428610"/>
            <a:ext cx="2065053" cy="145413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742"/>
            <a:ext cx="203201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500444"/>
            <a:ext cx="1104898" cy="69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43108" y="4286262"/>
            <a:ext cx="20664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Открытость системы</a:t>
            </a:r>
          </a:p>
          <a:p>
            <a:r>
              <a:rPr lang="ru-RU" sz="1200" b="1" dirty="0" smtClean="0"/>
              <a:t>на функциональном уровне</a:t>
            </a:r>
            <a:endParaRPr lang="ru-RU" sz="1200" b="1" dirty="0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571486"/>
            <a:ext cx="1816352" cy="1322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834" y="1357304"/>
            <a:ext cx="1059233" cy="70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16" y="857238"/>
            <a:ext cx="975153" cy="114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643702" y="2143122"/>
            <a:ext cx="2111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Подключение необходимой </a:t>
            </a:r>
          </a:p>
          <a:p>
            <a:r>
              <a:rPr lang="ru-RU" sz="1200" b="1" dirty="0" smtClean="0"/>
              <a:t>семантической информации</a:t>
            </a:r>
            <a:endParaRPr lang="ru-RU" sz="1200" b="1" dirty="0"/>
          </a:p>
        </p:txBody>
      </p:sp>
      <p:pic>
        <p:nvPicPr>
          <p:cNvPr id="19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5008" y="2786064"/>
            <a:ext cx="1995485" cy="1219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3500444"/>
            <a:ext cx="1857348" cy="86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extBox 20"/>
          <p:cNvSpPr txBox="1"/>
          <p:nvPr/>
        </p:nvSpPr>
        <p:spPr>
          <a:xfrm>
            <a:off x="5572132" y="4429138"/>
            <a:ext cx="25535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Выполнение инженерных расчётов</a:t>
            </a:r>
            <a:endParaRPr lang="ru-RU" sz="1200" b="1" dirty="0"/>
          </a:p>
        </p:txBody>
      </p:sp>
      <p:pic>
        <p:nvPicPr>
          <p:cNvPr id="23" name="Picture 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86182" y="285734"/>
            <a:ext cx="1718798" cy="1299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3643306" y="1643056"/>
            <a:ext cx="20446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Межведомственный обмен</a:t>
            </a:r>
            <a:endParaRPr lang="ru-RU" sz="12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071934" y="2285998"/>
            <a:ext cx="1257075" cy="12003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/>
              <a:t>ЕГИС </a:t>
            </a:r>
          </a:p>
          <a:p>
            <a:pPr algn="ctr"/>
            <a:r>
              <a:rPr lang="ru-RU" sz="3600" b="1" dirty="0" smtClean="0"/>
              <a:t>ЖКХ</a:t>
            </a:r>
            <a:endParaRPr lang="ru-RU" sz="3600" b="1" dirty="0"/>
          </a:p>
        </p:txBody>
      </p:sp>
      <p:sp>
        <p:nvSpPr>
          <p:cNvPr id="30" name="Стрелка вправо 29"/>
          <p:cNvSpPr/>
          <p:nvPr/>
        </p:nvSpPr>
        <p:spPr>
          <a:xfrm rot="16200000">
            <a:off x="4484091" y="1945279"/>
            <a:ext cx="39013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право 30"/>
          <p:cNvSpPr/>
          <p:nvPr/>
        </p:nvSpPr>
        <p:spPr>
          <a:xfrm rot="19459854">
            <a:off x="5211048" y="2080485"/>
            <a:ext cx="39013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 rot="2493883">
            <a:off x="5212880" y="3370581"/>
            <a:ext cx="39013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 rot="12680159">
            <a:off x="3779170" y="2075641"/>
            <a:ext cx="39013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8607837">
            <a:off x="3782732" y="3367162"/>
            <a:ext cx="390133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785800"/>
            <a:ext cx="7315200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Омская область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8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98855"/>
            <a:ext cx="3073935" cy="2817489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000378"/>
            <a:ext cx="2580320" cy="184747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2713433"/>
            <a:ext cx="2325347" cy="23291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Стрелка вправо 6"/>
          <p:cNvSpPr/>
          <p:nvPr/>
        </p:nvSpPr>
        <p:spPr>
          <a:xfrm rot="7953905">
            <a:off x="5233790" y="2841897"/>
            <a:ext cx="696521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429256" y="4000510"/>
            <a:ext cx="1000132" cy="3214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Фрагмент  карты Калачинского района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13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1026" name="Picture 2"/>
          <p:cNvPicPr>
            <a:picLocks noGrp="1" noChangeAspect="1" noChangeArrowheads="1"/>
          </p:cNvPicPr>
          <p:nvPr>
            <p:ph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2957" y="428625"/>
            <a:ext cx="3510161" cy="464502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4" name="Овал 13"/>
          <p:cNvSpPr/>
          <p:nvPr/>
        </p:nvSpPr>
        <p:spPr>
          <a:xfrm>
            <a:off x="2428860" y="3286130"/>
            <a:ext cx="642942" cy="64294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 стрелкой 20"/>
          <p:cNvCxnSpPr>
            <a:stCxn id="14" idx="7"/>
            <a:endCxn id="3075" idx="1"/>
          </p:cNvCxnSpPr>
          <p:nvPr/>
        </p:nvCxnSpPr>
        <p:spPr>
          <a:xfrm rot="5400000" flipH="1" flipV="1">
            <a:off x="3181355" y="1703891"/>
            <a:ext cx="1472687" cy="188010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141929"/>
            <a:ext cx="5341426" cy="288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4282" y="713169"/>
            <a:ext cx="3317898" cy="15514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Создание схем тепло-, водо- и газоснабжения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7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9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571486"/>
            <a:ext cx="4034563" cy="385765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928676"/>
            <a:ext cx="4182769" cy="394145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24" y="3617468"/>
            <a:ext cx="993933" cy="109964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Материалы обхода тепловой сети котельной №6 г.Тара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  <p:pic>
        <p:nvPicPr>
          <p:cNvPr id="3074" name="Picture 2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714362"/>
            <a:ext cx="4697490" cy="41148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00180"/>
            <a:ext cx="2714514" cy="203994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214560"/>
            <a:ext cx="3575056" cy="282746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2" y="1643056"/>
            <a:ext cx="3445471" cy="271464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6" name="Овал 15"/>
          <p:cNvSpPr/>
          <p:nvPr/>
        </p:nvSpPr>
        <p:spPr>
          <a:xfrm>
            <a:off x="2730514" y="1809906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4786314" y="4143386"/>
            <a:ext cx="285752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rgbClr val="FF0000"/>
                </a:solidFill>
              </a:ln>
              <a:noFill/>
            </a:endParaRPr>
          </a:p>
        </p:txBody>
      </p:sp>
      <p:cxnSp>
        <p:nvCxnSpPr>
          <p:cNvPr id="23" name="Прямая со стрелкой 22"/>
          <p:cNvCxnSpPr>
            <a:stCxn id="16" idx="3"/>
          </p:cNvCxnSpPr>
          <p:nvPr/>
        </p:nvCxnSpPr>
        <p:spPr>
          <a:xfrm rot="5400000">
            <a:off x="2275434" y="2003385"/>
            <a:ext cx="507478" cy="48637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>
            <a:stCxn id="17" idx="7"/>
          </p:cNvCxnSpPr>
          <p:nvPr/>
        </p:nvCxnSpPr>
        <p:spPr>
          <a:xfrm rot="5400000" flipH="1" flipV="1">
            <a:off x="5285483" y="3459494"/>
            <a:ext cx="460014" cy="97054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484801-7CE8-4422-98AD-D08DEDC178B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571486"/>
            <a:ext cx="6715172" cy="4433317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Информационный слой «Подготовка к зиме»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6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500048"/>
            <a:ext cx="6054035" cy="428022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000100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Фрагмент схемы тепловой сети котельной №4 г.Калачинска 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5072066" y="3857634"/>
            <a:ext cx="1357322" cy="8572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72066" y="4500576"/>
            <a:ext cx="150019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Котельная №4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8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Моделирование аварийной ситуации на участке тепловой сети 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28596" y="1142990"/>
            <a:ext cx="4040188" cy="381614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/>
              <a:t>Исходное состояние</a:t>
            </a:r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4643438" y="1142990"/>
            <a:ext cx="4041775" cy="375050"/>
          </a:xfrm>
        </p:spPr>
        <p:txBody>
          <a:bodyPr>
            <a:normAutofit/>
          </a:bodyPr>
          <a:lstStyle/>
          <a:p>
            <a:pPr algn="ctr"/>
            <a:r>
              <a:rPr lang="ru-RU" sz="1600" i="1" dirty="0" smtClean="0"/>
              <a:t>Аварийная ситуация</a:t>
            </a:r>
            <a:endParaRPr lang="ru-RU" sz="1600" i="1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24033"/>
            <a:ext cx="4393904" cy="310682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3" y="1536628"/>
            <a:ext cx="4393904" cy="3106824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Прямоугольник 14"/>
          <p:cNvSpPr/>
          <p:nvPr/>
        </p:nvSpPr>
        <p:spPr>
          <a:xfrm>
            <a:off x="571472" y="571486"/>
            <a:ext cx="80724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Определение потребителей, попавших под аварийное отключение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714744" y="2428874"/>
            <a:ext cx="500066" cy="267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" name="Shape 18"/>
          <p:cNvCxnSpPr/>
          <p:nvPr/>
        </p:nvCxnSpPr>
        <p:spPr>
          <a:xfrm flipV="1">
            <a:off x="3786182" y="2714626"/>
            <a:ext cx="142877" cy="168995"/>
          </a:xfrm>
          <a:prstGeom prst="curvedConnector2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072066" y="4643452"/>
            <a:ext cx="3500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  Потребители, попавшие под отключение</a:t>
            </a:r>
            <a:endParaRPr lang="ru-RU" sz="1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7" y="4697030"/>
            <a:ext cx="352579" cy="13438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20" name="Номер слайда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21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  <p:sp>
        <p:nvSpPr>
          <p:cNvPr id="22" name="Овал 21"/>
          <p:cNvSpPr/>
          <p:nvPr/>
        </p:nvSpPr>
        <p:spPr>
          <a:xfrm>
            <a:off x="8143900" y="2500312"/>
            <a:ext cx="500066" cy="2678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3000378"/>
            <a:ext cx="3000396" cy="199707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3286116" y="2786065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</a:rPr>
              <a:t>Порыв теплотрассы</a:t>
            </a:r>
            <a:endParaRPr lang="ru-RU" sz="1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5" grpId="0"/>
      <p:bldP spid="22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8662" y="142858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n w="12700">
                  <a:noFill/>
                  <a:prstDash val="solid"/>
                </a:ln>
                <a:solidFill>
                  <a:srgbClr val="FF0000"/>
                </a:solidFill>
              </a:rPr>
              <a:t>Моделирование аварийной ситуации на участке тепловой сети </a:t>
            </a:r>
            <a:endParaRPr lang="ru-RU" b="1" dirty="0">
              <a:ln w="12700">
                <a:noFill/>
                <a:prstDash val="solid"/>
              </a:ln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71618"/>
            <a:ext cx="4820959" cy="340878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071538" y="500048"/>
            <a:ext cx="72866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 smtClean="0"/>
              <a:t>Определение количества попавших под отключение социально значимых объектов, жилых домов и т.д.</a:t>
            </a:r>
          </a:p>
          <a:p>
            <a:pPr algn="ctr"/>
            <a:r>
              <a:rPr lang="ru-RU" sz="1600" i="1" dirty="0" smtClean="0"/>
              <a:t>Определение отключенной тепловой нагрузки, расхода теплоносителя и т.д.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643056"/>
            <a:ext cx="4100508" cy="3252411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D133E9-0319-4469-858C-9C1E2961FCAA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2" name="Picture 10" descr="Логотип ЭНЕРГОКОМИНТЕ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43900" y="142858"/>
            <a:ext cx="698846" cy="839396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>
                <a:lumMod val="50000"/>
                <a:lumOff val="50000"/>
              </a:schemeClr>
            </a:solidFill>
            <a:prstDash val="solid"/>
            <a:miter lim="800000"/>
            <a:headEnd/>
            <a:tailEnd/>
          </a:ln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</TotalTime>
  <Words>219</Words>
  <Application>Microsoft Office PowerPoint</Application>
  <PresentationFormat>Экран (16:9)</PresentationFormat>
  <Paragraphs>59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Синяя птица</dc:creator>
  <cp:lastModifiedBy>Каретников</cp:lastModifiedBy>
  <cp:revision>121</cp:revision>
  <dcterms:created xsi:type="dcterms:W3CDTF">2012-05-17T02:35:38Z</dcterms:created>
  <dcterms:modified xsi:type="dcterms:W3CDTF">2012-06-05T13:08:40Z</dcterms:modified>
</cp:coreProperties>
</file>