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5.xml" ContentType="application/vnd.ms-office.chartcolorstyle+xml"/>
  <Override PartName="/ppt/charts/style5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0" r:id="rId2"/>
    <p:sldMasterId id="2147483680" r:id="rId3"/>
  </p:sldMasterIdLst>
  <p:notesMasterIdLst>
    <p:notesMasterId r:id="rId53"/>
  </p:notesMasterIdLst>
  <p:sldIdLst>
    <p:sldId id="280" r:id="rId4"/>
    <p:sldId id="312" r:id="rId5"/>
    <p:sldId id="311" r:id="rId6"/>
    <p:sldId id="317" r:id="rId7"/>
    <p:sldId id="318" r:id="rId8"/>
    <p:sldId id="286" r:id="rId9"/>
    <p:sldId id="316" r:id="rId10"/>
    <p:sldId id="364" r:id="rId11"/>
    <p:sldId id="365" r:id="rId12"/>
    <p:sldId id="366" r:id="rId13"/>
    <p:sldId id="329" r:id="rId14"/>
    <p:sldId id="315" r:id="rId15"/>
    <p:sldId id="291" r:id="rId16"/>
    <p:sldId id="294" r:id="rId17"/>
    <p:sldId id="319" r:id="rId18"/>
    <p:sldId id="347" r:id="rId19"/>
    <p:sldId id="328" r:id="rId20"/>
    <p:sldId id="331" r:id="rId21"/>
    <p:sldId id="332" r:id="rId22"/>
    <p:sldId id="322" r:id="rId23"/>
    <p:sldId id="325" r:id="rId24"/>
    <p:sldId id="326" r:id="rId25"/>
    <p:sldId id="324" r:id="rId26"/>
    <p:sldId id="367" r:id="rId27"/>
    <p:sldId id="368" r:id="rId28"/>
    <p:sldId id="369" r:id="rId29"/>
    <p:sldId id="333" r:id="rId30"/>
    <p:sldId id="339" r:id="rId31"/>
    <p:sldId id="337" r:id="rId32"/>
    <p:sldId id="338" r:id="rId33"/>
    <p:sldId id="345" r:id="rId34"/>
    <p:sldId id="341" r:id="rId35"/>
    <p:sldId id="342" r:id="rId36"/>
    <p:sldId id="343" r:id="rId37"/>
    <p:sldId id="344" r:id="rId38"/>
    <p:sldId id="349" r:id="rId39"/>
    <p:sldId id="348" r:id="rId40"/>
    <p:sldId id="351" r:id="rId41"/>
    <p:sldId id="360" r:id="rId42"/>
    <p:sldId id="353" r:id="rId43"/>
    <p:sldId id="355" r:id="rId44"/>
    <p:sldId id="356" r:id="rId45"/>
    <p:sldId id="357" r:id="rId46"/>
    <p:sldId id="359" r:id="rId47"/>
    <p:sldId id="358" r:id="rId48"/>
    <p:sldId id="361" r:id="rId49"/>
    <p:sldId id="362" r:id="rId50"/>
    <p:sldId id="354" r:id="rId51"/>
    <p:sldId id="36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S RTS" initials="RR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1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1\Desktop\1.%20&#1050;&#1059;&#1041;%20&#1055;&#1086;&#1089;&#1090;&#1072;&#1074;&#1097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1\Desktop\1.%20&#1050;&#1059;&#1041;%20&#1055;&#1086;&#1089;&#1090;&#1072;&#1074;&#1097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1\Desktop\1.%20&#1050;&#1059;&#1041;%20&#1055;&#1086;&#1089;&#1090;&#1072;&#1074;&#1097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1\Desktop\1.%20&#1050;&#1059;&#1041;%20&#1055;&#1086;&#1089;&#1090;&#1072;&#1074;&#1097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1\AppData\Local\Microsoft\Windows\Temporary%20Internet%20Files\Content.Outlook\LELDFOLQ\&#1044;&#1072;&#1085;&#1085;&#1099;&#1077;%20&#1087;&#1086;%202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1\Desktop\&#1043;&#1088;&#1072;&#1092;&#1080;&#1082;%20&#1084;&#1077;&#1088;&#1086;&#1087;&#1088;&#1080;&#1103;&#1090;&#1080;&#1081;%20&#1076;&#1083;&#1103;%20&#1079;&#1072;&#1082;&#1072;&#1079;&#1095;&#1080;&#1082;&#1086;&#1074;%20&#1080;%20&#1087;&#1086;&#1089;&#1090;&#1072;&#1074;&#1097;&#1080;&#1082;&#1086;&#1074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1\Desktop\1.%20&#1050;&#1059;&#1041;%20&#1055;&#1086;&#1089;&#1090;&#1072;&#1074;&#1097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D3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0"/>
                  <c:y val="-1.02243068000495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575974570318632E-3"/>
                  <c:y val="-1.0224306800049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Лист1!$C$9:$G$9</c:f>
              <c:strCache>
                <c:ptCount val="5"/>
                <c:pt idx="0">
                  <c:v>РТС</c:v>
                </c:pt>
                <c:pt idx="1">
                  <c:v>СбербанкАСТ</c:v>
                </c:pt>
                <c:pt idx="2">
                  <c:v>ЕЭТП</c:v>
                </c:pt>
                <c:pt idx="3">
                  <c:v>ММВБ</c:v>
                </c:pt>
                <c:pt idx="4">
                  <c:v>АГЗ РТ</c:v>
                </c:pt>
              </c:strCache>
            </c:strRef>
          </c:cat>
          <c:val>
            <c:numRef>
              <c:f>Лист1!$C$10:$G$10</c:f>
              <c:numCache>
                <c:formatCode>0.00%</c:formatCode>
                <c:ptCount val="5"/>
                <c:pt idx="0">
                  <c:v>0.17969999999999997</c:v>
                </c:pt>
                <c:pt idx="1">
                  <c:v>-0.14190000000000003</c:v>
                </c:pt>
                <c:pt idx="2">
                  <c:v>-2.2600000000000009E-2</c:v>
                </c:pt>
                <c:pt idx="3">
                  <c:v>7.6999999999999985E-3</c:v>
                </c:pt>
                <c:pt idx="4">
                  <c:v>-2.3E-2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254592"/>
        <c:axId val="96287744"/>
      </c:barChart>
      <c:catAx>
        <c:axId val="962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87744"/>
        <c:crosses val="autoZero"/>
        <c:auto val="1"/>
        <c:lblAlgn val="ctr"/>
        <c:lblOffset val="100"/>
        <c:noMultiLvlLbl val="0"/>
      </c:catAx>
      <c:valAx>
        <c:axId val="962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5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Лист4!$D$177</c:f>
              <c:strCache>
                <c:ptCount val="1"/>
                <c:pt idx="0">
                  <c:v>Начальная цена процедуры (% площадки)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8"/>
            <c:spPr>
              <a:solidFill>
                <a:srgbClr val="FF3D3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3.9170484325271049E-4"/>
                  <c:y val="-5.12852560096654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14123173989072E-2"/>
                  <c:y val="4.168166479190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92D05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871961472067996E-2"/>
                  <c:y val="-2.9230721159855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3D3D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8228992296840968E-3"/>
                  <c:y val="-8.27459067616547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Лист4!$C$178:$C$182</c:f>
              <c:strCache>
                <c:ptCount val="5"/>
                <c:pt idx="0">
                  <c:v>АГЗ РТ</c:v>
                </c:pt>
                <c:pt idx="1">
                  <c:v>АО «ЕЭТП»</c:v>
                </c:pt>
                <c:pt idx="2">
                  <c:v>ЗАО «Сбербанк-АСТ»</c:v>
                </c:pt>
                <c:pt idx="3">
                  <c:v>РТС-тендер</c:v>
                </c:pt>
                <c:pt idx="4">
                  <c:v>ЭТП ММВБ</c:v>
                </c:pt>
              </c:strCache>
            </c:strRef>
          </c:cat>
          <c:val>
            <c:numRef>
              <c:f>Лист4!$D$178:$D$182</c:f>
              <c:numCache>
                <c:formatCode>0.00%</c:formatCode>
                <c:ptCount val="5"/>
                <c:pt idx="0">
                  <c:v>2.2154153112062072E-3</c:v>
                </c:pt>
                <c:pt idx="1">
                  <c:v>6.1668878850356046E-2</c:v>
                </c:pt>
                <c:pt idx="2">
                  <c:v>0.21373977500723976</c:v>
                </c:pt>
                <c:pt idx="3">
                  <c:v>0.67239070835206316</c:v>
                </c:pt>
                <c:pt idx="4">
                  <c:v>4.9985222479134908E-2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750613143824361E-2"/>
          <c:y val="7.3462900470774486E-2"/>
          <c:w val="0.92539134307205828"/>
          <c:h val="0.81948631421072371"/>
        </c:manualLayout>
      </c:layout>
      <c:pie3DChart>
        <c:varyColors val="1"/>
        <c:ser>
          <c:idx val="0"/>
          <c:order val="0"/>
          <c:tx>
            <c:strRef>
              <c:f>Лист4!$D$189</c:f>
              <c:strCache>
                <c:ptCount val="1"/>
                <c:pt idx="0">
                  <c:v>Кол-во процедур (% площадки)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rgbClr val="FF3D3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9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5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2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5024586437174689E-2"/>
                  <c:y val="7.1304003666208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3D3D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66743844521479E-3"/>
                  <c:y val="-3.8885764279465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285322172419685E-3"/>
                  <c:y val="-1.99662542182227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92D05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274884023157092E-2"/>
                  <c:y val="-1.858017747781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70C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Лист4!$C$190:$C$194</c:f>
              <c:strCache>
                <c:ptCount val="5"/>
                <c:pt idx="0">
                  <c:v>РТС-тендер</c:v>
                </c:pt>
                <c:pt idx="1">
                  <c:v>ЭТП ММВБ</c:v>
                </c:pt>
                <c:pt idx="2">
                  <c:v>ЗАО «Сбербанк-АСТ»</c:v>
                </c:pt>
                <c:pt idx="3">
                  <c:v>АГЗ РТ</c:v>
                </c:pt>
                <c:pt idx="4">
                  <c:v>АО «ЕЭТП»</c:v>
                </c:pt>
              </c:strCache>
            </c:strRef>
          </c:cat>
          <c:val>
            <c:numRef>
              <c:f>Лист4!$D$190:$D$194</c:f>
              <c:numCache>
                <c:formatCode>0.00%</c:formatCode>
                <c:ptCount val="5"/>
                <c:pt idx="0">
                  <c:v>0.66910366697996115</c:v>
                </c:pt>
                <c:pt idx="1">
                  <c:v>2.8885269660422302E-2</c:v>
                </c:pt>
                <c:pt idx="2">
                  <c:v>0.2537182789372861</c:v>
                </c:pt>
                <c:pt idx="3">
                  <c:v>4.7424647902481725E-3</c:v>
                </c:pt>
                <c:pt idx="4">
                  <c:v>4.3550319632082307E-2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Лист4!$D$144</c:f>
              <c:strCache>
                <c:ptCount val="1"/>
                <c:pt idx="0">
                  <c:v>Начальная цена процедуры (% площадки)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6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9"/>
            <c:spPr>
              <a:solidFill>
                <a:srgbClr val="FF3D3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4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256752686127658E-2"/>
                  <c:y val="-4.69744984243373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92D05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41383131342894269"/>
                  <c:y val="-8.55420826257399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000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727147155470034E-3"/>
                  <c:y val="5.310256532342839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Лист4!$C$145:$C$149</c:f>
              <c:strCache>
                <c:ptCount val="5"/>
                <c:pt idx="0">
                  <c:v>АГЗ РТ</c:v>
                </c:pt>
                <c:pt idx="1">
                  <c:v>АО «ЕЭТП»</c:v>
                </c:pt>
                <c:pt idx="2">
                  <c:v>ЗАО «Сбербанк-АСТ»</c:v>
                </c:pt>
                <c:pt idx="3">
                  <c:v>РТС-тендер</c:v>
                </c:pt>
                <c:pt idx="4">
                  <c:v>ЭТП ММВБ</c:v>
                </c:pt>
              </c:strCache>
            </c:strRef>
          </c:cat>
          <c:val>
            <c:numRef>
              <c:f>Лист4!$D$145:$D$149</c:f>
              <c:numCache>
                <c:formatCode>0.00%</c:formatCode>
                <c:ptCount val="5"/>
                <c:pt idx="0">
                  <c:v>2.8121874448980736E-7</c:v>
                </c:pt>
                <c:pt idx="1">
                  <c:v>4.0950956913523629E-4</c:v>
                </c:pt>
                <c:pt idx="2">
                  <c:v>9.8999958520508108E-2</c:v>
                </c:pt>
                <c:pt idx="3">
                  <c:v>0.85798893910604979</c:v>
                </c:pt>
                <c:pt idx="4">
                  <c:v>4.2601311585562358E-2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802558974928709E-2"/>
          <c:y val="4.0063754747693983E-2"/>
          <c:w val="0.89410667333259264"/>
          <c:h val="0.79903729533050338"/>
        </c:manualLayout>
      </c:layout>
      <c:pie3DChart>
        <c:varyColors val="1"/>
        <c:ser>
          <c:idx val="0"/>
          <c:order val="0"/>
          <c:tx>
            <c:strRef>
              <c:f>Лист4!$D$160</c:f>
              <c:strCache>
                <c:ptCount val="1"/>
                <c:pt idx="0">
                  <c:v>Кол-во процедур (% площадки)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2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25"/>
            <c:spPr>
              <a:solidFill>
                <a:srgbClr val="FF3D3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49593563678111E-3"/>
                  <c:y val="-9.182916471363574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92D05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39218674776876633"/>
                  <c:y val="-9.4714500015958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3D3D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718660889531334E-3"/>
                  <c:y val="-4.214141471099253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00B0F0"/>
                      </a:solidFill>
                      <a:latin typeface="Aria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Лист4!$C$161:$C$165</c:f>
              <c:strCache>
                <c:ptCount val="5"/>
                <c:pt idx="0">
                  <c:v>АГЗ РТ</c:v>
                </c:pt>
                <c:pt idx="1">
                  <c:v>АО «ЕЭТП»</c:v>
                </c:pt>
                <c:pt idx="2">
                  <c:v>ЗАО «Сбербанк-АСТ»</c:v>
                </c:pt>
                <c:pt idx="3">
                  <c:v>РТС-тендер</c:v>
                </c:pt>
                <c:pt idx="4">
                  <c:v>ЭТП ММВБ</c:v>
                </c:pt>
              </c:strCache>
            </c:strRef>
          </c:cat>
          <c:val>
            <c:numRef>
              <c:f>Лист4!$D$161:$D$165</c:f>
              <c:numCache>
                <c:formatCode>0.00%</c:formatCode>
                <c:ptCount val="5"/>
                <c:pt idx="0">
                  <c:v>1.4111736731439538E-5</c:v>
                </c:pt>
                <c:pt idx="1">
                  <c:v>6.7736336310909786E-4</c:v>
                </c:pt>
                <c:pt idx="2">
                  <c:v>6.8935833933082141E-2</c:v>
                </c:pt>
                <c:pt idx="3">
                  <c:v>0.91173108674484571</c:v>
                </c:pt>
                <c:pt idx="4">
                  <c:v>1.8641604222231632E-2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0825332025255"/>
          <c:y val="3.3065107296288601E-2"/>
          <c:w val="0.88603985150425846"/>
          <c:h val="0.72054858729783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Лист1!$C$20</c:f>
              <c:strCache>
                <c:ptCount val="1"/>
                <c:pt idx="0">
                  <c:v>Кол-во лотов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3D3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Лист1!$B$21:$B$31</c:f>
              <c:strCache>
                <c:ptCount val="11"/>
                <c:pt idx="0">
                  <c:v>ЕЭТП</c:v>
                </c:pt>
                <c:pt idx="1">
                  <c:v>B2B-Center</c:v>
                </c:pt>
                <c:pt idx="2">
                  <c:v>OTC-tender</c:v>
                </c:pt>
                <c:pt idx="3">
                  <c:v>Сбербанк-АСТ</c:v>
                </c:pt>
                <c:pt idx="4">
                  <c:v>ETPRF</c:v>
                </c:pt>
                <c:pt idx="5">
                  <c:v>РТС-тендер</c:v>
                </c:pt>
                <c:pt idx="6">
                  <c:v>ЭТП ГПБ</c:v>
                </c:pt>
                <c:pt idx="7">
                  <c:v>Фабрикант</c:v>
                </c:pt>
                <c:pt idx="8">
                  <c:v>Газнефтеторг.ру</c:v>
                </c:pt>
                <c:pt idx="9">
                  <c:v>РЖД</c:v>
                </c:pt>
                <c:pt idx="10">
                  <c:v>Торги 223</c:v>
                </c:pt>
              </c:strCache>
            </c:strRef>
          </c:cat>
          <c:val>
            <c:numRef>
              <c:f>Лист1!$C$21:$C$31</c:f>
              <c:numCache>
                <c:formatCode>###\ ###\ ###\ ###\ ##0;\-###\ ###\ ###\ ###\ ##0</c:formatCode>
                <c:ptCount val="11"/>
                <c:pt idx="0">
                  <c:v>7086</c:v>
                </c:pt>
                <c:pt idx="1">
                  <c:v>5898</c:v>
                </c:pt>
                <c:pt idx="2">
                  <c:v>4507</c:v>
                </c:pt>
                <c:pt idx="3">
                  <c:v>4308</c:v>
                </c:pt>
                <c:pt idx="4">
                  <c:v>2580</c:v>
                </c:pt>
                <c:pt idx="5">
                  <c:v>2527</c:v>
                </c:pt>
                <c:pt idx="6">
                  <c:v>2068</c:v>
                </c:pt>
                <c:pt idx="7">
                  <c:v>1823</c:v>
                </c:pt>
                <c:pt idx="8">
                  <c:v>1748</c:v>
                </c:pt>
                <c:pt idx="9">
                  <c:v>1234</c:v>
                </c:pt>
                <c:pt idx="10">
                  <c:v>916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124352"/>
        <c:axId val="97127424"/>
      </c:barChart>
      <c:catAx>
        <c:axId val="9712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"/>
                <a:ea typeface="+mn-ea"/>
                <a:cs typeface="+mn-cs"/>
              </a:defRPr>
            </a:pPr>
            <a:endParaRPr lang="ru-RU"/>
          </a:p>
        </c:txPr>
        <c:crossAx val="97127424"/>
        <c:crosses val="autoZero"/>
        <c:auto val="1"/>
        <c:lblAlgn val="ctr"/>
        <c:lblOffset val="100"/>
        <c:noMultiLvlLbl val="0"/>
      </c:catAx>
      <c:valAx>
        <c:axId val="971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\ ###\ ##0;\-###\ ###\ 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"/>
                <a:ea typeface="+mn-ea"/>
                <a:cs typeface="+mn-cs"/>
              </a:defRPr>
            </a:pPr>
            <a:endParaRPr lang="ru-RU"/>
          </a:p>
        </c:txPr>
        <c:crossAx val="9712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Количество слушателей</c:v>
                </c:pt>
              </c:strCache>
            </c:strRef>
          </c:tx>
          <c:spPr>
            <a:solidFill>
              <a:srgbClr val="FF3D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Лист1!$C$5:$D$15</c:f>
              <c:multiLvlStrCache>
                <c:ptCount val="11"/>
                <c:lvl>
                  <c:pt idx="0">
                    <c:v>АГУ</c:v>
                  </c:pt>
                  <c:pt idx="1">
                    <c:v>ЗабГУ</c:v>
                  </c:pt>
                  <c:pt idx="2">
                    <c:v>ФГБОУ ВПО БГУЭП</c:v>
                  </c:pt>
                  <c:pt idx="3">
                    <c:v>ГБПОУ ИО ИТАС</c:v>
                  </c:pt>
                  <c:pt idx="4">
                    <c:v>ГАО ДПО ИО РЦМРПО</c:v>
                  </c:pt>
                  <c:pt idx="5">
                    <c:v>СФУ</c:v>
                  </c:pt>
                  <c:pt idx="6">
                    <c:v>ЦДО ОмГУ</c:v>
                  </c:pt>
                  <c:pt idx="7">
                    <c:v>ОмГТУ</c:v>
                  </c:pt>
                  <c:pt idx="8">
                    <c:v>ГАГУ</c:v>
                  </c:pt>
                  <c:pt idx="9">
                    <c:v>ТувГУ</c:v>
                  </c:pt>
                  <c:pt idx="10">
                    <c:v>ТГУ</c:v>
                  </c:pt>
                </c:lvl>
                <c:lvl>
                  <c:pt idx="0">
                    <c:v>Алтайский край</c:v>
                  </c:pt>
                  <c:pt idx="1">
                    <c:v>Забайкальский край</c:v>
                  </c:pt>
                  <c:pt idx="2">
                    <c:v>Иркутская область</c:v>
                  </c:pt>
                  <c:pt idx="5">
                    <c:v>Красноярский край</c:v>
                  </c:pt>
                  <c:pt idx="6">
                    <c:v>Омская область</c:v>
                  </c:pt>
                  <c:pt idx="8">
                    <c:v>Республика Алтай</c:v>
                  </c:pt>
                  <c:pt idx="9">
                    <c:v>Республика Тыва</c:v>
                  </c:pt>
                  <c:pt idx="10">
                    <c:v>Томская область</c:v>
                  </c:pt>
                </c:lvl>
              </c:multiLvlStrCache>
            </c:multiLvlStrRef>
          </c:cat>
          <c:val>
            <c:numRef>
              <c:f>Лист1!$E$5:$E$15</c:f>
              <c:numCache>
                <c:formatCode>General</c:formatCode>
                <c:ptCount val="11"/>
                <c:pt idx="0">
                  <c:v>81</c:v>
                </c:pt>
                <c:pt idx="1">
                  <c:v>51</c:v>
                </c:pt>
                <c:pt idx="2">
                  <c:v>129</c:v>
                </c:pt>
                <c:pt idx="3">
                  <c:v>9</c:v>
                </c:pt>
                <c:pt idx="4">
                  <c:v>40</c:v>
                </c:pt>
                <c:pt idx="5">
                  <c:v>34</c:v>
                </c:pt>
                <c:pt idx="6">
                  <c:v>62</c:v>
                </c:pt>
                <c:pt idx="7">
                  <c:v>23</c:v>
                </c:pt>
                <c:pt idx="8">
                  <c:v>8</c:v>
                </c:pt>
                <c:pt idx="9">
                  <c:v>3</c:v>
                </c:pt>
                <c:pt idx="10">
                  <c:v>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287616"/>
        <c:axId val="98359168"/>
      </c:barChart>
      <c:catAx>
        <c:axId val="982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59168"/>
        <c:crosses val="autoZero"/>
        <c:auto val="1"/>
        <c:lblAlgn val="ctr"/>
        <c:lblOffset val="100"/>
        <c:noMultiLvlLbl val="0"/>
      </c:catAx>
      <c:valAx>
        <c:axId val="9835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2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Лист4!$D$204</c:f>
              <c:strCache>
                <c:ptCount val="1"/>
                <c:pt idx="0">
                  <c:v>Количество УЦ</c:v>
                </c:pt>
              </c:strCache>
            </c:strRef>
          </c:tx>
          <c:spPr>
            <a:solidFill>
              <a:srgbClr val="FF3D3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Лист4!$C$205:$C$213</c:f>
              <c:strCache>
                <c:ptCount val="9"/>
                <c:pt idx="0">
                  <c:v>СФО</c:v>
                </c:pt>
                <c:pt idx="1">
                  <c:v>ЦФО</c:v>
                </c:pt>
                <c:pt idx="2">
                  <c:v>ДФО</c:v>
                </c:pt>
                <c:pt idx="3">
                  <c:v>СЗФО</c:v>
                </c:pt>
                <c:pt idx="4">
                  <c:v>ПФО</c:v>
                </c:pt>
                <c:pt idx="5">
                  <c:v>УФО</c:v>
                </c:pt>
                <c:pt idx="6">
                  <c:v>ЮФО</c:v>
                </c:pt>
                <c:pt idx="7">
                  <c:v>КФО</c:v>
                </c:pt>
                <c:pt idx="8">
                  <c:v>СКФО</c:v>
                </c:pt>
              </c:strCache>
            </c:strRef>
          </c:cat>
          <c:val>
            <c:numRef>
              <c:f>Лист4!$D$205:$D$213</c:f>
              <c:numCache>
                <c:formatCode>General</c:formatCode>
                <c:ptCount val="9"/>
                <c:pt idx="0">
                  <c:v>51</c:v>
                </c:pt>
                <c:pt idx="1">
                  <c:v>20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53376"/>
        <c:axId val="98476800"/>
      </c:barChart>
      <c:catAx>
        <c:axId val="984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"/>
                <a:ea typeface="+mn-ea"/>
                <a:cs typeface="+mn-cs"/>
              </a:defRPr>
            </a:pPr>
            <a:endParaRPr lang="ru-RU"/>
          </a:p>
        </c:txPr>
        <c:crossAx val="98476800"/>
        <c:crosses val="autoZero"/>
        <c:auto val="1"/>
        <c:lblAlgn val="ctr"/>
        <c:lblOffset val="100"/>
        <c:noMultiLvlLbl val="0"/>
      </c:catAx>
      <c:valAx>
        <c:axId val="9847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"/>
                <a:ea typeface="+mn-ea"/>
                <a:cs typeface="+mn-cs"/>
              </a:defRPr>
            </a:pPr>
            <a:endParaRPr lang="ru-RU"/>
          </a:p>
        </c:txPr>
        <c:crossAx val="9845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9DAEB-EC22-4A50-A627-25CE53A378E6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B2A845-1E3C-4B2B-AF01-FFFA5FC70206}">
      <dgm:prSet phldrT="[Текст]" custT="1"/>
      <dgm:spPr>
        <a:xfrm rot="16200000">
          <a:off x="37835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2,5 %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от суммы кредита,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но не менее 5 000 руб. -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единовременная комиссия за выдачу 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2F46F1-EC01-4F79-B188-2E129B2D25A8}" type="parTrans" cxnId="{F1DBBA04-BBE6-44E4-8FAB-B946BF42BBDB}">
      <dgm:prSet/>
      <dgm:spPr/>
      <dgm:t>
        <a:bodyPr/>
        <a:lstStyle/>
        <a:p>
          <a:endParaRPr lang="ru-RU" sz="1000"/>
        </a:p>
      </dgm:t>
    </dgm:pt>
    <dgm:pt modelId="{A691C8E0-BC39-453C-B30E-F33A506E18ED}" type="sibTrans" cxnId="{F1DBBA04-BBE6-44E4-8FAB-B946BF42BBDB}">
      <dgm:prSet/>
      <dgm:spPr/>
      <dgm:t>
        <a:bodyPr/>
        <a:lstStyle/>
        <a:p>
          <a:endParaRPr lang="ru-RU" sz="1000"/>
        </a:p>
      </dgm:t>
    </dgm:pt>
    <dgm:pt modelId="{A8E48F89-04B2-486B-AFF5-93B976C75387}">
      <dgm:prSet phldrT="[Текст]" custT="1"/>
      <dgm:spPr>
        <a:xfrm rot="16200000">
          <a:off x="484820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8 000 000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максимальная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сумма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BE9B08-71DE-41F9-AAFF-48FB399E127A}" type="parTrans" cxnId="{554C0018-8425-4F2D-A57D-BC7804F07B0C}">
      <dgm:prSet/>
      <dgm:spPr/>
      <dgm:t>
        <a:bodyPr/>
        <a:lstStyle/>
        <a:p>
          <a:endParaRPr lang="ru-RU" sz="1000"/>
        </a:p>
      </dgm:t>
    </dgm:pt>
    <dgm:pt modelId="{0247013B-3383-45F7-8FDD-3EAEBC1C0A49}" type="sibTrans" cxnId="{554C0018-8425-4F2D-A57D-BC7804F07B0C}">
      <dgm:prSet/>
      <dgm:spPr/>
      <dgm:t>
        <a:bodyPr/>
        <a:lstStyle/>
        <a:p>
          <a:endParaRPr lang="ru-RU" sz="1000"/>
        </a:p>
      </dgm:t>
    </dgm:pt>
    <dgm:pt modelId="{0DCE1909-D416-4EC8-A249-33CC2DC34FB1}">
      <dgm:prSet phldrT="[Текст]" custT="1"/>
      <dgm:spPr>
        <a:xfrm rot="16200000">
          <a:off x="708313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endParaRPr lang="ru-RU" sz="8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endParaRPr lang="ru-RU" sz="8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C5306D-D4A2-4B7D-A34D-5111805FFC22}" type="parTrans" cxnId="{C91BE62E-2A1F-485B-A625-EDD26FCD7DCB}">
      <dgm:prSet/>
      <dgm:spPr/>
      <dgm:t>
        <a:bodyPr/>
        <a:lstStyle/>
        <a:p>
          <a:endParaRPr lang="ru-RU"/>
        </a:p>
      </dgm:t>
    </dgm:pt>
    <dgm:pt modelId="{DDB08446-2FA5-4EEA-B618-2D24E4E504F1}" type="sibTrans" cxnId="{C91BE62E-2A1F-485B-A625-EDD26FCD7DCB}">
      <dgm:prSet/>
      <dgm:spPr/>
      <dgm:t>
        <a:bodyPr/>
        <a:lstStyle/>
        <a:p>
          <a:endParaRPr lang="ru-RU"/>
        </a:p>
      </dgm:t>
    </dgm:pt>
    <dgm:pt modelId="{29A92350-F547-492E-AB89-21F522EF1F8F}">
      <dgm:prSet phldrT="[Текст]" custT="1"/>
      <dgm:spPr>
        <a:xfrm rot="16200000">
          <a:off x="261328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711200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12,00 %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годовых за фактический срок пользования кредитом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149435-0B62-4C48-BE7E-1C6E50619BE1}" type="parTrans" cxnId="{62856F48-A492-42D6-9BBD-BF2A6BFD0714}">
      <dgm:prSet/>
      <dgm:spPr/>
      <dgm:t>
        <a:bodyPr/>
        <a:lstStyle/>
        <a:p>
          <a:endParaRPr lang="ru-RU"/>
        </a:p>
      </dgm:t>
    </dgm:pt>
    <dgm:pt modelId="{0BE6925B-2649-44D8-A350-F2D3A06BB9F2}" type="sibTrans" cxnId="{62856F48-A492-42D6-9BBD-BF2A6BFD0714}">
      <dgm:prSet/>
      <dgm:spPr/>
      <dgm:t>
        <a:bodyPr/>
        <a:lstStyle/>
        <a:p>
          <a:endParaRPr lang="ru-RU"/>
        </a:p>
      </dgm:t>
    </dgm:pt>
    <dgm:pt modelId="{458DA3AF-31B8-435E-9CE7-C7805C9FB1F4}" type="pres">
      <dgm:prSet presAssocID="{2FB9DAEB-EC22-4A50-A627-25CE53A378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E3DB0-4455-4A68-A3AC-D2ADFE86BC00}" type="pres">
      <dgm:prSet presAssocID="{5CB2A845-1E3C-4B2B-AF01-FFFA5FC70206}" presName="node" presStyleLbl="node1" presStyleIdx="0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4DBC000-2312-4CE4-9154-F8C627CAD755}" type="pres">
      <dgm:prSet presAssocID="{A691C8E0-BC39-453C-B30E-F33A506E18ED}" presName="sibTrans" presStyleCnt="0"/>
      <dgm:spPr/>
      <dgm:t>
        <a:bodyPr/>
        <a:lstStyle/>
        <a:p>
          <a:endParaRPr lang="ru-RU"/>
        </a:p>
      </dgm:t>
    </dgm:pt>
    <dgm:pt modelId="{7C1F7BE3-66ED-4B4D-B51C-7EDB5CF191EE}" type="pres">
      <dgm:prSet presAssocID="{29A92350-F547-492E-AB89-21F522EF1F8F}" presName="node" presStyleLbl="node1" presStyleIdx="1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C68E018-D2BC-4529-B3C3-7E6CE61A5355}" type="pres">
      <dgm:prSet presAssocID="{0BE6925B-2649-44D8-A350-F2D3A06BB9F2}" presName="sibTrans" presStyleCnt="0"/>
      <dgm:spPr/>
      <dgm:t>
        <a:bodyPr/>
        <a:lstStyle/>
        <a:p>
          <a:endParaRPr lang="ru-RU"/>
        </a:p>
      </dgm:t>
    </dgm:pt>
    <dgm:pt modelId="{2B34EDF8-4BB0-486C-A18D-D0EFFE22B8BA}" type="pres">
      <dgm:prSet presAssocID="{A8E48F89-04B2-486B-AFF5-93B976C75387}" presName="node" presStyleLbl="node1" presStyleIdx="2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5AD94B3-7FB1-4A55-A9FE-9D2BF1D40655}" type="pres">
      <dgm:prSet presAssocID="{0247013B-3383-45F7-8FDD-3EAEBC1C0A49}" presName="sibTrans" presStyleCnt="0"/>
      <dgm:spPr/>
      <dgm:t>
        <a:bodyPr/>
        <a:lstStyle/>
        <a:p>
          <a:endParaRPr lang="ru-RU"/>
        </a:p>
      </dgm:t>
    </dgm:pt>
    <dgm:pt modelId="{8699F1E7-EED7-4E04-9CE5-6CEC4AE0E2C6}" type="pres">
      <dgm:prSet presAssocID="{0DCE1909-D416-4EC8-A249-33CC2DC34FB1}" presName="node" presStyleLbl="node1" presStyleIdx="3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1DBBA04-BBE6-44E4-8FAB-B946BF42BBDB}" srcId="{2FB9DAEB-EC22-4A50-A627-25CE53A378E6}" destId="{5CB2A845-1E3C-4B2B-AF01-FFFA5FC70206}" srcOrd="0" destOrd="0" parTransId="{762F46F1-EC01-4F79-B188-2E129B2D25A8}" sibTransId="{A691C8E0-BC39-453C-B30E-F33A506E18ED}"/>
    <dgm:cxn modelId="{5BFBA23A-46AD-45EF-935A-05522DD05D57}" type="presOf" srcId="{2FB9DAEB-EC22-4A50-A627-25CE53A378E6}" destId="{458DA3AF-31B8-435E-9CE7-C7805C9FB1F4}" srcOrd="0" destOrd="0" presId="urn:microsoft.com/office/officeart/2005/8/layout/hList6"/>
    <dgm:cxn modelId="{0FC07ED5-CEAE-4311-9E5E-9DA1F3BE7721}" type="presOf" srcId="{5CB2A845-1E3C-4B2B-AF01-FFFA5FC70206}" destId="{E92E3DB0-4455-4A68-A3AC-D2ADFE86BC00}" srcOrd="0" destOrd="0" presId="urn:microsoft.com/office/officeart/2005/8/layout/hList6"/>
    <dgm:cxn modelId="{62856F48-A492-42D6-9BBD-BF2A6BFD0714}" srcId="{2FB9DAEB-EC22-4A50-A627-25CE53A378E6}" destId="{29A92350-F547-492E-AB89-21F522EF1F8F}" srcOrd="1" destOrd="0" parTransId="{F1149435-0B62-4C48-BE7E-1C6E50619BE1}" sibTransId="{0BE6925B-2649-44D8-A350-F2D3A06BB9F2}"/>
    <dgm:cxn modelId="{81F6EC82-27E4-47CD-9A98-2F494112BF08}" type="presOf" srcId="{0DCE1909-D416-4EC8-A249-33CC2DC34FB1}" destId="{8699F1E7-EED7-4E04-9CE5-6CEC4AE0E2C6}" srcOrd="0" destOrd="0" presId="urn:microsoft.com/office/officeart/2005/8/layout/hList6"/>
    <dgm:cxn modelId="{C91BE62E-2A1F-485B-A625-EDD26FCD7DCB}" srcId="{2FB9DAEB-EC22-4A50-A627-25CE53A378E6}" destId="{0DCE1909-D416-4EC8-A249-33CC2DC34FB1}" srcOrd="3" destOrd="0" parTransId="{63C5306D-D4A2-4B7D-A34D-5111805FFC22}" sibTransId="{DDB08446-2FA5-4EEA-B618-2D24E4E504F1}"/>
    <dgm:cxn modelId="{554C0018-8425-4F2D-A57D-BC7804F07B0C}" srcId="{2FB9DAEB-EC22-4A50-A627-25CE53A378E6}" destId="{A8E48F89-04B2-486B-AFF5-93B976C75387}" srcOrd="2" destOrd="0" parTransId="{43BE9B08-71DE-41F9-AAFF-48FB399E127A}" sibTransId="{0247013B-3383-45F7-8FDD-3EAEBC1C0A49}"/>
    <dgm:cxn modelId="{21A93017-197C-42FB-B6FD-B6755CC7B959}" type="presOf" srcId="{29A92350-F547-492E-AB89-21F522EF1F8F}" destId="{7C1F7BE3-66ED-4B4D-B51C-7EDB5CF191EE}" srcOrd="0" destOrd="0" presId="urn:microsoft.com/office/officeart/2005/8/layout/hList6"/>
    <dgm:cxn modelId="{A37C28A1-E9E0-4288-9980-71EE1E6AEC9E}" type="presOf" srcId="{A8E48F89-04B2-486B-AFF5-93B976C75387}" destId="{2B34EDF8-4BB0-486C-A18D-D0EFFE22B8BA}" srcOrd="0" destOrd="0" presId="urn:microsoft.com/office/officeart/2005/8/layout/hList6"/>
    <dgm:cxn modelId="{C263426C-9D0B-40C6-9829-4755BC8AAF17}" type="presParOf" srcId="{458DA3AF-31B8-435E-9CE7-C7805C9FB1F4}" destId="{E92E3DB0-4455-4A68-A3AC-D2ADFE86BC00}" srcOrd="0" destOrd="0" presId="urn:microsoft.com/office/officeart/2005/8/layout/hList6"/>
    <dgm:cxn modelId="{CF1C0C7C-519F-47A6-B0B3-166DB30A93FC}" type="presParOf" srcId="{458DA3AF-31B8-435E-9CE7-C7805C9FB1F4}" destId="{14DBC000-2312-4CE4-9154-F8C627CAD755}" srcOrd="1" destOrd="0" presId="urn:microsoft.com/office/officeart/2005/8/layout/hList6"/>
    <dgm:cxn modelId="{3D305623-78F7-49ED-8B4A-36FD478567C0}" type="presParOf" srcId="{458DA3AF-31B8-435E-9CE7-C7805C9FB1F4}" destId="{7C1F7BE3-66ED-4B4D-B51C-7EDB5CF191EE}" srcOrd="2" destOrd="0" presId="urn:microsoft.com/office/officeart/2005/8/layout/hList6"/>
    <dgm:cxn modelId="{9A342789-8161-4AA3-AE40-7E4F4B6F9011}" type="presParOf" srcId="{458DA3AF-31B8-435E-9CE7-C7805C9FB1F4}" destId="{7C68E018-D2BC-4529-B3C3-7E6CE61A5355}" srcOrd="3" destOrd="0" presId="urn:microsoft.com/office/officeart/2005/8/layout/hList6"/>
    <dgm:cxn modelId="{14FAA30F-A2BE-45CE-9CBE-43AA7FE7E35F}" type="presParOf" srcId="{458DA3AF-31B8-435E-9CE7-C7805C9FB1F4}" destId="{2B34EDF8-4BB0-486C-A18D-D0EFFE22B8BA}" srcOrd="4" destOrd="0" presId="urn:microsoft.com/office/officeart/2005/8/layout/hList6"/>
    <dgm:cxn modelId="{8FAB1997-9CEA-46C3-ADB9-CB341FC7B830}" type="presParOf" srcId="{458DA3AF-31B8-435E-9CE7-C7805C9FB1F4}" destId="{05AD94B3-7FB1-4A55-A9FE-9D2BF1D40655}" srcOrd="5" destOrd="0" presId="urn:microsoft.com/office/officeart/2005/8/layout/hList6"/>
    <dgm:cxn modelId="{561CF16F-9910-4672-8885-94EB58102678}" type="presParOf" srcId="{458DA3AF-31B8-435E-9CE7-C7805C9FB1F4}" destId="{8699F1E7-EED7-4E04-9CE5-6CEC4AE0E2C6}" srcOrd="6" destOrd="0" presId="urn:microsoft.com/office/officeart/2005/8/layout/hList6"/>
  </dgm:cxnLst>
  <dgm:bg/>
  <dgm:whole>
    <a:ln w="3175"/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9DAEB-EC22-4A50-A627-25CE53A378E6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B2A845-1E3C-4B2B-AF01-FFFA5FC70206}">
      <dgm:prSet phldrT="[Текст]" custT="1"/>
      <dgm:spPr>
        <a:xfrm rot="16200000">
          <a:off x="37835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2 500 руб.</a:t>
          </a:r>
          <a:endParaRPr lang="ru-RU" sz="16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Единовременная минимальная комиссия за выдачу 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2F46F1-EC01-4F79-B188-2E129B2D25A8}" type="parTrans" cxnId="{F1DBBA04-BBE6-44E4-8FAB-B946BF42BBDB}">
      <dgm:prSet/>
      <dgm:spPr/>
      <dgm:t>
        <a:bodyPr/>
        <a:lstStyle/>
        <a:p>
          <a:endParaRPr lang="ru-RU" sz="1000"/>
        </a:p>
      </dgm:t>
    </dgm:pt>
    <dgm:pt modelId="{A691C8E0-BC39-453C-B30E-F33A506E18ED}" type="sibTrans" cxnId="{F1DBBA04-BBE6-44E4-8FAB-B946BF42BBDB}">
      <dgm:prSet/>
      <dgm:spPr/>
      <dgm:t>
        <a:bodyPr/>
        <a:lstStyle/>
        <a:p>
          <a:endParaRPr lang="ru-RU" sz="1000"/>
        </a:p>
      </dgm:t>
    </dgm:pt>
    <dgm:pt modelId="{A8E48F89-04B2-486B-AFF5-93B976C75387}">
      <dgm:prSet phldrT="[Текст]" custT="1"/>
      <dgm:spPr>
        <a:xfrm rot="16200000">
          <a:off x="484820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170 000 000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Допустимый лимит в рамках стандартных условий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BE9B08-71DE-41F9-AAFF-48FB399E127A}" type="parTrans" cxnId="{554C0018-8425-4F2D-A57D-BC7804F07B0C}">
      <dgm:prSet/>
      <dgm:spPr/>
      <dgm:t>
        <a:bodyPr/>
        <a:lstStyle/>
        <a:p>
          <a:endParaRPr lang="ru-RU" sz="1000"/>
        </a:p>
      </dgm:t>
    </dgm:pt>
    <dgm:pt modelId="{0247013B-3383-45F7-8FDD-3EAEBC1C0A49}" type="sibTrans" cxnId="{554C0018-8425-4F2D-A57D-BC7804F07B0C}">
      <dgm:prSet/>
      <dgm:spPr/>
      <dgm:t>
        <a:bodyPr/>
        <a:lstStyle/>
        <a:p>
          <a:endParaRPr lang="ru-RU" sz="1000"/>
        </a:p>
      </dgm:t>
    </dgm:pt>
    <dgm:pt modelId="{29A92350-F547-492E-AB89-21F522EF1F8F}">
      <dgm:prSet phldrT="[Текст]" custT="1"/>
      <dgm:spPr>
        <a:xfrm rot="16200000">
          <a:off x="261328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711200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44-ФЗ и 223-ФЗ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 соответствии с действующим законодательством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149435-0B62-4C48-BE7E-1C6E50619BE1}" type="parTrans" cxnId="{62856F48-A492-42D6-9BBD-BF2A6BFD0714}">
      <dgm:prSet/>
      <dgm:spPr/>
      <dgm:t>
        <a:bodyPr/>
        <a:lstStyle/>
        <a:p>
          <a:endParaRPr lang="ru-RU"/>
        </a:p>
      </dgm:t>
    </dgm:pt>
    <dgm:pt modelId="{0BE6925B-2649-44D8-A350-F2D3A06BB9F2}" type="sibTrans" cxnId="{62856F48-A492-42D6-9BBD-BF2A6BFD0714}">
      <dgm:prSet/>
      <dgm:spPr/>
      <dgm:t>
        <a:bodyPr/>
        <a:lstStyle/>
        <a:p>
          <a:endParaRPr lang="ru-RU"/>
        </a:p>
      </dgm:t>
    </dgm:pt>
    <dgm:pt modelId="{0DCE1909-D416-4EC8-A249-33CC2DC34FB1}">
      <dgm:prSet phldrT="[Текст]" custT="1"/>
      <dgm:spPr>
        <a:xfrm rot="16200000">
          <a:off x="708313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DB08446-2FA5-4EEA-B618-2D24E4E504F1}" type="sibTrans" cxnId="{C91BE62E-2A1F-485B-A625-EDD26FCD7DCB}">
      <dgm:prSet/>
      <dgm:spPr/>
      <dgm:t>
        <a:bodyPr/>
        <a:lstStyle/>
        <a:p>
          <a:endParaRPr lang="ru-RU"/>
        </a:p>
      </dgm:t>
    </dgm:pt>
    <dgm:pt modelId="{63C5306D-D4A2-4B7D-A34D-5111805FFC22}" type="parTrans" cxnId="{C91BE62E-2A1F-485B-A625-EDD26FCD7DCB}">
      <dgm:prSet/>
      <dgm:spPr/>
      <dgm:t>
        <a:bodyPr/>
        <a:lstStyle/>
        <a:p>
          <a:endParaRPr lang="ru-RU"/>
        </a:p>
      </dgm:t>
    </dgm:pt>
    <dgm:pt modelId="{458DA3AF-31B8-435E-9CE7-C7805C9FB1F4}" type="pres">
      <dgm:prSet presAssocID="{2FB9DAEB-EC22-4A50-A627-25CE53A378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E3DB0-4455-4A68-A3AC-D2ADFE86BC00}" type="pres">
      <dgm:prSet presAssocID="{5CB2A845-1E3C-4B2B-AF01-FFFA5FC70206}" presName="node" presStyleLbl="node1" presStyleIdx="0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4DBC000-2312-4CE4-9154-F8C627CAD755}" type="pres">
      <dgm:prSet presAssocID="{A691C8E0-BC39-453C-B30E-F33A506E18ED}" presName="sibTrans" presStyleCnt="0"/>
      <dgm:spPr/>
      <dgm:t>
        <a:bodyPr/>
        <a:lstStyle/>
        <a:p>
          <a:endParaRPr lang="ru-RU"/>
        </a:p>
      </dgm:t>
    </dgm:pt>
    <dgm:pt modelId="{7C1F7BE3-66ED-4B4D-B51C-7EDB5CF191EE}" type="pres">
      <dgm:prSet presAssocID="{29A92350-F547-492E-AB89-21F522EF1F8F}" presName="node" presStyleLbl="node1" presStyleIdx="1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C68E018-D2BC-4529-B3C3-7E6CE61A5355}" type="pres">
      <dgm:prSet presAssocID="{0BE6925B-2649-44D8-A350-F2D3A06BB9F2}" presName="sibTrans" presStyleCnt="0"/>
      <dgm:spPr/>
      <dgm:t>
        <a:bodyPr/>
        <a:lstStyle/>
        <a:p>
          <a:endParaRPr lang="ru-RU"/>
        </a:p>
      </dgm:t>
    </dgm:pt>
    <dgm:pt modelId="{2B34EDF8-4BB0-486C-A18D-D0EFFE22B8BA}" type="pres">
      <dgm:prSet presAssocID="{A8E48F89-04B2-486B-AFF5-93B976C75387}" presName="node" presStyleLbl="node1" presStyleIdx="2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5AD94B3-7FB1-4A55-A9FE-9D2BF1D40655}" type="pres">
      <dgm:prSet presAssocID="{0247013B-3383-45F7-8FDD-3EAEBC1C0A49}" presName="sibTrans" presStyleCnt="0"/>
      <dgm:spPr/>
      <dgm:t>
        <a:bodyPr/>
        <a:lstStyle/>
        <a:p>
          <a:endParaRPr lang="ru-RU"/>
        </a:p>
      </dgm:t>
    </dgm:pt>
    <dgm:pt modelId="{8699F1E7-EED7-4E04-9CE5-6CEC4AE0E2C6}" type="pres">
      <dgm:prSet presAssocID="{0DCE1909-D416-4EC8-A249-33CC2DC34FB1}" presName="node" presStyleLbl="node1" presStyleIdx="3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1DBBA04-BBE6-44E4-8FAB-B946BF42BBDB}" srcId="{2FB9DAEB-EC22-4A50-A627-25CE53A378E6}" destId="{5CB2A845-1E3C-4B2B-AF01-FFFA5FC70206}" srcOrd="0" destOrd="0" parTransId="{762F46F1-EC01-4F79-B188-2E129B2D25A8}" sibTransId="{A691C8E0-BC39-453C-B30E-F33A506E18ED}"/>
    <dgm:cxn modelId="{52663910-6CDD-4914-8A5E-0CFFB94B618C}" type="presOf" srcId="{2FB9DAEB-EC22-4A50-A627-25CE53A378E6}" destId="{458DA3AF-31B8-435E-9CE7-C7805C9FB1F4}" srcOrd="0" destOrd="0" presId="urn:microsoft.com/office/officeart/2005/8/layout/hList6"/>
    <dgm:cxn modelId="{9EDE3186-16A1-42CF-B55F-5865ABD81F5A}" type="presOf" srcId="{5CB2A845-1E3C-4B2B-AF01-FFFA5FC70206}" destId="{E92E3DB0-4455-4A68-A3AC-D2ADFE86BC00}" srcOrd="0" destOrd="0" presId="urn:microsoft.com/office/officeart/2005/8/layout/hList6"/>
    <dgm:cxn modelId="{3E1734E6-5EB6-429B-8BBF-52530BDE9106}" type="presOf" srcId="{A8E48F89-04B2-486B-AFF5-93B976C75387}" destId="{2B34EDF8-4BB0-486C-A18D-D0EFFE22B8BA}" srcOrd="0" destOrd="0" presId="urn:microsoft.com/office/officeart/2005/8/layout/hList6"/>
    <dgm:cxn modelId="{C28C89C2-9AE5-4921-908A-2B3FF998B7CF}" type="presOf" srcId="{0DCE1909-D416-4EC8-A249-33CC2DC34FB1}" destId="{8699F1E7-EED7-4E04-9CE5-6CEC4AE0E2C6}" srcOrd="0" destOrd="0" presId="urn:microsoft.com/office/officeart/2005/8/layout/hList6"/>
    <dgm:cxn modelId="{62856F48-A492-42D6-9BBD-BF2A6BFD0714}" srcId="{2FB9DAEB-EC22-4A50-A627-25CE53A378E6}" destId="{29A92350-F547-492E-AB89-21F522EF1F8F}" srcOrd="1" destOrd="0" parTransId="{F1149435-0B62-4C48-BE7E-1C6E50619BE1}" sibTransId="{0BE6925B-2649-44D8-A350-F2D3A06BB9F2}"/>
    <dgm:cxn modelId="{251DAB4D-1F7D-4538-A550-ED0F70789270}" type="presOf" srcId="{29A92350-F547-492E-AB89-21F522EF1F8F}" destId="{7C1F7BE3-66ED-4B4D-B51C-7EDB5CF191EE}" srcOrd="0" destOrd="0" presId="urn:microsoft.com/office/officeart/2005/8/layout/hList6"/>
    <dgm:cxn modelId="{C91BE62E-2A1F-485B-A625-EDD26FCD7DCB}" srcId="{2FB9DAEB-EC22-4A50-A627-25CE53A378E6}" destId="{0DCE1909-D416-4EC8-A249-33CC2DC34FB1}" srcOrd="3" destOrd="0" parTransId="{63C5306D-D4A2-4B7D-A34D-5111805FFC22}" sibTransId="{DDB08446-2FA5-4EEA-B618-2D24E4E504F1}"/>
    <dgm:cxn modelId="{554C0018-8425-4F2D-A57D-BC7804F07B0C}" srcId="{2FB9DAEB-EC22-4A50-A627-25CE53A378E6}" destId="{A8E48F89-04B2-486B-AFF5-93B976C75387}" srcOrd="2" destOrd="0" parTransId="{43BE9B08-71DE-41F9-AAFF-48FB399E127A}" sibTransId="{0247013B-3383-45F7-8FDD-3EAEBC1C0A49}"/>
    <dgm:cxn modelId="{DD543B8A-2DC9-4F44-BA9E-82CE9679A771}" type="presParOf" srcId="{458DA3AF-31B8-435E-9CE7-C7805C9FB1F4}" destId="{E92E3DB0-4455-4A68-A3AC-D2ADFE86BC00}" srcOrd="0" destOrd="0" presId="urn:microsoft.com/office/officeart/2005/8/layout/hList6"/>
    <dgm:cxn modelId="{48F31B2D-FD85-43BB-9257-DF0FE8D4AB30}" type="presParOf" srcId="{458DA3AF-31B8-435E-9CE7-C7805C9FB1F4}" destId="{14DBC000-2312-4CE4-9154-F8C627CAD755}" srcOrd="1" destOrd="0" presId="urn:microsoft.com/office/officeart/2005/8/layout/hList6"/>
    <dgm:cxn modelId="{F034971C-88D3-474C-AB2D-E4183D5C8D77}" type="presParOf" srcId="{458DA3AF-31B8-435E-9CE7-C7805C9FB1F4}" destId="{7C1F7BE3-66ED-4B4D-B51C-7EDB5CF191EE}" srcOrd="2" destOrd="0" presId="urn:microsoft.com/office/officeart/2005/8/layout/hList6"/>
    <dgm:cxn modelId="{12ADFF69-BA3D-4389-A28F-F975C23C7CCD}" type="presParOf" srcId="{458DA3AF-31B8-435E-9CE7-C7805C9FB1F4}" destId="{7C68E018-D2BC-4529-B3C3-7E6CE61A5355}" srcOrd="3" destOrd="0" presId="urn:microsoft.com/office/officeart/2005/8/layout/hList6"/>
    <dgm:cxn modelId="{9E5ACF91-06A0-4FC9-A810-9D326ED06229}" type="presParOf" srcId="{458DA3AF-31B8-435E-9CE7-C7805C9FB1F4}" destId="{2B34EDF8-4BB0-486C-A18D-D0EFFE22B8BA}" srcOrd="4" destOrd="0" presId="urn:microsoft.com/office/officeart/2005/8/layout/hList6"/>
    <dgm:cxn modelId="{9531F621-3265-4063-B71F-AF33543C4F4E}" type="presParOf" srcId="{458DA3AF-31B8-435E-9CE7-C7805C9FB1F4}" destId="{05AD94B3-7FB1-4A55-A9FE-9D2BF1D40655}" srcOrd="5" destOrd="0" presId="urn:microsoft.com/office/officeart/2005/8/layout/hList6"/>
    <dgm:cxn modelId="{8928ED22-E0BD-4B99-B605-1AC98A8DE3A3}" type="presParOf" srcId="{458DA3AF-31B8-435E-9CE7-C7805C9FB1F4}" destId="{8699F1E7-EED7-4E04-9CE5-6CEC4AE0E2C6}" srcOrd="6" destOrd="0" presId="urn:microsoft.com/office/officeart/2005/8/layout/hList6"/>
  </dgm:cxnLst>
  <dgm:bg/>
  <dgm:whole>
    <a:ln w="31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9DAEB-EC22-4A50-A627-25CE53A378E6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B2A845-1E3C-4B2B-AF01-FFFA5FC70206}">
      <dgm:prSet phldrT="[Текст]" custT="1"/>
      <dgm:spPr>
        <a:xfrm rot="16200000">
          <a:off x="37835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29,5%</a:t>
          </a:r>
          <a:endParaRPr lang="ru-RU" sz="16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Годовых, за фактическое пользование кредитом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2F46F1-EC01-4F79-B188-2E129B2D25A8}" type="parTrans" cxnId="{F1DBBA04-BBE6-44E4-8FAB-B946BF42BBDB}">
      <dgm:prSet/>
      <dgm:spPr/>
      <dgm:t>
        <a:bodyPr/>
        <a:lstStyle/>
        <a:p>
          <a:endParaRPr lang="ru-RU" sz="1000"/>
        </a:p>
      </dgm:t>
    </dgm:pt>
    <dgm:pt modelId="{A691C8E0-BC39-453C-B30E-F33A506E18ED}" type="sibTrans" cxnId="{F1DBBA04-BBE6-44E4-8FAB-B946BF42BBDB}">
      <dgm:prSet/>
      <dgm:spPr/>
      <dgm:t>
        <a:bodyPr/>
        <a:lstStyle/>
        <a:p>
          <a:endParaRPr lang="ru-RU" sz="1000"/>
        </a:p>
      </dgm:t>
    </dgm:pt>
    <dgm:pt modelId="{A8E48F89-04B2-486B-AFF5-93B976C75387}">
      <dgm:prSet phldrT="[Текст]" custT="1"/>
      <dgm:spPr>
        <a:xfrm rot="16200000">
          <a:off x="484820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8 000 000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Допустимый лимит в рамках стандартных условий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BE9B08-71DE-41F9-AAFF-48FB399E127A}" type="parTrans" cxnId="{554C0018-8425-4F2D-A57D-BC7804F07B0C}">
      <dgm:prSet/>
      <dgm:spPr/>
      <dgm:t>
        <a:bodyPr/>
        <a:lstStyle/>
        <a:p>
          <a:endParaRPr lang="ru-RU" sz="1000"/>
        </a:p>
      </dgm:t>
    </dgm:pt>
    <dgm:pt modelId="{0247013B-3383-45F7-8FDD-3EAEBC1C0A49}" type="sibTrans" cxnId="{554C0018-8425-4F2D-A57D-BC7804F07B0C}">
      <dgm:prSet/>
      <dgm:spPr/>
      <dgm:t>
        <a:bodyPr/>
        <a:lstStyle/>
        <a:p>
          <a:endParaRPr lang="ru-RU" sz="1000"/>
        </a:p>
      </dgm:t>
    </dgm:pt>
    <dgm:pt modelId="{0DCE1909-D416-4EC8-A249-33CC2DC34FB1}">
      <dgm:prSet phldrT="[Текст]" custT="1"/>
      <dgm:spPr>
        <a:xfrm rot="16200000">
          <a:off x="708313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t"/>
        <a:lstStyle/>
        <a:p>
          <a:endParaRPr lang="ru-RU" sz="8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endParaRPr lang="ru-RU" sz="8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C5306D-D4A2-4B7D-A34D-5111805FFC22}" type="parTrans" cxnId="{C91BE62E-2A1F-485B-A625-EDD26FCD7DCB}">
      <dgm:prSet/>
      <dgm:spPr/>
      <dgm:t>
        <a:bodyPr/>
        <a:lstStyle/>
        <a:p>
          <a:endParaRPr lang="ru-RU"/>
        </a:p>
      </dgm:t>
    </dgm:pt>
    <dgm:pt modelId="{DDB08446-2FA5-4EEA-B618-2D24E4E504F1}" type="sibTrans" cxnId="{C91BE62E-2A1F-485B-A625-EDD26FCD7DCB}">
      <dgm:prSet/>
      <dgm:spPr/>
      <dgm:t>
        <a:bodyPr/>
        <a:lstStyle/>
        <a:p>
          <a:endParaRPr lang="ru-RU"/>
        </a:p>
      </dgm:t>
    </dgm:pt>
    <dgm:pt modelId="{29A92350-F547-492E-AB89-21F522EF1F8F}">
      <dgm:prSet phldrT="[Текст]" custT="1"/>
      <dgm:spPr>
        <a:xfrm rot="16200000">
          <a:off x="261328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711200">
            <a:lnSpc>
              <a:spcPct val="100000"/>
            </a:lnSpc>
            <a:spcAft>
              <a:spcPts val="0"/>
            </a:spcAft>
          </a:pPr>
          <a:r>
            <a:rPr lang="ru-RU" sz="15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 год</a:t>
          </a: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Срок кредита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149435-0B62-4C48-BE7E-1C6E50619BE1}" type="parTrans" cxnId="{62856F48-A492-42D6-9BBD-BF2A6BFD0714}">
      <dgm:prSet/>
      <dgm:spPr/>
      <dgm:t>
        <a:bodyPr/>
        <a:lstStyle/>
        <a:p>
          <a:endParaRPr lang="ru-RU"/>
        </a:p>
      </dgm:t>
    </dgm:pt>
    <dgm:pt modelId="{0BE6925B-2649-44D8-A350-F2D3A06BB9F2}" type="sibTrans" cxnId="{62856F48-A492-42D6-9BBD-BF2A6BFD0714}">
      <dgm:prSet/>
      <dgm:spPr/>
      <dgm:t>
        <a:bodyPr/>
        <a:lstStyle/>
        <a:p>
          <a:endParaRPr lang="ru-RU"/>
        </a:p>
      </dgm:t>
    </dgm:pt>
    <dgm:pt modelId="{458DA3AF-31B8-435E-9CE7-C7805C9FB1F4}" type="pres">
      <dgm:prSet presAssocID="{2FB9DAEB-EC22-4A50-A627-25CE53A378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E3DB0-4455-4A68-A3AC-D2ADFE86BC00}" type="pres">
      <dgm:prSet presAssocID="{5CB2A845-1E3C-4B2B-AF01-FFFA5FC70206}" presName="node" presStyleLbl="node1" presStyleIdx="0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4DBC000-2312-4CE4-9154-F8C627CAD755}" type="pres">
      <dgm:prSet presAssocID="{A691C8E0-BC39-453C-B30E-F33A506E18ED}" presName="sibTrans" presStyleCnt="0"/>
      <dgm:spPr/>
      <dgm:t>
        <a:bodyPr/>
        <a:lstStyle/>
        <a:p>
          <a:endParaRPr lang="ru-RU"/>
        </a:p>
      </dgm:t>
    </dgm:pt>
    <dgm:pt modelId="{7C1F7BE3-66ED-4B4D-B51C-7EDB5CF191EE}" type="pres">
      <dgm:prSet presAssocID="{29A92350-F547-492E-AB89-21F522EF1F8F}" presName="node" presStyleLbl="node1" presStyleIdx="1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C68E018-D2BC-4529-B3C3-7E6CE61A5355}" type="pres">
      <dgm:prSet presAssocID="{0BE6925B-2649-44D8-A350-F2D3A06BB9F2}" presName="sibTrans" presStyleCnt="0"/>
      <dgm:spPr/>
      <dgm:t>
        <a:bodyPr/>
        <a:lstStyle/>
        <a:p>
          <a:endParaRPr lang="ru-RU"/>
        </a:p>
      </dgm:t>
    </dgm:pt>
    <dgm:pt modelId="{2B34EDF8-4BB0-486C-A18D-D0EFFE22B8BA}" type="pres">
      <dgm:prSet presAssocID="{A8E48F89-04B2-486B-AFF5-93B976C75387}" presName="node" presStyleLbl="node1" presStyleIdx="2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5AD94B3-7FB1-4A55-A9FE-9D2BF1D40655}" type="pres">
      <dgm:prSet presAssocID="{0247013B-3383-45F7-8FDD-3EAEBC1C0A49}" presName="sibTrans" presStyleCnt="0"/>
      <dgm:spPr/>
      <dgm:t>
        <a:bodyPr/>
        <a:lstStyle/>
        <a:p>
          <a:endParaRPr lang="ru-RU"/>
        </a:p>
      </dgm:t>
    </dgm:pt>
    <dgm:pt modelId="{8699F1E7-EED7-4E04-9CE5-6CEC4AE0E2C6}" type="pres">
      <dgm:prSet presAssocID="{0DCE1909-D416-4EC8-A249-33CC2DC34FB1}" presName="node" presStyleLbl="node1" presStyleIdx="3" presStyleCnt="4" custScaleX="23213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9CAEB11B-3D39-4FBF-A555-7B8BF31B12A9}" type="presOf" srcId="{0DCE1909-D416-4EC8-A249-33CC2DC34FB1}" destId="{8699F1E7-EED7-4E04-9CE5-6CEC4AE0E2C6}" srcOrd="0" destOrd="0" presId="urn:microsoft.com/office/officeart/2005/8/layout/hList6"/>
    <dgm:cxn modelId="{F1DBBA04-BBE6-44E4-8FAB-B946BF42BBDB}" srcId="{2FB9DAEB-EC22-4A50-A627-25CE53A378E6}" destId="{5CB2A845-1E3C-4B2B-AF01-FFFA5FC70206}" srcOrd="0" destOrd="0" parTransId="{762F46F1-EC01-4F79-B188-2E129B2D25A8}" sibTransId="{A691C8E0-BC39-453C-B30E-F33A506E18ED}"/>
    <dgm:cxn modelId="{213A8DC3-5CB4-41B7-B3EE-4638CAEE0B96}" type="presOf" srcId="{5CB2A845-1E3C-4B2B-AF01-FFFA5FC70206}" destId="{E92E3DB0-4455-4A68-A3AC-D2ADFE86BC00}" srcOrd="0" destOrd="0" presId="urn:microsoft.com/office/officeart/2005/8/layout/hList6"/>
    <dgm:cxn modelId="{492C47D0-7AFB-4BCA-BBEC-9BF82BAFB938}" type="presOf" srcId="{A8E48F89-04B2-486B-AFF5-93B976C75387}" destId="{2B34EDF8-4BB0-486C-A18D-D0EFFE22B8BA}" srcOrd="0" destOrd="0" presId="urn:microsoft.com/office/officeart/2005/8/layout/hList6"/>
    <dgm:cxn modelId="{BCB3DC60-D84D-4668-840A-F633C9968369}" type="presOf" srcId="{2FB9DAEB-EC22-4A50-A627-25CE53A378E6}" destId="{458DA3AF-31B8-435E-9CE7-C7805C9FB1F4}" srcOrd="0" destOrd="0" presId="urn:microsoft.com/office/officeart/2005/8/layout/hList6"/>
    <dgm:cxn modelId="{62856F48-A492-42D6-9BBD-BF2A6BFD0714}" srcId="{2FB9DAEB-EC22-4A50-A627-25CE53A378E6}" destId="{29A92350-F547-492E-AB89-21F522EF1F8F}" srcOrd="1" destOrd="0" parTransId="{F1149435-0B62-4C48-BE7E-1C6E50619BE1}" sibTransId="{0BE6925B-2649-44D8-A350-F2D3A06BB9F2}"/>
    <dgm:cxn modelId="{FC87AB56-39C9-436A-ABDC-6546217B837D}" type="presOf" srcId="{29A92350-F547-492E-AB89-21F522EF1F8F}" destId="{7C1F7BE3-66ED-4B4D-B51C-7EDB5CF191EE}" srcOrd="0" destOrd="0" presId="urn:microsoft.com/office/officeart/2005/8/layout/hList6"/>
    <dgm:cxn modelId="{C91BE62E-2A1F-485B-A625-EDD26FCD7DCB}" srcId="{2FB9DAEB-EC22-4A50-A627-25CE53A378E6}" destId="{0DCE1909-D416-4EC8-A249-33CC2DC34FB1}" srcOrd="3" destOrd="0" parTransId="{63C5306D-D4A2-4B7D-A34D-5111805FFC22}" sibTransId="{DDB08446-2FA5-4EEA-B618-2D24E4E504F1}"/>
    <dgm:cxn modelId="{554C0018-8425-4F2D-A57D-BC7804F07B0C}" srcId="{2FB9DAEB-EC22-4A50-A627-25CE53A378E6}" destId="{A8E48F89-04B2-486B-AFF5-93B976C75387}" srcOrd="2" destOrd="0" parTransId="{43BE9B08-71DE-41F9-AAFF-48FB399E127A}" sibTransId="{0247013B-3383-45F7-8FDD-3EAEBC1C0A49}"/>
    <dgm:cxn modelId="{A9B69584-C31F-4A5A-AF58-93B455577B3E}" type="presParOf" srcId="{458DA3AF-31B8-435E-9CE7-C7805C9FB1F4}" destId="{E92E3DB0-4455-4A68-A3AC-D2ADFE86BC00}" srcOrd="0" destOrd="0" presId="urn:microsoft.com/office/officeart/2005/8/layout/hList6"/>
    <dgm:cxn modelId="{CA043DF1-BA4E-4844-9FB9-E268B9385938}" type="presParOf" srcId="{458DA3AF-31B8-435E-9CE7-C7805C9FB1F4}" destId="{14DBC000-2312-4CE4-9154-F8C627CAD755}" srcOrd="1" destOrd="0" presId="urn:microsoft.com/office/officeart/2005/8/layout/hList6"/>
    <dgm:cxn modelId="{21E78064-8E6B-495B-8EB4-794FCB83D9D7}" type="presParOf" srcId="{458DA3AF-31B8-435E-9CE7-C7805C9FB1F4}" destId="{7C1F7BE3-66ED-4B4D-B51C-7EDB5CF191EE}" srcOrd="2" destOrd="0" presId="urn:microsoft.com/office/officeart/2005/8/layout/hList6"/>
    <dgm:cxn modelId="{B6932805-6D3D-4AAC-ADF9-94682BB95AC3}" type="presParOf" srcId="{458DA3AF-31B8-435E-9CE7-C7805C9FB1F4}" destId="{7C68E018-D2BC-4529-B3C3-7E6CE61A5355}" srcOrd="3" destOrd="0" presId="urn:microsoft.com/office/officeart/2005/8/layout/hList6"/>
    <dgm:cxn modelId="{F6EDA1BB-4F28-4F0A-8283-548412016789}" type="presParOf" srcId="{458DA3AF-31B8-435E-9CE7-C7805C9FB1F4}" destId="{2B34EDF8-4BB0-486C-A18D-D0EFFE22B8BA}" srcOrd="4" destOrd="0" presId="urn:microsoft.com/office/officeart/2005/8/layout/hList6"/>
    <dgm:cxn modelId="{447DEC62-F91D-4363-AA93-7220355A9409}" type="presParOf" srcId="{458DA3AF-31B8-435E-9CE7-C7805C9FB1F4}" destId="{05AD94B3-7FB1-4A55-A9FE-9D2BF1D40655}" srcOrd="5" destOrd="0" presId="urn:microsoft.com/office/officeart/2005/8/layout/hList6"/>
    <dgm:cxn modelId="{66D72C16-6576-4B90-A4AE-091F6077AABA}" type="presParOf" srcId="{458DA3AF-31B8-435E-9CE7-C7805C9FB1F4}" destId="{8699F1E7-EED7-4E04-9CE5-6CEC4AE0E2C6}" srcOrd="6" destOrd="0" presId="urn:microsoft.com/office/officeart/2005/8/layout/hList6"/>
  </dgm:cxnLst>
  <dgm:bg/>
  <dgm:whole>
    <a:ln w="3175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9DAEB-EC22-4A50-A627-25CE53A378E6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B2A845-1E3C-4B2B-AF01-FFFA5FC70206}">
      <dgm:prSet phldrT="[Текст]" custT="1"/>
      <dgm:spPr>
        <a:xfrm rot="16200000">
          <a:off x="37835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СПЕЦИАЛИСТ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 руб. 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250</a:t>
          </a:r>
          <a:r>
            <a:rPr lang="ru-RU" sz="1200" b="1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</a:t>
          </a: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руб.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поручения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*ВСЕГО 100 руб</a:t>
          </a:r>
          <a:r>
            <a:rPr lang="ru-RU" sz="1200" b="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 платежное поручение первые 90 дней с момента открытия Р/с</a:t>
          </a:r>
          <a:endParaRPr lang="ru-RU" sz="12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62F46F1-EC01-4F79-B188-2E129B2D25A8}" type="parTrans" cxnId="{F1DBBA04-BBE6-44E4-8FAB-B946BF42BBDB}">
      <dgm:prSet/>
      <dgm:spPr/>
      <dgm:t>
        <a:bodyPr/>
        <a:lstStyle/>
        <a:p>
          <a:endParaRPr lang="ru-RU" sz="1000"/>
        </a:p>
      </dgm:t>
    </dgm:pt>
    <dgm:pt modelId="{A691C8E0-BC39-453C-B30E-F33A506E18ED}" type="sibTrans" cxnId="{F1DBBA04-BBE6-44E4-8FAB-B946BF42BBDB}">
      <dgm:prSet/>
      <dgm:spPr/>
      <dgm:t>
        <a:bodyPr/>
        <a:lstStyle/>
        <a:p>
          <a:endParaRPr lang="ru-RU" sz="1000"/>
        </a:p>
      </dgm:t>
    </dgm:pt>
    <dgm:pt modelId="{A8E48F89-04B2-486B-AFF5-93B976C75387}">
      <dgm:prSet phldrT="[Текст]" custT="1"/>
      <dgm:spPr>
        <a:xfrm rot="16200000">
          <a:off x="4848208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666750">
            <a:lnSpc>
              <a:spcPct val="100000"/>
            </a:lnSpc>
            <a:spcAft>
              <a:spcPts val="0"/>
            </a:spcAft>
          </a:pPr>
          <a:r>
            <a:rPr lang="ru-RU" sz="15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ПРОФЕССИОНАЛ</a:t>
          </a: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500" b="1" u="sng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2499 </a:t>
          </a:r>
          <a:r>
            <a:rPr lang="ru-RU" sz="120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руб.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endParaRPr lang="ru-RU" sz="120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 руб.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i="0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 поручения</a:t>
          </a: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20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20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200" b="0" i="0" u="none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500" b="1" u="sng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algn="ctr" defTabSz="666750">
            <a:lnSpc>
              <a:spcPct val="100000"/>
            </a:lnSpc>
            <a:spcAft>
              <a:spcPts val="0"/>
            </a:spcAft>
          </a:pP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BE9B08-71DE-41F9-AAFF-48FB399E127A}" type="parTrans" cxnId="{554C0018-8425-4F2D-A57D-BC7804F07B0C}">
      <dgm:prSet/>
      <dgm:spPr/>
      <dgm:t>
        <a:bodyPr/>
        <a:lstStyle/>
        <a:p>
          <a:endParaRPr lang="ru-RU" sz="1000"/>
        </a:p>
      </dgm:t>
    </dgm:pt>
    <dgm:pt modelId="{0247013B-3383-45F7-8FDD-3EAEBC1C0A49}" type="sibTrans" cxnId="{554C0018-8425-4F2D-A57D-BC7804F07B0C}">
      <dgm:prSet/>
      <dgm:spPr/>
      <dgm:t>
        <a:bodyPr/>
        <a:lstStyle/>
        <a:p>
          <a:endParaRPr lang="ru-RU" sz="1000"/>
        </a:p>
      </dgm:t>
    </dgm:pt>
    <dgm:pt modelId="{29A92350-F547-492E-AB89-21F522EF1F8F}">
      <dgm:prSet phldrT="[Текст]" custT="1"/>
      <dgm:spPr>
        <a:xfrm rot="16200000">
          <a:off x="2613283" y="-376513"/>
          <a:ext cx="1411952" cy="2164978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defTabSz="711200">
            <a:lnSpc>
              <a:spcPct val="100000"/>
            </a:lnSpc>
            <a:spcAft>
              <a:spcPts val="0"/>
            </a:spcAft>
          </a:pPr>
          <a:r>
            <a:rPr lang="ru-RU" sz="1500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ЭКСПЕРТ</a:t>
          </a:r>
        </a:p>
        <a:p>
          <a:pPr algn="ctr" defTabSz="711200">
            <a:lnSpc>
              <a:spcPct val="100000"/>
            </a:lnSpc>
            <a:spcAft>
              <a:spcPts val="0"/>
            </a:spcAft>
          </a:pPr>
          <a:endParaRPr lang="ru-RU" sz="1200" b="0" u="sng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500</a:t>
          </a:r>
          <a:r>
            <a:rPr lang="ru-RU" sz="1200" b="1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</a:t>
          </a: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руб.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25 руб.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 поручения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1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*БЕСПЛАТНО ПЕРВЫЕ 90 ДНЕЙ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r>
            <a:rPr lang="ru-RU" sz="12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 момента открытия Р/с</a:t>
          </a:r>
        </a:p>
        <a:p>
          <a:pPr marL="0" indent="0" algn="ctr" defTabSz="179388">
            <a:lnSpc>
              <a:spcPct val="100000"/>
            </a:lnSpc>
            <a:spcAft>
              <a:spcPts val="0"/>
            </a:spcAft>
            <a:tabLst/>
          </a:pPr>
          <a:endParaRPr lang="ru-RU" sz="12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BE6925B-2649-44D8-A350-F2D3A06BB9F2}" type="sibTrans" cxnId="{62856F48-A492-42D6-9BBD-BF2A6BFD0714}">
      <dgm:prSet/>
      <dgm:spPr/>
      <dgm:t>
        <a:bodyPr/>
        <a:lstStyle/>
        <a:p>
          <a:endParaRPr lang="ru-RU"/>
        </a:p>
      </dgm:t>
    </dgm:pt>
    <dgm:pt modelId="{F1149435-0B62-4C48-BE7E-1C6E50619BE1}" type="parTrans" cxnId="{62856F48-A492-42D6-9BBD-BF2A6BFD0714}">
      <dgm:prSet/>
      <dgm:spPr/>
      <dgm:t>
        <a:bodyPr/>
        <a:lstStyle/>
        <a:p>
          <a:endParaRPr lang="ru-RU"/>
        </a:p>
      </dgm:t>
    </dgm:pt>
    <dgm:pt modelId="{458DA3AF-31B8-435E-9CE7-C7805C9FB1F4}" type="pres">
      <dgm:prSet presAssocID="{2FB9DAEB-EC22-4A50-A627-25CE53A378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E3DB0-4455-4A68-A3AC-D2ADFE86BC00}" type="pres">
      <dgm:prSet presAssocID="{5CB2A845-1E3C-4B2B-AF01-FFFA5FC70206}" presName="node" presStyleLbl="node1" presStyleIdx="0" presStyleCnt="3" custScaleX="232139" custLinFactNeighborX="-35933" custLinFactNeighborY="75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14DBC000-2312-4CE4-9154-F8C627CAD755}" type="pres">
      <dgm:prSet presAssocID="{A691C8E0-BC39-453C-B30E-F33A506E18ED}" presName="sibTrans" presStyleCnt="0"/>
      <dgm:spPr/>
      <dgm:t>
        <a:bodyPr/>
        <a:lstStyle/>
        <a:p>
          <a:endParaRPr lang="ru-RU"/>
        </a:p>
      </dgm:t>
    </dgm:pt>
    <dgm:pt modelId="{7C1F7BE3-66ED-4B4D-B51C-7EDB5CF191EE}" type="pres">
      <dgm:prSet presAssocID="{29A92350-F547-492E-AB89-21F522EF1F8F}" presName="node" presStyleLbl="node1" presStyleIdx="1" presStyleCnt="3" custScaleX="232139" custLinFactNeighborX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7C68E018-D2BC-4529-B3C3-7E6CE61A5355}" type="pres">
      <dgm:prSet presAssocID="{0BE6925B-2649-44D8-A350-F2D3A06BB9F2}" presName="sibTrans" presStyleCnt="0"/>
      <dgm:spPr/>
      <dgm:t>
        <a:bodyPr/>
        <a:lstStyle/>
        <a:p>
          <a:endParaRPr lang="ru-RU"/>
        </a:p>
      </dgm:t>
    </dgm:pt>
    <dgm:pt modelId="{2B34EDF8-4BB0-486C-A18D-D0EFFE22B8BA}" type="pres">
      <dgm:prSet presAssocID="{A8E48F89-04B2-486B-AFF5-93B976C75387}" presName="node" presStyleLbl="node1" presStyleIdx="2" presStyleCnt="3" custScaleX="232139" custLinFactNeighborY="307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1DBBA04-BBE6-44E4-8FAB-B946BF42BBDB}" srcId="{2FB9DAEB-EC22-4A50-A627-25CE53A378E6}" destId="{5CB2A845-1E3C-4B2B-AF01-FFFA5FC70206}" srcOrd="0" destOrd="0" parTransId="{762F46F1-EC01-4F79-B188-2E129B2D25A8}" sibTransId="{A691C8E0-BC39-453C-B30E-F33A506E18ED}"/>
    <dgm:cxn modelId="{B83C77D2-5E51-4835-81E7-F11F8EFDDC96}" type="presOf" srcId="{29A92350-F547-492E-AB89-21F522EF1F8F}" destId="{7C1F7BE3-66ED-4B4D-B51C-7EDB5CF191EE}" srcOrd="0" destOrd="0" presId="urn:microsoft.com/office/officeart/2005/8/layout/hList6"/>
    <dgm:cxn modelId="{7D7810A4-BE5F-4EDA-8ED3-FADC68DD2599}" type="presOf" srcId="{5CB2A845-1E3C-4B2B-AF01-FFFA5FC70206}" destId="{E92E3DB0-4455-4A68-A3AC-D2ADFE86BC00}" srcOrd="0" destOrd="0" presId="urn:microsoft.com/office/officeart/2005/8/layout/hList6"/>
    <dgm:cxn modelId="{62856F48-A492-42D6-9BBD-BF2A6BFD0714}" srcId="{2FB9DAEB-EC22-4A50-A627-25CE53A378E6}" destId="{29A92350-F547-492E-AB89-21F522EF1F8F}" srcOrd="1" destOrd="0" parTransId="{F1149435-0B62-4C48-BE7E-1C6E50619BE1}" sibTransId="{0BE6925B-2649-44D8-A350-F2D3A06BB9F2}"/>
    <dgm:cxn modelId="{16F0C5C0-F2A7-48C3-909C-EE07D3180B62}" type="presOf" srcId="{2FB9DAEB-EC22-4A50-A627-25CE53A378E6}" destId="{458DA3AF-31B8-435E-9CE7-C7805C9FB1F4}" srcOrd="0" destOrd="0" presId="urn:microsoft.com/office/officeart/2005/8/layout/hList6"/>
    <dgm:cxn modelId="{E41D3294-E79B-4936-8E60-B464579DC351}" type="presOf" srcId="{A8E48F89-04B2-486B-AFF5-93B976C75387}" destId="{2B34EDF8-4BB0-486C-A18D-D0EFFE22B8BA}" srcOrd="0" destOrd="0" presId="urn:microsoft.com/office/officeart/2005/8/layout/hList6"/>
    <dgm:cxn modelId="{554C0018-8425-4F2D-A57D-BC7804F07B0C}" srcId="{2FB9DAEB-EC22-4A50-A627-25CE53A378E6}" destId="{A8E48F89-04B2-486B-AFF5-93B976C75387}" srcOrd="2" destOrd="0" parTransId="{43BE9B08-71DE-41F9-AAFF-48FB399E127A}" sibTransId="{0247013B-3383-45F7-8FDD-3EAEBC1C0A49}"/>
    <dgm:cxn modelId="{A953AECC-697C-40D8-AA36-BD23F86A8363}" type="presParOf" srcId="{458DA3AF-31B8-435E-9CE7-C7805C9FB1F4}" destId="{E92E3DB0-4455-4A68-A3AC-D2ADFE86BC00}" srcOrd="0" destOrd="0" presId="urn:microsoft.com/office/officeart/2005/8/layout/hList6"/>
    <dgm:cxn modelId="{D794B79D-2C49-43E9-B4E5-5E8BA184F913}" type="presParOf" srcId="{458DA3AF-31B8-435E-9CE7-C7805C9FB1F4}" destId="{14DBC000-2312-4CE4-9154-F8C627CAD755}" srcOrd="1" destOrd="0" presId="urn:microsoft.com/office/officeart/2005/8/layout/hList6"/>
    <dgm:cxn modelId="{4AE672A5-325D-4152-BF72-62333FAA5185}" type="presParOf" srcId="{458DA3AF-31B8-435E-9CE7-C7805C9FB1F4}" destId="{7C1F7BE3-66ED-4B4D-B51C-7EDB5CF191EE}" srcOrd="2" destOrd="0" presId="urn:microsoft.com/office/officeart/2005/8/layout/hList6"/>
    <dgm:cxn modelId="{157BEB50-8AF1-447F-85EC-EC838DBAA793}" type="presParOf" srcId="{458DA3AF-31B8-435E-9CE7-C7805C9FB1F4}" destId="{7C68E018-D2BC-4529-B3C3-7E6CE61A5355}" srcOrd="3" destOrd="0" presId="urn:microsoft.com/office/officeart/2005/8/layout/hList6"/>
    <dgm:cxn modelId="{953A3436-4695-4C83-A975-18C05F971C58}" type="presParOf" srcId="{458DA3AF-31B8-435E-9CE7-C7805C9FB1F4}" destId="{2B34EDF8-4BB0-486C-A18D-D0EFFE22B8BA}" srcOrd="4" destOrd="0" presId="urn:microsoft.com/office/officeart/2005/8/layout/hList6"/>
  </dgm:cxnLst>
  <dgm:bg/>
  <dgm:whole>
    <a:ln w="31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3DB0-4455-4A68-A3AC-D2ADFE86BC00}">
      <dsp:nvSpPr>
        <dsp:cNvPr id="0" name=""/>
        <dsp:cNvSpPr/>
      </dsp:nvSpPr>
      <dsp:spPr>
        <a:xfrm rot="16200000">
          <a:off x="422630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2,5 %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от суммы кредита,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но не менее 5 000 руб. -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единовременная комиссия за выдачу </a:t>
          </a: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6450" y="64604"/>
        <a:ext cx="2035770" cy="1194201"/>
      </dsp:txXfrm>
    </dsp:sp>
    <dsp:sp modelId="{7C1F7BE3-66ED-4B4D-B51C-7EDB5CF191EE}">
      <dsp:nvSpPr>
        <dsp:cNvPr id="0" name=""/>
        <dsp:cNvSpPr/>
      </dsp:nvSpPr>
      <dsp:spPr>
        <a:xfrm rot="16200000">
          <a:off x="2657555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12,00 %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годовых за фактический срок пользования кредитом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301375" y="64604"/>
        <a:ext cx="2035770" cy="1194201"/>
      </dsp:txXfrm>
    </dsp:sp>
    <dsp:sp modelId="{2B34EDF8-4BB0-486C-A18D-D0EFFE22B8BA}">
      <dsp:nvSpPr>
        <dsp:cNvPr id="0" name=""/>
        <dsp:cNvSpPr/>
      </dsp:nvSpPr>
      <dsp:spPr>
        <a:xfrm rot="16200000">
          <a:off x="4892479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8 000 000 руб.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максимальная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сумма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4536299" y="64604"/>
        <a:ext cx="2035770" cy="1194201"/>
      </dsp:txXfrm>
    </dsp:sp>
    <dsp:sp modelId="{8699F1E7-EED7-4E04-9CE5-6CEC4AE0E2C6}">
      <dsp:nvSpPr>
        <dsp:cNvPr id="0" name=""/>
        <dsp:cNvSpPr/>
      </dsp:nvSpPr>
      <dsp:spPr>
        <a:xfrm rot="16200000">
          <a:off x="7127404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771224" y="64604"/>
        <a:ext cx="2035770" cy="119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3DB0-4455-4A68-A3AC-D2ADFE86BC00}">
      <dsp:nvSpPr>
        <dsp:cNvPr id="0" name=""/>
        <dsp:cNvSpPr/>
      </dsp:nvSpPr>
      <dsp:spPr>
        <a:xfrm rot="16200000">
          <a:off x="422630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2 500 руб.</a:t>
          </a:r>
          <a:endParaRPr lang="ru-RU" sz="16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Единовременная минимальная комиссия за выдачу </a:t>
          </a: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6450" y="64604"/>
        <a:ext cx="2035770" cy="1194201"/>
      </dsp:txXfrm>
    </dsp:sp>
    <dsp:sp modelId="{7C1F7BE3-66ED-4B4D-B51C-7EDB5CF191EE}">
      <dsp:nvSpPr>
        <dsp:cNvPr id="0" name=""/>
        <dsp:cNvSpPr/>
      </dsp:nvSpPr>
      <dsp:spPr>
        <a:xfrm rot="16200000">
          <a:off x="2657555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44-ФЗ и 223-ФЗ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В соответствии с действующим законодательством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301375" y="64604"/>
        <a:ext cx="2035770" cy="1194201"/>
      </dsp:txXfrm>
    </dsp:sp>
    <dsp:sp modelId="{2B34EDF8-4BB0-486C-A18D-D0EFFE22B8BA}">
      <dsp:nvSpPr>
        <dsp:cNvPr id="0" name=""/>
        <dsp:cNvSpPr/>
      </dsp:nvSpPr>
      <dsp:spPr>
        <a:xfrm rot="16200000">
          <a:off x="4892479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170 000 000 руб.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Допустимый лимит в рамках стандартных условий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4536299" y="64604"/>
        <a:ext cx="2035770" cy="1194201"/>
      </dsp:txXfrm>
    </dsp:sp>
    <dsp:sp modelId="{8699F1E7-EED7-4E04-9CE5-6CEC4AE0E2C6}">
      <dsp:nvSpPr>
        <dsp:cNvPr id="0" name=""/>
        <dsp:cNvSpPr/>
      </dsp:nvSpPr>
      <dsp:spPr>
        <a:xfrm rot="16200000">
          <a:off x="7127404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771224" y="64604"/>
        <a:ext cx="2035770" cy="1194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3DB0-4455-4A68-A3AC-D2ADFE86BC00}">
      <dsp:nvSpPr>
        <dsp:cNvPr id="0" name=""/>
        <dsp:cNvSpPr/>
      </dsp:nvSpPr>
      <dsp:spPr>
        <a:xfrm rot="16200000">
          <a:off x="422630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29,5%</a:t>
          </a:r>
          <a:endParaRPr lang="ru-RU" sz="16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Годовых, за фактическое пользование кредитом</a:t>
          </a: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6450" y="64604"/>
        <a:ext cx="2035770" cy="1194201"/>
      </dsp:txXfrm>
    </dsp:sp>
    <dsp:sp modelId="{7C1F7BE3-66ED-4B4D-B51C-7EDB5CF191EE}">
      <dsp:nvSpPr>
        <dsp:cNvPr id="0" name=""/>
        <dsp:cNvSpPr/>
      </dsp:nvSpPr>
      <dsp:spPr>
        <a:xfrm rot="16200000">
          <a:off x="2657555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 год</a:t>
          </a: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Срок кредита</a:t>
          </a:r>
          <a:endParaRPr lang="ru-RU" sz="1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2301375" y="64604"/>
        <a:ext cx="2035770" cy="1194201"/>
      </dsp:txXfrm>
    </dsp:sp>
    <dsp:sp modelId="{2B34EDF8-4BB0-486C-A18D-D0EFFE22B8BA}">
      <dsp:nvSpPr>
        <dsp:cNvPr id="0" name=""/>
        <dsp:cNvSpPr/>
      </dsp:nvSpPr>
      <dsp:spPr>
        <a:xfrm rot="16200000">
          <a:off x="4892479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8 000 000 руб.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Допустимый лимит в рамках стандартных условий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4536299" y="64604"/>
        <a:ext cx="2035770" cy="1194201"/>
      </dsp:txXfrm>
    </dsp:sp>
    <dsp:sp modelId="{8699F1E7-EED7-4E04-9CE5-6CEC4AE0E2C6}">
      <dsp:nvSpPr>
        <dsp:cNvPr id="0" name=""/>
        <dsp:cNvSpPr/>
      </dsp:nvSpPr>
      <dsp:spPr>
        <a:xfrm rot="16200000">
          <a:off x="7127404" y="-420784"/>
          <a:ext cx="1323409" cy="2164978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Доступно на ЭТП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771224" y="64604"/>
        <a:ext cx="2035770" cy="1194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E3DB0-4455-4A68-A3AC-D2ADFE86BC00}">
      <dsp:nvSpPr>
        <dsp:cNvPr id="0" name=""/>
        <dsp:cNvSpPr/>
      </dsp:nvSpPr>
      <dsp:spPr>
        <a:xfrm rot="16200000">
          <a:off x="274972" y="-274972"/>
          <a:ext cx="2341721" cy="2891666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СПЕЦИАЛИСТ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 руб.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250</a:t>
          </a:r>
          <a:r>
            <a:rPr lang="ru-RU" sz="1200" b="1" kern="120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</a:t>
          </a: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руб.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поручения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*ВСЕГО 100 руб</a:t>
          </a:r>
          <a:r>
            <a:rPr lang="ru-RU" sz="1200" b="0" kern="120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За платежное поручение первые 90 дней с момента открытия Р/с</a:t>
          </a:r>
          <a:endParaRPr lang="ru-RU" sz="1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114313" y="114313"/>
        <a:ext cx="2663040" cy="2113095"/>
      </dsp:txXfrm>
    </dsp:sp>
    <dsp:sp modelId="{7C1F7BE3-66ED-4B4D-B51C-7EDB5CF191EE}">
      <dsp:nvSpPr>
        <dsp:cNvPr id="0" name=""/>
        <dsp:cNvSpPr/>
      </dsp:nvSpPr>
      <dsp:spPr>
        <a:xfrm rot="16200000">
          <a:off x="3265862" y="-274972"/>
          <a:ext cx="2341721" cy="2891666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ЭКСПЕРТ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u="sng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500</a:t>
          </a:r>
          <a:r>
            <a:rPr lang="ru-RU" sz="1200" b="1" kern="120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</a:t>
          </a: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руб.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25 руб.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 поручения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1" kern="1200" dirty="0" smtClean="0">
              <a:solidFill>
                <a:srgbClr val="EC7C89"/>
              </a:solidFill>
              <a:latin typeface="Calibri" panose="020F0502020204030204"/>
              <a:ea typeface="+mn-ea"/>
              <a:cs typeface="+mn-cs"/>
            </a:rPr>
            <a:t>*БЕСПЛАТНО ПЕРВЫЕ 90 ДНЕЙ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 момента открытия Р/с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endParaRPr lang="ru-RU" sz="12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3105203" y="114313"/>
        <a:ext cx="2663040" cy="2113095"/>
      </dsp:txXfrm>
    </dsp:sp>
    <dsp:sp modelId="{2B34EDF8-4BB0-486C-A18D-D0EFFE22B8BA}">
      <dsp:nvSpPr>
        <dsp:cNvPr id="0" name=""/>
        <dsp:cNvSpPr/>
      </dsp:nvSpPr>
      <dsp:spPr>
        <a:xfrm rot="16200000">
          <a:off x="6250952" y="-274972"/>
          <a:ext cx="2341721" cy="2891666"/>
        </a:xfrm>
        <a:prstGeom prst="round2Diag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ПРОФЕССИОНАЛ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u="sng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2499 </a:t>
          </a:r>
          <a:r>
            <a:rPr lang="ru-RU" sz="12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руб.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Абонентская плата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endParaRPr lang="ru-RU" sz="120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0 руб.</a:t>
          </a:r>
        </a:p>
        <a:p>
          <a:pPr marL="0" lvl="0" indent="0" algn="ctr" defTabSz="179388">
            <a:lnSpc>
              <a:spcPct val="100000"/>
            </a:lnSpc>
            <a:spcBef>
              <a:spcPct val="0"/>
            </a:spcBef>
            <a:spcAft>
              <a:spcPts val="0"/>
            </a:spcAft>
            <a:tabLst/>
          </a:pPr>
          <a:r>
            <a:rPr lang="ru-RU" sz="1200" b="0" i="0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Стоимость платежного поручения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0" i="0" u="none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500" b="1" u="sng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5400000">
        <a:off x="6090293" y="114313"/>
        <a:ext cx="2663040" cy="2113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F143-332E-40D8-AB4C-87DDB9E7F4A1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60FCB-B88E-4A9B-B0E2-B066549686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15192" indent="-210472" defTabSz="4136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36136" indent="-210472" defTabSz="4136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57080" indent="-210472" defTabSz="4136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78024" indent="-210472" defTabSz="4136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B791BC-F3CB-4352-8DEE-83EC5A8B06DE}" type="slidenum">
              <a:rPr lang="ru-RU" altLang="ru-RU" sz="13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300" dirty="0">
              <a:cs typeface="Arial Unicode MS" panose="020B0604020202020204" pitchFamily="34" charset="-128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1363" y="368300"/>
            <a:ext cx="2424112" cy="1817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6275" y="2303170"/>
            <a:ext cx="11256099" cy="218221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79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показываем долю присутствия</a:t>
            </a:r>
            <a:r>
              <a:rPr lang="ru-RU" baseline="0" dirty="0" smtClean="0"/>
              <a:t> РТС по 44 ФЗ в СВОИХ регионах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0FCB-B88E-4A9B-B0E2-B0665496862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6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показываем долю присутствия</a:t>
            </a:r>
            <a:r>
              <a:rPr lang="ru-RU" baseline="0" dirty="0" smtClean="0"/>
              <a:t> РТС по 44 ФЗ в СВОИХ регионах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0FCB-B88E-4A9B-B0E2-B0665496862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объему проведённых ЭА на</a:t>
            </a:r>
            <a:r>
              <a:rPr lang="ru-RU" baseline="0" dirty="0" smtClean="0"/>
              <a:t> региональном уровне РТС-тендер является лидеров среди площадок 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0FCB-B88E-4A9B-B0E2-B066549686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6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Самое</a:t>
            </a:r>
            <a:r>
              <a:rPr lang="ru-RU" baseline="0" dirty="0" smtClean="0"/>
              <a:t> большое количество</a:t>
            </a:r>
            <a:r>
              <a:rPr lang="ru-RU" dirty="0" smtClean="0"/>
              <a:t> состоявшихся процедур из 3 крупнейших площадок РФ и самое низкое</a:t>
            </a:r>
            <a:r>
              <a:rPr lang="ru-RU" baseline="0" dirty="0" smtClean="0"/>
              <a:t> количество не состоявшихся ЭА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0FCB-B88E-4A9B-B0E2-B0665496862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9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 высокая доля состоявшихся процедур из 3 крупнейших площадок РФ и самая низкая</a:t>
            </a:r>
            <a:r>
              <a:rPr lang="ru-RU" baseline="0" dirty="0" smtClean="0"/>
              <a:t> доля не состоявшихся ЭА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0FCB-B88E-4A9B-B0E2-B066549686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51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9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F05C7A-696E-493A-A5F1-96CB974B77AC}" type="slidenum">
              <a:rPr lang="ru-RU" altLang="ru-RU" smtClean="0"/>
              <a:pPr>
                <a:defRPr/>
              </a:pPr>
              <a:t>45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375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30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02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74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4613" indent="-227013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DD2DAA9-7A04-4D62-95CF-C36EE6F1C3E9}" type="slidenum">
              <a:rPr lang="ru-RU" altLang="ru-RU" sz="1400">
                <a:cs typeface="Arial Unicode MS" panose="020B0604020202020204" pitchFamily="34" charset="-128"/>
              </a:rPr>
              <a:pPr eaLnBrk="1">
                <a:spcBef>
                  <a:spcPct val="0"/>
                </a:spcBef>
              </a:pPr>
              <a:t>49</a:t>
            </a:fld>
            <a:endParaRPr lang="ru-RU" altLang="ru-RU" sz="1400">
              <a:cs typeface="Arial Unicode MS" panose="020B0604020202020204" pitchFamily="34" charset="-128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4449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738" y="342900"/>
            <a:ext cx="6481762" cy="6492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DDD6B9-759A-4028-AA27-90ACCD4A65EB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4" name="Picture 2" descr="D:\работа\2015\Брэнд РТС-тендер\fon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99376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0168-877C-4611-8DFB-83349B8EC7F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917215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6BD05-262A-4279-961A-59083CFB9F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899010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5F44-A1A2-4B08-B197-030AD9BBF95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298714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F73B-D904-41D3-BC8F-DE62F6E71D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4914470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C663-BDFF-4A02-AF09-BDCA80C179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48885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390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256A-DCD4-423A-B06D-8672ECFB4B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289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9490">
              <a:defRPr sz="900"/>
            </a:lvl1pPr>
          </a:lstStyle>
          <a:p>
            <a:pPr>
              <a:defRPr/>
            </a:pPr>
            <a:fld id="{A17ED16B-5F21-4126-9CC4-EAEA3898E4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74103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9E3F-529B-4456-A17A-E1BDF8144A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014211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12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6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634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944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63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595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22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73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16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11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517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069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3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4855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4675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7988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023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480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2313" algn="l"/>
                <a:tab pos="1446213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3850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1" r:id="rId10"/>
  </p:sldLayoutIdLst>
  <p:transition spd="slow"/>
  <p:txStyles>
    <p:titleStyle>
      <a:lvl1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1" fontAlgn="base" hangingPunct="1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1" fontAlgn="base" hangingPunct="1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defTabSz="44917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F7FFE3FF-F56D-46D1-9A64-E49B7594D7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3850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323850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549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slow"/>
  <p:hf sldNum="0" hdr="0" ftr="0" dt="0"/>
  <p:txStyles>
    <p:titleStyle>
      <a:lvl1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1" fontAlgn="base" hangingPunct="1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1" fontAlgn="base" hangingPunct="1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>
              <a:defRPr/>
            </a:pPr>
            <a:fld id="{0FDDD6B9-759A-4028-AA27-90ACCD4A65EB}" type="slidenum">
              <a:rPr lang="ru-RU" altLang="ru-RU"/>
              <a:pPr defTabSz="449171"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727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1" fontAlgn="base" hangingPunct="1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1" fontAlgn="base" hangingPunct="1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eaLnBrk="1" fontAlgn="base" hangingPunct="1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diagramDrawing" Target="../diagrams/drawing1.xml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1.png"/><Relationship Id="rId15" Type="http://schemas.microsoft.com/office/2007/relationships/hdphoto" Target="../media/hdphoto2.wdp"/><Relationship Id="rId10" Type="http://schemas.openxmlformats.org/officeDocument/2006/relationships/diagramLayout" Target="../diagrams/layout1.xml"/><Relationship Id="rId4" Type="http://schemas.openxmlformats.org/officeDocument/2006/relationships/image" Target="../media/image50.png"/><Relationship Id="rId9" Type="http://schemas.openxmlformats.org/officeDocument/2006/relationships/diagramData" Target="../diagrams/data1.xml"/><Relationship Id="rId1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17" Type="http://schemas.openxmlformats.org/officeDocument/2006/relationships/image" Target="../media/image59.png"/><Relationship Id="rId2" Type="http://schemas.openxmlformats.org/officeDocument/2006/relationships/diagramData" Target="../diagrams/data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5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57.png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1.png"/><Relationship Id="rId1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diagramLayout" Target="../diagrams/layout3.xml"/><Relationship Id="rId12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54.png"/><Relationship Id="rId5" Type="http://schemas.openxmlformats.org/officeDocument/2006/relationships/image" Target="../media/image52.jpeg"/><Relationship Id="rId10" Type="http://schemas.microsoft.com/office/2007/relationships/diagramDrawing" Target="../diagrams/drawing3.xml"/><Relationship Id="rId4" Type="http://schemas.openxmlformats.org/officeDocument/2006/relationships/image" Target="../media/image50.png"/><Relationship Id="rId9" Type="http://schemas.openxmlformats.org/officeDocument/2006/relationships/diagramColors" Target="../diagrams/colors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2636912"/>
            <a:ext cx="640871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4991" rIns="89982" bIns="44991"/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Комплексное обслуживание и сопровождение государственных заказчиков и участников </a:t>
            </a:r>
            <a:r>
              <a:rPr lang="ru-RU" sz="24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закупок </a:t>
            </a:r>
            <a:endParaRPr lang="ru-RU" altLang="ru-RU" sz="24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6636" y="260648"/>
            <a:ext cx="6794791" cy="1120089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Из отчета Министерства экономического развития РФ о развитии контрактной системы в 1 полугодии 2016г.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2" y="1556792"/>
            <a:ext cx="8756805" cy="489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58803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7624" y="3068960"/>
            <a:ext cx="7415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079" indent="-228553" defTabSz="449171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184" indent="-228553" defTabSz="449171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8289" indent="-228553" defTabSz="449171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5394" indent="-228553" defTabSz="449171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/>
            <a:r>
              <a:rPr lang="ru-RU" dirty="0"/>
              <a:t>Комплекс </a:t>
            </a:r>
            <a:r>
              <a:rPr lang="ru-RU" dirty="0" smtClean="0"/>
              <a:t>сервисов  для закупочной деятельности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40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48464" cy="5094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2091119" y="4437112"/>
            <a:ext cx="1760801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76848" y="4437614"/>
            <a:ext cx="1760801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845325" y="4437112"/>
            <a:ext cx="1760801" cy="10801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183560" y="548680"/>
            <a:ext cx="374441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4991" rIns="89982" bIns="44991"/>
          <a:lstStyle/>
          <a:p>
            <a:pPr>
              <a:lnSpc>
                <a:spcPct val="10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4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Комплекс платформ</a:t>
            </a:r>
            <a:endParaRPr lang="ru-RU" altLang="ru-RU" sz="24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6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990" b="5213"/>
          <a:stretch/>
        </p:blipFill>
        <p:spPr>
          <a:xfrm>
            <a:off x="415401" y="1467495"/>
            <a:ext cx="580793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75663" y="2037039"/>
            <a:ext cx="18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"/>
              </a:rPr>
              <a:t>223 ФЗ</a:t>
            </a:r>
            <a:endParaRPr lang="ru-RU" sz="2800" b="1" dirty="0">
              <a:latin typeface="A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15" y="475621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Aria"/>
              </a:defRPr>
            </a:lvl1pPr>
          </a:lstStyle>
          <a:p>
            <a:r>
              <a:rPr lang="ru-RU" dirty="0"/>
              <a:t>44 ФЗ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/>
          <a:stretch/>
        </p:blipFill>
        <p:spPr>
          <a:xfrm>
            <a:off x="2771800" y="3690319"/>
            <a:ext cx="6076503" cy="2952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51559" y="443370"/>
            <a:ext cx="478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/>
            </a:pPr>
            <a:r>
              <a:rPr 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Идентичность интерфейсов личного кабинета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3788673" y="3106754"/>
            <a:ext cx="2669450" cy="0"/>
          </a:xfrm>
          <a:prstGeom prst="line">
            <a:avLst/>
          </a:prstGeom>
          <a:solidFill>
            <a:srgbClr val="00B8FF"/>
          </a:solidFill>
          <a:ln w="57150" cap="rnd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Овал 8"/>
          <p:cNvSpPr/>
          <p:nvPr/>
        </p:nvSpPr>
        <p:spPr bwMode="auto">
          <a:xfrm>
            <a:off x="3621440" y="3023137"/>
            <a:ext cx="167233" cy="167233"/>
          </a:xfrm>
          <a:prstGeom prst="ellipse">
            <a:avLst/>
          </a:prstGeom>
          <a:solidFill>
            <a:srgbClr val="E4465A"/>
          </a:solidFill>
          <a:ln w="952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6374506" y="2224964"/>
            <a:ext cx="167233" cy="167233"/>
          </a:xfrm>
          <a:prstGeom prst="ellipse">
            <a:avLst/>
          </a:prstGeom>
          <a:solidFill>
            <a:srgbClr val="E4465A"/>
          </a:solidFill>
          <a:ln w="952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6461014" y="2277550"/>
            <a:ext cx="14649" cy="815606"/>
          </a:xfrm>
          <a:prstGeom prst="line">
            <a:avLst/>
          </a:prstGeom>
          <a:solidFill>
            <a:srgbClr val="00B8FF"/>
          </a:solidFill>
          <a:ln w="57150" cap="rnd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123728" y="5831849"/>
            <a:ext cx="2669450" cy="0"/>
          </a:xfrm>
          <a:prstGeom prst="line">
            <a:avLst/>
          </a:prstGeom>
          <a:solidFill>
            <a:srgbClr val="00B8FF"/>
          </a:solidFill>
          <a:ln w="57150" cap="rnd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Овал 13"/>
          <p:cNvSpPr/>
          <p:nvPr/>
        </p:nvSpPr>
        <p:spPr bwMode="auto">
          <a:xfrm>
            <a:off x="4730729" y="5722669"/>
            <a:ext cx="167233" cy="167233"/>
          </a:xfrm>
          <a:prstGeom prst="ellipse">
            <a:avLst/>
          </a:prstGeom>
          <a:solidFill>
            <a:srgbClr val="E4465A"/>
          </a:solidFill>
          <a:ln w="952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025266" y="4945046"/>
            <a:ext cx="167233" cy="167233"/>
          </a:xfrm>
          <a:prstGeom prst="ellipse">
            <a:avLst/>
          </a:prstGeom>
          <a:solidFill>
            <a:srgbClr val="E4465A"/>
          </a:solidFill>
          <a:ln w="9525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2108882" y="4990679"/>
            <a:ext cx="14649" cy="815606"/>
          </a:xfrm>
          <a:prstGeom prst="line">
            <a:avLst/>
          </a:prstGeom>
          <a:solidFill>
            <a:srgbClr val="00B8FF"/>
          </a:solidFill>
          <a:ln w="57150" cap="rnd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10587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445170" y="599425"/>
            <a:ext cx="6481762" cy="579209"/>
          </a:xfrm>
          <a:prstGeom prst="rect">
            <a:avLst/>
          </a:prstGeom>
        </p:spPr>
        <p:txBody>
          <a:bodyPr lIns="91420" tIns="45711" rIns="91420" bIns="45711"/>
          <a:lstStyle>
            <a:lvl1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kern="0" dirty="0" smtClean="0"/>
              <a:t>Динамика площадки </a:t>
            </a:r>
          </a:p>
          <a:p>
            <a:pPr>
              <a:defRPr/>
            </a:pPr>
            <a:r>
              <a:rPr lang="ru-RU" kern="0" dirty="0" err="1" smtClean="0"/>
              <a:t>ртс</a:t>
            </a:r>
            <a:r>
              <a:rPr lang="ru-RU" kern="0" dirty="0" smtClean="0"/>
              <a:t>-тендер по 223-ФЗ</a:t>
            </a:r>
            <a:endParaRPr lang="ru-RU" kern="0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907704" y="1620708"/>
            <a:ext cx="5210081" cy="707886"/>
          </a:xfrm>
          <a:prstGeom prst="rect">
            <a:avLst/>
          </a:prstGeom>
          <a:extLst/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Шесть месяцев работы 2016 года </a:t>
            </a:r>
          </a:p>
          <a:p>
            <a:pPr algn="ctr"/>
            <a:r>
              <a:rPr lang="ru-RU" altLang="ru-RU" sz="20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(с момента старта площадки по 223-ФЗ)</a:t>
            </a:r>
          </a:p>
        </p:txBody>
      </p:sp>
      <p:pic>
        <p:nvPicPr>
          <p:cNvPr id="26" name="Рисунок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5" y="3644748"/>
            <a:ext cx="549275" cy="5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1" y="4943111"/>
            <a:ext cx="585978" cy="585978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16769" y="2767639"/>
            <a:ext cx="8394904" cy="3469673"/>
            <a:chOff x="516769" y="2767639"/>
            <a:chExt cx="8394904" cy="346967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16769" y="2767639"/>
              <a:ext cx="8394904" cy="3469673"/>
              <a:chOff x="516769" y="2232514"/>
              <a:chExt cx="8394904" cy="3469673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25736" y="2232514"/>
                <a:ext cx="4392488" cy="940715"/>
                <a:chOff x="317372" y="2636912"/>
                <a:chExt cx="4392488" cy="940715"/>
              </a:xfrm>
            </p:grpSpPr>
            <p:sp>
              <p:nvSpPr>
                <p:cNvPr id="13" name="Прямоугольник 12"/>
                <p:cNvSpPr/>
                <p:nvPr/>
              </p:nvSpPr>
              <p:spPr bwMode="auto">
                <a:xfrm>
                  <a:off x="332816" y="2639941"/>
                  <a:ext cx="4377044" cy="937686"/>
                </a:xfrm>
                <a:prstGeom prst="rect">
                  <a:avLst/>
                </a:prstGeom>
                <a:solidFill>
                  <a:srgbClr val="DCDC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88900">
                    <a:prstClr val="black">
                      <a:alpha val="30000"/>
                    </a:prstClr>
                  </a:innerShdw>
                </a:effectLst>
                <a:extLst/>
              </p:spPr>
              <p:txBody>
                <a:bodyPr lIns="1260000" tIns="35992" rIns="71986" bIns="35992" anchor="ctr"/>
                <a:lstStyle/>
                <a:p>
                  <a:r>
                    <a:rPr lang="ru-RU" sz="1400" dirty="0"/>
                    <a:t>Более 8 тысяч </a:t>
                  </a:r>
                  <a:r>
                    <a:rPr lang="ru-RU" sz="1400" dirty="0" smtClean="0"/>
                    <a:t>процедур с заключением контракта на площадке</a:t>
                  </a:r>
                  <a:endParaRPr lang="ru-RU" sz="1400" dirty="0"/>
                </a:p>
              </p:txBody>
            </p:sp>
            <p:sp>
              <p:nvSpPr>
                <p:cNvPr id="14" name="Пятиугольник 13"/>
                <p:cNvSpPr/>
                <p:nvPr/>
              </p:nvSpPr>
              <p:spPr bwMode="auto">
                <a:xfrm>
                  <a:off x="317372" y="2636912"/>
                  <a:ext cx="1079554" cy="937256"/>
                </a:xfrm>
                <a:prstGeom prst="homePlate">
                  <a:avLst>
                    <a:gd name="adj" fmla="val 20798"/>
                  </a:avLst>
                </a:prstGeom>
                <a:solidFill>
                  <a:srgbClr val="E4465A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0" dist="63500" algn="t" rotWithShape="0">
                    <a:prstClr val="black">
                      <a:alpha val="20000"/>
                    </a:prstClr>
                  </a:outerShdw>
                </a:effectLst>
                <a:extLst/>
              </p:spPr>
              <p:txBody>
                <a:bodyPr lIns="91420" tIns="45711" rIns="91420" bIns="45711" anchor="ctr"/>
                <a:lstStyle/>
                <a:p>
                  <a:pPr algn="ctr" defTabSz="449171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ru-RU" dirty="0">
                    <a:solidFill>
                      <a:srgbClr val="FFFFFF"/>
                    </a:solidFill>
                    <a:latin typeface="Arial" charset="0"/>
                    <a:ea typeface="Microsoft YaHei" charset="-122"/>
                  </a:endParaRPr>
                </a:p>
              </p:txBody>
            </p:sp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8456" y="2777847"/>
                  <a:ext cx="641774" cy="700075"/>
                </a:xfrm>
                <a:prstGeom prst="rect">
                  <a:avLst/>
                </a:prstGeom>
              </p:spPr>
            </p:pic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25736" y="3501008"/>
                <a:ext cx="4377043" cy="937257"/>
                <a:chOff x="321897" y="3668040"/>
                <a:chExt cx="4377043" cy="937257"/>
              </a:xfrm>
            </p:grpSpPr>
            <p:sp>
              <p:nvSpPr>
                <p:cNvPr id="17" name="Прямоугольник 16"/>
                <p:cNvSpPr/>
                <p:nvPr/>
              </p:nvSpPr>
              <p:spPr bwMode="auto">
                <a:xfrm>
                  <a:off x="323849" y="3668043"/>
                  <a:ext cx="4375091" cy="937254"/>
                </a:xfrm>
                <a:prstGeom prst="rect">
                  <a:avLst/>
                </a:prstGeom>
                <a:solidFill>
                  <a:srgbClr val="DCDC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88900">
                    <a:prstClr val="black">
                      <a:alpha val="30000"/>
                    </a:prstClr>
                  </a:innerShdw>
                </a:effectLst>
                <a:extLst/>
              </p:spPr>
              <p:txBody>
                <a:bodyPr lIns="1260000" tIns="35992" rIns="71986" bIns="35992" anchor="ctr"/>
                <a:lstStyle/>
                <a:p>
                  <a:pPr algn="just">
                    <a:spcBef>
                      <a:spcPts val="300"/>
                    </a:spcBef>
                  </a:pPr>
                  <a:r>
                    <a:rPr lang="ru-RU" sz="1400" dirty="0" smtClean="0"/>
                    <a:t>Заключенных контрактов на </a:t>
                  </a:r>
                </a:p>
                <a:p>
                  <a:pPr algn="just">
                    <a:spcBef>
                      <a:spcPts val="300"/>
                    </a:spcBef>
                  </a:pPr>
                  <a:r>
                    <a:rPr lang="ru-RU" sz="1400" dirty="0" smtClean="0"/>
                    <a:t>30 миллиардов рублей</a:t>
                  </a:r>
                  <a:endParaRPr lang="ru-RU" sz="1400" dirty="0"/>
                </a:p>
              </p:txBody>
            </p:sp>
            <p:sp>
              <p:nvSpPr>
                <p:cNvPr id="18" name="Пятиугольник 17"/>
                <p:cNvSpPr/>
                <p:nvPr/>
              </p:nvSpPr>
              <p:spPr bwMode="auto">
                <a:xfrm>
                  <a:off x="321897" y="3668040"/>
                  <a:ext cx="1083041" cy="935527"/>
                </a:xfrm>
                <a:prstGeom prst="homePlate">
                  <a:avLst>
                    <a:gd name="adj" fmla="val 20798"/>
                  </a:avLst>
                </a:prstGeom>
                <a:solidFill>
                  <a:srgbClr val="E4465A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0" dist="63500" algn="t" rotWithShape="0">
                    <a:prstClr val="black">
                      <a:alpha val="20000"/>
                    </a:prstClr>
                  </a:outerShdw>
                </a:effectLst>
                <a:extLst/>
              </p:spPr>
              <p:txBody>
                <a:bodyPr lIns="91420" tIns="45711" rIns="91420" bIns="45711" anchor="ctr"/>
                <a:lstStyle/>
                <a:p>
                  <a:pPr algn="ctr" defTabSz="449171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ru-RU" dirty="0">
                    <a:solidFill>
                      <a:srgbClr val="FFFFFF"/>
                    </a:solidFill>
                    <a:latin typeface="Arial" charset="0"/>
                    <a:ea typeface="Microsoft YaHei" charset="-122"/>
                  </a:endParaRPr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516769" y="4764314"/>
                <a:ext cx="4386010" cy="937873"/>
                <a:chOff x="323849" y="4695711"/>
                <a:chExt cx="4386010" cy="937873"/>
              </a:xfrm>
            </p:grpSpPr>
            <p:sp>
              <p:nvSpPr>
                <p:cNvPr id="24" name="Прямоугольник 23"/>
                <p:cNvSpPr/>
                <p:nvPr/>
              </p:nvSpPr>
              <p:spPr bwMode="auto">
                <a:xfrm>
                  <a:off x="332817" y="4695713"/>
                  <a:ext cx="4377042" cy="937871"/>
                </a:xfrm>
                <a:prstGeom prst="rect">
                  <a:avLst/>
                </a:prstGeom>
                <a:solidFill>
                  <a:srgbClr val="DCDCD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innerShdw blurRad="88900">
                    <a:prstClr val="black">
                      <a:alpha val="30000"/>
                    </a:prstClr>
                  </a:innerShdw>
                </a:effectLst>
                <a:extLst/>
              </p:spPr>
              <p:txBody>
                <a:bodyPr lIns="1260000" tIns="35992" rIns="71986" bIns="35992" anchor="ctr"/>
                <a:lstStyle/>
                <a:p>
                  <a:r>
                    <a:rPr lang="ru-RU" sz="1400" dirty="0" smtClean="0"/>
                    <a:t>Попадание </a:t>
                  </a:r>
                  <a:r>
                    <a:rPr lang="ru-RU" sz="1400" dirty="0"/>
                    <a:t>в топ-10 </a:t>
                  </a:r>
                  <a:r>
                    <a:rPr lang="ru-RU" sz="1400" dirty="0" smtClean="0"/>
                    <a:t>площадок</a:t>
                  </a:r>
                </a:p>
                <a:p>
                  <a:r>
                    <a:rPr lang="ru-RU" sz="1400" dirty="0" smtClean="0"/>
                    <a:t>(</a:t>
                  </a:r>
                  <a:r>
                    <a:rPr lang="ru-RU" sz="1400" dirty="0"/>
                    <a:t>из более чем 150 на рынке</a:t>
                  </a:r>
                  <a:r>
                    <a:rPr lang="ru-RU" sz="1400" dirty="0" smtClean="0"/>
                    <a:t>)</a:t>
                  </a:r>
                  <a:endParaRPr lang="ru-RU" sz="1400" dirty="0"/>
                </a:p>
              </p:txBody>
            </p:sp>
            <p:sp>
              <p:nvSpPr>
                <p:cNvPr id="25" name="Пятиугольник 24"/>
                <p:cNvSpPr/>
                <p:nvPr/>
              </p:nvSpPr>
              <p:spPr bwMode="auto">
                <a:xfrm>
                  <a:off x="323849" y="4695711"/>
                  <a:ext cx="1092007" cy="937256"/>
                </a:xfrm>
                <a:prstGeom prst="homePlate">
                  <a:avLst>
                    <a:gd name="adj" fmla="val 20798"/>
                  </a:avLst>
                </a:prstGeom>
                <a:solidFill>
                  <a:srgbClr val="E4465A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0" dist="63500" algn="t" rotWithShape="0">
                    <a:prstClr val="black">
                      <a:alpha val="20000"/>
                    </a:prstClr>
                  </a:outerShdw>
                </a:effectLst>
                <a:extLst/>
              </p:spPr>
              <p:txBody>
                <a:bodyPr lIns="91420" tIns="45711" rIns="91420" bIns="45711" anchor="ctr"/>
                <a:lstStyle/>
                <a:p>
                  <a:pPr algn="ctr" defTabSz="449171"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defRPr/>
                  </a:pPr>
                  <a:endParaRPr lang="ru-RU" dirty="0">
                    <a:solidFill>
                      <a:srgbClr val="FFFFFF"/>
                    </a:solidFill>
                    <a:latin typeface="Arial" charset="0"/>
                    <a:ea typeface="Microsoft YaHei" charset="-122"/>
                  </a:endParaRPr>
                </a:p>
              </p:txBody>
            </p:sp>
          </p:grpSp>
          <p:grpSp>
            <p:nvGrpSpPr>
              <p:cNvPr id="32" name="Группа 31"/>
              <p:cNvGrpSpPr/>
              <p:nvPr/>
            </p:nvGrpSpPr>
            <p:grpSpPr>
              <a:xfrm>
                <a:off x="5066031" y="3044715"/>
                <a:ext cx="3845642" cy="2088232"/>
                <a:chOff x="5107859" y="2996952"/>
                <a:chExt cx="3845642" cy="2088232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5139989" y="2996952"/>
                  <a:ext cx="3813512" cy="2088232"/>
                  <a:chOff x="4854521" y="1470114"/>
                  <a:chExt cx="3813512" cy="2724425"/>
                </a:xfrm>
              </p:grpSpPr>
              <p:sp>
                <p:nvSpPr>
                  <p:cNvPr id="29" name="Прямоугольник 28"/>
                  <p:cNvSpPr/>
                  <p:nvPr/>
                </p:nvSpPr>
                <p:spPr bwMode="auto">
                  <a:xfrm>
                    <a:off x="4854521" y="1470114"/>
                    <a:ext cx="3813512" cy="2724425"/>
                  </a:xfrm>
                  <a:prstGeom prst="rect">
                    <a:avLst/>
                  </a:prstGeom>
                  <a:solidFill>
                    <a:srgbClr val="DCDCDC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innerShdw blurRad="88900">
                      <a:prstClr val="black">
                        <a:alpha val="30000"/>
                      </a:prstClr>
                    </a:innerShdw>
                  </a:effectLst>
                  <a:extLst/>
                </p:spPr>
                <p:txBody>
                  <a:bodyPr lIns="1260000" tIns="35992" rIns="71986" bIns="35992" anchor="ctr">
                    <a:noAutofit/>
                  </a:bodyPr>
                  <a:lstStyle/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Эффективность закупок</a:t>
                    </a:r>
                  </a:p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Снижение издержек</a:t>
                    </a:r>
                  </a:p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Снижение </a:t>
                    </a:r>
                    <a:r>
                      <a:rPr lang="ru-RU" sz="1400" dirty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рисков со стороны </a:t>
                    </a: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регуляторов</a:t>
                    </a:r>
                  </a:p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Повышение прозрачности</a:t>
                    </a:r>
                    <a:endParaRPr lang="ru-RU" sz="1400" dirty="0">
                      <a:solidFill>
                        <a:srgbClr val="444444"/>
                      </a:solidFill>
                      <a:ea typeface="Arial Unicode MS" pitchFamily="34" charset="-128"/>
                      <a:cs typeface="Arial" panose="020B0604020202020204" pitchFamily="34" charset="0"/>
                    </a:endParaRPr>
                  </a:p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Большое количество представителей </a:t>
                    </a: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МСБ</a:t>
                    </a:r>
                  </a:p>
                  <a:p>
                    <a:pPr marL="268288" indent="-176213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Полный </a:t>
                    </a:r>
                    <a:r>
                      <a:rPr lang="ru-RU" sz="1400" dirty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контроль за процессом </a:t>
                    </a:r>
                    <a:r>
                      <a:rPr lang="ru-RU" sz="1400" dirty="0" smtClean="0">
                        <a:solidFill>
                          <a:srgbClr val="444444"/>
                        </a:solidFill>
                        <a:ea typeface="Arial Unicode MS" pitchFamily="34" charset="-128"/>
                        <a:cs typeface="Arial" panose="020B0604020202020204" pitchFamily="34" charset="0"/>
                      </a:rPr>
                      <a:t>закупок</a:t>
                    </a:r>
                    <a:endParaRPr lang="ru-RU" sz="1400" dirty="0">
                      <a:solidFill>
                        <a:srgbClr val="444444"/>
                      </a:solidFill>
                      <a:ea typeface="Arial Unicode MS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Пятиугольник 29"/>
                  <p:cNvSpPr/>
                  <p:nvPr/>
                </p:nvSpPr>
                <p:spPr bwMode="auto">
                  <a:xfrm>
                    <a:off x="4854521" y="1470114"/>
                    <a:ext cx="1313851" cy="2685021"/>
                  </a:xfrm>
                  <a:prstGeom prst="homePlate">
                    <a:avLst>
                      <a:gd name="adj" fmla="val 20798"/>
                    </a:avLst>
                  </a:prstGeom>
                  <a:solidFill>
                    <a:srgbClr val="E4465A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127000" dist="63500" algn="t" rotWithShape="0">
                      <a:prstClr val="black">
                        <a:alpha val="20000"/>
                      </a:prstClr>
                    </a:outerShdw>
                  </a:effectLst>
                  <a:extLst/>
                </p:spPr>
                <p:txBody>
                  <a:bodyPr lIns="91420" tIns="45711" rIns="91420" bIns="45711" anchor="ctr"/>
                  <a:lstStyle/>
                  <a:p>
                    <a:pPr algn="ctr" defTabSz="449171"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defRPr/>
                    </a:pPr>
                    <a:endParaRPr lang="ru-RU" dirty="0">
                      <a:solidFill>
                        <a:srgbClr val="FFFFFF"/>
                      </a:solidFill>
                      <a:latin typeface="Arial" charset="0"/>
                      <a:ea typeface="Microsoft YaHei" charset="-122"/>
                    </a:endParaRPr>
                  </a:p>
                </p:txBody>
              </p:sp>
            </p:grpSp>
            <p:pic>
              <p:nvPicPr>
                <p:cNvPr id="31" name="Рисунок 3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07859" y="3379378"/>
                  <a:ext cx="1293175" cy="129317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" name="Группа 32"/>
            <p:cNvGrpSpPr/>
            <p:nvPr/>
          </p:nvGrpSpPr>
          <p:grpSpPr>
            <a:xfrm>
              <a:off x="683671" y="5420866"/>
              <a:ext cx="538383" cy="725137"/>
              <a:chOff x="-332770" y="4333029"/>
              <a:chExt cx="538383" cy="725137"/>
            </a:xfrm>
          </p:grpSpPr>
          <p:sp>
            <p:nvSpPr>
              <p:cNvPr id="34" name="Freeform 46"/>
              <p:cNvSpPr>
                <a:spLocks/>
              </p:cNvSpPr>
              <p:nvPr/>
            </p:nvSpPr>
            <p:spPr bwMode="auto">
              <a:xfrm>
                <a:off x="-212372" y="4883134"/>
                <a:ext cx="295315" cy="175032"/>
              </a:xfrm>
              <a:custGeom>
                <a:avLst/>
                <a:gdLst>
                  <a:gd name="T0" fmla="*/ 0 w 648"/>
                  <a:gd name="T1" fmla="*/ 39 h 385"/>
                  <a:gd name="T2" fmla="*/ 7 w 648"/>
                  <a:gd name="T3" fmla="*/ 22 h 385"/>
                  <a:gd name="T4" fmla="*/ 21 w 648"/>
                  <a:gd name="T5" fmla="*/ 8 h 385"/>
                  <a:gd name="T6" fmla="*/ 38 w 648"/>
                  <a:gd name="T7" fmla="*/ 1 h 385"/>
                  <a:gd name="T8" fmla="*/ 57 w 648"/>
                  <a:gd name="T9" fmla="*/ 1 h 385"/>
                  <a:gd name="T10" fmla="*/ 74 w 648"/>
                  <a:gd name="T11" fmla="*/ 8 h 385"/>
                  <a:gd name="T12" fmla="*/ 88 w 648"/>
                  <a:gd name="T13" fmla="*/ 22 h 385"/>
                  <a:gd name="T14" fmla="*/ 95 w 648"/>
                  <a:gd name="T15" fmla="*/ 39 h 385"/>
                  <a:gd name="T16" fmla="*/ 96 w 648"/>
                  <a:gd name="T17" fmla="*/ 259 h 385"/>
                  <a:gd name="T18" fmla="*/ 309 w 648"/>
                  <a:gd name="T19" fmla="*/ 166 h 385"/>
                  <a:gd name="T20" fmla="*/ 320 w 648"/>
                  <a:gd name="T21" fmla="*/ 165 h 385"/>
                  <a:gd name="T22" fmla="*/ 329 w 648"/>
                  <a:gd name="T23" fmla="*/ 165 h 385"/>
                  <a:gd name="T24" fmla="*/ 339 w 648"/>
                  <a:gd name="T25" fmla="*/ 167 h 385"/>
                  <a:gd name="T26" fmla="*/ 552 w 648"/>
                  <a:gd name="T27" fmla="*/ 259 h 385"/>
                  <a:gd name="T28" fmla="*/ 553 w 648"/>
                  <a:gd name="T29" fmla="*/ 39 h 385"/>
                  <a:gd name="T30" fmla="*/ 560 w 648"/>
                  <a:gd name="T31" fmla="*/ 22 h 385"/>
                  <a:gd name="T32" fmla="*/ 573 w 648"/>
                  <a:gd name="T33" fmla="*/ 8 h 385"/>
                  <a:gd name="T34" fmla="*/ 590 w 648"/>
                  <a:gd name="T35" fmla="*/ 1 h 385"/>
                  <a:gd name="T36" fmla="*/ 610 w 648"/>
                  <a:gd name="T37" fmla="*/ 1 h 385"/>
                  <a:gd name="T38" fmla="*/ 626 w 648"/>
                  <a:gd name="T39" fmla="*/ 8 h 385"/>
                  <a:gd name="T40" fmla="*/ 640 w 648"/>
                  <a:gd name="T41" fmla="*/ 22 h 385"/>
                  <a:gd name="T42" fmla="*/ 647 w 648"/>
                  <a:gd name="T43" fmla="*/ 39 h 385"/>
                  <a:gd name="T44" fmla="*/ 648 w 648"/>
                  <a:gd name="T45" fmla="*/ 334 h 385"/>
                  <a:gd name="T46" fmla="*/ 647 w 648"/>
                  <a:gd name="T47" fmla="*/ 344 h 385"/>
                  <a:gd name="T48" fmla="*/ 640 w 648"/>
                  <a:gd name="T49" fmla="*/ 363 h 385"/>
                  <a:gd name="T50" fmla="*/ 626 w 648"/>
                  <a:gd name="T51" fmla="*/ 376 h 385"/>
                  <a:gd name="T52" fmla="*/ 610 w 648"/>
                  <a:gd name="T53" fmla="*/ 383 h 385"/>
                  <a:gd name="T54" fmla="*/ 591 w 648"/>
                  <a:gd name="T55" fmla="*/ 383 h 385"/>
                  <a:gd name="T56" fmla="*/ 323 w 648"/>
                  <a:gd name="T57" fmla="*/ 268 h 385"/>
                  <a:gd name="T58" fmla="*/ 64 w 648"/>
                  <a:gd name="T59" fmla="*/ 381 h 385"/>
                  <a:gd name="T60" fmla="*/ 53 w 648"/>
                  <a:gd name="T61" fmla="*/ 383 h 385"/>
                  <a:gd name="T62" fmla="*/ 38 w 648"/>
                  <a:gd name="T63" fmla="*/ 383 h 385"/>
                  <a:gd name="T64" fmla="*/ 21 w 648"/>
                  <a:gd name="T65" fmla="*/ 376 h 385"/>
                  <a:gd name="T66" fmla="*/ 7 w 648"/>
                  <a:gd name="T67" fmla="*/ 363 h 385"/>
                  <a:gd name="T68" fmla="*/ 0 w 648"/>
                  <a:gd name="T69" fmla="*/ 344 h 385"/>
                  <a:gd name="T70" fmla="*/ 0 w 648"/>
                  <a:gd name="T71" fmla="*/ 5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48" h="385">
                    <a:moveTo>
                      <a:pt x="0" y="50"/>
                    </a:moveTo>
                    <a:lnTo>
                      <a:pt x="0" y="39"/>
                    </a:lnTo>
                    <a:lnTo>
                      <a:pt x="3" y="30"/>
                    </a:lnTo>
                    <a:lnTo>
                      <a:pt x="7" y="22"/>
                    </a:lnTo>
                    <a:lnTo>
                      <a:pt x="14" y="14"/>
                    </a:lnTo>
                    <a:lnTo>
                      <a:pt x="21" y="8"/>
                    </a:lnTo>
                    <a:lnTo>
                      <a:pt x="29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57" y="1"/>
                    </a:lnTo>
                    <a:lnTo>
                      <a:pt x="67" y="4"/>
                    </a:lnTo>
                    <a:lnTo>
                      <a:pt x="74" y="8"/>
                    </a:lnTo>
                    <a:lnTo>
                      <a:pt x="82" y="14"/>
                    </a:lnTo>
                    <a:lnTo>
                      <a:pt x="88" y="22"/>
                    </a:lnTo>
                    <a:lnTo>
                      <a:pt x="92" y="30"/>
                    </a:lnTo>
                    <a:lnTo>
                      <a:pt x="95" y="39"/>
                    </a:lnTo>
                    <a:lnTo>
                      <a:pt x="96" y="50"/>
                    </a:lnTo>
                    <a:lnTo>
                      <a:pt x="96" y="259"/>
                    </a:lnTo>
                    <a:lnTo>
                      <a:pt x="304" y="168"/>
                    </a:lnTo>
                    <a:lnTo>
                      <a:pt x="309" y="166"/>
                    </a:lnTo>
                    <a:lnTo>
                      <a:pt x="315" y="165"/>
                    </a:lnTo>
                    <a:lnTo>
                      <a:pt x="320" y="165"/>
                    </a:lnTo>
                    <a:lnTo>
                      <a:pt x="324" y="164"/>
                    </a:lnTo>
                    <a:lnTo>
                      <a:pt x="329" y="165"/>
                    </a:lnTo>
                    <a:lnTo>
                      <a:pt x="335" y="166"/>
                    </a:lnTo>
                    <a:lnTo>
                      <a:pt x="339" y="167"/>
                    </a:lnTo>
                    <a:lnTo>
                      <a:pt x="344" y="169"/>
                    </a:lnTo>
                    <a:lnTo>
                      <a:pt x="552" y="259"/>
                    </a:lnTo>
                    <a:lnTo>
                      <a:pt x="552" y="50"/>
                    </a:lnTo>
                    <a:lnTo>
                      <a:pt x="553" y="39"/>
                    </a:lnTo>
                    <a:lnTo>
                      <a:pt x="555" y="30"/>
                    </a:lnTo>
                    <a:lnTo>
                      <a:pt x="560" y="22"/>
                    </a:lnTo>
                    <a:lnTo>
                      <a:pt x="566" y="14"/>
                    </a:lnTo>
                    <a:lnTo>
                      <a:pt x="573" y="8"/>
                    </a:lnTo>
                    <a:lnTo>
                      <a:pt x="581" y="4"/>
                    </a:lnTo>
                    <a:lnTo>
                      <a:pt x="590" y="1"/>
                    </a:lnTo>
                    <a:lnTo>
                      <a:pt x="600" y="0"/>
                    </a:lnTo>
                    <a:lnTo>
                      <a:pt x="610" y="1"/>
                    </a:lnTo>
                    <a:lnTo>
                      <a:pt x="619" y="4"/>
                    </a:lnTo>
                    <a:lnTo>
                      <a:pt x="626" y="8"/>
                    </a:lnTo>
                    <a:lnTo>
                      <a:pt x="634" y="14"/>
                    </a:lnTo>
                    <a:lnTo>
                      <a:pt x="640" y="22"/>
                    </a:lnTo>
                    <a:lnTo>
                      <a:pt x="644" y="30"/>
                    </a:lnTo>
                    <a:lnTo>
                      <a:pt x="647" y="39"/>
                    </a:lnTo>
                    <a:lnTo>
                      <a:pt x="648" y="50"/>
                    </a:lnTo>
                    <a:lnTo>
                      <a:pt x="648" y="334"/>
                    </a:lnTo>
                    <a:lnTo>
                      <a:pt x="648" y="334"/>
                    </a:lnTo>
                    <a:lnTo>
                      <a:pt x="647" y="344"/>
                    </a:lnTo>
                    <a:lnTo>
                      <a:pt x="644" y="353"/>
                    </a:lnTo>
                    <a:lnTo>
                      <a:pt x="640" y="363"/>
                    </a:lnTo>
                    <a:lnTo>
                      <a:pt x="634" y="370"/>
                    </a:lnTo>
                    <a:lnTo>
                      <a:pt x="626" y="376"/>
                    </a:lnTo>
                    <a:lnTo>
                      <a:pt x="618" y="380"/>
                    </a:lnTo>
                    <a:lnTo>
                      <a:pt x="610" y="383"/>
                    </a:lnTo>
                    <a:lnTo>
                      <a:pt x="600" y="385"/>
                    </a:lnTo>
                    <a:lnTo>
                      <a:pt x="591" y="383"/>
                    </a:lnTo>
                    <a:lnTo>
                      <a:pt x="581" y="380"/>
                    </a:lnTo>
                    <a:lnTo>
                      <a:pt x="323" y="268"/>
                    </a:lnTo>
                    <a:lnTo>
                      <a:pt x="69" y="379"/>
                    </a:lnTo>
                    <a:lnTo>
                      <a:pt x="64" y="381"/>
                    </a:lnTo>
                    <a:lnTo>
                      <a:pt x="59" y="383"/>
                    </a:lnTo>
                    <a:lnTo>
                      <a:pt x="53" y="383"/>
                    </a:lnTo>
                    <a:lnTo>
                      <a:pt x="48" y="385"/>
                    </a:lnTo>
                    <a:lnTo>
                      <a:pt x="38" y="383"/>
                    </a:lnTo>
                    <a:lnTo>
                      <a:pt x="29" y="380"/>
                    </a:lnTo>
                    <a:lnTo>
                      <a:pt x="21" y="376"/>
                    </a:lnTo>
                    <a:lnTo>
                      <a:pt x="14" y="370"/>
                    </a:lnTo>
                    <a:lnTo>
                      <a:pt x="7" y="363"/>
                    </a:lnTo>
                    <a:lnTo>
                      <a:pt x="3" y="353"/>
                    </a:lnTo>
                    <a:lnTo>
                      <a:pt x="0" y="344"/>
                    </a:lnTo>
                    <a:lnTo>
                      <a:pt x="0" y="334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9171" eaLnBrk="0" hangingPunct="0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47"/>
              <p:cNvSpPr>
                <a:spLocks noEditPoints="1"/>
              </p:cNvSpPr>
              <p:nvPr/>
            </p:nvSpPr>
            <p:spPr bwMode="auto">
              <a:xfrm>
                <a:off x="-332770" y="4333029"/>
                <a:ext cx="538383" cy="563742"/>
              </a:xfrm>
              <a:custGeom>
                <a:avLst/>
                <a:gdLst>
                  <a:gd name="T0" fmla="*/ 1109 w 1188"/>
                  <a:gd name="T1" fmla="*/ 310 h 1239"/>
                  <a:gd name="T2" fmla="*/ 719 w 1188"/>
                  <a:gd name="T3" fmla="*/ 135 h 1239"/>
                  <a:gd name="T4" fmla="*/ 297 w 1188"/>
                  <a:gd name="T5" fmla="*/ 83 h 1239"/>
                  <a:gd name="T6" fmla="*/ 129 w 1188"/>
                  <a:gd name="T7" fmla="*/ 489 h 1239"/>
                  <a:gd name="T8" fmla="*/ 80 w 1188"/>
                  <a:gd name="T9" fmla="*/ 930 h 1239"/>
                  <a:gd name="T10" fmla="*/ 470 w 1188"/>
                  <a:gd name="T11" fmla="*/ 1104 h 1239"/>
                  <a:gd name="T12" fmla="*/ 891 w 1188"/>
                  <a:gd name="T13" fmla="*/ 1156 h 1239"/>
                  <a:gd name="T14" fmla="*/ 1058 w 1188"/>
                  <a:gd name="T15" fmla="*/ 750 h 1239"/>
                  <a:gd name="T16" fmla="*/ 574 w 1188"/>
                  <a:gd name="T17" fmla="*/ 1013 h 1239"/>
                  <a:gd name="T18" fmla="*/ 518 w 1188"/>
                  <a:gd name="T19" fmla="*/ 1006 h 1239"/>
                  <a:gd name="T20" fmla="*/ 463 w 1188"/>
                  <a:gd name="T21" fmla="*/ 990 h 1239"/>
                  <a:gd name="T22" fmla="*/ 413 w 1188"/>
                  <a:gd name="T23" fmla="*/ 966 h 1239"/>
                  <a:gd name="T24" fmla="*/ 367 w 1188"/>
                  <a:gd name="T25" fmla="*/ 936 h 1239"/>
                  <a:gd name="T26" fmla="*/ 327 w 1188"/>
                  <a:gd name="T27" fmla="*/ 898 h 1239"/>
                  <a:gd name="T28" fmla="*/ 291 w 1188"/>
                  <a:gd name="T29" fmla="*/ 855 h 1239"/>
                  <a:gd name="T30" fmla="*/ 262 w 1188"/>
                  <a:gd name="T31" fmla="*/ 807 h 1239"/>
                  <a:gd name="T32" fmla="*/ 239 w 1188"/>
                  <a:gd name="T33" fmla="*/ 755 h 1239"/>
                  <a:gd name="T34" fmla="*/ 223 w 1188"/>
                  <a:gd name="T35" fmla="*/ 699 h 1239"/>
                  <a:gd name="T36" fmla="*/ 216 w 1188"/>
                  <a:gd name="T37" fmla="*/ 640 h 1239"/>
                  <a:gd name="T38" fmla="*/ 218 w 1188"/>
                  <a:gd name="T39" fmla="*/ 579 h 1239"/>
                  <a:gd name="T40" fmla="*/ 227 w 1188"/>
                  <a:gd name="T41" fmla="*/ 521 h 1239"/>
                  <a:gd name="T42" fmla="*/ 245 w 1188"/>
                  <a:gd name="T43" fmla="*/ 465 h 1239"/>
                  <a:gd name="T44" fmla="*/ 270 w 1188"/>
                  <a:gd name="T45" fmla="*/ 415 h 1239"/>
                  <a:gd name="T46" fmla="*/ 302 w 1188"/>
                  <a:gd name="T47" fmla="*/ 368 h 1239"/>
                  <a:gd name="T48" fmla="*/ 339 w 1188"/>
                  <a:gd name="T49" fmla="*/ 327 h 1239"/>
                  <a:gd name="T50" fmla="*/ 382 w 1188"/>
                  <a:gd name="T51" fmla="*/ 292 h 1239"/>
                  <a:gd name="T52" fmla="*/ 430 w 1188"/>
                  <a:gd name="T53" fmla="*/ 264 h 1239"/>
                  <a:gd name="T54" fmla="*/ 481 w 1188"/>
                  <a:gd name="T55" fmla="*/ 243 h 1239"/>
                  <a:gd name="T56" fmla="*/ 537 w 1188"/>
                  <a:gd name="T57" fmla="*/ 229 h 1239"/>
                  <a:gd name="T58" fmla="*/ 594 w 1188"/>
                  <a:gd name="T59" fmla="*/ 225 h 1239"/>
                  <a:gd name="T60" fmla="*/ 652 w 1188"/>
                  <a:gd name="T61" fmla="*/ 229 h 1239"/>
                  <a:gd name="T62" fmla="*/ 706 w 1188"/>
                  <a:gd name="T63" fmla="*/ 243 h 1239"/>
                  <a:gd name="T64" fmla="*/ 758 w 1188"/>
                  <a:gd name="T65" fmla="*/ 264 h 1239"/>
                  <a:gd name="T66" fmla="*/ 805 w 1188"/>
                  <a:gd name="T67" fmla="*/ 292 h 1239"/>
                  <a:gd name="T68" fmla="*/ 848 w 1188"/>
                  <a:gd name="T69" fmla="*/ 327 h 1239"/>
                  <a:gd name="T70" fmla="*/ 886 w 1188"/>
                  <a:gd name="T71" fmla="*/ 368 h 1239"/>
                  <a:gd name="T72" fmla="*/ 917 w 1188"/>
                  <a:gd name="T73" fmla="*/ 415 h 1239"/>
                  <a:gd name="T74" fmla="*/ 942 w 1188"/>
                  <a:gd name="T75" fmla="*/ 465 h 1239"/>
                  <a:gd name="T76" fmla="*/ 960 w 1188"/>
                  <a:gd name="T77" fmla="*/ 521 h 1239"/>
                  <a:gd name="T78" fmla="*/ 971 w 1188"/>
                  <a:gd name="T79" fmla="*/ 579 h 1239"/>
                  <a:gd name="T80" fmla="*/ 972 w 1188"/>
                  <a:gd name="T81" fmla="*/ 640 h 1239"/>
                  <a:gd name="T82" fmla="*/ 964 w 1188"/>
                  <a:gd name="T83" fmla="*/ 699 h 1239"/>
                  <a:gd name="T84" fmla="*/ 950 w 1188"/>
                  <a:gd name="T85" fmla="*/ 755 h 1239"/>
                  <a:gd name="T86" fmla="*/ 927 w 1188"/>
                  <a:gd name="T87" fmla="*/ 807 h 1239"/>
                  <a:gd name="T88" fmla="*/ 897 w 1188"/>
                  <a:gd name="T89" fmla="*/ 855 h 1239"/>
                  <a:gd name="T90" fmla="*/ 862 w 1188"/>
                  <a:gd name="T91" fmla="*/ 898 h 1239"/>
                  <a:gd name="T92" fmla="*/ 820 w 1188"/>
                  <a:gd name="T93" fmla="*/ 936 h 1239"/>
                  <a:gd name="T94" fmla="*/ 774 w 1188"/>
                  <a:gd name="T95" fmla="*/ 966 h 1239"/>
                  <a:gd name="T96" fmla="*/ 724 w 1188"/>
                  <a:gd name="T97" fmla="*/ 990 h 1239"/>
                  <a:gd name="T98" fmla="*/ 671 w 1188"/>
                  <a:gd name="T99" fmla="*/ 1006 h 1239"/>
                  <a:gd name="T100" fmla="*/ 613 w 1188"/>
                  <a:gd name="T101" fmla="*/ 1013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88" h="1239">
                    <a:moveTo>
                      <a:pt x="1188" y="619"/>
                    </a:moveTo>
                    <a:lnTo>
                      <a:pt x="1058" y="489"/>
                    </a:lnTo>
                    <a:lnTo>
                      <a:pt x="1109" y="310"/>
                    </a:lnTo>
                    <a:lnTo>
                      <a:pt x="934" y="265"/>
                    </a:lnTo>
                    <a:lnTo>
                      <a:pt x="891" y="83"/>
                    </a:lnTo>
                    <a:lnTo>
                      <a:pt x="719" y="135"/>
                    </a:lnTo>
                    <a:lnTo>
                      <a:pt x="594" y="0"/>
                    </a:lnTo>
                    <a:lnTo>
                      <a:pt x="470" y="135"/>
                    </a:lnTo>
                    <a:lnTo>
                      <a:pt x="297" y="83"/>
                    </a:lnTo>
                    <a:lnTo>
                      <a:pt x="253" y="265"/>
                    </a:lnTo>
                    <a:lnTo>
                      <a:pt x="80" y="310"/>
                    </a:lnTo>
                    <a:lnTo>
                      <a:pt x="129" y="489"/>
                    </a:lnTo>
                    <a:lnTo>
                      <a:pt x="0" y="619"/>
                    </a:lnTo>
                    <a:lnTo>
                      <a:pt x="129" y="750"/>
                    </a:lnTo>
                    <a:lnTo>
                      <a:pt x="80" y="930"/>
                    </a:lnTo>
                    <a:lnTo>
                      <a:pt x="253" y="975"/>
                    </a:lnTo>
                    <a:lnTo>
                      <a:pt x="297" y="1156"/>
                    </a:lnTo>
                    <a:lnTo>
                      <a:pt x="470" y="1104"/>
                    </a:lnTo>
                    <a:lnTo>
                      <a:pt x="594" y="1239"/>
                    </a:lnTo>
                    <a:lnTo>
                      <a:pt x="719" y="1104"/>
                    </a:lnTo>
                    <a:lnTo>
                      <a:pt x="891" y="1156"/>
                    </a:lnTo>
                    <a:lnTo>
                      <a:pt x="934" y="975"/>
                    </a:lnTo>
                    <a:lnTo>
                      <a:pt x="1109" y="930"/>
                    </a:lnTo>
                    <a:lnTo>
                      <a:pt x="1058" y="750"/>
                    </a:lnTo>
                    <a:lnTo>
                      <a:pt x="1188" y="619"/>
                    </a:lnTo>
                    <a:close/>
                    <a:moveTo>
                      <a:pt x="594" y="1014"/>
                    </a:moveTo>
                    <a:lnTo>
                      <a:pt x="574" y="1013"/>
                    </a:lnTo>
                    <a:lnTo>
                      <a:pt x="556" y="1012"/>
                    </a:lnTo>
                    <a:lnTo>
                      <a:pt x="537" y="1010"/>
                    </a:lnTo>
                    <a:lnTo>
                      <a:pt x="518" y="1006"/>
                    </a:lnTo>
                    <a:lnTo>
                      <a:pt x="499" y="1002"/>
                    </a:lnTo>
                    <a:lnTo>
                      <a:pt x="481" y="997"/>
                    </a:lnTo>
                    <a:lnTo>
                      <a:pt x="463" y="990"/>
                    </a:lnTo>
                    <a:lnTo>
                      <a:pt x="447" y="983"/>
                    </a:lnTo>
                    <a:lnTo>
                      <a:pt x="430" y="976"/>
                    </a:lnTo>
                    <a:lnTo>
                      <a:pt x="413" y="966"/>
                    </a:lnTo>
                    <a:lnTo>
                      <a:pt x="398" y="957"/>
                    </a:lnTo>
                    <a:lnTo>
                      <a:pt x="382" y="946"/>
                    </a:lnTo>
                    <a:lnTo>
                      <a:pt x="367" y="936"/>
                    </a:lnTo>
                    <a:lnTo>
                      <a:pt x="354" y="924"/>
                    </a:lnTo>
                    <a:lnTo>
                      <a:pt x="339" y="912"/>
                    </a:lnTo>
                    <a:lnTo>
                      <a:pt x="327" y="898"/>
                    </a:lnTo>
                    <a:lnTo>
                      <a:pt x="314" y="885"/>
                    </a:lnTo>
                    <a:lnTo>
                      <a:pt x="302" y="870"/>
                    </a:lnTo>
                    <a:lnTo>
                      <a:pt x="291" y="855"/>
                    </a:lnTo>
                    <a:lnTo>
                      <a:pt x="281" y="840"/>
                    </a:lnTo>
                    <a:lnTo>
                      <a:pt x="270" y="824"/>
                    </a:lnTo>
                    <a:lnTo>
                      <a:pt x="262" y="807"/>
                    </a:lnTo>
                    <a:lnTo>
                      <a:pt x="253" y="791"/>
                    </a:lnTo>
                    <a:lnTo>
                      <a:pt x="245" y="773"/>
                    </a:lnTo>
                    <a:lnTo>
                      <a:pt x="239" y="755"/>
                    </a:lnTo>
                    <a:lnTo>
                      <a:pt x="232" y="737"/>
                    </a:lnTo>
                    <a:lnTo>
                      <a:pt x="227" y="718"/>
                    </a:lnTo>
                    <a:lnTo>
                      <a:pt x="223" y="699"/>
                    </a:lnTo>
                    <a:lnTo>
                      <a:pt x="220" y="680"/>
                    </a:lnTo>
                    <a:lnTo>
                      <a:pt x="218" y="660"/>
                    </a:lnTo>
                    <a:lnTo>
                      <a:pt x="216" y="640"/>
                    </a:lnTo>
                    <a:lnTo>
                      <a:pt x="216" y="619"/>
                    </a:lnTo>
                    <a:lnTo>
                      <a:pt x="216" y="599"/>
                    </a:lnTo>
                    <a:lnTo>
                      <a:pt x="218" y="579"/>
                    </a:lnTo>
                    <a:lnTo>
                      <a:pt x="220" y="559"/>
                    </a:lnTo>
                    <a:lnTo>
                      <a:pt x="223" y="540"/>
                    </a:lnTo>
                    <a:lnTo>
                      <a:pt x="227" y="521"/>
                    </a:lnTo>
                    <a:lnTo>
                      <a:pt x="232" y="502"/>
                    </a:lnTo>
                    <a:lnTo>
                      <a:pt x="239" y="484"/>
                    </a:lnTo>
                    <a:lnTo>
                      <a:pt x="245" y="465"/>
                    </a:lnTo>
                    <a:lnTo>
                      <a:pt x="253" y="449"/>
                    </a:lnTo>
                    <a:lnTo>
                      <a:pt x="262" y="431"/>
                    </a:lnTo>
                    <a:lnTo>
                      <a:pt x="270" y="415"/>
                    </a:lnTo>
                    <a:lnTo>
                      <a:pt x="281" y="398"/>
                    </a:lnTo>
                    <a:lnTo>
                      <a:pt x="291" y="383"/>
                    </a:lnTo>
                    <a:lnTo>
                      <a:pt x="302" y="368"/>
                    </a:lnTo>
                    <a:lnTo>
                      <a:pt x="314" y="353"/>
                    </a:lnTo>
                    <a:lnTo>
                      <a:pt x="327" y="340"/>
                    </a:lnTo>
                    <a:lnTo>
                      <a:pt x="339" y="327"/>
                    </a:lnTo>
                    <a:lnTo>
                      <a:pt x="354" y="315"/>
                    </a:lnTo>
                    <a:lnTo>
                      <a:pt x="367" y="303"/>
                    </a:lnTo>
                    <a:lnTo>
                      <a:pt x="382" y="292"/>
                    </a:lnTo>
                    <a:lnTo>
                      <a:pt x="398" y="281"/>
                    </a:lnTo>
                    <a:lnTo>
                      <a:pt x="413" y="272"/>
                    </a:lnTo>
                    <a:lnTo>
                      <a:pt x="430" y="264"/>
                    </a:lnTo>
                    <a:lnTo>
                      <a:pt x="447" y="255"/>
                    </a:lnTo>
                    <a:lnTo>
                      <a:pt x="463" y="249"/>
                    </a:lnTo>
                    <a:lnTo>
                      <a:pt x="481" y="243"/>
                    </a:lnTo>
                    <a:lnTo>
                      <a:pt x="499" y="237"/>
                    </a:lnTo>
                    <a:lnTo>
                      <a:pt x="518" y="232"/>
                    </a:lnTo>
                    <a:lnTo>
                      <a:pt x="537" y="229"/>
                    </a:lnTo>
                    <a:lnTo>
                      <a:pt x="556" y="227"/>
                    </a:lnTo>
                    <a:lnTo>
                      <a:pt x="574" y="225"/>
                    </a:lnTo>
                    <a:lnTo>
                      <a:pt x="594" y="225"/>
                    </a:lnTo>
                    <a:lnTo>
                      <a:pt x="613" y="225"/>
                    </a:lnTo>
                    <a:lnTo>
                      <a:pt x="633" y="227"/>
                    </a:lnTo>
                    <a:lnTo>
                      <a:pt x="652" y="229"/>
                    </a:lnTo>
                    <a:lnTo>
                      <a:pt x="671" y="232"/>
                    </a:lnTo>
                    <a:lnTo>
                      <a:pt x="688" y="237"/>
                    </a:lnTo>
                    <a:lnTo>
                      <a:pt x="706" y="243"/>
                    </a:lnTo>
                    <a:lnTo>
                      <a:pt x="724" y="249"/>
                    </a:lnTo>
                    <a:lnTo>
                      <a:pt x="742" y="255"/>
                    </a:lnTo>
                    <a:lnTo>
                      <a:pt x="758" y="264"/>
                    </a:lnTo>
                    <a:lnTo>
                      <a:pt x="774" y="272"/>
                    </a:lnTo>
                    <a:lnTo>
                      <a:pt x="790" y="281"/>
                    </a:lnTo>
                    <a:lnTo>
                      <a:pt x="805" y="292"/>
                    </a:lnTo>
                    <a:lnTo>
                      <a:pt x="820" y="303"/>
                    </a:lnTo>
                    <a:lnTo>
                      <a:pt x="835" y="315"/>
                    </a:lnTo>
                    <a:lnTo>
                      <a:pt x="848" y="327"/>
                    </a:lnTo>
                    <a:lnTo>
                      <a:pt x="862" y="340"/>
                    </a:lnTo>
                    <a:lnTo>
                      <a:pt x="874" y="353"/>
                    </a:lnTo>
                    <a:lnTo>
                      <a:pt x="886" y="368"/>
                    </a:lnTo>
                    <a:lnTo>
                      <a:pt x="897" y="383"/>
                    </a:lnTo>
                    <a:lnTo>
                      <a:pt x="908" y="398"/>
                    </a:lnTo>
                    <a:lnTo>
                      <a:pt x="917" y="415"/>
                    </a:lnTo>
                    <a:lnTo>
                      <a:pt x="927" y="431"/>
                    </a:lnTo>
                    <a:lnTo>
                      <a:pt x="935" y="449"/>
                    </a:lnTo>
                    <a:lnTo>
                      <a:pt x="942" y="465"/>
                    </a:lnTo>
                    <a:lnTo>
                      <a:pt x="950" y="484"/>
                    </a:lnTo>
                    <a:lnTo>
                      <a:pt x="955" y="502"/>
                    </a:lnTo>
                    <a:lnTo>
                      <a:pt x="960" y="521"/>
                    </a:lnTo>
                    <a:lnTo>
                      <a:pt x="964" y="540"/>
                    </a:lnTo>
                    <a:lnTo>
                      <a:pt x="967" y="559"/>
                    </a:lnTo>
                    <a:lnTo>
                      <a:pt x="971" y="579"/>
                    </a:lnTo>
                    <a:lnTo>
                      <a:pt x="972" y="599"/>
                    </a:lnTo>
                    <a:lnTo>
                      <a:pt x="973" y="619"/>
                    </a:lnTo>
                    <a:lnTo>
                      <a:pt x="972" y="640"/>
                    </a:lnTo>
                    <a:lnTo>
                      <a:pt x="971" y="660"/>
                    </a:lnTo>
                    <a:lnTo>
                      <a:pt x="967" y="680"/>
                    </a:lnTo>
                    <a:lnTo>
                      <a:pt x="964" y="699"/>
                    </a:lnTo>
                    <a:lnTo>
                      <a:pt x="960" y="718"/>
                    </a:lnTo>
                    <a:lnTo>
                      <a:pt x="955" y="737"/>
                    </a:lnTo>
                    <a:lnTo>
                      <a:pt x="950" y="755"/>
                    </a:lnTo>
                    <a:lnTo>
                      <a:pt x="942" y="773"/>
                    </a:lnTo>
                    <a:lnTo>
                      <a:pt x="935" y="791"/>
                    </a:lnTo>
                    <a:lnTo>
                      <a:pt x="927" y="807"/>
                    </a:lnTo>
                    <a:lnTo>
                      <a:pt x="917" y="824"/>
                    </a:lnTo>
                    <a:lnTo>
                      <a:pt x="908" y="840"/>
                    </a:lnTo>
                    <a:lnTo>
                      <a:pt x="897" y="855"/>
                    </a:lnTo>
                    <a:lnTo>
                      <a:pt x="886" y="870"/>
                    </a:lnTo>
                    <a:lnTo>
                      <a:pt x="874" y="885"/>
                    </a:lnTo>
                    <a:lnTo>
                      <a:pt x="862" y="898"/>
                    </a:lnTo>
                    <a:lnTo>
                      <a:pt x="848" y="912"/>
                    </a:lnTo>
                    <a:lnTo>
                      <a:pt x="835" y="924"/>
                    </a:lnTo>
                    <a:lnTo>
                      <a:pt x="820" y="936"/>
                    </a:lnTo>
                    <a:lnTo>
                      <a:pt x="805" y="946"/>
                    </a:lnTo>
                    <a:lnTo>
                      <a:pt x="790" y="957"/>
                    </a:lnTo>
                    <a:lnTo>
                      <a:pt x="774" y="966"/>
                    </a:lnTo>
                    <a:lnTo>
                      <a:pt x="758" y="976"/>
                    </a:lnTo>
                    <a:lnTo>
                      <a:pt x="742" y="983"/>
                    </a:lnTo>
                    <a:lnTo>
                      <a:pt x="724" y="990"/>
                    </a:lnTo>
                    <a:lnTo>
                      <a:pt x="706" y="997"/>
                    </a:lnTo>
                    <a:lnTo>
                      <a:pt x="688" y="1002"/>
                    </a:lnTo>
                    <a:lnTo>
                      <a:pt x="671" y="1006"/>
                    </a:lnTo>
                    <a:lnTo>
                      <a:pt x="652" y="1010"/>
                    </a:lnTo>
                    <a:lnTo>
                      <a:pt x="633" y="1012"/>
                    </a:lnTo>
                    <a:lnTo>
                      <a:pt x="613" y="1013"/>
                    </a:lnTo>
                    <a:lnTo>
                      <a:pt x="594" y="10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9171" eaLnBrk="0" hangingPunct="0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48"/>
              <p:cNvSpPr>
                <a:spLocks/>
              </p:cNvSpPr>
              <p:nvPr/>
            </p:nvSpPr>
            <p:spPr bwMode="auto">
              <a:xfrm>
                <a:off x="-162395" y="4526248"/>
                <a:ext cx="199906" cy="175032"/>
              </a:xfrm>
              <a:custGeom>
                <a:avLst/>
                <a:gdLst>
                  <a:gd name="T0" fmla="*/ 418 w 437"/>
                  <a:gd name="T1" fmla="*/ 11 h 387"/>
                  <a:gd name="T2" fmla="*/ 410 w 437"/>
                  <a:gd name="T3" fmla="*/ 6 h 387"/>
                  <a:gd name="T4" fmla="*/ 401 w 437"/>
                  <a:gd name="T5" fmla="*/ 2 h 387"/>
                  <a:gd name="T6" fmla="*/ 392 w 437"/>
                  <a:gd name="T7" fmla="*/ 0 h 387"/>
                  <a:gd name="T8" fmla="*/ 382 w 437"/>
                  <a:gd name="T9" fmla="*/ 0 h 387"/>
                  <a:gd name="T10" fmla="*/ 374 w 437"/>
                  <a:gd name="T11" fmla="*/ 3 h 387"/>
                  <a:gd name="T12" fmla="*/ 366 w 437"/>
                  <a:gd name="T13" fmla="*/ 7 h 387"/>
                  <a:gd name="T14" fmla="*/ 357 w 437"/>
                  <a:gd name="T15" fmla="*/ 12 h 387"/>
                  <a:gd name="T16" fmla="*/ 351 w 437"/>
                  <a:gd name="T17" fmla="*/ 19 h 387"/>
                  <a:gd name="T18" fmla="*/ 171 w 437"/>
                  <a:gd name="T19" fmla="*/ 261 h 387"/>
                  <a:gd name="T20" fmla="*/ 83 w 437"/>
                  <a:gd name="T21" fmla="*/ 154 h 387"/>
                  <a:gd name="T22" fmla="*/ 77 w 437"/>
                  <a:gd name="T23" fmla="*/ 147 h 387"/>
                  <a:gd name="T24" fmla="*/ 69 w 437"/>
                  <a:gd name="T25" fmla="*/ 142 h 387"/>
                  <a:gd name="T26" fmla="*/ 60 w 437"/>
                  <a:gd name="T27" fmla="*/ 138 h 387"/>
                  <a:gd name="T28" fmla="*/ 51 w 437"/>
                  <a:gd name="T29" fmla="*/ 136 h 387"/>
                  <a:gd name="T30" fmla="*/ 42 w 437"/>
                  <a:gd name="T31" fmla="*/ 136 h 387"/>
                  <a:gd name="T32" fmla="*/ 33 w 437"/>
                  <a:gd name="T33" fmla="*/ 138 h 387"/>
                  <a:gd name="T34" fmla="*/ 24 w 437"/>
                  <a:gd name="T35" fmla="*/ 143 h 387"/>
                  <a:gd name="T36" fmla="*/ 17 w 437"/>
                  <a:gd name="T37" fmla="*/ 149 h 387"/>
                  <a:gd name="T38" fmla="*/ 9 w 437"/>
                  <a:gd name="T39" fmla="*/ 156 h 387"/>
                  <a:gd name="T40" fmla="*/ 4 w 437"/>
                  <a:gd name="T41" fmla="*/ 165 h 387"/>
                  <a:gd name="T42" fmla="*/ 1 w 437"/>
                  <a:gd name="T43" fmla="*/ 173 h 387"/>
                  <a:gd name="T44" fmla="*/ 0 w 437"/>
                  <a:gd name="T45" fmla="*/ 182 h 387"/>
                  <a:gd name="T46" fmla="*/ 0 w 437"/>
                  <a:gd name="T47" fmla="*/ 193 h 387"/>
                  <a:gd name="T48" fmla="*/ 2 w 437"/>
                  <a:gd name="T49" fmla="*/ 202 h 387"/>
                  <a:gd name="T50" fmla="*/ 5 w 437"/>
                  <a:gd name="T51" fmla="*/ 211 h 387"/>
                  <a:gd name="T52" fmla="*/ 11 w 437"/>
                  <a:gd name="T53" fmla="*/ 219 h 387"/>
                  <a:gd name="T54" fmla="*/ 136 w 437"/>
                  <a:gd name="T55" fmla="*/ 373 h 387"/>
                  <a:gd name="T56" fmla="*/ 140 w 437"/>
                  <a:gd name="T57" fmla="*/ 376 h 387"/>
                  <a:gd name="T58" fmla="*/ 143 w 437"/>
                  <a:gd name="T59" fmla="*/ 379 h 387"/>
                  <a:gd name="T60" fmla="*/ 147 w 437"/>
                  <a:gd name="T61" fmla="*/ 382 h 387"/>
                  <a:gd name="T62" fmla="*/ 152 w 437"/>
                  <a:gd name="T63" fmla="*/ 384 h 387"/>
                  <a:gd name="T64" fmla="*/ 157 w 437"/>
                  <a:gd name="T65" fmla="*/ 385 h 387"/>
                  <a:gd name="T66" fmla="*/ 162 w 437"/>
                  <a:gd name="T67" fmla="*/ 386 h 387"/>
                  <a:gd name="T68" fmla="*/ 167 w 437"/>
                  <a:gd name="T69" fmla="*/ 387 h 387"/>
                  <a:gd name="T70" fmla="*/ 172 w 437"/>
                  <a:gd name="T71" fmla="*/ 387 h 387"/>
                  <a:gd name="T72" fmla="*/ 178 w 437"/>
                  <a:gd name="T73" fmla="*/ 387 h 387"/>
                  <a:gd name="T74" fmla="*/ 183 w 437"/>
                  <a:gd name="T75" fmla="*/ 386 h 387"/>
                  <a:gd name="T76" fmla="*/ 188 w 437"/>
                  <a:gd name="T77" fmla="*/ 384 h 387"/>
                  <a:gd name="T78" fmla="*/ 193 w 437"/>
                  <a:gd name="T79" fmla="*/ 382 h 387"/>
                  <a:gd name="T80" fmla="*/ 198 w 437"/>
                  <a:gd name="T81" fmla="*/ 380 h 387"/>
                  <a:gd name="T82" fmla="*/ 203 w 437"/>
                  <a:gd name="T83" fmla="*/ 377 h 387"/>
                  <a:gd name="T84" fmla="*/ 208 w 437"/>
                  <a:gd name="T85" fmla="*/ 373 h 387"/>
                  <a:gd name="T86" fmla="*/ 212 w 437"/>
                  <a:gd name="T87" fmla="*/ 369 h 387"/>
                  <a:gd name="T88" fmla="*/ 426 w 437"/>
                  <a:gd name="T89" fmla="*/ 81 h 387"/>
                  <a:gd name="T90" fmla="*/ 432 w 437"/>
                  <a:gd name="T91" fmla="*/ 73 h 387"/>
                  <a:gd name="T92" fmla="*/ 435 w 437"/>
                  <a:gd name="T93" fmla="*/ 63 h 387"/>
                  <a:gd name="T94" fmla="*/ 437 w 437"/>
                  <a:gd name="T95" fmla="*/ 54 h 387"/>
                  <a:gd name="T96" fmla="*/ 437 w 437"/>
                  <a:gd name="T97" fmla="*/ 44 h 387"/>
                  <a:gd name="T98" fmla="*/ 435 w 437"/>
                  <a:gd name="T99" fmla="*/ 35 h 387"/>
                  <a:gd name="T100" fmla="*/ 431 w 437"/>
                  <a:gd name="T101" fmla="*/ 26 h 387"/>
                  <a:gd name="T102" fmla="*/ 425 w 437"/>
                  <a:gd name="T103" fmla="*/ 18 h 387"/>
                  <a:gd name="T104" fmla="*/ 418 w 437"/>
                  <a:gd name="T105" fmla="*/ 1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7" h="387">
                    <a:moveTo>
                      <a:pt x="418" y="11"/>
                    </a:moveTo>
                    <a:lnTo>
                      <a:pt x="410" y="6"/>
                    </a:lnTo>
                    <a:lnTo>
                      <a:pt x="401" y="2"/>
                    </a:lnTo>
                    <a:lnTo>
                      <a:pt x="392" y="0"/>
                    </a:lnTo>
                    <a:lnTo>
                      <a:pt x="382" y="0"/>
                    </a:lnTo>
                    <a:lnTo>
                      <a:pt x="374" y="3"/>
                    </a:lnTo>
                    <a:lnTo>
                      <a:pt x="366" y="7"/>
                    </a:lnTo>
                    <a:lnTo>
                      <a:pt x="357" y="12"/>
                    </a:lnTo>
                    <a:lnTo>
                      <a:pt x="351" y="19"/>
                    </a:lnTo>
                    <a:lnTo>
                      <a:pt x="171" y="261"/>
                    </a:lnTo>
                    <a:lnTo>
                      <a:pt x="83" y="154"/>
                    </a:lnTo>
                    <a:lnTo>
                      <a:pt x="77" y="147"/>
                    </a:lnTo>
                    <a:lnTo>
                      <a:pt x="69" y="142"/>
                    </a:lnTo>
                    <a:lnTo>
                      <a:pt x="60" y="138"/>
                    </a:lnTo>
                    <a:lnTo>
                      <a:pt x="51" y="136"/>
                    </a:lnTo>
                    <a:lnTo>
                      <a:pt x="42" y="136"/>
                    </a:lnTo>
                    <a:lnTo>
                      <a:pt x="33" y="138"/>
                    </a:lnTo>
                    <a:lnTo>
                      <a:pt x="24" y="143"/>
                    </a:lnTo>
                    <a:lnTo>
                      <a:pt x="17" y="149"/>
                    </a:lnTo>
                    <a:lnTo>
                      <a:pt x="9" y="156"/>
                    </a:lnTo>
                    <a:lnTo>
                      <a:pt x="4" y="165"/>
                    </a:lnTo>
                    <a:lnTo>
                      <a:pt x="1" y="173"/>
                    </a:lnTo>
                    <a:lnTo>
                      <a:pt x="0" y="182"/>
                    </a:lnTo>
                    <a:lnTo>
                      <a:pt x="0" y="193"/>
                    </a:lnTo>
                    <a:lnTo>
                      <a:pt x="2" y="202"/>
                    </a:lnTo>
                    <a:lnTo>
                      <a:pt x="5" y="211"/>
                    </a:lnTo>
                    <a:lnTo>
                      <a:pt x="11" y="219"/>
                    </a:lnTo>
                    <a:lnTo>
                      <a:pt x="136" y="373"/>
                    </a:lnTo>
                    <a:lnTo>
                      <a:pt x="140" y="376"/>
                    </a:lnTo>
                    <a:lnTo>
                      <a:pt x="143" y="379"/>
                    </a:lnTo>
                    <a:lnTo>
                      <a:pt x="147" y="382"/>
                    </a:lnTo>
                    <a:lnTo>
                      <a:pt x="152" y="384"/>
                    </a:lnTo>
                    <a:lnTo>
                      <a:pt x="157" y="385"/>
                    </a:lnTo>
                    <a:lnTo>
                      <a:pt x="162" y="386"/>
                    </a:lnTo>
                    <a:lnTo>
                      <a:pt x="167" y="387"/>
                    </a:lnTo>
                    <a:lnTo>
                      <a:pt x="172" y="387"/>
                    </a:lnTo>
                    <a:lnTo>
                      <a:pt x="178" y="387"/>
                    </a:lnTo>
                    <a:lnTo>
                      <a:pt x="183" y="386"/>
                    </a:lnTo>
                    <a:lnTo>
                      <a:pt x="188" y="384"/>
                    </a:lnTo>
                    <a:lnTo>
                      <a:pt x="193" y="382"/>
                    </a:lnTo>
                    <a:lnTo>
                      <a:pt x="198" y="380"/>
                    </a:lnTo>
                    <a:lnTo>
                      <a:pt x="203" y="377"/>
                    </a:lnTo>
                    <a:lnTo>
                      <a:pt x="208" y="373"/>
                    </a:lnTo>
                    <a:lnTo>
                      <a:pt x="212" y="369"/>
                    </a:lnTo>
                    <a:lnTo>
                      <a:pt x="426" y="81"/>
                    </a:lnTo>
                    <a:lnTo>
                      <a:pt x="432" y="73"/>
                    </a:lnTo>
                    <a:lnTo>
                      <a:pt x="435" y="63"/>
                    </a:lnTo>
                    <a:lnTo>
                      <a:pt x="437" y="54"/>
                    </a:lnTo>
                    <a:lnTo>
                      <a:pt x="437" y="44"/>
                    </a:lnTo>
                    <a:lnTo>
                      <a:pt x="435" y="35"/>
                    </a:lnTo>
                    <a:lnTo>
                      <a:pt x="431" y="26"/>
                    </a:lnTo>
                    <a:lnTo>
                      <a:pt x="425" y="18"/>
                    </a:lnTo>
                    <a:lnTo>
                      <a:pt x="418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49171" eaLnBrk="0" hangingPunct="0">
                  <a:defRPr/>
                </a:pPr>
                <a:endParaRPr lang="ru-RU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37" name="Рисунок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24" y="4190980"/>
              <a:ext cx="650875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0122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807728"/>
              </p:ext>
            </p:extLst>
          </p:nvPr>
        </p:nvGraphicFramePr>
        <p:xfrm>
          <a:off x="323528" y="2057400"/>
          <a:ext cx="849694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5"/>
          <p:cNvSpPr txBox="1">
            <a:spLocks/>
          </p:cNvSpPr>
          <p:nvPr/>
        </p:nvSpPr>
        <p:spPr>
          <a:xfrm>
            <a:off x="2483768" y="548680"/>
            <a:ext cx="6481762" cy="579209"/>
          </a:xfrm>
          <a:prstGeom prst="rect">
            <a:avLst/>
          </a:prstGeom>
        </p:spPr>
        <p:txBody>
          <a:bodyPr lIns="91420" tIns="45711" rIns="91420" bIns="45711"/>
          <a:lstStyle>
            <a:lvl1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263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algn="l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kern="0" dirty="0" smtClean="0"/>
              <a:t>Топ 10 площадок по 223-ФЗ за июнь 2016г.</a:t>
            </a:r>
            <a:endParaRPr lang="ru-RU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5992" y="1556792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E4465A"/>
                </a:solidFill>
                <a:ea typeface="Arial Unicode MS" pitchFamily="34" charset="-128"/>
              </a:rPr>
              <a:t>Количество лотов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6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manankin\Desktop\Николай\какртинки\для презентаций\кейсистем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97" y="6036471"/>
            <a:ext cx="2253747" cy="4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manankin\Desktop\Николай\какртинки\логотипы\rtsT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65" y="4300540"/>
            <a:ext cx="13668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Прямоугольник 13"/>
          <p:cNvSpPr>
            <a:spLocks noChangeArrowheads="1"/>
          </p:cNvSpPr>
          <p:nvPr/>
        </p:nvSpPr>
        <p:spPr bwMode="auto">
          <a:xfrm>
            <a:off x="955264" y="3417005"/>
            <a:ext cx="168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444444"/>
                </a:solidFill>
                <a:latin typeface="Aria"/>
                <a:ea typeface="Arial Unicode MS" panose="020B0604020202020204" pitchFamily="34" charset="-128"/>
              </a:rPr>
              <a:t>АИС ГОСЗАКАЗ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113336" y="2050212"/>
            <a:ext cx="2778125" cy="1415797"/>
            <a:chOff x="6175837" y="4229305"/>
            <a:chExt cx="2778125" cy="141579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54"/>
            <a:stretch/>
          </p:blipFill>
          <p:spPr bwMode="auto">
            <a:xfrm>
              <a:off x="6967524" y="4229305"/>
              <a:ext cx="1269584" cy="10719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Прямоугольник 14"/>
            <p:cNvSpPr>
              <a:spLocks noChangeArrowheads="1"/>
            </p:cNvSpPr>
            <p:nvPr/>
          </p:nvSpPr>
          <p:spPr bwMode="auto">
            <a:xfrm>
              <a:off x="6175837" y="5275770"/>
              <a:ext cx="2778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ru-RU" altLang="ru-RU" b="1" dirty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endParaRP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619" y="4708613"/>
            <a:ext cx="1318790" cy="48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967372" y="4437113"/>
            <a:ext cx="1451979" cy="1349241"/>
            <a:chOff x="753590" y="2183966"/>
            <a:chExt cx="1451979" cy="1472085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87" y="2183966"/>
              <a:ext cx="1005067" cy="7363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Прямоугольник 17"/>
            <p:cNvSpPr>
              <a:spLocks noChangeArrowheads="1"/>
            </p:cNvSpPr>
            <p:nvPr/>
          </p:nvSpPr>
          <p:spPr bwMode="auto">
            <a:xfrm>
              <a:off x="753590" y="2950874"/>
              <a:ext cx="1451979" cy="705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>
                  <a:solidFill>
                    <a:srgbClr val="444444"/>
                  </a:solidFill>
                  <a:latin typeface="Aria"/>
                  <a:ea typeface="Arial Unicode MS" panose="020B0604020202020204" pitchFamily="34" charset="-128"/>
                </a:rPr>
                <a:t>АЦК ГОСЗАКАЗ</a:t>
              </a:r>
            </a:p>
          </p:txBody>
        </p:sp>
      </p:grpSp>
      <p:sp>
        <p:nvSpPr>
          <p:cNvPr id="18447" name="Заголовок 1"/>
          <p:cNvSpPr txBox="1">
            <a:spLocks/>
          </p:cNvSpPr>
          <p:nvPr/>
        </p:nvSpPr>
        <p:spPr bwMode="auto">
          <a:xfrm>
            <a:off x="2419351" y="331788"/>
            <a:ext cx="65452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/>
              <a:t>ИНТЕГРАЦИЯ С СИСТЕМАМИ ПЛАНИРОВАНИЯ </a:t>
            </a:r>
          </a:p>
          <a:p>
            <a:r>
              <a:rPr lang="ru-RU" altLang="ru-RU" dirty="0"/>
              <a:t>ЗАКУПОК И ИСПОЛНЕНИЯ ДОГОВОРОВ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580275" y="2830107"/>
            <a:ext cx="2071847" cy="1147707"/>
            <a:chOff x="3580273" y="2830105"/>
            <a:chExt cx="2071847" cy="114770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764" y="2830105"/>
              <a:ext cx="879166" cy="6359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Прямоугольник 11"/>
            <p:cNvSpPr>
              <a:spLocks noChangeArrowheads="1"/>
            </p:cNvSpPr>
            <p:nvPr/>
          </p:nvSpPr>
          <p:spPr bwMode="auto">
            <a:xfrm>
              <a:off x="3580273" y="3454592"/>
              <a:ext cx="207184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rgbClr val="444444"/>
                  </a:solidFill>
                  <a:latin typeface="Aria"/>
                  <a:ea typeface="Arial Unicode MS" panose="020B0604020202020204" pitchFamily="34" charset="-128"/>
                </a:rPr>
                <a:t>РЕГИОНАЛЬНЫЕ ПОРТАЛЫ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691982" y="2662239"/>
            <a:ext cx="565945" cy="2155865"/>
            <a:chOff x="5691980" y="2662238"/>
            <a:chExt cx="565945" cy="2155865"/>
          </a:xfrm>
        </p:grpSpPr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5691980" y="4817914"/>
              <a:ext cx="554659" cy="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Соединительная линия уступом 17"/>
            <p:cNvCxnSpPr/>
            <p:nvPr/>
          </p:nvCxnSpPr>
          <p:spPr bwMode="auto">
            <a:xfrm flipH="1">
              <a:off x="6248400" y="2662238"/>
              <a:ext cx="9525" cy="2155865"/>
            </a:xfrm>
            <a:prstGeom prst="bentConnector3">
              <a:avLst>
                <a:gd name="adj1" fmla="val 2500000"/>
              </a:avLst>
            </a:prstGeom>
            <a:solidFill>
              <a:srgbClr val="00B8FF"/>
            </a:solidFill>
            <a:ln w="57150" cap="flat" cmpd="sng" algn="ctr">
              <a:solidFill>
                <a:srgbClr val="E4465A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Прямая соединительная линия 25"/>
          <p:cNvCxnSpPr/>
          <p:nvPr/>
        </p:nvCxnSpPr>
        <p:spPr bwMode="auto">
          <a:xfrm>
            <a:off x="4610420" y="5562690"/>
            <a:ext cx="0" cy="33946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E4465A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 flipV="1">
            <a:off x="4610420" y="4097649"/>
            <a:ext cx="0" cy="33946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E4465A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Группа 29"/>
          <p:cNvGrpSpPr/>
          <p:nvPr/>
        </p:nvGrpSpPr>
        <p:grpSpPr>
          <a:xfrm flipH="1">
            <a:off x="3020600" y="2662239"/>
            <a:ext cx="565945" cy="2155865"/>
            <a:chOff x="5691980" y="2662238"/>
            <a:chExt cx="565945" cy="2155865"/>
          </a:xfrm>
        </p:grpSpPr>
        <p:cxnSp>
          <p:nvCxnSpPr>
            <p:cNvPr id="31" name="Прямая соединительная линия 30"/>
            <p:cNvCxnSpPr/>
            <p:nvPr/>
          </p:nvCxnSpPr>
          <p:spPr bwMode="auto">
            <a:xfrm>
              <a:off x="5691980" y="4817914"/>
              <a:ext cx="554659" cy="0"/>
            </a:xfrm>
            <a:prstGeom prst="line">
              <a:avLst/>
            </a:prstGeom>
            <a:solidFill>
              <a:srgbClr val="00B8FF"/>
            </a:solidFill>
            <a:ln w="571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Соединительная линия уступом 31"/>
            <p:cNvCxnSpPr/>
            <p:nvPr/>
          </p:nvCxnSpPr>
          <p:spPr bwMode="auto">
            <a:xfrm flipH="1">
              <a:off x="6248400" y="2662238"/>
              <a:ext cx="9525" cy="2155865"/>
            </a:xfrm>
            <a:prstGeom prst="bentConnector3">
              <a:avLst>
                <a:gd name="adj1" fmla="val 2500000"/>
              </a:avLst>
            </a:prstGeom>
            <a:solidFill>
              <a:srgbClr val="00B8FF"/>
            </a:solidFill>
            <a:ln w="57150" cap="flat" cmpd="sng" algn="ctr">
              <a:solidFill>
                <a:srgbClr val="E4465A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25" y="1892066"/>
            <a:ext cx="1462399" cy="1496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20" y="1536043"/>
            <a:ext cx="2831010" cy="90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0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2924944"/>
            <a:ext cx="4686989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Образовательные программы</a:t>
            </a: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41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067944" y="337577"/>
            <a:ext cx="4870847" cy="648890"/>
          </a:xfrm>
          <a:prstGeom prst="rect">
            <a:avLst/>
          </a:prstGeom>
          <a:extLst/>
        </p:spPr>
        <p:txBody>
          <a:bodyPr lIns="91420" tIns="45711" rIns="91420" bIns="45711"/>
          <a:lstStyle>
            <a:defPPr>
              <a:defRPr lang="ru-RU"/>
            </a:defPPr>
            <a:lvl1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kern="0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  <a:lvl2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/>
              <a:t>Образовательные программы по работе в сфере </a:t>
            </a:r>
            <a:r>
              <a:rPr lang="ru-RU" altLang="ru-RU" dirty="0" err="1"/>
              <a:t>госзакупок</a:t>
            </a:r>
            <a:endParaRPr lang="ru-RU" alt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39551" y="2060848"/>
            <a:ext cx="8115596" cy="4248473"/>
            <a:chOff x="1028404" y="2054607"/>
            <a:chExt cx="6881814" cy="352713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28404" y="2054607"/>
              <a:ext cx="6881814" cy="3527138"/>
              <a:chOff x="1270401" y="1588050"/>
              <a:chExt cx="9175751" cy="4702848"/>
            </a:xfrm>
          </p:grpSpPr>
          <p:sp>
            <p:nvSpPr>
              <p:cNvPr id="24" name="Пятиугольник 23"/>
              <p:cNvSpPr/>
              <p:nvPr/>
            </p:nvSpPr>
            <p:spPr bwMode="auto">
              <a:xfrm>
                <a:off x="1270402" y="1588050"/>
                <a:ext cx="5184775" cy="382588"/>
              </a:xfrm>
              <a:prstGeom prst="homePlate">
                <a:avLst>
                  <a:gd name="adj" fmla="val 20798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lIns="68565" tIns="34283" rIns="68565" bIns="34283" anchor="ctr"/>
              <a:lstStyle/>
              <a:p>
                <a:pPr defTabSz="33687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ru-RU" sz="1200" b="1" dirty="0">
                    <a:solidFill>
                      <a:srgbClr val="FFFFFF"/>
                    </a:solidFill>
                    <a:latin typeface="Arial" charset="0"/>
                    <a:ea typeface="Microsoft YaHei" charset="-122"/>
                  </a:rPr>
                  <a:t>СОТРУДНИЧЕСТВО С ВЕДУЩИМИ ВУЗАМИ</a:t>
                </a:r>
              </a:p>
            </p:txBody>
          </p:sp>
          <p:sp>
            <p:nvSpPr>
              <p:cNvPr id="26" name="Пятиугольник 25"/>
              <p:cNvSpPr/>
              <p:nvPr/>
            </p:nvSpPr>
            <p:spPr bwMode="auto">
              <a:xfrm>
                <a:off x="1270401" y="2527879"/>
                <a:ext cx="4559215" cy="381000"/>
              </a:xfrm>
              <a:prstGeom prst="homePlate">
                <a:avLst>
                  <a:gd name="adj" fmla="val 20798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lIns="68565" tIns="34283" rIns="68565" bIns="34283" anchor="ctr"/>
              <a:lstStyle/>
              <a:p>
                <a:pPr defTabSz="33687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Arial" charset="0"/>
                    <a:ea typeface="Microsoft YaHei" charset="-122"/>
                  </a:rPr>
                  <a:t>КОНФЕРЕНЦИИ</a:t>
                </a:r>
                <a:endParaRPr lang="ru-RU" sz="1200" b="1" dirty="0">
                  <a:solidFill>
                    <a:srgbClr val="FFFFFF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28" name="Пятиугольник 27"/>
              <p:cNvSpPr/>
              <p:nvPr/>
            </p:nvSpPr>
            <p:spPr bwMode="auto">
              <a:xfrm>
                <a:off x="1270401" y="3014312"/>
                <a:ext cx="4262978" cy="381000"/>
              </a:xfrm>
              <a:prstGeom prst="homePlate">
                <a:avLst>
                  <a:gd name="adj" fmla="val 20798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lIns="68565" tIns="34283" rIns="68565" bIns="34283" anchor="ctr"/>
              <a:lstStyle/>
              <a:p>
                <a:pPr defTabSz="33687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Arial" charset="0"/>
                    <a:ea typeface="Microsoft YaHei" charset="-122"/>
                  </a:rPr>
                  <a:t>ВЕБИНАРЫ</a:t>
                </a:r>
                <a:endParaRPr lang="ru-RU" sz="1200" b="1" dirty="0">
                  <a:solidFill>
                    <a:srgbClr val="FFFFFF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29" name="Пятиугольник 28"/>
              <p:cNvSpPr/>
              <p:nvPr/>
            </p:nvSpPr>
            <p:spPr bwMode="auto">
              <a:xfrm>
                <a:off x="1270401" y="3500745"/>
                <a:ext cx="3907899" cy="381000"/>
              </a:xfrm>
              <a:prstGeom prst="homePlate">
                <a:avLst>
                  <a:gd name="adj" fmla="val 20798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lIns="68565" tIns="34283" rIns="68565" bIns="34283" anchor="ctr"/>
              <a:lstStyle/>
              <a:p>
                <a:pPr defTabSz="33687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defRPr/>
                </a:pPr>
                <a:r>
                  <a:rPr lang="ru-RU" sz="1200" b="1" dirty="0">
                    <a:solidFill>
                      <a:srgbClr val="FFFFFF"/>
                    </a:solidFill>
                    <a:latin typeface="Arial" charset="0"/>
                    <a:ea typeface="Microsoft YaHei" charset="-122"/>
                  </a:rPr>
                  <a:t>СЕМИНАРЫ</a:t>
                </a:r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1270402" y="4269851"/>
                <a:ext cx="9175750" cy="202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65" tIns="34283" rIns="68565" bIns="34283">
                <a:spAutoFit/>
              </a:bodyPr>
              <a:lstStyle>
                <a:lvl1pPr marL="2857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3013" indent="-227013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0213" indent="-227013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7413" indent="-227013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4613" indent="-227013" defTabSz="4476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Обзор актуального законодательства 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Рассмотрение основных аспектов закупок 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Практика закупок на учебной площадке 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Возможность просмотра записи мероприятия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Привлечение ведущих экспертов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Обмен практическим опытом</a:t>
                </a:r>
              </a:p>
              <a:p>
                <a:pPr>
                  <a:spcBef>
                    <a:spcPts val="150"/>
                  </a:spcBef>
                  <a:buClr>
                    <a:srgbClr val="E4465A"/>
                  </a:buClr>
                  <a:buSzPct val="120000"/>
                  <a:buFont typeface="Wingdings" panose="05000000000000000000" pitchFamily="2" charset="2"/>
                  <a:buChar char="§"/>
                </a:pPr>
                <a:r>
                  <a:rPr lang="ru-RU" altLang="ru-RU" sz="1200" dirty="0">
                    <a:solidFill>
                      <a:srgbClr val="444444"/>
                    </a:solidFill>
                    <a:latin typeface="Trebuchet MS" panose="020B0603020202020204" pitchFamily="34" charset="0"/>
                  </a:rPr>
                  <a:t>Обсуждение и поиск решений актуальных вопросов</a:t>
                </a:r>
              </a:p>
            </p:txBody>
          </p:sp>
          <p:grpSp>
            <p:nvGrpSpPr>
              <p:cNvPr id="31" name="Группа 30"/>
              <p:cNvGrpSpPr>
                <a:grpSpLocks/>
              </p:cNvGrpSpPr>
              <p:nvPr/>
            </p:nvGrpSpPr>
            <p:grpSpPr bwMode="auto">
              <a:xfrm>
                <a:off x="7410852" y="1603326"/>
                <a:ext cx="2981325" cy="1862137"/>
                <a:chOff x="5929313" y="1601692"/>
                <a:chExt cx="2980913" cy="1861815"/>
              </a:xfrm>
            </p:grpSpPr>
            <p:sp>
              <p:nvSpPr>
                <p:cNvPr id="32" name="Freeform 11"/>
                <p:cNvSpPr>
                  <a:spLocks noEditPoints="1"/>
                </p:cNvSpPr>
                <p:nvPr/>
              </p:nvSpPr>
              <p:spPr bwMode="auto">
                <a:xfrm>
                  <a:off x="5929313" y="1601692"/>
                  <a:ext cx="2980913" cy="1861815"/>
                </a:xfrm>
                <a:custGeom>
                  <a:avLst/>
                  <a:gdLst>
                    <a:gd name="T0" fmla="*/ 1074770721 w 7748"/>
                    <a:gd name="T1" fmla="*/ 619169373 h 5117"/>
                    <a:gd name="T2" fmla="*/ 959463482 w 7748"/>
                    <a:gd name="T3" fmla="*/ 659679586 h 5117"/>
                    <a:gd name="T4" fmla="*/ 952802596 w 7748"/>
                    <a:gd name="T5" fmla="*/ 673183112 h 5117"/>
                    <a:gd name="T6" fmla="*/ 939480823 w 7748"/>
                    <a:gd name="T7" fmla="*/ 677154523 h 5117"/>
                    <a:gd name="T8" fmla="*/ 843416015 w 7748"/>
                    <a:gd name="T9" fmla="*/ 677286964 h 5117"/>
                    <a:gd name="T10" fmla="*/ 788352612 w 7748"/>
                    <a:gd name="T11" fmla="*/ 677286964 h 5117"/>
                    <a:gd name="T12" fmla="*/ 715674968 w 7748"/>
                    <a:gd name="T13" fmla="*/ 677286964 h 5117"/>
                    <a:gd name="T14" fmla="*/ 648622123 w 7748"/>
                    <a:gd name="T15" fmla="*/ 675698399 h 5117"/>
                    <a:gd name="T16" fmla="*/ 638112750 w 7748"/>
                    <a:gd name="T17" fmla="*/ 664842602 h 5117"/>
                    <a:gd name="T18" fmla="*/ 639445081 w 7748"/>
                    <a:gd name="T19" fmla="*/ 633996945 h 5117"/>
                    <a:gd name="T20" fmla="*/ 0 w 7748"/>
                    <a:gd name="T21" fmla="*/ 0 h 5117"/>
                    <a:gd name="T22" fmla="*/ 656467218 w 7748"/>
                    <a:gd name="T23" fmla="*/ 586999670 h 5117"/>
                    <a:gd name="T24" fmla="*/ 687107372 w 7748"/>
                    <a:gd name="T25" fmla="*/ 548872668 h 5117"/>
                    <a:gd name="T26" fmla="*/ 714787003 w 7748"/>
                    <a:gd name="T27" fmla="*/ 528750002 h 5117"/>
                    <a:gd name="T28" fmla="*/ 746759103 w 7748"/>
                    <a:gd name="T29" fmla="*/ 514584636 h 5117"/>
                    <a:gd name="T30" fmla="*/ 781839848 w 7748"/>
                    <a:gd name="T31" fmla="*/ 507435732 h 5117"/>
                    <a:gd name="T32" fmla="*/ 818844644 w 7748"/>
                    <a:gd name="T33" fmla="*/ 507833055 h 5117"/>
                    <a:gd name="T34" fmla="*/ 853777266 w 7748"/>
                    <a:gd name="T35" fmla="*/ 515775877 h 5117"/>
                    <a:gd name="T36" fmla="*/ 885305384 w 7748"/>
                    <a:gd name="T37" fmla="*/ 530735526 h 5117"/>
                    <a:gd name="T38" fmla="*/ 912393296 w 7748"/>
                    <a:gd name="T39" fmla="*/ 551387955 h 5117"/>
                    <a:gd name="T40" fmla="*/ 886193733 w 7748"/>
                    <a:gd name="T41" fmla="*/ 576144237 h 5117"/>
                    <a:gd name="T42" fmla="*/ 854961475 w 7748"/>
                    <a:gd name="T43" fmla="*/ 554565084 h 5117"/>
                    <a:gd name="T44" fmla="*/ 829502138 w 7748"/>
                    <a:gd name="T45" fmla="*/ 545430657 h 5117"/>
                    <a:gd name="T46" fmla="*/ 801674385 w 7748"/>
                    <a:gd name="T47" fmla="*/ 541591323 h 5117"/>
                    <a:gd name="T48" fmla="*/ 773402649 w 7748"/>
                    <a:gd name="T49" fmla="*/ 544106610 h 5117"/>
                    <a:gd name="T50" fmla="*/ 747203086 w 7748"/>
                    <a:gd name="T51" fmla="*/ 552049797 h 5117"/>
                    <a:gd name="T52" fmla="*/ 719375332 w 7748"/>
                    <a:gd name="T53" fmla="*/ 568730451 h 5117"/>
                    <a:gd name="T54" fmla="*/ 689919772 w 7748"/>
                    <a:gd name="T55" fmla="*/ 601959319 h 5117"/>
                    <a:gd name="T56" fmla="*/ 675561528 w 7748"/>
                    <a:gd name="T57" fmla="*/ 642204649 h 5117"/>
                    <a:gd name="T58" fmla="*/ 736397853 w 7748"/>
                    <a:gd name="T59" fmla="*/ 642204649 h 5117"/>
                    <a:gd name="T60" fmla="*/ 817808557 w 7748"/>
                    <a:gd name="T61" fmla="*/ 642204649 h 5117"/>
                    <a:gd name="T62" fmla="*/ 889894097 w 7748"/>
                    <a:gd name="T63" fmla="*/ 642204649 h 5117"/>
                    <a:gd name="T64" fmla="*/ 916685764 w 7748"/>
                    <a:gd name="T65" fmla="*/ 623538108 h 5117"/>
                    <a:gd name="T66" fmla="*/ 895962879 w 7748"/>
                    <a:gd name="T67" fmla="*/ 586602711 h 5117"/>
                    <a:gd name="T68" fmla="*/ 825949512 w 7748"/>
                    <a:gd name="T69" fmla="*/ 368298080 h 5117"/>
                    <a:gd name="T70" fmla="*/ 803894680 w 7748"/>
                    <a:gd name="T71" fmla="*/ 361149176 h 5117"/>
                    <a:gd name="T72" fmla="*/ 780211657 w 7748"/>
                    <a:gd name="T73" fmla="*/ 363929346 h 5117"/>
                    <a:gd name="T74" fmla="*/ 761116963 w 7748"/>
                    <a:gd name="T75" fmla="*/ 375579061 h 5117"/>
                    <a:gd name="T76" fmla="*/ 748831277 w 7748"/>
                    <a:gd name="T77" fmla="*/ 393848643 h 5117"/>
                    <a:gd name="T78" fmla="*/ 745871139 w 7748"/>
                    <a:gd name="T79" fmla="*/ 416221714 h 5117"/>
                    <a:gd name="T80" fmla="*/ 753124130 w 7748"/>
                    <a:gd name="T81" fmla="*/ 437138662 h 5117"/>
                    <a:gd name="T82" fmla="*/ 768813935 w 7748"/>
                    <a:gd name="T83" fmla="*/ 452628075 h 5117"/>
                    <a:gd name="T84" fmla="*/ 790424785 w 7748"/>
                    <a:gd name="T85" fmla="*/ 460703338 h 5117"/>
                    <a:gd name="T86" fmla="*/ 814108193 w 7748"/>
                    <a:gd name="T87" fmla="*/ 459114774 h 5117"/>
                    <a:gd name="T88" fmla="*/ 833942729 w 7748"/>
                    <a:gd name="T89" fmla="*/ 448258977 h 5117"/>
                    <a:gd name="T90" fmla="*/ 847116380 w 7748"/>
                    <a:gd name="T91" fmla="*/ 430651963 h 5117"/>
                    <a:gd name="T92" fmla="*/ 851112988 w 7748"/>
                    <a:gd name="T93" fmla="*/ 408543410 h 5117"/>
                    <a:gd name="T94" fmla="*/ 844896084 w 7748"/>
                    <a:gd name="T95" fmla="*/ 387229140 h 5117"/>
                    <a:gd name="T96" fmla="*/ 807595044 w 7748"/>
                    <a:gd name="T97" fmla="*/ 326199303 h 5117"/>
                    <a:gd name="T98" fmla="*/ 845044206 w 7748"/>
                    <a:gd name="T99" fmla="*/ 338113900 h 5117"/>
                    <a:gd name="T100" fmla="*/ 872871960 w 7748"/>
                    <a:gd name="T101" fmla="*/ 363399581 h 5117"/>
                    <a:gd name="T102" fmla="*/ 887229819 w 7748"/>
                    <a:gd name="T103" fmla="*/ 398084937 h 5117"/>
                    <a:gd name="T104" fmla="*/ 884269297 w 7748"/>
                    <a:gd name="T105" fmla="*/ 436476821 h 5117"/>
                    <a:gd name="T106" fmla="*/ 864878743 w 7748"/>
                    <a:gd name="T107" fmla="*/ 468514083 h 5117"/>
                    <a:gd name="T108" fmla="*/ 833350625 w 7748"/>
                    <a:gd name="T109" fmla="*/ 489695913 h 5117"/>
                    <a:gd name="T110" fmla="*/ 793829289 w 7748"/>
                    <a:gd name="T111" fmla="*/ 496315417 h 5117"/>
                    <a:gd name="T112" fmla="*/ 755492163 w 7748"/>
                    <a:gd name="T113" fmla="*/ 486121461 h 5117"/>
                    <a:gd name="T114" fmla="*/ 726480585 w 7748"/>
                    <a:gd name="T115" fmla="*/ 462159826 h 5117"/>
                    <a:gd name="T116" fmla="*/ 710494150 w 7748"/>
                    <a:gd name="T117" fmla="*/ 428268753 h 5117"/>
                    <a:gd name="T118" fmla="*/ 711382499 w 7748"/>
                    <a:gd name="T119" fmla="*/ 389744427 h 5117"/>
                    <a:gd name="T120" fmla="*/ 729144862 w 7748"/>
                    <a:gd name="T121" fmla="*/ 356912883 h 5117"/>
                    <a:gd name="T122" fmla="*/ 759488772 w 7748"/>
                    <a:gd name="T123" fmla="*/ 334274930 h 5117"/>
                    <a:gd name="T124" fmla="*/ 798418003 w 7748"/>
                    <a:gd name="T125" fmla="*/ 325801979 h 511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7748" h="5117">
                      <a:moveTo>
                        <a:pt x="1736" y="2830"/>
                      </a:moveTo>
                      <a:lnTo>
                        <a:pt x="2187" y="2830"/>
                      </a:lnTo>
                      <a:lnTo>
                        <a:pt x="2187" y="3879"/>
                      </a:lnTo>
                      <a:lnTo>
                        <a:pt x="1736" y="3879"/>
                      </a:lnTo>
                      <a:lnTo>
                        <a:pt x="1736" y="2830"/>
                      </a:lnTo>
                      <a:close/>
                      <a:moveTo>
                        <a:pt x="7375" y="1037"/>
                      </a:moveTo>
                      <a:lnTo>
                        <a:pt x="7375" y="4555"/>
                      </a:lnTo>
                      <a:lnTo>
                        <a:pt x="7375" y="4677"/>
                      </a:lnTo>
                      <a:lnTo>
                        <a:pt x="7261" y="4677"/>
                      </a:lnTo>
                      <a:lnTo>
                        <a:pt x="6444" y="4677"/>
                      </a:lnTo>
                      <a:lnTo>
                        <a:pt x="6453" y="4713"/>
                      </a:lnTo>
                      <a:lnTo>
                        <a:pt x="6461" y="4750"/>
                      </a:lnTo>
                      <a:lnTo>
                        <a:pt x="6467" y="4789"/>
                      </a:lnTo>
                      <a:lnTo>
                        <a:pt x="6472" y="4826"/>
                      </a:lnTo>
                      <a:lnTo>
                        <a:pt x="6477" y="4865"/>
                      </a:lnTo>
                      <a:lnTo>
                        <a:pt x="6480" y="4904"/>
                      </a:lnTo>
                      <a:lnTo>
                        <a:pt x="6482" y="4943"/>
                      </a:lnTo>
                      <a:lnTo>
                        <a:pt x="6482" y="4983"/>
                      </a:lnTo>
                      <a:lnTo>
                        <a:pt x="6482" y="4996"/>
                      </a:lnTo>
                      <a:lnTo>
                        <a:pt x="6480" y="5009"/>
                      </a:lnTo>
                      <a:lnTo>
                        <a:pt x="6477" y="5022"/>
                      </a:lnTo>
                      <a:lnTo>
                        <a:pt x="6473" y="5034"/>
                      </a:lnTo>
                      <a:lnTo>
                        <a:pt x="6467" y="5046"/>
                      </a:lnTo>
                      <a:lnTo>
                        <a:pt x="6461" y="5057"/>
                      </a:lnTo>
                      <a:lnTo>
                        <a:pt x="6454" y="5067"/>
                      </a:lnTo>
                      <a:lnTo>
                        <a:pt x="6446" y="5077"/>
                      </a:lnTo>
                      <a:lnTo>
                        <a:pt x="6437" y="5085"/>
                      </a:lnTo>
                      <a:lnTo>
                        <a:pt x="6428" y="5093"/>
                      </a:lnTo>
                      <a:lnTo>
                        <a:pt x="6418" y="5099"/>
                      </a:lnTo>
                      <a:lnTo>
                        <a:pt x="6407" y="5105"/>
                      </a:lnTo>
                      <a:lnTo>
                        <a:pt x="6396" y="5109"/>
                      </a:lnTo>
                      <a:lnTo>
                        <a:pt x="6383" y="5112"/>
                      </a:lnTo>
                      <a:lnTo>
                        <a:pt x="6370" y="5114"/>
                      </a:lnTo>
                      <a:lnTo>
                        <a:pt x="6358" y="5115"/>
                      </a:lnTo>
                      <a:lnTo>
                        <a:pt x="6352" y="5115"/>
                      </a:lnTo>
                      <a:lnTo>
                        <a:pt x="6347" y="5115"/>
                      </a:lnTo>
                      <a:lnTo>
                        <a:pt x="6260" y="5115"/>
                      </a:lnTo>
                      <a:lnTo>
                        <a:pt x="6176" y="5115"/>
                      </a:lnTo>
                      <a:lnTo>
                        <a:pt x="6097" y="5115"/>
                      </a:lnTo>
                      <a:lnTo>
                        <a:pt x="6021" y="5115"/>
                      </a:lnTo>
                      <a:lnTo>
                        <a:pt x="5950" y="5116"/>
                      </a:lnTo>
                      <a:lnTo>
                        <a:pt x="5881" y="5116"/>
                      </a:lnTo>
                      <a:lnTo>
                        <a:pt x="5816" y="5116"/>
                      </a:lnTo>
                      <a:lnTo>
                        <a:pt x="5756" y="5116"/>
                      </a:lnTo>
                      <a:lnTo>
                        <a:pt x="5698" y="5116"/>
                      </a:lnTo>
                      <a:lnTo>
                        <a:pt x="5644" y="5116"/>
                      </a:lnTo>
                      <a:lnTo>
                        <a:pt x="5595" y="5116"/>
                      </a:lnTo>
                      <a:lnTo>
                        <a:pt x="5548" y="5116"/>
                      </a:lnTo>
                      <a:lnTo>
                        <a:pt x="5505" y="5116"/>
                      </a:lnTo>
                      <a:lnTo>
                        <a:pt x="5464" y="5116"/>
                      </a:lnTo>
                      <a:lnTo>
                        <a:pt x="5429" y="5116"/>
                      </a:lnTo>
                      <a:lnTo>
                        <a:pt x="5396" y="5117"/>
                      </a:lnTo>
                      <a:lnTo>
                        <a:pt x="5362" y="5116"/>
                      </a:lnTo>
                      <a:lnTo>
                        <a:pt x="5326" y="5116"/>
                      </a:lnTo>
                      <a:lnTo>
                        <a:pt x="5285" y="5116"/>
                      </a:lnTo>
                      <a:lnTo>
                        <a:pt x="5242" y="5116"/>
                      </a:lnTo>
                      <a:lnTo>
                        <a:pt x="5195" y="5116"/>
                      </a:lnTo>
                      <a:lnTo>
                        <a:pt x="5144" y="5116"/>
                      </a:lnTo>
                      <a:lnTo>
                        <a:pt x="5090" y="5116"/>
                      </a:lnTo>
                      <a:lnTo>
                        <a:pt x="5032" y="5116"/>
                      </a:lnTo>
                      <a:lnTo>
                        <a:pt x="4970" y="5116"/>
                      </a:lnTo>
                      <a:lnTo>
                        <a:pt x="4904" y="5116"/>
                      </a:lnTo>
                      <a:lnTo>
                        <a:pt x="4835" y="5116"/>
                      </a:lnTo>
                      <a:lnTo>
                        <a:pt x="4762" y="5115"/>
                      </a:lnTo>
                      <a:lnTo>
                        <a:pt x="4685" y="5115"/>
                      </a:lnTo>
                      <a:lnTo>
                        <a:pt x="4604" y="5115"/>
                      </a:lnTo>
                      <a:lnTo>
                        <a:pt x="4518" y="5115"/>
                      </a:lnTo>
                      <a:lnTo>
                        <a:pt x="4429" y="5115"/>
                      </a:lnTo>
                      <a:lnTo>
                        <a:pt x="4417" y="5114"/>
                      </a:lnTo>
                      <a:lnTo>
                        <a:pt x="4405" y="5112"/>
                      </a:lnTo>
                      <a:lnTo>
                        <a:pt x="4393" y="5109"/>
                      </a:lnTo>
                      <a:lnTo>
                        <a:pt x="4382" y="5104"/>
                      </a:lnTo>
                      <a:lnTo>
                        <a:pt x="4370" y="5099"/>
                      </a:lnTo>
                      <a:lnTo>
                        <a:pt x="4360" y="5092"/>
                      </a:lnTo>
                      <a:lnTo>
                        <a:pt x="4350" y="5085"/>
                      </a:lnTo>
                      <a:lnTo>
                        <a:pt x="4341" y="5076"/>
                      </a:lnTo>
                      <a:lnTo>
                        <a:pt x="4334" y="5067"/>
                      </a:lnTo>
                      <a:lnTo>
                        <a:pt x="4326" y="5057"/>
                      </a:lnTo>
                      <a:lnTo>
                        <a:pt x="4320" y="5046"/>
                      </a:lnTo>
                      <a:lnTo>
                        <a:pt x="4315" y="5034"/>
                      </a:lnTo>
                      <a:lnTo>
                        <a:pt x="4311" y="5022"/>
                      </a:lnTo>
                      <a:lnTo>
                        <a:pt x="4308" y="5009"/>
                      </a:lnTo>
                      <a:lnTo>
                        <a:pt x="4306" y="4996"/>
                      </a:lnTo>
                      <a:lnTo>
                        <a:pt x="4305" y="4983"/>
                      </a:lnTo>
                      <a:lnTo>
                        <a:pt x="4306" y="4943"/>
                      </a:lnTo>
                      <a:lnTo>
                        <a:pt x="4307" y="4904"/>
                      </a:lnTo>
                      <a:lnTo>
                        <a:pt x="4311" y="4865"/>
                      </a:lnTo>
                      <a:lnTo>
                        <a:pt x="4315" y="4826"/>
                      </a:lnTo>
                      <a:lnTo>
                        <a:pt x="4320" y="4789"/>
                      </a:lnTo>
                      <a:lnTo>
                        <a:pt x="4327" y="4750"/>
                      </a:lnTo>
                      <a:lnTo>
                        <a:pt x="4334" y="4713"/>
                      </a:lnTo>
                      <a:lnTo>
                        <a:pt x="4343" y="4677"/>
                      </a:lnTo>
                      <a:lnTo>
                        <a:pt x="477" y="4677"/>
                      </a:lnTo>
                      <a:lnTo>
                        <a:pt x="363" y="4677"/>
                      </a:lnTo>
                      <a:lnTo>
                        <a:pt x="363" y="4555"/>
                      </a:lnTo>
                      <a:lnTo>
                        <a:pt x="363" y="1037"/>
                      </a:lnTo>
                      <a:lnTo>
                        <a:pt x="0" y="1037"/>
                      </a:lnTo>
                      <a:lnTo>
                        <a:pt x="0" y="0"/>
                      </a:lnTo>
                      <a:lnTo>
                        <a:pt x="7748" y="0"/>
                      </a:lnTo>
                      <a:lnTo>
                        <a:pt x="7748" y="1037"/>
                      </a:lnTo>
                      <a:lnTo>
                        <a:pt x="7375" y="1037"/>
                      </a:lnTo>
                      <a:close/>
                      <a:moveTo>
                        <a:pt x="6352" y="4434"/>
                      </a:moveTo>
                      <a:lnTo>
                        <a:pt x="7147" y="4434"/>
                      </a:lnTo>
                      <a:lnTo>
                        <a:pt x="7147" y="1037"/>
                      </a:lnTo>
                      <a:lnTo>
                        <a:pt x="591" y="1037"/>
                      </a:lnTo>
                      <a:lnTo>
                        <a:pt x="591" y="4434"/>
                      </a:lnTo>
                      <a:lnTo>
                        <a:pt x="4435" y="4434"/>
                      </a:lnTo>
                      <a:lnTo>
                        <a:pt x="4454" y="4398"/>
                      </a:lnTo>
                      <a:lnTo>
                        <a:pt x="4476" y="4361"/>
                      </a:lnTo>
                      <a:lnTo>
                        <a:pt x="4497" y="4326"/>
                      </a:lnTo>
                      <a:lnTo>
                        <a:pt x="4520" y="4293"/>
                      </a:lnTo>
                      <a:lnTo>
                        <a:pt x="4544" y="4259"/>
                      </a:lnTo>
                      <a:lnTo>
                        <a:pt x="4570" y="4227"/>
                      </a:lnTo>
                      <a:lnTo>
                        <a:pt x="4596" y="4196"/>
                      </a:lnTo>
                      <a:lnTo>
                        <a:pt x="4624" y="4165"/>
                      </a:lnTo>
                      <a:lnTo>
                        <a:pt x="4642" y="4146"/>
                      </a:lnTo>
                      <a:lnTo>
                        <a:pt x="4662" y="4127"/>
                      </a:lnTo>
                      <a:lnTo>
                        <a:pt x="4681" y="4109"/>
                      </a:lnTo>
                      <a:lnTo>
                        <a:pt x="4701" y="4090"/>
                      </a:lnTo>
                      <a:lnTo>
                        <a:pt x="4721" y="4073"/>
                      </a:lnTo>
                      <a:lnTo>
                        <a:pt x="4743" y="4056"/>
                      </a:lnTo>
                      <a:lnTo>
                        <a:pt x="4764" y="4040"/>
                      </a:lnTo>
                      <a:lnTo>
                        <a:pt x="4785" y="4024"/>
                      </a:lnTo>
                      <a:lnTo>
                        <a:pt x="4807" y="4009"/>
                      </a:lnTo>
                      <a:lnTo>
                        <a:pt x="4829" y="3994"/>
                      </a:lnTo>
                      <a:lnTo>
                        <a:pt x="4852" y="3979"/>
                      </a:lnTo>
                      <a:lnTo>
                        <a:pt x="4875" y="3966"/>
                      </a:lnTo>
                      <a:lnTo>
                        <a:pt x="4898" y="3953"/>
                      </a:lnTo>
                      <a:lnTo>
                        <a:pt x="4921" y="3941"/>
                      </a:lnTo>
                      <a:lnTo>
                        <a:pt x="4946" y="3929"/>
                      </a:lnTo>
                      <a:lnTo>
                        <a:pt x="4970" y="3918"/>
                      </a:lnTo>
                      <a:lnTo>
                        <a:pt x="4994" y="3906"/>
                      </a:lnTo>
                      <a:lnTo>
                        <a:pt x="5020" y="3896"/>
                      </a:lnTo>
                      <a:lnTo>
                        <a:pt x="5045" y="3887"/>
                      </a:lnTo>
                      <a:lnTo>
                        <a:pt x="5070" y="3878"/>
                      </a:lnTo>
                      <a:lnTo>
                        <a:pt x="5095" y="3870"/>
                      </a:lnTo>
                      <a:lnTo>
                        <a:pt x="5122" y="3863"/>
                      </a:lnTo>
                      <a:lnTo>
                        <a:pt x="5148" y="3856"/>
                      </a:lnTo>
                      <a:lnTo>
                        <a:pt x="5174" y="3850"/>
                      </a:lnTo>
                      <a:lnTo>
                        <a:pt x="5202" y="3845"/>
                      </a:lnTo>
                      <a:lnTo>
                        <a:pt x="5228" y="3840"/>
                      </a:lnTo>
                      <a:lnTo>
                        <a:pt x="5255" y="3836"/>
                      </a:lnTo>
                      <a:lnTo>
                        <a:pt x="5282" y="3833"/>
                      </a:lnTo>
                      <a:lnTo>
                        <a:pt x="5310" y="3830"/>
                      </a:lnTo>
                      <a:lnTo>
                        <a:pt x="5338" y="3828"/>
                      </a:lnTo>
                      <a:lnTo>
                        <a:pt x="5365" y="3827"/>
                      </a:lnTo>
                      <a:lnTo>
                        <a:pt x="5394" y="3827"/>
                      </a:lnTo>
                      <a:lnTo>
                        <a:pt x="5422" y="3827"/>
                      </a:lnTo>
                      <a:lnTo>
                        <a:pt x="5450" y="3828"/>
                      </a:lnTo>
                      <a:lnTo>
                        <a:pt x="5478" y="3830"/>
                      </a:lnTo>
                      <a:lnTo>
                        <a:pt x="5505" y="3833"/>
                      </a:lnTo>
                      <a:lnTo>
                        <a:pt x="5532" y="3836"/>
                      </a:lnTo>
                      <a:lnTo>
                        <a:pt x="5559" y="3840"/>
                      </a:lnTo>
                      <a:lnTo>
                        <a:pt x="5587" y="3845"/>
                      </a:lnTo>
                      <a:lnTo>
                        <a:pt x="5613" y="3850"/>
                      </a:lnTo>
                      <a:lnTo>
                        <a:pt x="5639" y="3856"/>
                      </a:lnTo>
                      <a:lnTo>
                        <a:pt x="5666" y="3863"/>
                      </a:lnTo>
                      <a:lnTo>
                        <a:pt x="5692" y="3870"/>
                      </a:lnTo>
                      <a:lnTo>
                        <a:pt x="5717" y="3878"/>
                      </a:lnTo>
                      <a:lnTo>
                        <a:pt x="5743" y="3887"/>
                      </a:lnTo>
                      <a:lnTo>
                        <a:pt x="5768" y="3896"/>
                      </a:lnTo>
                      <a:lnTo>
                        <a:pt x="5793" y="3906"/>
                      </a:lnTo>
                      <a:lnTo>
                        <a:pt x="5817" y="3918"/>
                      </a:lnTo>
                      <a:lnTo>
                        <a:pt x="5841" y="3929"/>
                      </a:lnTo>
                      <a:lnTo>
                        <a:pt x="5866" y="3941"/>
                      </a:lnTo>
                      <a:lnTo>
                        <a:pt x="5889" y="3953"/>
                      </a:lnTo>
                      <a:lnTo>
                        <a:pt x="5913" y="3966"/>
                      </a:lnTo>
                      <a:lnTo>
                        <a:pt x="5935" y="3979"/>
                      </a:lnTo>
                      <a:lnTo>
                        <a:pt x="5959" y="3994"/>
                      </a:lnTo>
                      <a:lnTo>
                        <a:pt x="5981" y="4009"/>
                      </a:lnTo>
                      <a:lnTo>
                        <a:pt x="6002" y="4024"/>
                      </a:lnTo>
                      <a:lnTo>
                        <a:pt x="6024" y="4040"/>
                      </a:lnTo>
                      <a:lnTo>
                        <a:pt x="6046" y="4056"/>
                      </a:lnTo>
                      <a:lnTo>
                        <a:pt x="6066" y="4073"/>
                      </a:lnTo>
                      <a:lnTo>
                        <a:pt x="6086" y="4090"/>
                      </a:lnTo>
                      <a:lnTo>
                        <a:pt x="6106" y="4109"/>
                      </a:lnTo>
                      <a:lnTo>
                        <a:pt x="6126" y="4127"/>
                      </a:lnTo>
                      <a:lnTo>
                        <a:pt x="6145" y="4146"/>
                      </a:lnTo>
                      <a:lnTo>
                        <a:pt x="6164" y="4165"/>
                      </a:lnTo>
                      <a:lnTo>
                        <a:pt x="6191" y="4196"/>
                      </a:lnTo>
                      <a:lnTo>
                        <a:pt x="6218" y="4227"/>
                      </a:lnTo>
                      <a:lnTo>
                        <a:pt x="6243" y="4259"/>
                      </a:lnTo>
                      <a:lnTo>
                        <a:pt x="6267" y="4293"/>
                      </a:lnTo>
                      <a:lnTo>
                        <a:pt x="6290" y="4326"/>
                      </a:lnTo>
                      <a:lnTo>
                        <a:pt x="6313" y="4361"/>
                      </a:lnTo>
                      <a:lnTo>
                        <a:pt x="6333" y="4398"/>
                      </a:lnTo>
                      <a:lnTo>
                        <a:pt x="6352" y="4434"/>
                      </a:lnTo>
                      <a:close/>
                      <a:moveTo>
                        <a:pt x="5987" y="4352"/>
                      </a:moveTo>
                      <a:lnTo>
                        <a:pt x="5958" y="4323"/>
                      </a:lnTo>
                      <a:lnTo>
                        <a:pt x="5927" y="4296"/>
                      </a:lnTo>
                      <a:lnTo>
                        <a:pt x="5896" y="4268"/>
                      </a:lnTo>
                      <a:lnTo>
                        <a:pt x="5863" y="4244"/>
                      </a:lnTo>
                      <a:lnTo>
                        <a:pt x="5847" y="4232"/>
                      </a:lnTo>
                      <a:lnTo>
                        <a:pt x="5829" y="4221"/>
                      </a:lnTo>
                      <a:lnTo>
                        <a:pt x="5811" y="4210"/>
                      </a:lnTo>
                      <a:lnTo>
                        <a:pt x="5794" y="4200"/>
                      </a:lnTo>
                      <a:lnTo>
                        <a:pt x="5776" y="4189"/>
                      </a:lnTo>
                      <a:lnTo>
                        <a:pt x="5758" y="4179"/>
                      </a:lnTo>
                      <a:lnTo>
                        <a:pt x="5739" y="4170"/>
                      </a:lnTo>
                      <a:lnTo>
                        <a:pt x="5720" y="4161"/>
                      </a:lnTo>
                      <a:lnTo>
                        <a:pt x="5702" y="4153"/>
                      </a:lnTo>
                      <a:lnTo>
                        <a:pt x="5683" y="4146"/>
                      </a:lnTo>
                      <a:lnTo>
                        <a:pt x="5663" y="4139"/>
                      </a:lnTo>
                      <a:lnTo>
                        <a:pt x="5643" y="4132"/>
                      </a:lnTo>
                      <a:lnTo>
                        <a:pt x="5623" y="4126"/>
                      </a:lnTo>
                      <a:lnTo>
                        <a:pt x="5604" y="4120"/>
                      </a:lnTo>
                      <a:lnTo>
                        <a:pt x="5584" y="4115"/>
                      </a:lnTo>
                      <a:lnTo>
                        <a:pt x="5562" y="4110"/>
                      </a:lnTo>
                      <a:lnTo>
                        <a:pt x="5542" y="4106"/>
                      </a:lnTo>
                      <a:lnTo>
                        <a:pt x="5522" y="4102"/>
                      </a:lnTo>
                      <a:lnTo>
                        <a:pt x="5501" y="4098"/>
                      </a:lnTo>
                      <a:lnTo>
                        <a:pt x="5480" y="4096"/>
                      </a:lnTo>
                      <a:lnTo>
                        <a:pt x="5458" y="4094"/>
                      </a:lnTo>
                      <a:lnTo>
                        <a:pt x="5437" y="4092"/>
                      </a:lnTo>
                      <a:lnTo>
                        <a:pt x="5416" y="4091"/>
                      </a:lnTo>
                      <a:lnTo>
                        <a:pt x="5394" y="4091"/>
                      </a:lnTo>
                      <a:lnTo>
                        <a:pt x="5372" y="4091"/>
                      </a:lnTo>
                      <a:lnTo>
                        <a:pt x="5350" y="4092"/>
                      </a:lnTo>
                      <a:lnTo>
                        <a:pt x="5329" y="4094"/>
                      </a:lnTo>
                      <a:lnTo>
                        <a:pt x="5308" y="4096"/>
                      </a:lnTo>
                      <a:lnTo>
                        <a:pt x="5286" y="4098"/>
                      </a:lnTo>
                      <a:lnTo>
                        <a:pt x="5266" y="4102"/>
                      </a:lnTo>
                      <a:lnTo>
                        <a:pt x="5245" y="4106"/>
                      </a:lnTo>
                      <a:lnTo>
                        <a:pt x="5225" y="4110"/>
                      </a:lnTo>
                      <a:lnTo>
                        <a:pt x="5205" y="4115"/>
                      </a:lnTo>
                      <a:lnTo>
                        <a:pt x="5184" y="4120"/>
                      </a:lnTo>
                      <a:lnTo>
                        <a:pt x="5164" y="4126"/>
                      </a:lnTo>
                      <a:lnTo>
                        <a:pt x="5144" y="4132"/>
                      </a:lnTo>
                      <a:lnTo>
                        <a:pt x="5125" y="4139"/>
                      </a:lnTo>
                      <a:lnTo>
                        <a:pt x="5105" y="4146"/>
                      </a:lnTo>
                      <a:lnTo>
                        <a:pt x="5086" y="4153"/>
                      </a:lnTo>
                      <a:lnTo>
                        <a:pt x="5067" y="4161"/>
                      </a:lnTo>
                      <a:lnTo>
                        <a:pt x="5048" y="4170"/>
                      </a:lnTo>
                      <a:lnTo>
                        <a:pt x="5030" y="4179"/>
                      </a:lnTo>
                      <a:lnTo>
                        <a:pt x="5011" y="4189"/>
                      </a:lnTo>
                      <a:lnTo>
                        <a:pt x="4993" y="4200"/>
                      </a:lnTo>
                      <a:lnTo>
                        <a:pt x="4976" y="4210"/>
                      </a:lnTo>
                      <a:lnTo>
                        <a:pt x="4959" y="4221"/>
                      </a:lnTo>
                      <a:lnTo>
                        <a:pt x="4942" y="4232"/>
                      </a:lnTo>
                      <a:lnTo>
                        <a:pt x="4924" y="4244"/>
                      </a:lnTo>
                      <a:lnTo>
                        <a:pt x="4891" y="4268"/>
                      </a:lnTo>
                      <a:lnTo>
                        <a:pt x="4860" y="4296"/>
                      </a:lnTo>
                      <a:lnTo>
                        <a:pt x="4829" y="4323"/>
                      </a:lnTo>
                      <a:lnTo>
                        <a:pt x="4800" y="4352"/>
                      </a:lnTo>
                      <a:lnTo>
                        <a:pt x="4778" y="4377"/>
                      </a:lnTo>
                      <a:lnTo>
                        <a:pt x="4756" y="4404"/>
                      </a:lnTo>
                      <a:lnTo>
                        <a:pt x="4734" y="4431"/>
                      </a:lnTo>
                      <a:lnTo>
                        <a:pt x="4714" y="4459"/>
                      </a:lnTo>
                      <a:lnTo>
                        <a:pt x="4696" y="4488"/>
                      </a:lnTo>
                      <a:lnTo>
                        <a:pt x="4678" y="4517"/>
                      </a:lnTo>
                      <a:lnTo>
                        <a:pt x="4661" y="4547"/>
                      </a:lnTo>
                      <a:lnTo>
                        <a:pt x="4645" y="4579"/>
                      </a:lnTo>
                      <a:lnTo>
                        <a:pt x="4631" y="4611"/>
                      </a:lnTo>
                      <a:lnTo>
                        <a:pt x="4617" y="4643"/>
                      </a:lnTo>
                      <a:lnTo>
                        <a:pt x="4605" y="4677"/>
                      </a:lnTo>
                      <a:lnTo>
                        <a:pt x="4594" y="4710"/>
                      </a:lnTo>
                      <a:lnTo>
                        <a:pt x="4585" y="4744"/>
                      </a:lnTo>
                      <a:lnTo>
                        <a:pt x="4577" y="4780"/>
                      </a:lnTo>
                      <a:lnTo>
                        <a:pt x="4570" y="4815"/>
                      </a:lnTo>
                      <a:lnTo>
                        <a:pt x="4564" y="4851"/>
                      </a:lnTo>
                      <a:lnTo>
                        <a:pt x="4603" y="4851"/>
                      </a:lnTo>
                      <a:lnTo>
                        <a:pt x="4644" y="4851"/>
                      </a:lnTo>
                      <a:lnTo>
                        <a:pt x="4687" y="4851"/>
                      </a:lnTo>
                      <a:lnTo>
                        <a:pt x="4730" y="4851"/>
                      </a:lnTo>
                      <a:lnTo>
                        <a:pt x="4776" y="4851"/>
                      </a:lnTo>
                      <a:lnTo>
                        <a:pt x="4823" y="4851"/>
                      </a:lnTo>
                      <a:lnTo>
                        <a:pt x="4872" y="4851"/>
                      </a:lnTo>
                      <a:lnTo>
                        <a:pt x="4922" y="4851"/>
                      </a:lnTo>
                      <a:lnTo>
                        <a:pt x="4975" y="4851"/>
                      </a:lnTo>
                      <a:lnTo>
                        <a:pt x="5030" y="4851"/>
                      </a:lnTo>
                      <a:lnTo>
                        <a:pt x="5085" y="4851"/>
                      </a:lnTo>
                      <a:lnTo>
                        <a:pt x="5143" y="4851"/>
                      </a:lnTo>
                      <a:lnTo>
                        <a:pt x="5203" y="4851"/>
                      </a:lnTo>
                      <a:lnTo>
                        <a:pt x="5265" y="4851"/>
                      </a:lnTo>
                      <a:lnTo>
                        <a:pt x="5329" y="4851"/>
                      </a:lnTo>
                      <a:lnTo>
                        <a:pt x="5396" y="4851"/>
                      </a:lnTo>
                      <a:lnTo>
                        <a:pt x="5461" y="4851"/>
                      </a:lnTo>
                      <a:lnTo>
                        <a:pt x="5525" y="4851"/>
                      </a:lnTo>
                      <a:lnTo>
                        <a:pt x="5588" y="4851"/>
                      </a:lnTo>
                      <a:lnTo>
                        <a:pt x="5647" y="4851"/>
                      </a:lnTo>
                      <a:lnTo>
                        <a:pt x="5705" y="4851"/>
                      </a:lnTo>
                      <a:lnTo>
                        <a:pt x="5761" y="4851"/>
                      </a:lnTo>
                      <a:lnTo>
                        <a:pt x="5814" y="4851"/>
                      </a:lnTo>
                      <a:lnTo>
                        <a:pt x="5867" y="4851"/>
                      </a:lnTo>
                      <a:lnTo>
                        <a:pt x="5917" y="4851"/>
                      </a:lnTo>
                      <a:lnTo>
                        <a:pt x="5966" y="4851"/>
                      </a:lnTo>
                      <a:lnTo>
                        <a:pt x="6012" y="4851"/>
                      </a:lnTo>
                      <a:lnTo>
                        <a:pt x="6058" y="4851"/>
                      </a:lnTo>
                      <a:lnTo>
                        <a:pt x="6101" y="4851"/>
                      </a:lnTo>
                      <a:lnTo>
                        <a:pt x="6144" y="4851"/>
                      </a:lnTo>
                      <a:lnTo>
                        <a:pt x="6184" y="4851"/>
                      </a:lnTo>
                      <a:lnTo>
                        <a:pt x="6224" y="4851"/>
                      </a:lnTo>
                      <a:lnTo>
                        <a:pt x="6219" y="4815"/>
                      </a:lnTo>
                      <a:lnTo>
                        <a:pt x="6211" y="4780"/>
                      </a:lnTo>
                      <a:lnTo>
                        <a:pt x="6202" y="4744"/>
                      </a:lnTo>
                      <a:lnTo>
                        <a:pt x="6193" y="4710"/>
                      </a:lnTo>
                      <a:lnTo>
                        <a:pt x="6182" y="4677"/>
                      </a:lnTo>
                      <a:lnTo>
                        <a:pt x="6170" y="4643"/>
                      </a:lnTo>
                      <a:lnTo>
                        <a:pt x="6157" y="4611"/>
                      </a:lnTo>
                      <a:lnTo>
                        <a:pt x="6142" y="4579"/>
                      </a:lnTo>
                      <a:lnTo>
                        <a:pt x="6127" y="4547"/>
                      </a:lnTo>
                      <a:lnTo>
                        <a:pt x="6109" y="4517"/>
                      </a:lnTo>
                      <a:lnTo>
                        <a:pt x="6092" y="4488"/>
                      </a:lnTo>
                      <a:lnTo>
                        <a:pt x="6073" y="4459"/>
                      </a:lnTo>
                      <a:lnTo>
                        <a:pt x="6053" y="4431"/>
                      </a:lnTo>
                      <a:lnTo>
                        <a:pt x="6032" y="4404"/>
                      </a:lnTo>
                      <a:lnTo>
                        <a:pt x="6010" y="4377"/>
                      </a:lnTo>
                      <a:lnTo>
                        <a:pt x="5987" y="4352"/>
                      </a:lnTo>
                      <a:close/>
                      <a:moveTo>
                        <a:pt x="5646" y="2837"/>
                      </a:moveTo>
                      <a:lnTo>
                        <a:pt x="5634" y="2825"/>
                      </a:lnTo>
                      <a:lnTo>
                        <a:pt x="5621" y="2813"/>
                      </a:lnTo>
                      <a:lnTo>
                        <a:pt x="5608" y="2802"/>
                      </a:lnTo>
                      <a:lnTo>
                        <a:pt x="5594" y="2791"/>
                      </a:lnTo>
                      <a:lnTo>
                        <a:pt x="5580" y="2782"/>
                      </a:lnTo>
                      <a:lnTo>
                        <a:pt x="5564" y="2772"/>
                      </a:lnTo>
                      <a:lnTo>
                        <a:pt x="5549" y="2763"/>
                      </a:lnTo>
                      <a:lnTo>
                        <a:pt x="5533" y="2756"/>
                      </a:lnTo>
                      <a:lnTo>
                        <a:pt x="5517" y="2749"/>
                      </a:lnTo>
                      <a:lnTo>
                        <a:pt x="5500" y="2743"/>
                      </a:lnTo>
                      <a:lnTo>
                        <a:pt x="5484" y="2738"/>
                      </a:lnTo>
                      <a:lnTo>
                        <a:pt x="5466" y="2734"/>
                      </a:lnTo>
                      <a:lnTo>
                        <a:pt x="5448" y="2731"/>
                      </a:lnTo>
                      <a:lnTo>
                        <a:pt x="5431" y="2728"/>
                      </a:lnTo>
                      <a:lnTo>
                        <a:pt x="5413" y="2727"/>
                      </a:lnTo>
                      <a:lnTo>
                        <a:pt x="5394" y="2726"/>
                      </a:lnTo>
                      <a:lnTo>
                        <a:pt x="5375" y="2727"/>
                      </a:lnTo>
                      <a:lnTo>
                        <a:pt x="5357" y="2728"/>
                      </a:lnTo>
                      <a:lnTo>
                        <a:pt x="5340" y="2731"/>
                      </a:lnTo>
                      <a:lnTo>
                        <a:pt x="5322" y="2734"/>
                      </a:lnTo>
                      <a:lnTo>
                        <a:pt x="5305" y="2738"/>
                      </a:lnTo>
                      <a:lnTo>
                        <a:pt x="5287" y="2743"/>
                      </a:lnTo>
                      <a:lnTo>
                        <a:pt x="5271" y="2749"/>
                      </a:lnTo>
                      <a:lnTo>
                        <a:pt x="5255" y="2756"/>
                      </a:lnTo>
                      <a:lnTo>
                        <a:pt x="5239" y="2763"/>
                      </a:lnTo>
                      <a:lnTo>
                        <a:pt x="5224" y="2772"/>
                      </a:lnTo>
                      <a:lnTo>
                        <a:pt x="5209" y="2782"/>
                      </a:lnTo>
                      <a:lnTo>
                        <a:pt x="5194" y="2791"/>
                      </a:lnTo>
                      <a:lnTo>
                        <a:pt x="5180" y="2802"/>
                      </a:lnTo>
                      <a:lnTo>
                        <a:pt x="5167" y="2813"/>
                      </a:lnTo>
                      <a:lnTo>
                        <a:pt x="5154" y="2825"/>
                      </a:lnTo>
                      <a:lnTo>
                        <a:pt x="5142" y="2837"/>
                      </a:lnTo>
                      <a:lnTo>
                        <a:pt x="5130" y="2850"/>
                      </a:lnTo>
                      <a:lnTo>
                        <a:pt x="5119" y="2864"/>
                      </a:lnTo>
                      <a:lnTo>
                        <a:pt x="5107" y="2879"/>
                      </a:lnTo>
                      <a:lnTo>
                        <a:pt x="5098" y="2894"/>
                      </a:lnTo>
                      <a:lnTo>
                        <a:pt x="5088" y="2909"/>
                      </a:lnTo>
                      <a:lnTo>
                        <a:pt x="5080" y="2925"/>
                      </a:lnTo>
                      <a:lnTo>
                        <a:pt x="5072" y="2941"/>
                      </a:lnTo>
                      <a:lnTo>
                        <a:pt x="5065" y="2957"/>
                      </a:lnTo>
                      <a:lnTo>
                        <a:pt x="5059" y="2975"/>
                      </a:lnTo>
                      <a:lnTo>
                        <a:pt x="5053" y="2993"/>
                      </a:lnTo>
                      <a:lnTo>
                        <a:pt x="5048" y="3011"/>
                      </a:lnTo>
                      <a:lnTo>
                        <a:pt x="5044" y="3029"/>
                      </a:lnTo>
                      <a:lnTo>
                        <a:pt x="5041" y="3047"/>
                      </a:lnTo>
                      <a:lnTo>
                        <a:pt x="5039" y="3067"/>
                      </a:lnTo>
                      <a:lnTo>
                        <a:pt x="5038" y="3086"/>
                      </a:lnTo>
                      <a:lnTo>
                        <a:pt x="5037" y="3105"/>
                      </a:lnTo>
                      <a:lnTo>
                        <a:pt x="5038" y="3125"/>
                      </a:lnTo>
                      <a:lnTo>
                        <a:pt x="5039" y="3144"/>
                      </a:lnTo>
                      <a:lnTo>
                        <a:pt x="5041" y="3164"/>
                      </a:lnTo>
                      <a:lnTo>
                        <a:pt x="5044" y="3182"/>
                      </a:lnTo>
                      <a:lnTo>
                        <a:pt x="5048" y="3200"/>
                      </a:lnTo>
                      <a:lnTo>
                        <a:pt x="5053" y="3218"/>
                      </a:lnTo>
                      <a:lnTo>
                        <a:pt x="5059" y="3235"/>
                      </a:lnTo>
                      <a:lnTo>
                        <a:pt x="5065" y="3253"/>
                      </a:lnTo>
                      <a:lnTo>
                        <a:pt x="5072" y="3270"/>
                      </a:lnTo>
                      <a:lnTo>
                        <a:pt x="5080" y="3286"/>
                      </a:lnTo>
                      <a:lnTo>
                        <a:pt x="5088" y="3302"/>
                      </a:lnTo>
                      <a:lnTo>
                        <a:pt x="5098" y="3317"/>
                      </a:lnTo>
                      <a:lnTo>
                        <a:pt x="5107" y="3332"/>
                      </a:lnTo>
                      <a:lnTo>
                        <a:pt x="5119" y="3347"/>
                      </a:lnTo>
                      <a:lnTo>
                        <a:pt x="5130" y="3361"/>
                      </a:lnTo>
                      <a:lnTo>
                        <a:pt x="5142" y="3374"/>
                      </a:lnTo>
                      <a:lnTo>
                        <a:pt x="5154" y="3386"/>
                      </a:lnTo>
                      <a:lnTo>
                        <a:pt x="5167" y="3398"/>
                      </a:lnTo>
                      <a:lnTo>
                        <a:pt x="5180" y="3409"/>
                      </a:lnTo>
                      <a:lnTo>
                        <a:pt x="5194" y="3419"/>
                      </a:lnTo>
                      <a:lnTo>
                        <a:pt x="5209" y="3429"/>
                      </a:lnTo>
                      <a:lnTo>
                        <a:pt x="5224" y="3439"/>
                      </a:lnTo>
                      <a:lnTo>
                        <a:pt x="5239" y="3448"/>
                      </a:lnTo>
                      <a:lnTo>
                        <a:pt x="5255" y="3455"/>
                      </a:lnTo>
                      <a:lnTo>
                        <a:pt x="5271" y="3462"/>
                      </a:lnTo>
                      <a:lnTo>
                        <a:pt x="5287" y="3468"/>
                      </a:lnTo>
                      <a:lnTo>
                        <a:pt x="5305" y="3473"/>
                      </a:lnTo>
                      <a:lnTo>
                        <a:pt x="5322" y="3477"/>
                      </a:lnTo>
                      <a:lnTo>
                        <a:pt x="5340" y="3480"/>
                      </a:lnTo>
                      <a:lnTo>
                        <a:pt x="5357" y="3483"/>
                      </a:lnTo>
                      <a:lnTo>
                        <a:pt x="5375" y="3484"/>
                      </a:lnTo>
                      <a:lnTo>
                        <a:pt x="5394" y="3485"/>
                      </a:lnTo>
                      <a:lnTo>
                        <a:pt x="5413" y="3484"/>
                      </a:lnTo>
                      <a:lnTo>
                        <a:pt x="5431" y="3483"/>
                      </a:lnTo>
                      <a:lnTo>
                        <a:pt x="5448" y="3480"/>
                      </a:lnTo>
                      <a:lnTo>
                        <a:pt x="5466" y="3477"/>
                      </a:lnTo>
                      <a:lnTo>
                        <a:pt x="5484" y="3473"/>
                      </a:lnTo>
                      <a:lnTo>
                        <a:pt x="5500" y="3468"/>
                      </a:lnTo>
                      <a:lnTo>
                        <a:pt x="5517" y="3462"/>
                      </a:lnTo>
                      <a:lnTo>
                        <a:pt x="5533" y="3455"/>
                      </a:lnTo>
                      <a:lnTo>
                        <a:pt x="5549" y="3448"/>
                      </a:lnTo>
                      <a:lnTo>
                        <a:pt x="5564" y="3439"/>
                      </a:lnTo>
                      <a:lnTo>
                        <a:pt x="5580" y="3429"/>
                      </a:lnTo>
                      <a:lnTo>
                        <a:pt x="5594" y="3419"/>
                      </a:lnTo>
                      <a:lnTo>
                        <a:pt x="5608" y="3409"/>
                      </a:lnTo>
                      <a:lnTo>
                        <a:pt x="5621" y="3398"/>
                      </a:lnTo>
                      <a:lnTo>
                        <a:pt x="5634" y="3386"/>
                      </a:lnTo>
                      <a:lnTo>
                        <a:pt x="5646" y="3374"/>
                      </a:lnTo>
                      <a:lnTo>
                        <a:pt x="5658" y="3361"/>
                      </a:lnTo>
                      <a:lnTo>
                        <a:pt x="5670" y="3347"/>
                      </a:lnTo>
                      <a:lnTo>
                        <a:pt x="5680" y="3332"/>
                      </a:lnTo>
                      <a:lnTo>
                        <a:pt x="5690" y="3317"/>
                      </a:lnTo>
                      <a:lnTo>
                        <a:pt x="5699" y="3302"/>
                      </a:lnTo>
                      <a:lnTo>
                        <a:pt x="5708" y="3286"/>
                      </a:lnTo>
                      <a:lnTo>
                        <a:pt x="5716" y="3270"/>
                      </a:lnTo>
                      <a:lnTo>
                        <a:pt x="5723" y="3253"/>
                      </a:lnTo>
                      <a:lnTo>
                        <a:pt x="5729" y="3235"/>
                      </a:lnTo>
                      <a:lnTo>
                        <a:pt x="5735" y="3218"/>
                      </a:lnTo>
                      <a:lnTo>
                        <a:pt x="5739" y="3200"/>
                      </a:lnTo>
                      <a:lnTo>
                        <a:pt x="5743" y="3182"/>
                      </a:lnTo>
                      <a:lnTo>
                        <a:pt x="5747" y="3164"/>
                      </a:lnTo>
                      <a:lnTo>
                        <a:pt x="5749" y="3144"/>
                      </a:lnTo>
                      <a:lnTo>
                        <a:pt x="5750" y="3125"/>
                      </a:lnTo>
                      <a:lnTo>
                        <a:pt x="5751" y="3105"/>
                      </a:lnTo>
                      <a:lnTo>
                        <a:pt x="5750" y="3086"/>
                      </a:lnTo>
                      <a:lnTo>
                        <a:pt x="5749" y="3067"/>
                      </a:lnTo>
                      <a:lnTo>
                        <a:pt x="5747" y="3047"/>
                      </a:lnTo>
                      <a:lnTo>
                        <a:pt x="5743" y="3029"/>
                      </a:lnTo>
                      <a:lnTo>
                        <a:pt x="5739" y="3011"/>
                      </a:lnTo>
                      <a:lnTo>
                        <a:pt x="5735" y="2993"/>
                      </a:lnTo>
                      <a:lnTo>
                        <a:pt x="5729" y="2975"/>
                      </a:lnTo>
                      <a:lnTo>
                        <a:pt x="5723" y="2957"/>
                      </a:lnTo>
                      <a:lnTo>
                        <a:pt x="5716" y="2941"/>
                      </a:lnTo>
                      <a:lnTo>
                        <a:pt x="5708" y="2925"/>
                      </a:lnTo>
                      <a:lnTo>
                        <a:pt x="5699" y="2909"/>
                      </a:lnTo>
                      <a:lnTo>
                        <a:pt x="5690" y="2894"/>
                      </a:lnTo>
                      <a:lnTo>
                        <a:pt x="5680" y="2879"/>
                      </a:lnTo>
                      <a:lnTo>
                        <a:pt x="5670" y="2864"/>
                      </a:lnTo>
                      <a:lnTo>
                        <a:pt x="5658" y="2850"/>
                      </a:lnTo>
                      <a:lnTo>
                        <a:pt x="5646" y="2837"/>
                      </a:lnTo>
                      <a:close/>
                      <a:moveTo>
                        <a:pt x="5394" y="2461"/>
                      </a:moveTo>
                      <a:lnTo>
                        <a:pt x="5425" y="2462"/>
                      </a:lnTo>
                      <a:lnTo>
                        <a:pt x="5456" y="2464"/>
                      </a:lnTo>
                      <a:lnTo>
                        <a:pt x="5487" y="2468"/>
                      </a:lnTo>
                      <a:lnTo>
                        <a:pt x="5516" y="2474"/>
                      </a:lnTo>
                      <a:lnTo>
                        <a:pt x="5545" y="2481"/>
                      </a:lnTo>
                      <a:lnTo>
                        <a:pt x="5575" y="2490"/>
                      </a:lnTo>
                      <a:lnTo>
                        <a:pt x="5603" y="2501"/>
                      </a:lnTo>
                      <a:lnTo>
                        <a:pt x="5630" y="2512"/>
                      </a:lnTo>
                      <a:lnTo>
                        <a:pt x="5657" y="2525"/>
                      </a:lnTo>
                      <a:lnTo>
                        <a:pt x="5683" y="2539"/>
                      </a:lnTo>
                      <a:lnTo>
                        <a:pt x="5709" y="2554"/>
                      </a:lnTo>
                      <a:lnTo>
                        <a:pt x="5733" y="2571"/>
                      </a:lnTo>
                      <a:lnTo>
                        <a:pt x="5757" y="2590"/>
                      </a:lnTo>
                      <a:lnTo>
                        <a:pt x="5780" y="2609"/>
                      </a:lnTo>
                      <a:lnTo>
                        <a:pt x="5802" y="2629"/>
                      </a:lnTo>
                      <a:lnTo>
                        <a:pt x="5823" y="2650"/>
                      </a:lnTo>
                      <a:lnTo>
                        <a:pt x="5843" y="2672"/>
                      </a:lnTo>
                      <a:lnTo>
                        <a:pt x="5862" y="2696"/>
                      </a:lnTo>
                      <a:lnTo>
                        <a:pt x="5880" y="2720"/>
                      </a:lnTo>
                      <a:lnTo>
                        <a:pt x="5897" y="2745"/>
                      </a:lnTo>
                      <a:lnTo>
                        <a:pt x="5913" y="2771"/>
                      </a:lnTo>
                      <a:lnTo>
                        <a:pt x="5927" y="2799"/>
                      </a:lnTo>
                      <a:lnTo>
                        <a:pt x="5941" y="2826"/>
                      </a:lnTo>
                      <a:lnTo>
                        <a:pt x="5953" y="2854"/>
                      </a:lnTo>
                      <a:lnTo>
                        <a:pt x="5964" y="2884"/>
                      </a:lnTo>
                      <a:lnTo>
                        <a:pt x="5974" y="2914"/>
                      </a:lnTo>
                      <a:lnTo>
                        <a:pt x="5982" y="2944"/>
                      </a:lnTo>
                      <a:lnTo>
                        <a:pt x="5988" y="2976"/>
                      </a:lnTo>
                      <a:lnTo>
                        <a:pt x="5994" y="3007"/>
                      </a:lnTo>
                      <a:lnTo>
                        <a:pt x="5997" y="3039"/>
                      </a:lnTo>
                      <a:lnTo>
                        <a:pt x="6000" y="3073"/>
                      </a:lnTo>
                      <a:lnTo>
                        <a:pt x="6001" y="3105"/>
                      </a:lnTo>
                      <a:lnTo>
                        <a:pt x="6000" y="3138"/>
                      </a:lnTo>
                      <a:lnTo>
                        <a:pt x="5997" y="3172"/>
                      </a:lnTo>
                      <a:lnTo>
                        <a:pt x="5994" y="3203"/>
                      </a:lnTo>
                      <a:lnTo>
                        <a:pt x="5988" y="3235"/>
                      </a:lnTo>
                      <a:lnTo>
                        <a:pt x="5982" y="3267"/>
                      </a:lnTo>
                      <a:lnTo>
                        <a:pt x="5974" y="3297"/>
                      </a:lnTo>
                      <a:lnTo>
                        <a:pt x="5964" y="3327"/>
                      </a:lnTo>
                      <a:lnTo>
                        <a:pt x="5953" y="3357"/>
                      </a:lnTo>
                      <a:lnTo>
                        <a:pt x="5941" y="3385"/>
                      </a:lnTo>
                      <a:lnTo>
                        <a:pt x="5927" y="3412"/>
                      </a:lnTo>
                      <a:lnTo>
                        <a:pt x="5913" y="3440"/>
                      </a:lnTo>
                      <a:lnTo>
                        <a:pt x="5897" y="3466"/>
                      </a:lnTo>
                      <a:lnTo>
                        <a:pt x="5880" y="3491"/>
                      </a:lnTo>
                      <a:lnTo>
                        <a:pt x="5862" y="3515"/>
                      </a:lnTo>
                      <a:lnTo>
                        <a:pt x="5843" y="3539"/>
                      </a:lnTo>
                      <a:lnTo>
                        <a:pt x="5823" y="3561"/>
                      </a:lnTo>
                      <a:lnTo>
                        <a:pt x="5802" y="3582"/>
                      </a:lnTo>
                      <a:lnTo>
                        <a:pt x="5780" y="3602"/>
                      </a:lnTo>
                      <a:lnTo>
                        <a:pt x="5757" y="3621"/>
                      </a:lnTo>
                      <a:lnTo>
                        <a:pt x="5733" y="3640"/>
                      </a:lnTo>
                      <a:lnTo>
                        <a:pt x="5709" y="3657"/>
                      </a:lnTo>
                      <a:lnTo>
                        <a:pt x="5683" y="3672"/>
                      </a:lnTo>
                      <a:lnTo>
                        <a:pt x="5657" y="3686"/>
                      </a:lnTo>
                      <a:lnTo>
                        <a:pt x="5630" y="3699"/>
                      </a:lnTo>
                      <a:lnTo>
                        <a:pt x="5603" y="3710"/>
                      </a:lnTo>
                      <a:lnTo>
                        <a:pt x="5575" y="3720"/>
                      </a:lnTo>
                      <a:lnTo>
                        <a:pt x="5545" y="3730"/>
                      </a:lnTo>
                      <a:lnTo>
                        <a:pt x="5516" y="3737"/>
                      </a:lnTo>
                      <a:lnTo>
                        <a:pt x="5487" y="3742"/>
                      </a:lnTo>
                      <a:lnTo>
                        <a:pt x="5456" y="3746"/>
                      </a:lnTo>
                      <a:lnTo>
                        <a:pt x="5425" y="3749"/>
                      </a:lnTo>
                      <a:lnTo>
                        <a:pt x="5394" y="3750"/>
                      </a:lnTo>
                      <a:lnTo>
                        <a:pt x="5363" y="3749"/>
                      </a:lnTo>
                      <a:lnTo>
                        <a:pt x="5332" y="3746"/>
                      </a:lnTo>
                      <a:lnTo>
                        <a:pt x="5302" y="3742"/>
                      </a:lnTo>
                      <a:lnTo>
                        <a:pt x="5271" y="3737"/>
                      </a:lnTo>
                      <a:lnTo>
                        <a:pt x="5242" y="3730"/>
                      </a:lnTo>
                      <a:lnTo>
                        <a:pt x="5214" y="3720"/>
                      </a:lnTo>
                      <a:lnTo>
                        <a:pt x="5185" y="3710"/>
                      </a:lnTo>
                      <a:lnTo>
                        <a:pt x="5158" y="3699"/>
                      </a:lnTo>
                      <a:lnTo>
                        <a:pt x="5131" y="3686"/>
                      </a:lnTo>
                      <a:lnTo>
                        <a:pt x="5104" y="3672"/>
                      </a:lnTo>
                      <a:lnTo>
                        <a:pt x="5079" y="3657"/>
                      </a:lnTo>
                      <a:lnTo>
                        <a:pt x="5055" y="3640"/>
                      </a:lnTo>
                      <a:lnTo>
                        <a:pt x="5031" y="3621"/>
                      </a:lnTo>
                      <a:lnTo>
                        <a:pt x="5008" y="3602"/>
                      </a:lnTo>
                      <a:lnTo>
                        <a:pt x="4986" y="3582"/>
                      </a:lnTo>
                      <a:lnTo>
                        <a:pt x="4965" y="3561"/>
                      </a:lnTo>
                      <a:lnTo>
                        <a:pt x="4945" y="3539"/>
                      </a:lnTo>
                      <a:lnTo>
                        <a:pt x="4926" y="3515"/>
                      </a:lnTo>
                      <a:lnTo>
                        <a:pt x="4908" y="3491"/>
                      </a:lnTo>
                      <a:lnTo>
                        <a:pt x="4891" y="3466"/>
                      </a:lnTo>
                      <a:lnTo>
                        <a:pt x="4875" y="3440"/>
                      </a:lnTo>
                      <a:lnTo>
                        <a:pt x="4861" y="3412"/>
                      </a:lnTo>
                      <a:lnTo>
                        <a:pt x="4848" y="3385"/>
                      </a:lnTo>
                      <a:lnTo>
                        <a:pt x="4836" y="3357"/>
                      </a:lnTo>
                      <a:lnTo>
                        <a:pt x="4824" y="3327"/>
                      </a:lnTo>
                      <a:lnTo>
                        <a:pt x="4814" y="3297"/>
                      </a:lnTo>
                      <a:lnTo>
                        <a:pt x="4806" y="3267"/>
                      </a:lnTo>
                      <a:lnTo>
                        <a:pt x="4800" y="3235"/>
                      </a:lnTo>
                      <a:lnTo>
                        <a:pt x="4794" y="3203"/>
                      </a:lnTo>
                      <a:lnTo>
                        <a:pt x="4791" y="3172"/>
                      </a:lnTo>
                      <a:lnTo>
                        <a:pt x="4788" y="3138"/>
                      </a:lnTo>
                      <a:lnTo>
                        <a:pt x="4787" y="3105"/>
                      </a:lnTo>
                      <a:lnTo>
                        <a:pt x="4788" y="3073"/>
                      </a:lnTo>
                      <a:lnTo>
                        <a:pt x="4791" y="3039"/>
                      </a:lnTo>
                      <a:lnTo>
                        <a:pt x="4794" y="3007"/>
                      </a:lnTo>
                      <a:lnTo>
                        <a:pt x="4800" y="2976"/>
                      </a:lnTo>
                      <a:lnTo>
                        <a:pt x="4806" y="2944"/>
                      </a:lnTo>
                      <a:lnTo>
                        <a:pt x="4814" y="2914"/>
                      </a:lnTo>
                      <a:lnTo>
                        <a:pt x="4824" y="2884"/>
                      </a:lnTo>
                      <a:lnTo>
                        <a:pt x="4836" y="2854"/>
                      </a:lnTo>
                      <a:lnTo>
                        <a:pt x="4848" y="2826"/>
                      </a:lnTo>
                      <a:lnTo>
                        <a:pt x="4861" y="2799"/>
                      </a:lnTo>
                      <a:lnTo>
                        <a:pt x="4875" y="2771"/>
                      </a:lnTo>
                      <a:lnTo>
                        <a:pt x="4891" y="2745"/>
                      </a:lnTo>
                      <a:lnTo>
                        <a:pt x="4908" y="2720"/>
                      </a:lnTo>
                      <a:lnTo>
                        <a:pt x="4926" y="2696"/>
                      </a:lnTo>
                      <a:lnTo>
                        <a:pt x="4945" y="2672"/>
                      </a:lnTo>
                      <a:lnTo>
                        <a:pt x="4965" y="2650"/>
                      </a:lnTo>
                      <a:lnTo>
                        <a:pt x="4986" y="2629"/>
                      </a:lnTo>
                      <a:lnTo>
                        <a:pt x="5008" y="2609"/>
                      </a:lnTo>
                      <a:lnTo>
                        <a:pt x="5031" y="2590"/>
                      </a:lnTo>
                      <a:lnTo>
                        <a:pt x="5055" y="2571"/>
                      </a:lnTo>
                      <a:lnTo>
                        <a:pt x="5079" y="2554"/>
                      </a:lnTo>
                      <a:lnTo>
                        <a:pt x="5104" y="2539"/>
                      </a:lnTo>
                      <a:lnTo>
                        <a:pt x="5131" y="2525"/>
                      </a:lnTo>
                      <a:lnTo>
                        <a:pt x="5158" y="2512"/>
                      </a:lnTo>
                      <a:lnTo>
                        <a:pt x="5185" y="2501"/>
                      </a:lnTo>
                      <a:lnTo>
                        <a:pt x="5214" y="2490"/>
                      </a:lnTo>
                      <a:lnTo>
                        <a:pt x="5242" y="2481"/>
                      </a:lnTo>
                      <a:lnTo>
                        <a:pt x="5271" y="2474"/>
                      </a:lnTo>
                      <a:lnTo>
                        <a:pt x="5302" y="2468"/>
                      </a:lnTo>
                      <a:lnTo>
                        <a:pt x="5332" y="2464"/>
                      </a:lnTo>
                      <a:lnTo>
                        <a:pt x="5363" y="2462"/>
                      </a:lnTo>
                      <a:lnTo>
                        <a:pt x="5394" y="2461"/>
                      </a:lnTo>
                      <a:close/>
                      <a:moveTo>
                        <a:pt x="1055" y="2452"/>
                      </a:moveTo>
                      <a:lnTo>
                        <a:pt x="1505" y="2452"/>
                      </a:lnTo>
                      <a:lnTo>
                        <a:pt x="1505" y="3879"/>
                      </a:lnTo>
                      <a:lnTo>
                        <a:pt x="1055" y="3879"/>
                      </a:lnTo>
                      <a:lnTo>
                        <a:pt x="1055" y="2452"/>
                      </a:lnTo>
                      <a:close/>
                    </a:path>
                  </a:pathLst>
                </a:custGeom>
                <a:solidFill>
                  <a:srgbClr val="4F56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33" name="Rectangle 12"/>
                <p:cNvSpPr>
                  <a:spLocks noChangeArrowheads="1"/>
                </p:cNvSpPr>
                <p:nvPr/>
              </p:nvSpPr>
              <p:spPr bwMode="auto">
                <a:xfrm>
                  <a:off x="6859837" y="2303626"/>
                  <a:ext cx="173175" cy="718974"/>
                </a:xfrm>
                <a:prstGeom prst="rect">
                  <a:avLst/>
                </a:prstGeom>
                <a:solidFill>
                  <a:srgbClr val="D74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ru-RU" altLang="ru-RU"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34" name="Группа 33"/>
            <p:cNvGrpSpPr>
              <a:grpSpLocks/>
            </p:cNvGrpSpPr>
            <p:nvPr/>
          </p:nvGrpSpPr>
          <p:grpSpPr bwMode="auto">
            <a:xfrm>
              <a:off x="5653984" y="3889030"/>
              <a:ext cx="2256234" cy="1398985"/>
              <a:chOff x="5929313" y="3939596"/>
              <a:chExt cx="3008621" cy="1865668"/>
            </a:xfrm>
          </p:grpSpPr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7684149" y="4657210"/>
                <a:ext cx="607266" cy="609575"/>
              </a:xfrm>
              <a:custGeom>
                <a:avLst/>
                <a:gdLst>
                  <a:gd name="T0" fmla="*/ 128325318 w 1583"/>
                  <a:gd name="T1" fmla="*/ 233991313 h 1583"/>
                  <a:gd name="T2" fmla="*/ 145543208 w 1583"/>
                  <a:gd name="T3" fmla="*/ 231025459 h 1583"/>
                  <a:gd name="T4" fmla="*/ 161731086 w 1583"/>
                  <a:gd name="T5" fmla="*/ 225538899 h 1583"/>
                  <a:gd name="T6" fmla="*/ 176888952 w 1583"/>
                  <a:gd name="T7" fmla="*/ 217679887 h 1583"/>
                  <a:gd name="T8" fmla="*/ 190574878 w 1583"/>
                  <a:gd name="T9" fmla="*/ 208041440 h 1583"/>
                  <a:gd name="T10" fmla="*/ 202789250 w 1583"/>
                  <a:gd name="T11" fmla="*/ 196327049 h 1583"/>
                  <a:gd name="T12" fmla="*/ 212943596 w 1583"/>
                  <a:gd name="T13" fmla="*/ 182981862 h 1583"/>
                  <a:gd name="T14" fmla="*/ 221479079 w 1583"/>
                  <a:gd name="T15" fmla="*/ 168301617 h 1583"/>
                  <a:gd name="T16" fmla="*/ 227659919 w 1583"/>
                  <a:gd name="T17" fmla="*/ 152287084 h 1583"/>
                  <a:gd name="T18" fmla="*/ 231633042 w 1583"/>
                  <a:gd name="T19" fmla="*/ 135234387 h 1583"/>
                  <a:gd name="T20" fmla="*/ 232957672 w 1583"/>
                  <a:gd name="T21" fmla="*/ 117292165 h 1583"/>
                  <a:gd name="T22" fmla="*/ 231633042 w 1583"/>
                  <a:gd name="T23" fmla="*/ 99498197 h 1583"/>
                  <a:gd name="T24" fmla="*/ 227659919 w 1583"/>
                  <a:gd name="T25" fmla="*/ 82445500 h 1583"/>
                  <a:gd name="T26" fmla="*/ 221479079 w 1583"/>
                  <a:gd name="T27" fmla="*/ 66430967 h 1583"/>
                  <a:gd name="T28" fmla="*/ 212943596 w 1583"/>
                  <a:gd name="T29" fmla="*/ 51602468 h 1583"/>
                  <a:gd name="T30" fmla="*/ 202789250 w 1583"/>
                  <a:gd name="T31" fmla="*/ 38405535 h 1583"/>
                  <a:gd name="T32" fmla="*/ 190574878 w 1583"/>
                  <a:gd name="T33" fmla="*/ 26839399 h 1583"/>
                  <a:gd name="T34" fmla="*/ 176888952 w 1583"/>
                  <a:gd name="T35" fmla="*/ 16904443 h 1583"/>
                  <a:gd name="T36" fmla="*/ 161731086 w 1583"/>
                  <a:gd name="T37" fmla="*/ 9193685 h 1583"/>
                  <a:gd name="T38" fmla="*/ 145543208 w 1583"/>
                  <a:gd name="T39" fmla="*/ 3707125 h 1583"/>
                  <a:gd name="T40" fmla="*/ 128325318 w 1583"/>
                  <a:gd name="T41" fmla="*/ 593017 h 1583"/>
                  <a:gd name="T42" fmla="*/ 110518959 w 1583"/>
                  <a:gd name="T43" fmla="*/ 148254 h 1583"/>
                  <a:gd name="T44" fmla="*/ 92859142 w 1583"/>
                  <a:gd name="T45" fmla="*/ 2372452 h 1583"/>
                  <a:gd name="T46" fmla="*/ 76377030 w 1583"/>
                  <a:gd name="T47" fmla="*/ 7117741 h 1583"/>
                  <a:gd name="T48" fmla="*/ 60925314 w 1583"/>
                  <a:gd name="T49" fmla="*/ 14235097 h 1583"/>
                  <a:gd name="T50" fmla="*/ 46650535 w 1583"/>
                  <a:gd name="T51" fmla="*/ 23280528 h 1583"/>
                  <a:gd name="T52" fmla="*/ 33994620 w 1583"/>
                  <a:gd name="T53" fmla="*/ 34253648 h 1583"/>
                  <a:gd name="T54" fmla="*/ 22957187 w 1583"/>
                  <a:gd name="T55" fmla="*/ 47154073 h 1583"/>
                  <a:gd name="T56" fmla="*/ 13980545 w 1583"/>
                  <a:gd name="T57" fmla="*/ 61389170 h 1583"/>
                  <a:gd name="T58" fmla="*/ 6916618 w 1583"/>
                  <a:gd name="T59" fmla="*/ 76958940 h 1583"/>
                  <a:gd name="T60" fmla="*/ 2354642 w 1583"/>
                  <a:gd name="T61" fmla="*/ 93566874 h 1583"/>
                  <a:gd name="T62" fmla="*/ 147309 w 1583"/>
                  <a:gd name="T63" fmla="*/ 111360842 h 1583"/>
                  <a:gd name="T64" fmla="*/ 588469 w 1583"/>
                  <a:gd name="T65" fmla="*/ 129303064 h 1583"/>
                  <a:gd name="T66" fmla="*/ 3531963 w 1583"/>
                  <a:gd name="T67" fmla="*/ 146652270 h 1583"/>
                  <a:gd name="T68" fmla="*/ 8977026 w 1583"/>
                  <a:gd name="T69" fmla="*/ 162963311 h 1583"/>
                  <a:gd name="T70" fmla="*/ 16776347 w 1583"/>
                  <a:gd name="T71" fmla="*/ 178088318 h 1583"/>
                  <a:gd name="T72" fmla="*/ 26489150 w 1583"/>
                  <a:gd name="T73" fmla="*/ 191878653 h 1583"/>
                  <a:gd name="T74" fmla="*/ 37967743 w 1583"/>
                  <a:gd name="T75" fmla="*/ 204186061 h 1583"/>
                  <a:gd name="T76" fmla="*/ 51212510 w 1583"/>
                  <a:gd name="T77" fmla="*/ 214714418 h 1583"/>
                  <a:gd name="T78" fmla="*/ 65781524 w 1583"/>
                  <a:gd name="T79" fmla="*/ 223166447 h 1583"/>
                  <a:gd name="T80" fmla="*/ 81822092 w 1583"/>
                  <a:gd name="T81" fmla="*/ 229394278 h 1583"/>
                  <a:gd name="T82" fmla="*/ 98745748 w 1583"/>
                  <a:gd name="T83" fmla="*/ 233249657 h 1583"/>
                  <a:gd name="T84" fmla="*/ 116405181 w 1583"/>
                  <a:gd name="T85" fmla="*/ 234732584 h 15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83" h="1583">
                    <a:moveTo>
                      <a:pt x="791" y="1583"/>
                    </a:moveTo>
                    <a:lnTo>
                      <a:pt x="832" y="1581"/>
                    </a:lnTo>
                    <a:lnTo>
                      <a:pt x="872" y="1578"/>
                    </a:lnTo>
                    <a:lnTo>
                      <a:pt x="911" y="1573"/>
                    </a:lnTo>
                    <a:lnTo>
                      <a:pt x="951" y="1567"/>
                    </a:lnTo>
                    <a:lnTo>
                      <a:pt x="989" y="1558"/>
                    </a:lnTo>
                    <a:lnTo>
                      <a:pt x="1027" y="1547"/>
                    </a:lnTo>
                    <a:lnTo>
                      <a:pt x="1063" y="1535"/>
                    </a:lnTo>
                    <a:lnTo>
                      <a:pt x="1099" y="1521"/>
                    </a:lnTo>
                    <a:lnTo>
                      <a:pt x="1135" y="1505"/>
                    </a:lnTo>
                    <a:lnTo>
                      <a:pt x="1168" y="1487"/>
                    </a:lnTo>
                    <a:lnTo>
                      <a:pt x="1202" y="1468"/>
                    </a:lnTo>
                    <a:lnTo>
                      <a:pt x="1234" y="1448"/>
                    </a:lnTo>
                    <a:lnTo>
                      <a:pt x="1265" y="1426"/>
                    </a:lnTo>
                    <a:lnTo>
                      <a:pt x="1295" y="1403"/>
                    </a:lnTo>
                    <a:lnTo>
                      <a:pt x="1324" y="1377"/>
                    </a:lnTo>
                    <a:lnTo>
                      <a:pt x="1351" y="1351"/>
                    </a:lnTo>
                    <a:lnTo>
                      <a:pt x="1378" y="1324"/>
                    </a:lnTo>
                    <a:lnTo>
                      <a:pt x="1402" y="1294"/>
                    </a:lnTo>
                    <a:lnTo>
                      <a:pt x="1426" y="1265"/>
                    </a:lnTo>
                    <a:lnTo>
                      <a:pt x="1447" y="1234"/>
                    </a:lnTo>
                    <a:lnTo>
                      <a:pt x="1469" y="1201"/>
                    </a:lnTo>
                    <a:lnTo>
                      <a:pt x="1488" y="1169"/>
                    </a:lnTo>
                    <a:lnTo>
                      <a:pt x="1505" y="1135"/>
                    </a:lnTo>
                    <a:lnTo>
                      <a:pt x="1521" y="1099"/>
                    </a:lnTo>
                    <a:lnTo>
                      <a:pt x="1535" y="1064"/>
                    </a:lnTo>
                    <a:lnTo>
                      <a:pt x="1547" y="1027"/>
                    </a:lnTo>
                    <a:lnTo>
                      <a:pt x="1558" y="989"/>
                    </a:lnTo>
                    <a:lnTo>
                      <a:pt x="1567" y="951"/>
                    </a:lnTo>
                    <a:lnTo>
                      <a:pt x="1574" y="912"/>
                    </a:lnTo>
                    <a:lnTo>
                      <a:pt x="1579" y="872"/>
                    </a:lnTo>
                    <a:lnTo>
                      <a:pt x="1582" y="832"/>
                    </a:lnTo>
                    <a:lnTo>
                      <a:pt x="1583" y="791"/>
                    </a:lnTo>
                    <a:lnTo>
                      <a:pt x="1582" y="751"/>
                    </a:lnTo>
                    <a:lnTo>
                      <a:pt x="1579" y="710"/>
                    </a:lnTo>
                    <a:lnTo>
                      <a:pt x="1574" y="671"/>
                    </a:lnTo>
                    <a:lnTo>
                      <a:pt x="1567" y="631"/>
                    </a:lnTo>
                    <a:lnTo>
                      <a:pt x="1558" y="594"/>
                    </a:lnTo>
                    <a:lnTo>
                      <a:pt x="1547" y="556"/>
                    </a:lnTo>
                    <a:lnTo>
                      <a:pt x="1535" y="519"/>
                    </a:lnTo>
                    <a:lnTo>
                      <a:pt x="1521" y="483"/>
                    </a:lnTo>
                    <a:lnTo>
                      <a:pt x="1505" y="448"/>
                    </a:lnTo>
                    <a:lnTo>
                      <a:pt x="1488" y="414"/>
                    </a:lnTo>
                    <a:lnTo>
                      <a:pt x="1469" y="381"/>
                    </a:lnTo>
                    <a:lnTo>
                      <a:pt x="1447" y="348"/>
                    </a:lnTo>
                    <a:lnTo>
                      <a:pt x="1426" y="318"/>
                    </a:lnTo>
                    <a:lnTo>
                      <a:pt x="1402" y="288"/>
                    </a:lnTo>
                    <a:lnTo>
                      <a:pt x="1378" y="259"/>
                    </a:lnTo>
                    <a:lnTo>
                      <a:pt x="1351" y="231"/>
                    </a:lnTo>
                    <a:lnTo>
                      <a:pt x="1324" y="206"/>
                    </a:lnTo>
                    <a:lnTo>
                      <a:pt x="1295" y="181"/>
                    </a:lnTo>
                    <a:lnTo>
                      <a:pt x="1265" y="157"/>
                    </a:lnTo>
                    <a:lnTo>
                      <a:pt x="1234" y="135"/>
                    </a:lnTo>
                    <a:lnTo>
                      <a:pt x="1202" y="114"/>
                    </a:lnTo>
                    <a:lnTo>
                      <a:pt x="1168" y="96"/>
                    </a:lnTo>
                    <a:lnTo>
                      <a:pt x="1135" y="78"/>
                    </a:lnTo>
                    <a:lnTo>
                      <a:pt x="1099" y="62"/>
                    </a:lnTo>
                    <a:lnTo>
                      <a:pt x="1063" y="48"/>
                    </a:lnTo>
                    <a:lnTo>
                      <a:pt x="1027" y="35"/>
                    </a:lnTo>
                    <a:lnTo>
                      <a:pt x="989" y="25"/>
                    </a:lnTo>
                    <a:lnTo>
                      <a:pt x="951" y="16"/>
                    </a:lnTo>
                    <a:lnTo>
                      <a:pt x="911" y="9"/>
                    </a:lnTo>
                    <a:lnTo>
                      <a:pt x="872" y="4"/>
                    </a:lnTo>
                    <a:lnTo>
                      <a:pt x="832" y="1"/>
                    </a:lnTo>
                    <a:lnTo>
                      <a:pt x="791" y="0"/>
                    </a:lnTo>
                    <a:lnTo>
                      <a:pt x="751" y="1"/>
                    </a:lnTo>
                    <a:lnTo>
                      <a:pt x="710" y="4"/>
                    </a:lnTo>
                    <a:lnTo>
                      <a:pt x="671" y="9"/>
                    </a:lnTo>
                    <a:lnTo>
                      <a:pt x="631" y="16"/>
                    </a:lnTo>
                    <a:lnTo>
                      <a:pt x="593" y="25"/>
                    </a:lnTo>
                    <a:lnTo>
                      <a:pt x="556" y="35"/>
                    </a:lnTo>
                    <a:lnTo>
                      <a:pt x="519" y="48"/>
                    </a:lnTo>
                    <a:lnTo>
                      <a:pt x="483" y="62"/>
                    </a:lnTo>
                    <a:lnTo>
                      <a:pt x="447" y="78"/>
                    </a:lnTo>
                    <a:lnTo>
                      <a:pt x="414" y="96"/>
                    </a:lnTo>
                    <a:lnTo>
                      <a:pt x="381" y="114"/>
                    </a:lnTo>
                    <a:lnTo>
                      <a:pt x="348" y="135"/>
                    </a:lnTo>
                    <a:lnTo>
                      <a:pt x="317" y="157"/>
                    </a:lnTo>
                    <a:lnTo>
                      <a:pt x="288" y="181"/>
                    </a:lnTo>
                    <a:lnTo>
                      <a:pt x="258" y="206"/>
                    </a:lnTo>
                    <a:lnTo>
                      <a:pt x="231" y="231"/>
                    </a:lnTo>
                    <a:lnTo>
                      <a:pt x="205" y="259"/>
                    </a:lnTo>
                    <a:lnTo>
                      <a:pt x="180" y="288"/>
                    </a:lnTo>
                    <a:lnTo>
                      <a:pt x="156" y="318"/>
                    </a:lnTo>
                    <a:lnTo>
                      <a:pt x="135" y="348"/>
                    </a:lnTo>
                    <a:lnTo>
                      <a:pt x="114" y="381"/>
                    </a:lnTo>
                    <a:lnTo>
                      <a:pt x="95" y="414"/>
                    </a:lnTo>
                    <a:lnTo>
                      <a:pt x="77" y="448"/>
                    </a:lnTo>
                    <a:lnTo>
                      <a:pt x="61" y="483"/>
                    </a:lnTo>
                    <a:lnTo>
                      <a:pt x="47" y="519"/>
                    </a:lnTo>
                    <a:lnTo>
                      <a:pt x="35" y="556"/>
                    </a:lnTo>
                    <a:lnTo>
                      <a:pt x="24" y="594"/>
                    </a:lnTo>
                    <a:lnTo>
                      <a:pt x="16" y="631"/>
                    </a:lnTo>
                    <a:lnTo>
                      <a:pt x="9" y="671"/>
                    </a:lnTo>
                    <a:lnTo>
                      <a:pt x="4" y="710"/>
                    </a:lnTo>
                    <a:lnTo>
                      <a:pt x="1" y="751"/>
                    </a:lnTo>
                    <a:lnTo>
                      <a:pt x="0" y="791"/>
                    </a:lnTo>
                    <a:lnTo>
                      <a:pt x="1" y="832"/>
                    </a:lnTo>
                    <a:lnTo>
                      <a:pt x="4" y="872"/>
                    </a:lnTo>
                    <a:lnTo>
                      <a:pt x="9" y="912"/>
                    </a:lnTo>
                    <a:lnTo>
                      <a:pt x="16" y="951"/>
                    </a:lnTo>
                    <a:lnTo>
                      <a:pt x="24" y="989"/>
                    </a:lnTo>
                    <a:lnTo>
                      <a:pt x="35" y="1027"/>
                    </a:lnTo>
                    <a:lnTo>
                      <a:pt x="47" y="1064"/>
                    </a:lnTo>
                    <a:lnTo>
                      <a:pt x="61" y="1099"/>
                    </a:lnTo>
                    <a:lnTo>
                      <a:pt x="77" y="1135"/>
                    </a:lnTo>
                    <a:lnTo>
                      <a:pt x="95" y="1169"/>
                    </a:lnTo>
                    <a:lnTo>
                      <a:pt x="114" y="1201"/>
                    </a:lnTo>
                    <a:lnTo>
                      <a:pt x="135" y="1234"/>
                    </a:lnTo>
                    <a:lnTo>
                      <a:pt x="156" y="1265"/>
                    </a:lnTo>
                    <a:lnTo>
                      <a:pt x="180" y="1294"/>
                    </a:lnTo>
                    <a:lnTo>
                      <a:pt x="205" y="1324"/>
                    </a:lnTo>
                    <a:lnTo>
                      <a:pt x="231" y="1351"/>
                    </a:lnTo>
                    <a:lnTo>
                      <a:pt x="258" y="1377"/>
                    </a:lnTo>
                    <a:lnTo>
                      <a:pt x="288" y="1403"/>
                    </a:lnTo>
                    <a:lnTo>
                      <a:pt x="317" y="1426"/>
                    </a:lnTo>
                    <a:lnTo>
                      <a:pt x="348" y="1448"/>
                    </a:lnTo>
                    <a:lnTo>
                      <a:pt x="381" y="1468"/>
                    </a:lnTo>
                    <a:lnTo>
                      <a:pt x="414" y="1487"/>
                    </a:lnTo>
                    <a:lnTo>
                      <a:pt x="447" y="1505"/>
                    </a:lnTo>
                    <a:lnTo>
                      <a:pt x="483" y="1521"/>
                    </a:lnTo>
                    <a:lnTo>
                      <a:pt x="519" y="1535"/>
                    </a:lnTo>
                    <a:lnTo>
                      <a:pt x="556" y="1547"/>
                    </a:lnTo>
                    <a:lnTo>
                      <a:pt x="593" y="1558"/>
                    </a:lnTo>
                    <a:lnTo>
                      <a:pt x="631" y="1567"/>
                    </a:lnTo>
                    <a:lnTo>
                      <a:pt x="671" y="1573"/>
                    </a:lnTo>
                    <a:lnTo>
                      <a:pt x="710" y="1578"/>
                    </a:lnTo>
                    <a:lnTo>
                      <a:pt x="751" y="1581"/>
                    </a:lnTo>
                    <a:lnTo>
                      <a:pt x="791" y="1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6605848" y="4657210"/>
                <a:ext cx="609575" cy="609575"/>
              </a:xfrm>
              <a:custGeom>
                <a:avLst/>
                <a:gdLst>
                  <a:gd name="T0" fmla="*/ 129451319 w 1583"/>
                  <a:gd name="T1" fmla="*/ 233991313 h 1583"/>
                  <a:gd name="T2" fmla="*/ 146800524 w 1583"/>
                  <a:gd name="T3" fmla="*/ 231025459 h 1583"/>
                  <a:gd name="T4" fmla="*/ 163111565 w 1583"/>
                  <a:gd name="T5" fmla="*/ 225538899 h 1583"/>
                  <a:gd name="T6" fmla="*/ 178236572 w 1583"/>
                  <a:gd name="T7" fmla="*/ 217679887 h 1583"/>
                  <a:gd name="T8" fmla="*/ 192026907 w 1583"/>
                  <a:gd name="T9" fmla="*/ 208041440 h 1583"/>
                  <a:gd name="T10" fmla="*/ 204334315 w 1583"/>
                  <a:gd name="T11" fmla="*/ 196327049 h 1583"/>
                  <a:gd name="T12" fmla="*/ 214862673 w 1583"/>
                  <a:gd name="T13" fmla="*/ 182981862 h 1583"/>
                  <a:gd name="T14" fmla="*/ 223166447 w 1583"/>
                  <a:gd name="T15" fmla="*/ 168301617 h 1583"/>
                  <a:gd name="T16" fmla="*/ 229542532 w 1583"/>
                  <a:gd name="T17" fmla="*/ 152287084 h 1583"/>
                  <a:gd name="T18" fmla="*/ 233397911 w 1583"/>
                  <a:gd name="T19" fmla="*/ 135234387 h 1583"/>
                  <a:gd name="T20" fmla="*/ 234732584 w 1583"/>
                  <a:gd name="T21" fmla="*/ 117292165 h 1583"/>
                  <a:gd name="T22" fmla="*/ 233397911 w 1583"/>
                  <a:gd name="T23" fmla="*/ 99498197 h 1583"/>
                  <a:gd name="T24" fmla="*/ 229542532 w 1583"/>
                  <a:gd name="T25" fmla="*/ 82445500 h 1583"/>
                  <a:gd name="T26" fmla="*/ 223166447 w 1583"/>
                  <a:gd name="T27" fmla="*/ 66430967 h 1583"/>
                  <a:gd name="T28" fmla="*/ 214862673 w 1583"/>
                  <a:gd name="T29" fmla="*/ 51602468 h 1583"/>
                  <a:gd name="T30" fmla="*/ 204334315 w 1583"/>
                  <a:gd name="T31" fmla="*/ 38405535 h 1583"/>
                  <a:gd name="T32" fmla="*/ 192026907 w 1583"/>
                  <a:gd name="T33" fmla="*/ 26839399 h 1583"/>
                  <a:gd name="T34" fmla="*/ 178236572 w 1583"/>
                  <a:gd name="T35" fmla="*/ 16904443 h 1583"/>
                  <a:gd name="T36" fmla="*/ 163111565 w 1583"/>
                  <a:gd name="T37" fmla="*/ 9193685 h 1583"/>
                  <a:gd name="T38" fmla="*/ 146800524 w 1583"/>
                  <a:gd name="T39" fmla="*/ 3707125 h 1583"/>
                  <a:gd name="T40" fmla="*/ 129451319 w 1583"/>
                  <a:gd name="T41" fmla="*/ 593017 h 1583"/>
                  <a:gd name="T42" fmla="*/ 111360842 w 1583"/>
                  <a:gd name="T43" fmla="*/ 148254 h 1583"/>
                  <a:gd name="T44" fmla="*/ 93715129 w 1583"/>
                  <a:gd name="T45" fmla="*/ 2372452 h 1583"/>
                  <a:gd name="T46" fmla="*/ 77107194 w 1583"/>
                  <a:gd name="T47" fmla="*/ 7117741 h 1583"/>
                  <a:gd name="T48" fmla="*/ 61537424 w 1583"/>
                  <a:gd name="T49" fmla="*/ 14235097 h 1583"/>
                  <a:gd name="T50" fmla="*/ 47005818 w 1583"/>
                  <a:gd name="T51" fmla="*/ 23280528 h 1583"/>
                  <a:gd name="T52" fmla="*/ 34401902 w 1583"/>
                  <a:gd name="T53" fmla="*/ 34253648 h 1583"/>
                  <a:gd name="T54" fmla="*/ 23280528 w 1583"/>
                  <a:gd name="T55" fmla="*/ 47154073 h 1583"/>
                  <a:gd name="T56" fmla="*/ 14086843 w 1583"/>
                  <a:gd name="T57" fmla="*/ 61389170 h 1583"/>
                  <a:gd name="T58" fmla="*/ 7117741 w 1583"/>
                  <a:gd name="T59" fmla="*/ 76958940 h 1583"/>
                  <a:gd name="T60" fmla="*/ 2372452 w 1583"/>
                  <a:gd name="T61" fmla="*/ 93566874 h 1583"/>
                  <a:gd name="T62" fmla="*/ 148254 w 1583"/>
                  <a:gd name="T63" fmla="*/ 111360842 h 1583"/>
                  <a:gd name="T64" fmla="*/ 593017 w 1583"/>
                  <a:gd name="T65" fmla="*/ 129303064 h 1583"/>
                  <a:gd name="T66" fmla="*/ 3707125 w 1583"/>
                  <a:gd name="T67" fmla="*/ 146652270 h 1583"/>
                  <a:gd name="T68" fmla="*/ 9193685 w 1583"/>
                  <a:gd name="T69" fmla="*/ 162963311 h 1583"/>
                  <a:gd name="T70" fmla="*/ 16904443 w 1583"/>
                  <a:gd name="T71" fmla="*/ 178088318 h 1583"/>
                  <a:gd name="T72" fmla="*/ 26839399 w 1583"/>
                  <a:gd name="T73" fmla="*/ 191878653 h 1583"/>
                  <a:gd name="T74" fmla="*/ 38405535 w 1583"/>
                  <a:gd name="T75" fmla="*/ 204186061 h 1583"/>
                  <a:gd name="T76" fmla="*/ 51750723 w 1583"/>
                  <a:gd name="T77" fmla="*/ 214714418 h 1583"/>
                  <a:gd name="T78" fmla="*/ 66579222 w 1583"/>
                  <a:gd name="T79" fmla="*/ 223166447 h 1583"/>
                  <a:gd name="T80" fmla="*/ 82445500 w 1583"/>
                  <a:gd name="T81" fmla="*/ 229394278 h 1583"/>
                  <a:gd name="T82" fmla="*/ 99498197 w 1583"/>
                  <a:gd name="T83" fmla="*/ 233249657 h 1583"/>
                  <a:gd name="T84" fmla="*/ 117440419 w 1583"/>
                  <a:gd name="T85" fmla="*/ 234732584 h 15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83" h="1583">
                    <a:moveTo>
                      <a:pt x="792" y="1583"/>
                    </a:moveTo>
                    <a:lnTo>
                      <a:pt x="832" y="1581"/>
                    </a:lnTo>
                    <a:lnTo>
                      <a:pt x="873" y="1578"/>
                    </a:lnTo>
                    <a:lnTo>
                      <a:pt x="912" y="1573"/>
                    </a:lnTo>
                    <a:lnTo>
                      <a:pt x="951" y="1567"/>
                    </a:lnTo>
                    <a:lnTo>
                      <a:pt x="990" y="1558"/>
                    </a:lnTo>
                    <a:lnTo>
                      <a:pt x="1027" y="1547"/>
                    </a:lnTo>
                    <a:lnTo>
                      <a:pt x="1064" y="1535"/>
                    </a:lnTo>
                    <a:lnTo>
                      <a:pt x="1100" y="1521"/>
                    </a:lnTo>
                    <a:lnTo>
                      <a:pt x="1135" y="1505"/>
                    </a:lnTo>
                    <a:lnTo>
                      <a:pt x="1169" y="1487"/>
                    </a:lnTo>
                    <a:lnTo>
                      <a:pt x="1202" y="1468"/>
                    </a:lnTo>
                    <a:lnTo>
                      <a:pt x="1234" y="1448"/>
                    </a:lnTo>
                    <a:lnTo>
                      <a:pt x="1266" y="1426"/>
                    </a:lnTo>
                    <a:lnTo>
                      <a:pt x="1295" y="1403"/>
                    </a:lnTo>
                    <a:lnTo>
                      <a:pt x="1324" y="1377"/>
                    </a:lnTo>
                    <a:lnTo>
                      <a:pt x="1352" y="1351"/>
                    </a:lnTo>
                    <a:lnTo>
                      <a:pt x="1378" y="1324"/>
                    </a:lnTo>
                    <a:lnTo>
                      <a:pt x="1402" y="1294"/>
                    </a:lnTo>
                    <a:lnTo>
                      <a:pt x="1427" y="1265"/>
                    </a:lnTo>
                    <a:lnTo>
                      <a:pt x="1449" y="1234"/>
                    </a:lnTo>
                    <a:lnTo>
                      <a:pt x="1469" y="1201"/>
                    </a:lnTo>
                    <a:lnTo>
                      <a:pt x="1488" y="1169"/>
                    </a:lnTo>
                    <a:lnTo>
                      <a:pt x="1505" y="1135"/>
                    </a:lnTo>
                    <a:lnTo>
                      <a:pt x="1522" y="1099"/>
                    </a:lnTo>
                    <a:lnTo>
                      <a:pt x="1536" y="1064"/>
                    </a:lnTo>
                    <a:lnTo>
                      <a:pt x="1548" y="1027"/>
                    </a:lnTo>
                    <a:lnTo>
                      <a:pt x="1559" y="989"/>
                    </a:lnTo>
                    <a:lnTo>
                      <a:pt x="1567" y="951"/>
                    </a:lnTo>
                    <a:lnTo>
                      <a:pt x="1574" y="912"/>
                    </a:lnTo>
                    <a:lnTo>
                      <a:pt x="1579" y="872"/>
                    </a:lnTo>
                    <a:lnTo>
                      <a:pt x="1582" y="832"/>
                    </a:lnTo>
                    <a:lnTo>
                      <a:pt x="1583" y="791"/>
                    </a:lnTo>
                    <a:lnTo>
                      <a:pt x="1582" y="751"/>
                    </a:lnTo>
                    <a:lnTo>
                      <a:pt x="1579" y="710"/>
                    </a:lnTo>
                    <a:lnTo>
                      <a:pt x="1574" y="671"/>
                    </a:lnTo>
                    <a:lnTo>
                      <a:pt x="1567" y="631"/>
                    </a:lnTo>
                    <a:lnTo>
                      <a:pt x="1559" y="594"/>
                    </a:lnTo>
                    <a:lnTo>
                      <a:pt x="1548" y="556"/>
                    </a:lnTo>
                    <a:lnTo>
                      <a:pt x="1536" y="519"/>
                    </a:lnTo>
                    <a:lnTo>
                      <a:pt x="1522" y="483"/>
                    </a:lnTo>
                    <a:lnTo>
                      <a:pt x="1505" y="448"/>
                    </a:lnTo>
                    <a:lnTo>
                      <a:pt x="1488" y="414"/>
                    </a:lnTo>
                    <a:lnTo>
                      <a:pt x="1469" y="381"/>
                    </a:lnTo>
                    <a:lnTo>
                      <a:pt x="1449" y="348"/>
                    </a:lnTo>
                    <a:lnTo>
                      <a:pt x="1427" y="318"/>
                    </a:lnTo>
                    <a:lnTo>
                      <a:pt x="1402" y="288"/>
                    </a:lnTo>
                    <a:lnTo>
                      <a:pt x="1378" y="259"/>
                    </a:lnTo>
                    <a:lnTo>
                      <a:pt x="1352" y="231"/>
                    </a:lnTo>
                    <a:lnTo>
                      <a:pt x="1324" y="206"/>
                    </a:lnTo>
                    <a:lnTo>
                      <a:pt x="1295" y="181"/>
                    </a:lnTo>
                    <a:lnTo>
                      <a:pt x="1266" y="157"/>
                    </a:lnTo>
                    <a:lnTo>
                      <a:pt x="1234" y="135"/>
                    </a:lnTo>
                    <a:lnTo>
                      <a:pt x="1202" y="114"/>
                    </a:lnTo>
                    <a:lnTo>
                      <a:pt x="1169" y="96"/>
                    </a:lnTo>
                    <a:lnTo>
                      <a:pt x="1135" y="78"/>
                    </a:lnTo>
                    <a:lnTo>
                      <a:pt x="1100" y="62"/>
                    </a:lnTo>
                    <a:lnTo>
                      <a:pt x="1064" y="48"/>
                    </a:lnTo>
                    <a:lnTo>
                      <a:pt x="1027" y="35"/>
                    </a:lnTo>
                    <a:lnTo>
                      <a:pt x="990" y="25"/>
                    </a:lnTo>
                    <a:lnTo>
                      <a:pt x="951" y="16"/>
                    </a:lnTo>
                    <a:lnTo>
                      <a:pt x="912" y="9"/>
                    </a:lnTo>
                    <a:lnTo>
                      <a:pt x="873" y="4"/>
                    </a:lnTo>
                    <a:lnTo>
                      <a:pt x="832" y="1"/>
                    </a:lnTo>
                    <a:lnTo>
                      <a:pt x="792" y="0"/>
                    </a:lnTo>
                    <a:lnTo>
                      <a:pt x="751" y="1"/>
                    </a:lnTo>
                    <a:lnTo>
                      <a:pt x="711" y="4"/>
                    </a:lnTo>
                    <a:lnTo>
                      <a:pt x="671" y="9"/>
                    </a:lnTo>
                    <a:lnTo>
                      <a:pt x="632" y="16"/>
                    </a:lnTo>
                    <a:lnTo>
                      <a:pt x="594" y="25"/>
                    </a:lnTo>
                    <a:lnTo>
                      <a:pt x="556" y="35"/>
                    </a:lnTo>
                    <a:lnTo>
                      <a:pt x="520" y="48"/>
                    </a:lnTo>
                    <a:lnTo>
                      <a:pt x="483" y="62"/>
                    </a:lnTo>
                    <a:lnTo>
                      <a:pt x="449" y="78"/>
                    </a:lnTo>
                    <a:lnTo>
                      <a:pt x="415" y="96"/>
                    </a:lnTo>
                    <a:lnTo>
                      <a:pt x="381" y="114"/>
                    </a:lnTo>
                    <a:lnTo>
                      <a:pt x="349" y="135"/>
                    </a:lnTo>
                    <a:lnTo>
                      <a:pt x="317" y="157"/>
                    </a:lnTo>
                    <a:lnTo>
                      <a:pt x="288" y="181"/>
                    </a:lnTo>
                    <a:lnTo>
                      <a:pt x="259" y="206"/>
                    </a:lnTo>
                    <a:lnTo>
                      <a:pt x="232" y="231"/>
                    </a:lnTo>
                    <a:lnTo>
                      <a:pt x="205" y="259"/>
                    </a:lnTo>
                    <a:lnTo>
                      <a:pt x="181" y="288"/>
                    </a:lnTo>
                    <a:lnTo>
                      <a:pt x="157" y="318"/>
                    </a:lnTo>
                    <a:lnTo>
                      <a:pt x="136" y="348"/>
                    </a:lnTo>
                    <a:lnTo>
                      <a:pt x="114" y="381"/>
                    </a:lnTo>
                    <a:lnTo>
                      <a:pt x="95" y="414"/>
                    </a:lnTo>
                    <a:lnTo>
                      <a:pt x="78" y="448"/>
                    </a:lnTo>
                    <a:lnTo>
                      <a:pt x="62" y="483"/>
                    </a:lnTo>
                    <a:lnTo>
                      <a:pt x="48" y="519"/>
                    </a:lnTo>
                    <a:lnTo>
                      <a:pt x="35" y="556"/>
                    </a:lnTo>
                    <a:lnTo>
                      <a:pt x="25" y="594"/>
                    </a:lnTo>
                    <a:lnTo>
                      <a:pt x="16" y="631"/>
                    </a:lnTo>
                    <a:lnTo>
                      <a:pt x="9" y="671"/>
                    </a:lnTo>
                    <a:lnTo>
                      <a:pt x="4" y="710"/>
                    </a:lnTo>
                    <a:lnTo>
                      <a:pt x="1" y="751"/>
                    </a:lnTo>
                    <a:lnTo>
                      <a:pt x="0" y="791"/>
                    </a:lnTo>
                    <a:lnTo>
                      <a:pt x="1" y="832"/>
                    </a:lnTo>
                    <a:lnTo>
                      <a:pt x="4" y="872"/>
                    </a:lnTo>
                    <a:lnTo>
                      <a:pt x="9" y="912"/>
                    </a:lnTo>
                    <a:lnTo>
                      <a:pt x="16" y="951"/>
                    </a:lnTo>
                    <a:lnTo>
                      <a:pt x="25" y="989"/>
                    </a:lnTo>
                    <a:lnTo>
                      <a:pt x="35" y="1027"/>
                    </a:lnTo>
                    <a:lnTo>
                      <a:pt x="48" y="1064"/>
                    </a:lnTo>
                    <a:lnTo>
                      <a:pt x="62" y="1099"/>
                    </a:lnTo>
                    <a:lnTo>
                      <a:pt x="78" y="1135"/>
                    </a:lnTo>
                    <a:lnTo>
                      <a:pt x="95" y="1169"/>
                    </a:lnTo>
                    <a:lnTo>
                      <a:pt x="114" y="1201"/>
                    </a:lnTo>
                    <a:lnTo>
                      <a:pt x="136" y="1234"/>
                    </a:lnTo>
                    <a:lnTo>
                      <a:pt x="157" y="1265"/>
                    </a:lnTo>
                    <a:lnTo>
                      <a:pt x="181" y="1294"/>
                    </a:lnTo>
                    <a:lnTo>
                      <a:pt x="205" y="1324"/>
                    </a:lnTo>
                    <a:lnTo>
                      <a:pt x="232" y="1351"/>
                    </a:lnTo>
                    <a:lnTo>
                      <a:pt x="259" y="1377"/>
                    </a:lnTo>
                    <a:lnTo>
                      <a:pt x="288" y="1403"/>
                    </a:lnTo>
                    <a:lnTo>
                      <a:pt x="317" y="1426"/>
                    </a:lnTo>
                    <a:lnTo>
                      <a:pt x="349" y="1448"/>
                    </a:lnTo>
                    <a:lnTo>
                      <a:pt x="381" y="1468"/>
                    </a:lnTo>
                    <a:lnTo>
                      <a:pt x="415" y="1487"/>
                    </a:lnTo>
                    <a:lnTo>
                      <a:pt x="449" y="1505"/>
                    </a:lnTo>
                    <a:lnTo>
                      <a:pt x="483" y="1521"/>
                    </a:lnTo>
                    <a:lnTo>
                      <a:pt x="520" y="1535"/>
                    </a:lnTo>
                    <a:lnTo>
                      <a:pt x="556" y="1547"/>
                    </a:lnTo>
                    <a:lnTo>
                      <a:pt x="594" y="1558"/>
                    </a:lnTo>
                    <a:lnTo>
                      <a:pt x="632" y="1567"/>
                    </a:lnTo>
                    <a:lnTo>
                      <a:pt x="671" y="1573"/>
                    </a:lnTo>
                    <a:lnTo>
                      <a:pt x="711" y="1578"/>
                    </a:lnTo>
                    <a:lnTo>
                      <a:pt x="751" y="1581"/>
                    </a:lnTo>
                    <a:lnTo>
                      <a:pt x="792" y="1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6972979" y="3939596"/>
                <a:ext cx="921290" cy="1048284"/>
              </a:xfrm>
              <a:custGeom>
                <a:avLst/>
                <a:gdLst>
                  <a:gd name="T0" fmla="*/ 251084827 w 2393"/>
                  <a:gd name="T1" fmla="*/ 269189472 h 2722"/>
                  <a:gd name="T2" fmla="*/ 221292857 w 2393"/>
                  <a:gd name="T3" fmla="*/ 254951372 h 2722"/>
                  <a:gd name="T4" fmla="*/ 187943160 w 2393"/>
                  <a:gd name="T5" fmla="*/ 248129054 h 2722"/>
                  <a:gd name="T6" fmla="*/ 153259845 w 2393"/>
                  <a:gd name="T7" fmla="*/ 249908672 h 2722"/>
                  <a:gd name="T8" fmla="*/ 121095928 w 2393"/>
                  <a:gd name="T9" fmla="*/ 259697534 h 2722"/>
                  <a:gd name="T10" fmla="*/ 93082244 w 2393"/>
                  <a:gd name="T11" fmla="*/ 276605254 h 2722"/>
                  <a:gd name="T12" fmla="*/ 63734557 w 2393"/>
                  <a:gd name="T13" fmla="*/ 308047997 h 2722"/>
                  <a:gd name="T14" fmla="*/ 43280225 w 2393"/>
                  <a:gd name="T15" fmla="*/ 357732884 h 2722"/>
                  <a:gd name="T16" fmla="*/ 109238121 w 2393"/>
                  <a:gd name="T17" fmla="*/ 363369048 h 2722"/>
                  <a:gd name="T18" fmla="*/ 208990382 w 2393"/>
                  <a:gd name="T19" fmla="*/ 363369048 h 2722"/>
                  <a:gd name="T20" fmla="*/ 292734989 w 2393"/>
                  <a:gd name="T21" fmla="*/ 363369048 h 2722"/>
                  <a:gd name="T22" fmla="*/ 301776182 w 2393"/>
                  <a:gd name="T23" fmla="*/ 326735334 h 2722"/>
                  <a:gd name="T24" fmla="*/ 177419356 w 2393"/>
                  <a:gd name="T25" fmla="*/ 207490911 h 2722"/>
                  <a:gd name="T26" fmla="*/ 221737525 w 2393"/>
                  <a:gd name="T27" fmla="*/ 212978805 h 2722"/>
                  <a:gd name="T28" fmla="*/ 262053298 w 2393"/>
                  <a:gd name="T29" fmla="*/ 228699984 h 2722"/>
                  <a:gd name="T30" fmla="*/ 296588391 w 2393"/>
                  <a:gd name="T31" fmla="*/ 253171754 h 2722"/>
                  <a:gd name="T32" fmla="*/ 324453852 w 2393"/>
                  <a:gd name="T33" fmla="*/ 285059306 h 2722"/>
                  <a:gd name="T34" fmla="*/ 344018849 w 2393"/>
                  <a:gd name="T35" fmla="*/ 322879174 h 2722"/>
                  <a:gd name="T36" fmla="*/ 353801540 w 2393"/>
                  <a:gd name="T37" fmla="*/ 365296935 h 2722"/>
                  <a:gd name="T38" fmla="*/ 351281756 w 2393"/>
                  <a:gd name="T39" fmla="*/ 394514867 h 2722"/>
                  <a:gd name="T40" fmla="*/ 334384766 w 2393"/>
                  <a:gd name="T41" fmla="*/ 403561997 h 2722"/>
                  <a:gd name="T42" fmla="*/ 236411176 w 2393"/>
                  <a:gd name="T43" fmla="*/ 403710266 h 2722"/>
                  <a:gd name="T44" fmla="*/ 166451270 w 2393"/>
                  <a:gd name="T45" fmla="*/ 403710266 h 2722"/>
                  <a:gd name="T46" fmla="*/ 74554806 w 2393"/>
                  <a:gd name="T47" fmla="*/ 403561997 h 2722"/>
                  <a:gd name="T48" fmla="*/ 9041578 w 2393"/>
                  <a:gd name="T49" fmla="*/ 399854106 h 2722"/>
                  <a:gd name="T50" fmla="*/ 148223 w 2393"/>
                  <a:gd name="T51" fmla="*/ 383242925 h 2722"/>
                  <a:gd name="T52" fmla="*/ 4743123 w 2393"/>
                  <a:gd name="T53" fmla="*/ 343494784 h 2722"/>
                  <a:gd name="T54" fmla="*/ 19564996 w 2393"/>
                  <a:gd name="T55" fmla="*/ 303153566 h 2722"/>
                  <a:gd name="T56" fmla="*/ 43428448 w 2393"/>
                  <a:gd name="T57" fmla="*/ 268299856 h 2722"/>
                  <a:gd name="T58" fmla="*/ 74851251 w 2393"/>
                  <a:gd name="T59" fmla="*/ 239971926 h 2722"/>
                  <a:gd name="T60" fmla="*/ 112499018 w 2393"/>
                  <a:gd name="T61" fmla="*/ 219652854 h 2722"/>
                  <a:gd name="T62" fmla="*/ 154889908 w 2393"/>
                  <a:gd name="T63" fmla="*/ 208974376 h 2722"/>
                  <a:gd name="T64" fmla="*/ 210027940 w 2393"/>
                  <a:gd name="T65" fmla="*/ 49981811 h 2722"/>
                  <a:gd name="T66" fmla="*/ 183496482 w 2393"/>
                  <a:gd name="T67" fmla="*/ 40489488 h 2722"/>
                  <a:gd name="T68" fmla="*/ 154889908 w 2393"/>
                  <a:gd name="T69" fmla="*/ 44790842 h 2722"/>
                  <a:gd name="T70" fmla="*/ 132656905 w 2393"/>
                  <a:gd name="T71" fmla="*/ 61105483 h 2722"/>
                  <a:gd name="T72" fmla="*/ 120503038 w 2393"/>
                  <a:gd name="T73" fmla="*/ 86170331 h 2722"/>
                  <a:gd name="T74" fmla="*/ 121837041 w 2393"/>
                  <a:gd name="T75" fmla="*/ 114943070 h 2722"/>
                  <a:gd name="T76" fmla="*/ 136362470 w 2393"/>
                  <a:gd name="T77" fmla="*/ 138673493 h 2722"/>
                  <a:gd name="T78" fmla="*/ 160225921 w 2393"/>
                  <a:gd name="T79" fmla="*/ 152911593 h 2722"/>
                  <a:gd name="T80" fmla="*/ 189128941 w 2393"/>
                  <a:gd name="T81" fmla="*/ 154394672 h 2722"/>
                  <a:gd name="T82" fmla="*/ 214474618 w 2393"/>
                  <a:gd name="T83" fmla="*/ 142381384 h 2722"/>
                  <a:gd name="T84" fmla="*/ 231075163 w 2393"/>
                  <a:gd name="T85" fmla="*/ 120282694 h 2722"/>
                  <a:gd name="T86" fmla="*/ 235373618 w 2393"/>
                  <a:gd name="T87" fmla="*/ 91954764 h 2722"/>
                  <a:gd name="T88" fmla="*/ 225739150 w 2393"/>
                  <a:gd name="T89" fmla="*/ 65554721 h 2722"/>
                  <a:gd name="T90" fmla="*/ 202172143 w 2393"/>
                  <a:gd name="T91" fmla="*/ 2966158 h 2722"/>
                  <a:gd name="T92" fmla="*/ 243822305 w 2393"/>
                  <a:gd name="T93" fmla="*/ 25361772 h 2722"/>
                  <a:gd name="T94" fmla="*/ 270205541 w 2393"/>
                  <a:gd name="T95" fmla="*/ 64071642 h 2722"/>
                  <a:gd name="T96" fmla="*/ 275244724 w 2393"/>
                  <a:gd name="T97" fmla="*/ 112718643 h 2722"/>
                  <a:gd name="T98" fmla="*/ 256569063 w 2393"/>
                  <a:gd name="T99" fmla="*/ 156471214 h 2722"/>
                  <a:gd name="T100" fmla="*/ 220403521 w 2393"/>
                  <a:gd name="T101" fmla="*/ 186133954 h 2722"/>
                  <a:gd name="T102" fmla="*/ 172380173 w 2393"/>
                  <a:gd name="T103" fmla="*/ 195774162 h 2722"/>
                  <a:gd name="T104" fmla="*/ 126283719 w 2393"/>
                  <a:gd name="T105" fmla="*/ 181684331 h 2722"/>
                  <a:gd name="T106" fmla="*/ 92934022 w 2393"/>
                  <a:gd name="T107" fmla="*/ 148610624 h 2722"/>
                  <a:gd name="T108" fmla="*/ 78853261 w 2393"/>
                  <a:gd name="T109" fmla="*/ 102929781 h 2722"/>
                  <a:gd name="T110" fmla="*/ 88487344 w 2393"/>
                  <a:gd name="T111" fmla="*/ 55469320 h 2722"/>
                  <a:gd name="T112" fmla="*/ 118427922 w 2393"/>
                  <a:gd name="T113" fmla="*/ 19280800 h 2722"/>
                  <a:gd name="T114" fmla="*/ 16244926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50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1" y="1894"/>
                    </a:lnTo>
                    <a:lnTo>
                      <a:pt x="1784" y="1880"/>
                    </a:lnTo>
                    <a:lnTo>
                      <a:pt x="1767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4" y="1815"/>
                    </a:lnTo>
                    <a:lnTo>
                      <a:pt x="1676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7" y="1760"/>
                    </a:lnTo>
                    <a:lnTo>
                      <a:pt x="1577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4" y="1726"/>
                    </a:lnTo>
                    <a:lnTo>
                      <a:pt x="1493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8" y="1700"/>
                    </a:lnTo>
                    <a:lnTo>
                      <a:pt x="1406" y="1694"/>
                    </a:lnTo>
                    <a:lnTo>
                      <a:pt x="1382" y="1690"/>
                    </a:lnTo>
                    <a:lnTo>
                      <a:pt x="1360" y="1685"/>
                    </a:lnTo>
                    <a:lnTo>
                      <a:pt x="1338" y="1682"/>
                    </a:lnTo>
                    <a:lnTo>
                      <a:pt x="1315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5" y="1671"/>
                    </a:lnTo>
                    <a:lnTo>
                      <a:pt x="1221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50" y="1671"/>
                    </a:lnTo>
                    <a:lnTo>
                      <a:pt x="1127" y="1673"/>
                    </a:lnTo>
                    <a:lnTo>
                      <a:pt x="1102" y="1675"/>
                    </a:lnTo>
                    <a:lnTo>
                      <a:pt x="1080" y="1678"/>
                    </a:lnTo>
                    <a:lnTo>
                      <a:pt x="1057" y="1682"/>
                    </a:lnTo>
                    <a:lnTo>
                      <a:pt x="1034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7" y="1700"/>
                    </a:lnTo>
                    <a:lnTo>
                      <a:pt x="945" y="1706"/>
                    </a:lnTo>
                    <a:lnTo>
                      <a:pt x="923" y="1712"/>
                    </a:lnTo>
                    <a:lnTo>
                      <a:pt x="901" y="1719"/>
                    </a:lnTo>
                    <a:lnTo>
                      <a:pt x="880" y="1726"/>
                    </a:lnTo>
                    <a:lnTo>
                      <a:pt x="859" y="1734"/>
                    </a:lnTo>
                    <a:lnTo>
                      <a:pt x="839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8" y="1770"/>
                    </a:lnTo>
                    <a:lnTo>
                      <a:pt x="758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2" y="1827"/>
                    </a:lnTo>
                    <a:lnTo>
                      <a:pt x="664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1" y="1880"/>
                    </a:lnTo>
                    <a:lnTo>
                      <a:pt x="594" y="1894"/>
                    </a:lnTo>
                    <a:lnTo>
                      <a:pt x="577" y="1908"/>
                    </a:lnTo>
                    <a:lnTo>
                      <a:pt x="561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6" y="1991"/>
                    </a:lnTo>
                    <a:lnTo>
                      <a:pt x="473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1" y="2107"/>
                    </a:lnTo>
                    <a:lnTo>
                      <a:pt x="393" y="2138"/>
                    </a:lnTo>
                    <a:lnTo>
                      <a:pt x="376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9" y="2305"/>
                    </a:lnTo>
                    <a:lnTo>
                      <a:pt x="309" y="2341"/>
                    </a:lnTo>
                    <a:lnTo>
                      <a:pt x="300" y="2376"/>
                    </a:lnTo>
                    <a:lnTo>
                      <a:pt x="292" y="2412"/>
                    </a:lnTo>
                    <a:lnTo>
                      <a:pt x="286" y="2450"/>
                    </a:lnTo>
                    <a:lnTo>
                      <a:pt x="329" y="2450"/>
                    </a:lnTo>
                    <a:lnTo>
                      <a:pt x="373" y="2450"/>
                    </a:lnTo>
                    <a:lnTo>
                      <a:pt x="421" y="2450"/>
                    </a:lnTo>
                    <a:lnTo>
                      <a:pt x="469" y="2450"/>
                    </a:lnTo>
                    <a:lnTo>
                      <a:pt x="519" y="2450"/>
                    </a:lnTo>
                    <a:lnTo>
                      <a:pt x="571" y="2450"/>
                    </a:lnTo>
                    <a:lnTo>
                      <a:pt x="624" y="2450"/>
                    </a:lnTo>
                    <a:lnTo>
                      <a:pt x="680" y="2450"/>
                    </a:lnTo>
                    <a:lnTo>
                      <a:pt x="737" y="2450"/>
                    </a:lnTo>
                    <a:lnTo>
                      <a:pt x="797" y="2450"/>
                    </a:lnTo>
                    <a:lnTo>
                      <a:pt x="858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6" y="2450"/>
                    </a:lnTo>
                    <a:lnTo>
                      <a:pt x="1127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10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600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2" y="2450"/>
                    </a:lnTo>
                    <a:lnTo>
                      <a:pt x="1825" y="2450"/>
                    </a:lnTo>
                    <a:lnTo>
                      <a:pt x="1877" y="2450"/>
                    </a:lnTo>
                    <a:lnTo>
                      <a:pt x="1926" y="2450"/>
                    </a:lnTo>
                    <a:lnTo>
                      <a:pt x="1975" y="2450"/>
                    </a:lnTo>
                    <a:lnTo>
                      <a:pt x="2021" y="2450"/>
                    </a:lnTo>
                    <a:lnTo>
                      <a:pt x="2066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5" y="2305"/>
                    </a:lnTo>
                    <a:lnTo>
                      <a:pt x="2063" y="2270"/>
                    </a:lnTo>
                    <a:lnTo>
                      <a:pt x="2050" y="2236"/>
                    </a:lnTo>
                    <a:lnTo>
                      <a:pt x="2036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4" y="2107"/>
                    </a:lnTo>
                    <a:lnTo>
                      <a:pt x="1964" y="2077"/>
                    </a:lnTo>
                    <a:lnTo>
                      <a:pt x="1944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4" y="1965"/>
                    </a:lnTo>
                    <a:lnTo>
                      <a:pt x="1850" y="1938"/>
                    </a:lnTo>
                    <a:close/>
                    <a:moveTo>
                      <a:pt x="1197" y="1399"/>
                    </a:moveTo>
                    <a:lnTo>
                      <a:pt x="1228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20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9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6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1" y="1461"/>
                    </a:lnTo>
                    <a:lnTo>
                      <a:pt x="1609" y="1471"/>
                    </a:lnTo>
                    <a:lnTo>
                      <a:pt x="1636" y="1481"/>
                    </a:lnTo>
                    <a:lnTo>
                      <a:pt x="1663" y="1493"/>
                    </a:lnTo>
                    <a:lnTo>
                      <a:pt x="1690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8" y="1542"/>
                    </a:lnTo>
                    <a:lnTo>
                      <a:pt x="1793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6" y="1602"/>
                    </a:lnTo>
                    <a:lnTo>
                      <a:pt x="1890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8" y="1669"/>
                    </a:lnTo>
                    <a:lnTo>
                      <a:pt x="1980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3" y="1746"/>
                    </a:lnTo>
                    <a:lnTo>
                      <a:pt x="2063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1" y="1830"/>
                    </a:lnTo>
                    <a:lnTo>
                      <a:pt x="2139" y="1852"/>
                    </a:lnTo>
                    <a:lnTo>
                      <a:pt x="2156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1" y="1970"/>
                    </a:lnTo>
                    <a:lnTo>
                      <a:pt x="2235" y="1995"/>
                    </a:lnTo>
                    <a:lnTo>
                      <a:pt x="2249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7" y="2097"/>
                    </a:lnTo>
                    <a:lnTo>
                      <a:pt x="2299" y="2123"/>
                    </a:lnTo>
                    <a:lnTo>
                      <a:pt x="2311" y="2149"/>
                    </a:lnTo>
                    <a:lnTo>
                      <a:pt x="2321" y="2177"/>
                    </a:lnTo>
                    <a:lnTo>
                      <a:pt x="2331" y="2204"/>
                    </a:lnTo>
                    <a:lnTo>
                      <a:pt x="2340" y="2232"/>
                    </a:lnTo>
                    <a:lnTo>
                      <a:pt x="2348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4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1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4" y="2689"/>
                    </a:lnTo>
                    <a:lnTo>
                      <a:pt x="2333" y="2697"/>
                    </a:lnTo>
                    <a:lnTo>
                      <a:pt x="2322" y="2704"/>
                    </a:lnTo>
                    <a:lnTo>
                      <a:pt x="2310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6" y="2721"/>
                    </a:lnTo>
                    <a:lnTo>
                      <a:pt x="2251" y="2721"/>
                    </a:lnTo>
                    <a:lnTo>
                      <a:pt x="2245" y="2720"/>
                    </a:lnTo>
                    <a:lnTo>
                      <a:pt x="2149" y="2720"/>
                    </a:lnTo>
                    <a:lnTo>
                      <a:pt x="2057" y="2721"/>
                    </a:lnTo>
                    <a:lnTo>
                      <a:pt x="1970" y="2721"/>
                    </a:lnTo>
                    <a:lnTo>
                      <a:pt x="1886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2" y="2722"/>
                    </a:lnTo>
                    <a:lnTo>
                      <a:pt x="1595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8" y="2722"/>
                    </a:lnTo>
                    <a:lnTo>
                      <a:pt x="1366" y="2722"/>
                    </a:lnTo>
                    <a:lnTo>
                      <a:pt x="1319" y="2722"/>
                    </a:lnTo>
                    <a:lnTo>
                      <a:pt x="1275" y="2722"/>
                    </a:lnTo>
                    <a:lnTo>
                      <a:pt x="1235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3" y="2722"/>
                    </a:lnTo>
                    <a:lnTo>
                      <a:pt x="1078" y="2722"/>
                    </a:lnTo>
                    <a:lnTo>
                      <a:pt x="1031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3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60" y="2721"/>
                    </a:lnTo>
                    <a:lnTo>
                      <a:pt x="584" y="2721"/>
                    </a:lnTo>
                    <a:lnTo>
                      <a:pt x="503" y="2721"/>
                    </a:lnTo>
                    <a:lnTo>
                      <a:pt x="418" y="2721"/>
                    </a:lnTo>
                    <a:lnTo>
                      <a:pt x="329" y="2721"/>
                    </a:lnTo>
                    <a:lnTo>
                      <a:pt x="236" y="2720"/>
                    </a:lnTo>
                    <a:lnTo>
                      <a:pt x="138" y="2720"/>
                    </a:lnTo>
                    <a:lnTo>
                      <a:pt x="124" y="2720"/>
                    </a:lnTo>
                    <a:lnTo>
                      <a:pt x="111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1" y="2696"/>
                    </a:lnTo>
                    <a:lnTo>
                      <a:pt x="51" y="2689"/>
                    </a:lnTo>
                    <a:lnTo>
                      <a:pt x="41" y="2680"/>
                    </a:lnTo>
                    <a:lnTo>
                      <a:pt x="33" y="2670"/>
                    </a:lnTo>
                    <a:lnTo>
                      <a:pt x="25" y="2660"/>
                    </a:lnTo>
                    <a:lnTo>
                      <a:pt x="18" y="2649"/>
                    </a:lnTo>
                    <a:lnTo>
                      <a:pt x="13" y="2637"/>
                    </a:lnTo>
                    <a:lnTo>
                      <a:pt x="8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7" y="2463"/>
                    </a:lnTo>
                    <a:lnTo>
                      <a:pt x="11" y="2433"/>
                    </a:lnTo>
                    <a:lnTo>
                      <a:pt x="15" y="2404"/>
                    </a:lnTo>
                    <a:lnTo>
                      <a:pt x="20" y="2375"/>
                    </a:lnTo>
                    <a:lnTo>
                      <a:pt x="25" y="2346"/>
                    </a:lnTo>
                    <a:lnTo>
                      <a:pt x="32" y="2316"/>
                    </a:lnTo>
                    <a:lnTo>
                      <a:pt x="39" y="2288"/>
                    </a:lnTo>
                    <a:lnTo>
                      <a:pt x="46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3" y="2149"/>
                    </a:lnTo>
                    <a:lnTo>
                      <a:pt x="94" y="2123"/>
                    </a:lnTo>
                    <a:lnTo>
                      <a:pt x="107" y="2097"/>
                    </a:lnTo>
                    <a:lnTo>
                      <a:pt x="119" y="2071"/>
                    </a:lnTo>
                    <a:lnTo>
                      <a:pt x="132" y="2044"/>
                    </a:lnTo>
                    <a:lnTo>
                      <a:pt x="145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6" y="1922"/>
                    </a:lnTo>
                    <a:lnTo>
                      <a:pt x="222" y="1898"/>
                    </a:lnTo>
                    <a:lnTo>
                      <a:pt x="239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3" y="1809"/>
                    </a:lnTo>
                    <a:lnTo>
                      <a:pt x="312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3" y="1707"/>
                    </a:lnTo>
                    <a:lnTo>
                      <a:pt x="414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2" y="1634"/>
                    </a:lnTo>
                    <a:lnTo>
                      <a:pt x="505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7" y="1570"/>
                    </a:lnTo>
                    <a:lnTo>
                      <a:pt x="602" y="1556"/>
                    </a:lnTo>
                    <a:lnTo>
                      <a:pt x="627" y="1542"/>
                    </a:lnTo>
                    <a:lnTo>
                      <a:pt x="653" y="1529"/>
                    </a:lnTo>
                    <a:lnTo>
                      <a:pt x="679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9" y="1481"/>
                    </a:lnTo>
                    <a:lnTo>
                      <a:pt x="786" y="1471"/>
                    </a:lnTo>
                    <a:lnTo>
                      <a:pt x="813" y="1461"/>
                    </a:lnTo>
                    <a:lnTo>
                      <a:pt x="842" y="1452"/>
                    </a:lnTo>
                    <a:lnTo>
                      <a:pt x="870" y="1444"/>
                    </a:lnTo>
                    <a:lnTo>
                      <a:pt x="898" y="1436"/>
                    </a:lnTo>
                    <a:lnTo>
                      <a:pt x="928" y="1429"/>
                    </a:lnTo>
                    <a:lnTo>
                      <a:pt x="956" y="1423"/>
                    </a:lnTo>
                    <a:lnTo>
                      <a:pt x="985" y="1418"/>
                    </a:lnTo>
                    <a:lnTo>
                      <a:pt x="1015" y="1413"/>
                    </a:lnTo>
                    <a:lnTo>
                      <a:pt x="1045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6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2" y="348"/>
                    </a:lnTo>
                    <a:lnTo>
                      <a:pt x="1417" y="337"/>
                    </a:lnTo>
                    <a:lnTo>
                      <a:pt x="1401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2" y="295"/>
                    </a:lnTo>
                    <a:lnTo>
                      <a:pt x="1314" y="289"/>
                    </a:lnTo>
                    <a:lnTo>
                      <a:pt x="1296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8" y="273"/>
                    </a:lnTo>
                    <a:lnTo>
                      <a:pt x="1218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7" y="273"/>
                    </a:lnTo>
                    <a:lnTo>
                      <a:pt x="1138" y="276"/>
                    </a:lnTo>
                    <a:lnTo>
                      <a:pt x="1119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3" y="295"/>
                    </a:lnTo>
                    <a:lnTo>
                      <a:pt x="1045" y="302"/>
                    </a:lnTo>
                    <a:lnTo>
                      <a:pt x="1028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3" y="348"/>
                    </a:lnTo>
                    <a:lnTo>
                      <a:pt x="948" y="360"/>
                    </a:lnTo>
                    <a:lnTo>
                      <a:pt x="934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2" y="442"/>
                    </a:lnTo>
                    <a:lnTo>
                      <a:pt x="862" y="459"/>
                    </a:lnTo>
                    <a:lnTo>
                      <a:pt x="853" y="475"/>
                    </a:lnTo>
                    <a:lnTo>
                      <a:pt x="844" y="491"/>
                    </a:lnTo>
                    <a:lnTo>
                      <a:pt x="836" y="508"/>
                    </a:lnTo>
                    <a:lnTo>
                      <a:pt x="829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6" y="640"/>
                    </a:lnTo>
                    <a:lnTo>
                      <a:pt x="805" y="660"/>
                    </a:lnTo>
                    <a:lnTo>
                      <a:pt x="806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9" y="793"/>
                    </a:lnTo>
                    <a:lnTo>
                      <a:pt x="836" y="811"/>
                    </a:lnTo>
                    <a:lnTo>
                      <a:pt x="844" y="829"/>
                    </a:lnTo>
                    <a:lnTo>
                      <a:pt x="853" y="845"/>
                    </a:lnTo>
                    <a:lnTo>
                      <a:pt x="862" y="861"/>
                    </a:lnTo>
                    <a:lnTo>
                      <a:pt x="872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4" y="948"/>
                    </a:lnTo>
                    <a:lnTo>
                      <a:pt x="948" y="960"/>
                    </a:lnTo>
                    <a:lnTo>
                      <a:pt x="963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8" y="1010"/>
                    </a:lnTo>
                    <a:lnTo>
                      <a:pt x="1045" y="1018"/>
                    </a:lnTo>
                    <a:lnTo>
                      <a:pt x="1063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9" y="1041"/>
                    </a:lnTo>
                    <a:lnTo>
                      <a:pt x="1138" y="1044"/>
                    </a:lnTo>
                    <a:lnTo>
                      <a:pt x="1157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8" y="1048"/>
                    </a:lnTo>
                    <a:lnTo>
                      <a:pt x="1238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6" y="1036"/>
                    </a:lnTo>
                    <a:lnTo>
                      <a:pt x="1314" y="1031"/>
                    </a:lnTo>
                    <a:lnTo>
                      <a:pt x="1332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1" y="992"/>
                    </a:lnTo>
                    <a:lnTo>
                      <a:pt x="1417" y="982"/>
                    </a:lnTo>
                    <a:lnTo>
                      <a:pt x="1432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8" y="921"/>
                    </a:lnTo>
                    <a:lnTo>
                      <a:pt x="1500" y="907"/>
                    </a:lnTo>
                    <a:lnTo>
                      <a:pt x="1512" y="892"/>
                    </a:lnTo>
                    <a:lnTo>
                      <a:pt x="1523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9" y="811"/>
                    </a:lnTo>
                    <a:lnTo>
                      <a:pt x="1565" y="793"/>
                    </a:lnTo>
                    <a:lnTo>
                      <a:pt x="1573" y="775"/>
                    </a:lnTo>
                    <a:lnTo>
                      <a:pt x="1578" y="757"/>
                    </a:lnTo>
                    <a:lnTo>
                      <a:pt x="1582" y="738"/>
                    </a:lnTo>
                    <a:lnTo>
                      <a:pt x="1586" y="719"/>
                    </a:lnTo>
                    <a:lnTo>
                      <a:pt x="1588" y="699"/>
                    </a:lnTo>
                    <a:lnTo>
                      <a:pt x="1589" y="680"/>
                    </a:lnTo>
                    <a:lnTo>
                      <a:pt x="1590" y="660"/>
                    </a:lnTo>
                    <a:lnTo>
                      <a:pt x="1589" y="640"/>
                    </a:lnTo>
                    <a:lnTo>
                      <a:pt x="1588" y="620"/>
                    </a:lnTo>
                    <a:lnTo>
                      <a:pt x="1586" y="600"/>
                    </a:lnTo>
                    <a:lnTo>
                      <a:pt x="1582" y="581"/>
                    </a:lnTo>
                    <a:lnTo>
                      <a:pt x="1578" y="563"/>
                    </a:lnTo>
                    <a:lnTo>
                      <a:pt x="1573" y="545"/>
                    </a:lnTo>
                    <a:lnTo>
                      <a:pt x="1565" y="526"/>
                    </a:lnTo>
                    <a:lnTo>
                      <a:pt x="1559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3" y="442"/>
                    </a:lnTo>
                    <a:lnTo>
                      <a:pt x="1512" y="427"/>
                    </a:lnTo>
                    <a:lnTo>
                      <a:pt x="1500" y="412"/>
                    </a:lnTo>
                    <a:lnTo>
                      <a:pt x="1488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2" y="0"/>
                    </a:lnTo>
                    <a:lnTo>
                      <a:pt x="1265" y="3"/>
                    </a:lnTo>
                    <a:lnTo>
                      <a:pt x="1299" y="7"/>
                    </a:lnTo>
                    <a:lnTo>
                      <a:pt x="1332" y="13"/>
                    </a:lnTo>
                    <a:lnTo>
                      <a:pt x="1364" y="20"/>
                    </a:lnTo>
                    <a:lnTo>
                      <a:pt x="1396" y="29"/>
                    </a:lnTo>
                    <a:lnTo>
                      <a:pt x="1427" y="39"/>
                    </a:lnTo>
                    <a:lnTo>
                      <a:pt x="1457" y="51"/>
                    </a:lnTo>
                    <a:lnTo>
                      <a:pt x="1487" y="64"/>
                    </a:lnTo>
                    <a:lnTo>
                      <a:pt x="1515" y="79"/>
                    </a:lnTo>
                    <a:lnTo>
                      <a:pt x="1543" y="95"/>
                    </a:lnTo>
                    <a:lnTo>
                      <a:pt x="1571" y="112"/>
                    </a:lnTo>
                    <a:lnTo>
                      <a:pt x="1596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9" y="193"/>
                    </a:lnTo>
                    <a:lnTo>
                      <a:pt x="1691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8" y="317"/>
                    </a:lnTo>
                    <a:lnTo>
                      <a:pt x="1784" y="345"/>
                    </a:lnTo>
                    <a:lnTo>
                      <a:pt x="1798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3" y="495"/>
                    </a:lnTo>
                    <a:lnTo>
                      <a:pt x="1851" y="526"/>
                    </a:lnTo>
                    <a:lnTo>
                      <a:pt x="1857" y="559"/>
                    </a:lnTo>
                    <a:lnTo>
                      <a:pt x="1861" y="592"/>
                    </a:lnTo>
                    <a:lnTo>
                      <a:pt x="1863" y="625"/>
                    </a:lnTo>
                    <a:lnTo>
                      <a:pt x="1864" y="660"/>
                    </a:lnTo>
                    <a:lnTo>
                      <a:pt x="1863" y="694"/>
                    </a:lnTo>
                    <a:lnTo>
                      <a:pt x="1861" y="727"/>
                    </a:lnTo>
                    <a:lnTo>
                      <a:pt x="1857" y="760"/>
                    </a:lnTo>
                    <a:lnTo>
                      <a:pt x="1851" y="793"/>
                    </a:lnTo>
                    <a:lnTo>
                      <a:pt x="1843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8" y="946"/>
                    </a:lnTo>
                    <a:lnTo>
                      <a:pt x="1784" y="974"/>
                    </a:lnTo>
                    <a:lnTo>
                      <a:pt x="1768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1" y="1103"/>
                    </a:lnTo>
                    <a:lnTo>
                      <a:pt x="1669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6" y="1189"/>
                    </a:lnTo>
                    <a:lnTo>
                      <a:pt x="1571" y="1208"/>
                    </a:lnTo>
                    <a:lnTo>
                      <a:pt x="1543" y="1225"/>
                    </a:lnTo>
                    <a:lnTo>
                      <a:pt x="1515" y="1241"/>
                    </a:lnTo>
                    <a:lnTo>
                      <a:pt x="1487" y="1255"/>
                    </a:lnTo>
                    <a:lnTo>
                      <a:pt x="1457" y="1268"/>
                    </a:lnTo>
                    <a:lnTo>
                      <a:pt x="1427" y="1280"/>
                    </a:lnTo>
                    <a:lnTo>
                      <a:pt x="1396" y="1290"/>
                    </a:lnTo>
                    <a:lnTo>
                      <a:pt x="1364" y="1299"/>
                    </a:lnTo>
                    <a:lnTo>
                      <a:pt x="1332" y="1307"/>
                    </a:lnTo>
                    <a:lnTo>
                      <a:pt x="1299" y="1313"/>
                    </a:lnTo>
                    <a:lnTo>
                      <a:pt x="1265" y="1317"/>
                    </a:lnTo>
                    <a:lnTo>
                      <a:pt x="1232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30" y="1317"/>
                    </a:lnTo>
                    <a:lnTo>
                      <a:pt x="1096" y="1313"/>
                    </a:lnTo>
                    <a:lnTo>
                      <a:pt x="1063" y="1307"/>
                    </a:lnTo>
                    <a:lnTo>
                      <a:pt x="1031" y="1299"/>
                    </a:lnTo>
                    <a:lnTo>
                      <a:pt x="999" y="1290"/>
                    </a:lnTo>
                    <a:lnTo>
                      <a:pt x="968" y="1280"/>
                    </a:lnTo>
                    <a:lnTo>
                      <a:pt x="938" y="1268"/>
                    </a:lnTo>
                    <a:lnTo>
                      <a:pt x="908" y="1255"/>
                    </a:lnTo>
                    <a:lnTo>
                      <a:pt x="880" y="1241"/>
                    </a:lnTo>
                    <a:lnTo>
                      <a:pt x="852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4" y="1169"/>
                    </a:lnTo>
                    <a:lnTo>
                      <a:pt x="750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3" y="1080"/>
                    </a:lnTo>
                    <a:lnTo>
                      <a:pt x="664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7" y="946"/>
                    </a:lnTo>
                    <a:lnTo>
                      <a:pt x="584" y="916"/>
                    </a:lnTo>
                    <a:lnTo>
                      <a:pt x="572" y="887"/>
                    </a:lnTo>
                    <a:lnTo>
                      <a:pt x="561" y="856"/>
                    </a:lnTo>
                    <a:lnTo>
                      <a:pt x="551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1" y="495"/>
                    </a:lnTo>
                    <a:lnTo>
                      <a:pt x="561" y="464"/>
                    </a:lnTo>
                    <a:lnTo>
                      <a:pt x="572" y="432"/>
                    </a:lnTo>
                    <a:lnTo>
                      <a:pt x="584" y="403"/>
                    </a:lnTo>
                    <a:lnTo>
                      <a:pt x="597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4" y="265"/>
                    </a:lnTo>
                    <a:lnTo>
                      <a:pt x="683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50" y="171"/>
                    </a:lnTo>
                    <a:lnTo>
                      <a:pt x="774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2" y="95"/>
                    </a:lnTo>
                    <a:lnTo>
                      <a:pt x="880" y="79"/>
                    </a:lnTo>
                    <a:lnTo>
                      <a:pt x="908" y="64"/>
                    </a:lnTo>
                    <a:lnTo>
                      <a:pt x="938" y="51"/>
                    </a:lnTo>
                    <a:lnTo>
                      <a:pt x="968" y="39"/>
                    </a:lnTo>
                    <a:lnTo>
                      <a:pt x="999" y="29"/>
                    </a:lnTo>
                    <a:lnTo>
                      <a:pt x="1031" y="20"/>
                    </a:lnTo>
                    <a:lnTo>
                      <a:pt x="1063" y="13"/>
                    </a:lnTo>
                    <a:lnTo>
                      <a:pt x="1096" y="7"/>
                    </a:lnTo>
                    <a:lnTo>
                      <a:pt x="1130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87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8" name="Freeform 29"/>
              <p:cNvSpPr>
                <a:spLocks noEditPoints="1"/>
              </p:cNvSpPr>
              <p:nvPr/>
            </p:nvSpPr>
            <p:spPr bwMode="auto">
              <a:xfrm>
                <a:off x="8016644" y="3939596"/>
                <a:ext cx="921290" cy="1048284"/>
              </a:xfrm>
              <a:custGeom>
                <a:avLst/>
                <a:gdLst>
                  <a:gd name="T0" fmla="*/ 250936604 w 2393"/>
                  <a:gd name="T1" fmla="*/ 269189472 h 2722"/>
                  <a:gd name="T2" fmla="*/ 221144634 w 2393"/>
                  <a:gd name="T3" fmla="*/ 254951372 h 2722"/>
                  <a:gd name="T4" fmla="*/ 187943160 w 2393"/>
                  <a:gd name="T5" fmla="*/ 248129054 h 2722"/>
                  <a:gd name="T6" fmla="*/ 153111622 w 2393"/>
                  <a:gd name="T7" fmla="*/ 249908672 h 2722"/>
                  <a:gd name="T8" fmla="*/ 121095928 w 2393"/>
                  <a:gd name="T9" fmla="*/ 259697534 h 2722"/>
                  <a:gd name="T10" fmla="*/ 93082244 w 2393"/>
                  <a:gd name="T11" fmla="*/ 276605254 h 2722"/>
                  <a:gd name="T12" fmla="*/ 63734557 w 2393"/>
                  <a:gd name="T13" fmla="*/ 308047997 h 2722"/>
                  <a:gd name="T14" fmla="*/ 43132003 w 2393"/>
                  <a:gd name="T15" fmla="*/ 357732884 h 2722"/>
                  <a:gd name="T16" fmla="*/ 109238121 w 2393"/>
                  <a:gd name="T17" fmla="*/ 363369048 h 2722"/>
                  <a:gd name="T18" fmla="*/ 208842160 w 2393"/>
                  <a:gd name="T19" fmla="*/ 363369048 h 2722"/>
                  <a:gd name="T20" fmla="*/ 292586766 w 2393"/>
                  <a:gd name="T21" fmla="*/ 363369048 h 2722"/>
                  <a:gd name="T22" fmla="*/ 301627959 w 2393"/>
                  <a:gd name="T23" fmla="*/ 326735334 h 2722"/>
                  <a:gd name="T24" fmla="*/ 177419356 w 2393"/>
                  <a:gd name="T25" fmla="*/ 207490911 h 2722"/>
                  <a:gd name="T26" fmla="*/ 221589302 w 2393"/>
                  <a:gd name="T27" fmla="*/ 212978805 h 2722"/>
                  <a:gd name="T28" fmla="*/ 261905076 w 2393"/>
                  <a:gd name="T29" fmla="*/ 228699984 h 2722"/>
                  <a:gd name="T30" fmla="*/ 296588391 w 2393"/>
                  <a:gd name="T31" fmla="*/ 253171754 h 2722"/>
                  <a:gd name="T32" fmla="*/ 324453852 w 2393"/>
                  <a:gd name="T33" fmla="*/ 285059306 h 2722"/>
                  <a:gd name="T34" fmla="*/ 343870626 w 2393"/>
                  <a:gd name="T35" fmla="*/ 322879174 h 2722"/>
                  <a:gd name="T36" fmla="*/ 353801540 w 2393"/>
                  <a:gd name="T37" fmla="*/ 365296935 h 2722"/>
                  <a:gd name="T38" fmla="*/ 351281756 w 2393"/>
                  <a:gd name="T39" fmla="*/ 394514867 h 2722"/>
                  <a:gd name="T40" fmla="*/ 334384766 w 2393"/>
                  <a:gd name="T41" fmla="*/ 403561997 h 2722"/>
                  <a:gd name="T42" fmla="*/ 236262953 w 2393"/>
                  <a:gd name="T43" fmla="*/ 403710266 h 2722"/>
                  <a:gd name="T44" fmla="*/ 166303047 w 2393"/>
                  <a:gd name="T45" fmla="*/ 403710266 h 2722"/>
                  <a:gd name="T46" fmla="*/ 74406584 w 2393"/>
                  <a:gd name="T47" fmla="*/ 403561997 h 2722"/>
                  <a:gd name="T48" fmla="*/ 9041578 w 2393"/>
                  <a:gd name="T49" fmla="*/ 399854106 h 2722"/>
                  <a:gd name="T50" fmla="*/ 148223 w 2393"/>
                  <a:gd name="T51" fmla="*/ 383242925 h 2722"/>
                  <a:gd name="T52" fmla="*/ 4594900 w 2393"/>
                  <a:gd name="T53" fmla="*/ 343494784 h 2722"/>
                  <a:gd name="T54" fmla="*/ 19416774 w 2393"/>
                  <a:gd name="T55" fmla="*/ 303153566 h 2722"/>
                  <a:gd name="T56" fmla="*/ 43280225 w 2393"/>
                  <a:gd name="T57" fmla="*/ 268299856 h 2722"/>
                  <a:gd name="T58" fmla="*/ 74703029 w 2393"/>
                  <a:gd name="T59" fmla="*/ 239971926 h 2722"/>
                  <a:gd name="T60" fmla="*/ 112350796 w 2393"/>
                  <a:gd name="T61" fmla="*/ 219652854 h 2722"/>
                  <a:gd name="T62" fmla="*/ 154741686 w 2393"/>
                  <a:gd name="T63" fmla="*/ 208974376 h 2722"/>
                  <a:gd name="T64" fmla="*/ 209879718 w 2393"/>
                  <a:gd name="T65" fmla="*/ 49981811 h 2722"/>
                  <a:gd name="T66" fmla="*/ 183348260 w 2393"/>
                  <a:gd name="T67" fmla="*/ 40489488 h 2722"/>
                  <a:gd name="T68" fmla="*/ 154741686 w 2393"/>
                  <a:gd name="T69" fmla="*/ 44790842 h 2722"/>
                  <a:gd name="T70" fmla="*/ 132656905 w 2393"/>
                  <a:gd name="T71" fmla="*/ 61105483 h 2722"/>
                  <a:gd name="T72" fmla="*/ 120503038 w 2393"/>
                  <a:gd name="T73" fmla="*/ 86170331 h 2722"/>
                  <a:gd name="T74" fmla="*/ 121837041 w 2393"/>
                  <a:gd name="T75" fmla="*/ 114943070 h 2722"/>
                  <a:gd name="T76" fmla="*/ 136362470 w 2393"/>
                  <a:gd name="T77" fmla="*/ 138673493 h 2722"/>
                  <a:gd name="T78" fmla="*/ 160225921 w 2393"/>
                  <a:gd name="T79" fmla="*/ 152911593 h 2722"/>
                  <a:gd name="T80" fmla="*/ 189128941 w 2393"/>
                  <a:gd name="T81" fmla="*/ 154394672 h 2722"/>
                  <a:gd name="T82" fmla="*/ 214474618 w 2393"/>
                  <a:gd name="T83" fmla="*/ 142381384 h 2722"/>
                  <a:gd name="T84" fmla="*/ 230926940 w 2393"/>
                  <a:gd name="T85" fmla="*/ 120282694 h 2722"/>
                  <a:gd name="T86" fmla="*/ 235225395 w 2393"/>
                  <a:gd name="T87" fmla="*/ 91954764 h 2722"/>
                  <a:gd name="T88" fmla="*/ 225739150 w 2393"/>
                  <a:gd name="T89" fmla="*/ 65554721 h 2722"/>
                  <a:gd name="T90" fmla="*/ 202172143 w 2393"/>
                  <a:gd name="T91" fmla="*/ 2966158 h 2722"/>
                  <a:gd name="T92" fmla="*/ 243822305 w 2393"/>
                  <a:gd name="T93" fmla="*/ 25361772 h 2722"/>
                  <a:gd name="T94" fmla="*/ 270205541 w 2393"/>
                  <a:gd name="T95" fmla="*/ 64071642 h 2722"/>
                  <a:gd name="T96" fmla="*/ 275096501 w 2393"/>
                  <a:gd name="T97" fmla="*/ 112718643 h 2722"/>
                  <a:gd name="T98" fmla="*/ 256569063 w 2393"/>
                  <a:gd name="T99" fmla="*/ 156471214 h 2722"/>
                  <a:gd name="T100" fmla="*/ 220255299 w 2393"/>
                  <a:gd name="T101" fmla="*/ 186133954 h 2722"/>
                  <a:gd name="T102" fmla="*/ 172380173 w 2393"/>
                  <a:gd name="T103" fmla="*/ 195774162 h 2722"/>
                  <a:gd name="T104" fmla="*/ 126135496 w 2393"/>
                  <a:gd name="T105" fmla="*/ 181684331 h 2722"/>
                  <a:gd name="T106" fmla="*/ 92934022 w 2393"/>
                  <a:gd name="T107" fmla="*/ 148610624 h 2722"/>
                  <a:gd name="T108" fmla="*/ 78853261 w 2393"/>
                  <a:gd name="T109" fmla="*/ 102929781 h 2722"/>
                  <a:gd name="T110" fmla="*/ 88339122 w 2393"/>
                  <a:gd name="T111" fmla="*/ 55469320 h 2722"/>
                  <a:gd name="T112" fmla="*/ 118427922 w 2393"/>
                  <a:gd name="T113" fmla="*/ 19280800 h 2722"/>
                  <a:gd name="T114" fmla="*/ 16244926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49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0" y="1894"/>
                    </a:lnTo>
                    <a:lnTo>
                      <a:pt x="1783" y="1880"/>
                    </a:lnTo>
                    <a:lnTo>
                      <a:pt x="1766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3" y="1815"/>
                    </a:lnTo>
                    <a:lnTo>
                      <a:pt x="1675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6" y="1760"/>
                    </a:lnTo>
                    <a:lnTo>
                      <a:pt x="1576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3" y="1726"/>
                    </a:lnTo>
                    <a:lnTo>
                      <a:pt x="1492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7" y="1700"/>
                    </a:lnTo>
                    <a:lnTo>
                      <a:pt x="1405" y="1694"/>
                    </a:lnTo>
                    <a:lnTo>
                      <a:pt x="1382" y="1690"/>
                    </a:lnTo>
                    <a:lnTo>
                      <a:pt x="1360" y="1685"/>
                    </a:lnTo>
                    <a:lnTo>
                      <a:pt x="1338" y="1682"/>
                    </a:lnTo>
                    <a:lnTo>
                      <a:pt x="1314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5" y="1671"/>
                    </a:lnTo>
                    <a:lnTo>
                      <a:pt x="1220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49" y="1671"/>
                    </a:lnTo>
                    <a:lnTo>
                      <a:pt x="1126" y="1673"/>
                    </a:lnTo>
                    <a:lnTo>
                      <a:pt x="1102" y="1675"/>
                    </a:lnTo>
                    <a:lnTo>
                      <a:pt x="1080" y="1678"/>
                    </a:lnTo>
                    <a:lnTo>
                      <a:pt x="1056" y="1682"/>
                    </a:lnTo>
                    <a:lnTo>
                      <a:pt x="1033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6" y="1700"/>
                    </a:lnTo>
                    <a:lnTo>
                      <a:pt x="944" y="1706"/>
                    </a:lnTo>
                    <a:lnTo>
                      <a:pt x="922" y="1712"/>
                    </a:lnTo>
                    <a:lnTo>
                      <a:pt x="901" y="1719"/>
                    </a:lnTo>
                    <a:lnTo>
                      <a:pt x="880" y="1726"/>
                    </a:lnTo>
                    <a:lnTo>
                      <a:pt x="858" y="1734"/>
                    </a:lnTo>
                    <a:lnTo>
                      <a:pt x="838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6" y="1770"/>
                    </a:lnTo>
                    <a:lnTo>
                      <a:pt x="757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1" y="1827"/>
                    </a:lnTo>
                    <a:lnTo>
                      <a:pt x="663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0" y="1880"/>
                    </a:lnTo>
                    <a:lnTo>
                      <a:pt x="593" y="1894"/>
                    </a:lnTo>
                    <a:lnTo>
                      <a:pt x="576" y="1908"/>
                    </a:lnTo>
                    <a:lnTo>
                      <a:pt x="560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5" y="1991"/>
                    </a:lnTo>
                    <a:lnTo>
                      <a:pt x="472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0" y="2107"/>
                    </a:lnTo>
                    <a:lnTo>
                      <a:pt x="391" y="2138"/>
                    </a:lnTo>
                    <a:lnTo>
                      <a:pt x="374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8" y="2305"/>
                    </a:lnTo>
                    <a:lnTo>
                      <a:pt x="308" y="2341"/>
                    </a:lnTo>
                    <a:lnTo>
                      <a:pt x="298" y="2376"/>
                    </a:lnTo>
                    <a:lnTo>
                      <a:pt x="291" y="2412"/>
                    </a:lnTo>
                    <a:lnTo>
                      <a:pt x="285" y="2450"/>
                    </a:lnTo>
                    <a:lnTo>
                      <a:pt x="329" y="2450"/>
                    </a:lnTo>
                    <a:lnTo>
                      <a:pt x="373" y="2450"/>
                    </a:lnTo>
                    <a:lnTo>
                      <a:pt x="421" y="2450"/>
                    </a:lnTo>
                    <a:lnTo>
                      <a:pt x="468" y="2450"/>
                    </a:lnTo>
                    <a:lnTo>
                      <a:pt x="519" y="2450"/>
                    </a:lnTo>
                    <a:lnTo>
                      <a:pt x="570" y="2450"/>
                    </a:lnTo>
                    <a:lnTo>
                      <a:pt x="624" y="2450"/>
                    </a:lnTo>
                    <a:lnTo>
                      <a:pt x="679" y="2450"/>
                    </a:lnTo>
                    <a:lnTo>
                      <a:pt x="737" y="2450"/>
                    </a:lnTo>
                    <a:lnTo>
                      <a:pt x="796" y="2450"/>
                    </a:lnTo>
                    <a:lnTo>
                      <a:pt x="857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5" y="2450"/>
                    </a:lnTo>
                    <a:lnTo>
                      <a:pt x="1125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09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599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1" y="2450"/>
                    </a:lnTo>
                    <a:lnTo>
                      <a:pt x="1825" y="2450"/>
                    </a:lnTo>
                    <a:lnTo>
                      <a:pt x="1876" y="2450"/>
                    </a:lnTo>
                    <a:lnTo>
                      <a:pt x="1926" y="2450"/>
                    </a:lnTo>
                    <a:lnTo>
                      <a:pt x="1974" y="2450"/>
                    </a:lnTo>
                    <a:lnTo>
                      <a:pt x="2020" y="2450"/>
                    </a:lnTo>
                    <a:lnTo>
                      <a:pt x="2065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5" y="2305"/>
                    </a:lnTo>
                    <a:lnTo>
                      <a:pt x="2062" y="2270"/>
                    </a:lnTo>
                    <a:lnTo>
                      <a:pt x="2049" y="2236"/>
                    </a:lnTo>
                    <a:lnTo>
                      <a:pt x="2035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4" y="2107"/>
                    </a:lnTo>
                    <a:lnTo>
                      <a:pt x="1963" y="2077"/>
                    </a:lnTo>
                    <a:lnTo>
                      <a:pt x="1943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3" y="1965"/>
                    </a:lnTo>
                    <a:lnTo>
                      <a:pt x="1849" y="1938"/>
                    </a:lnTo>
                    <a:close/>
                    <a:moveTo>
                      <a:pt x="1197" y="1399"/>
                    </a:moveTo>
                    <a:lnTo>
                      <a:pt x="1227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19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8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5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0" y="1461"/>
                    </a:lnTo>
                    <a:lnTo>
                      <a:pt x="1607" y="1471"/>
                    </a:lnTo>
                    <a:lnTo>
                      <a:pt x="1636" y="1481"/>
                    </a:lnTo>
                    <a:lnTo>
                      <a:pt x="1662" y="1493"/>
                    </a:lnTo>
                    <a:lnTo>
                      <a:pt x="1689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7" y="1542"/>
                    </a:lnTo>
                    <a:lnTo>
                      <a:pt x="1792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5" y="1602"/>
                    </a:lnTo>
                    <a:lnTo>
                      <a:pt x="1890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7" y="1669"/>
                    </a:lnTo>
                    <a:lnTo>
                      <a:pt x="1980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2" y="1746"/>
                    </a:lnTo>
                    <a:lnTo>
                      <a:pt x="2062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0" y="1830"/>
                    </a:lnTo>
                    <a:lnTo>
                      <a:pt x="2138" y="1852"/>
                    </a:lnTo>
                    <a:lnTo>
                      <a:pt x="2155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0" y="1970"/>
                    </a:lnTo>
                    <a:lnTo>
                      <a:pt x="2234" y="1995"/>
                    </a:lnTo>
                    <a:lnTo>
                      <a:pt x="2248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7" y="2097"/>
                    </a:lnTo>
                    <a:lnTo>
                      <a:pt x="2299" y="2123"/>
                    </a:lnTo>
                    <a:lnTo>
                      <a:pt x="2310" y="2149"/>
                    </a:lnTo>
                    <a:lnTo>
                      <a:pt x="2320" y="2177"/>
                    </a:lnTo>
                    <a:lnTo>
                      <a:pt x="2330" y="2204"/>
                    </a:lnTo>
                    <a:lnTo>
                      <a:pt x="2339" y="2232"/>
                    </a:lnTo>
                    <a:lnTo>
                      <a:pt x="2348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3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1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3" y="2689"/>
                    </a:lnTo>
                    <a:lnTo>
                      <a:pt x="2332" y="2697"/>
                    </a:lnTo>
                    <a:lnTo>
                      <a:pt x="2321" y="2704"/>
                    </a:lnTo>
                    <a:lnTo>
                      <a:pt x="2309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6" y="2721"/>
                    </a:lnTo>
                    <a:lnTo>
                      <a:pt x="2250" y="2721"/>
                    </a:lnTo>
                    <a:lnTo>
                      <a:pt x="2244" y="2720"/>
                    </a:lnTo>
                    <a:lnTo>
                      <a:pt x="2148" y="2720"/>
                    </a:lnTo>
                    <a:lnTo>
                      <a:pt x="2056" y="2721"/>
                    </a:lnTo>
                    <a:lnTo>
                      <a:pt x="1969" y="2721"/>
                    </a:lnTo>
                    <a:lnTo>
                      <a:pt x="1885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1" y="2722"/>
                    </a:lnTo>
                    <a:lnTo>
                      <a:pt x="1594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7" y="2722"/>
                    </a:lnTo>
                    <a:lnTo>
                      <a:pt x="1366" y="2722"/>
                    </a:lnTo>
                    <a:lnTo>
                      <a:pt x="1318" y="2722"/>
                    </a:lnTo>
                    <a:lnTo>
                      <a:pt x="1275" y="2722"/>
                    </a:lnTo>
                    <a:lnTo>
                      <a:pt x="1234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2" y="2722"/>
                    </a:lnTo>
                    <a:lnTo>
                      <a:pt x="1078" y="2722"/>
                    </a:lnTo>
                    <a:lnTo>
                      <a:pt x="1030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2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59" y="2721"/>
                    </a:lnTo>
                    <a:lnTo>
                      <a:pt x="582" y="2721"/>
                    </a:lnTo>
                    <a:lnTo>
                      <a:pt x="502" y="2721"/>
                    </a:lnTo>
                    <a:lnTo>
                      <a:pt x="418" y="2721"/>
                    </a:lnTo>
                    <a:lnTo>
                      <a:pt x="329" y="2721"/>
                    </a:lnTo>
                    <a:lnTo>
                      <a:pt x="236" y="2720"/>
                    </a:lnTo>
                    <a:lnTo>
                      <a:pt x="137" y="2720"/>
                    </a:lnTo>
                    <a:lnTo>
                      <a:pt x="123" y="2720"/>
                    </a:lnTo>
                    <a:lnTo>
                      <a:pt x="110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1" y="2696"/>
                    </a:lnTo>
                    <a:lnTo>
                      <a:pt x="51" y="2689"/>
                    </a:lnTo>
                    <a:lnTo>
                      <a:pt x="40" y="2680"/>
                    </a:lnTo>
                    <a:lnTo>
                      <a:pt x="32" y="2670"/>
                    </a:lnTo>
                    <a:lnTo>
                      <a:pt x="24" y="2660"/>
                    </a:lnTo>
                    <a:lnTo>
                      <a:pt x="17" y="2649"/>
                    </a:lnTo>
                    <a:lnTo>
                      <a:pt x="12" y="2637"/>
                    </a:lnTo>
                    <a:lnTo>
                      <a:pt x="7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6" y="2463"/>
                    </a:lnTo>
                    <a:lnTo>
                      <a:pt x="10" y="2433"/>
                    </a:lnTo>
                    <a:lnTo>
                      <a:pt x="14" y="2404"/>
                    </a:lnTo>
                    <a:lnTo>
                      <a:pt x="19" y="2375"/>
                    </a:lnTo>
                    <a:lnTo>
                      <a:pt x="24" y="2346"/>
                    </a:lnTo>
                    <a:lnTo>
                      <a:pt x="31" y="2316"/>
                    </a:lnTo>
                    <a:lnTo>
                      <a:pt x="38" y="2288"/>
                    </a:lnTo>
                    <a:lnTo>
                      <a:pt x="45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3" y="2149"/>
                    </a:lnTo>
                    <a:lnTo>
                      <a:pt x="94" y="2123"/>
                    </a:lnTo>
                    <a:lnTo>
                      <a:pt x="106" y="2097"/>
                    </a:lnTo>
                    <a:lnTo>
                      <a:pt x="118" y="2071"/>
                    </a:lnTo>
                    <a:lnTo>
                      <a:pt x="131" y="2044"/>
                    </a:lnTo>
                    <a:lnTo>
                      <a:pt x="145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4" y="1922"/>
                    </a:lnTo>
                    <a:lnTo>
                      <a:pt x="221" y="1898"/>
                    </a:lnTo>
                    <a:lnTo>
                      <a:pt x="238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2" y="1809"/>
                    </a:lnTo>
                    <a:lnTo>
                      <a:pt x="311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2" y="1707"/>
                    </a:lnTo>
                    <a:lnTo>
                      <a:pt x="413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1" y="1634"/>
                    </a:lnTo>
                    <a:lnTo>
                      <a:pt x="504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6" y="1570"/>
                    </a:lnTo>
                    <a:lnTo>
                      <a:pt x="602" y="1556"/>
                    </a:lnTo>
                    <a:lnTo>
                      <a:pt x="627" y="1542"/>
                    </a:lnTo>
                    <a:lnTo>
                      <a:pt x="652" y="1529"/>
                    </a:lnTo>
                    <a:lnTo>
                      <a:pt x="678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8" y="1481"/>
                    </a:lnTo>
                    <a:lnTo>
                      <a:pt x="786" y="1471"/>
                    </a:lnTo>
                    <a:lnTo>
                      <a:pt x="813" y="1461"/>
                    </a:lnTo>
                    <a:lnTo>
                      <a:pt x="841" y="1452"/>
                    </a:lnTo>
                    <a:lnTo>
                      <a:pt x="869" y="1444"/>
                    </a:lnTo>
                    <a:lnTo>
                      <a:pt x="898" y="1436"/>
                    </a:lnTo>
                    <a:lnTo>
                      <a:pt x="926" y="1429"/>
                    </a:lnTo>
                    <a:lnTo>
                      <a:pt x="955" y="1423"/>
                    </a:lnTo>
                    <a:lnTo>
                      <a:pt x="985" y="1418"/>
                    </a:lnTo>
                    <a:lnTo>
                      <a:pt x="1014" y="1413"/>
                    </a:lnTo>
                    <a:lnTo>
                      <a:pt x="1044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5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2" y="348"/>
                    </a:lnTo>
                    <a:lnTo>
                      <a:pt x="1416" y="337"/>
                    </a:lnTo>
                    <a:lnTo>
                      <a:pt x="1400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1" y="295"/>
                    </a:lnTo>
                    <a:lnTo>
                      <a:pt x="1313" y="289"/>
                    </a:lnTo>
                    <a:lnTo>
                      <a:pt x="1295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7" y="273"/>
                    </a:lnTo>
                    <a:lnTo>
                      <a:pt x="1217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7" y="273"/>
                    </a:lnTo>
                    <a:lnTo>
                      <a:pt x="1137" y="276"/>
                    </a:lnTo>
                    <a:lnTo>
                      <a:pt x="1118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3" y="295"/>
                    </a:lnTo>
                    <a:lnTo>
                      <a:pt x="1044" y="302"/>
                    </a:lnTo>
                    <a:lnTo>
                      <a:pt x="1027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2" y="348"/>
                    </a:lnTo>
                    <a:lnTo>
                      <a:pt x="947" y="360"/>
                    </a:lnTo>
                    <a:lnTo>
                      <a:pt x="933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1" y="442"/>
                    </a:lnTo>
                    <a:lnTo>
                      <a:pt x="861" y="459"/>
                    </a:lnTo>
                    <a:lnTo>
                      <a:pt x="852" y="475"/>
                    </a:lnTo>
                    <a:lnTo>
                      <a:pt x="843" y="491"/>
                    </a:lnTo>
                    <a:lnTo>
                      <a:pt x="835" y="508"/>
                    </a:lnTo>
                    <a:lnTo>
                      <a:pt x="828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5" y="640"/>
                    </a:lnTo>
                    <a:lnTo>
                      <a:pt x="805" y="660"/>
                    </a:lnTo>
                    <a:lnTo>
                      <a:pt x="805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8" y="793"/>
                    </a:lnTo>
                    <a:lnTo>
                      <a:pt x="835" y="811"/>
                    </a:lnTo>
                    <a:lnTo>
                      <a:pt x="843" y="829"/>
                    </a:lnTo>
                    <a:lnTo>
                      <a:pt x="852" y="845"/>
                    </a:lnTo>
                    <a:lnTo>
                      <a:pt x="861" y="861"/>
                    </a:lnTo>
                    <a:lnTo>
                      <a:pt x="871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3" y="948"/>
                    </a:lnTo>
                    <a:lnTo>
                      <a:pt x="947" y="960"/>
                    </a:lnTo>
                    <a:lnTo>
                      <a:pt x="962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7" y="1010"/>
                    </a:lnTo>
                    <a:lnTo>
                      <a:pt x="1044" y="1018"/>
                    </a:lnTo>
                    <a:lnTo>
                      <a:pt x="1063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8" y="1041"/>
                    </a:lnTo>
                    <a:lnTo>
                      <a:pt x="1137" y="1044"/>
                    </a:lnTo>
                    <a:lnTo>
                      <a:pt x="1157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7" y="1048"/>
                    </a:lnTo>
                    <a:lnTo>
                      <a:pt x="1237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5" y="1036"/>
                    </a:lnTo>
                    <a:lnTo>
                      <a:pt x="1313" y="1031"/>
                    </a:lnTo>
                    <a:lnTo>
                      <a:pt x="1331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0" y="992"/>
                    </a:lnTo>
                    <a:lnTo>
                      <a:pt x="1416" y="982"/>
                    </a:lnTo>
                    <a:lnTo>
                      <a:pt x="1432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7" y="921"/>
                    </a:lnTo>
                    <a:lnTo>
                      <a:pt x="1499" y="907"/>
                    </a:lnTo>
                    <a:lnTo>
                      <a:pt x="1511" y="892"/>
                    </a:lnTo>
                    <a:lnTo>
                      <a:pt x="1523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8" y="811"/>
                    </a:lnTo>
                    <a:lnTo>
                      <a:pt x="1565" y="793"/>
                    </a:lnTo>
                    <a:lnTo>
                      <a:pt x="1572" y="775"/>
                    </a:lnTo>
                    <a:lnTo>
                      <a:pt x="1577" y="757"/>
                    </a:lnTo>
                    <a:lnTo>
                      <a:pt x="1581" y="738"/>
                    </a:lnTo>
                    <a:lnTo>
                      <a:pt x="1584" y="719"/>
                    </a:lnTo>
                    <a:lnTo>
                      <a:pt x="1587" y="699"/>
                    </a:lnTo>
                    <a:lnTo>
                      <a:pt x="1588" y="680"/>
                    </a:lnTo>
                    <a:lnTo>
                      <a:pt x="1589" y="660"/>
                    </a:lnTo>
                    <a:lnTo>
                      <a:pt x="1588" y="640"/>
                    </a:lnTo>
                    <a:lnTo>
                      <a:pt x="1587" y="620"/>
                    </a:lnTo>
                    <a:lnTo>
                      <a:pt x="1584" y="600"/>
                    </a:lnTo>
                    <a:lnTo>
                      <a:pt x="1581" y="581"/>
                    </a:lnTo>
                    <a:lnTo>
                      <a:pt x="1577" y="563"/>
                    </a:lnTo>
                    <a:lnTo>
                      <a:pt x="1572" y="545"/>
                    </a:lnTo>
                    <a:lnTo>
                      <a:pt x="1565" y="526"/>
                    </a:lnTo>
                    <a:lnTo>
                      <a:pt x="1558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3" y="442"/>
                    </a:lnTo>
                    <a:lnTo>
                      <a:pt x="1511" y="427"/>
                    </a:lnTo>
                    <a:lnTo>
                      <a:pt x="1499" y="412"/>
                    </a:lnTo>
                    <a:lnTo>
                      <a:pt x="1487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1" y="0"/>
                    </a:lnTo>
                    <a:lnTo>
                      <a:pt x="1265" y="3"/>
                    </a:lnTo>
                    <a:lnTo>
                      <a:pt x="1298" y="7"/>
                    </a:lnTo>
                    <a:lnTo>
                      <a:pt x="1331" y="13"/>
                    </a:lnTo>
                    <a:lnTo>
                      <a:pt x="1364" y="20"/>
                    </a:lnTo>
                    <a:lnTo>
                      <a:pt x="1395" y="29"/>
                    </a:lnTo>
                    <a:lnTo>
                      <a:pt x="1426" y="39"/>
                    </a:lnTo>
                    <a:lnTo>
                      <a:pt x="1457" y="51"/>
                    </a:lnTo>
                    <a:lnTo>
                      <a:pt x="1486" y="64"/>
                    </a:lnTo>
                    <a:lnTo>
                      <a:pt x="1514" y="79"/>
                    </a:lnTo>
                    <a:lnTo>
                      <a:pt x="1543" y="95"/>
                    </a:lnTo>
                    <a:lnTo>
                      <a:pt x="1570" y="112"/>
                    </a:lnTo>
                    <a:lnTo>
                      <a:pt x="1595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8" y="193"/>
                    </a:lnTo>
                    <a:lnTo>
                      <a:pt x="1690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7" y="317"/>
                    </a:lnTo>
                    <a:lnTo>
                      <a:pt x="1783" y="345"/>
                    </a:lnTo>
                    <a:lnTo>
                      <a:pt x="1798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2" y="495"/>
                    </a:lnTo>
                    <a:lnTo>
                      <a:pt x="1850" y="526"/>
                    </a:lnTo>
                    <a:lnTo>
                      <a:pt x="1856" y="559"/>
                    </a:lnTo>
                    <a:lnTo>
                      <a:pt x="1860" y="592"/>
                    </a:lnTo>
                    <a:lnTo>
                      <a:pt x="1862" y="625"/>
                    </a:lnTo>
                    <a:lnTo>
                      <a:pt x="1863" y="660"/>
                    </a:lnTo>
                    <a:lnTo>
                      <a:pt x="1862" y="694"/>
                    </a:lnTo>
                    <a:lnTo>
                      <a:pt x="1860" y="727"/>
                    </a:lnTo>
                    <a:lnTo>
                      <a:pt x="1856" y="760"/>
                    </a:lnTo>
                    <a:lnTo>
                      <a:pt x="1850" y="793"/>
                    </a:lnTo>
                    <a:lnTo>
                      <a:pt x="1842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8" y="946"/>
                    </a:lnTo>
                    <a:lnTo>
                      <a:pt x="1783" y="974"/>
                    </a:lnTo>
                    <a:lnTo>
                      <a:pt x="1767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0" y="1103"/>
                    </a:lnTo>
                    <a:lnTo>
                      <a:pt x="1668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5" y="1189"/>
                    </a:lnTo>
                    <a:lnTo>
                      <a:pt x="1570" y="1208"/>
                    </a:lnTo>
                    <a:lnTo>
                      <a:pt x="1543" y="1225"/>
                    </a:lnTo>
                    <a:lnTo>
                      <a:pt x="1514" y="1241"/>
                    </a:lnTo>
                    <a:lnTo>
                      <a:pt x="1486" y="1255"/>
                    </a:lnTo>
                    <a:lnTo>
                      <a:pt x="1457" y="1268"/>
                    </a:lnTo>
                    <a:lnTo>
                      <a:pt x="1426" y="1280"/>
                    </a:lnTo>
                    <a:lnTo>
                      <a:pt x="1395" y="1290"/>
                    </a:lnTo>
                    <a:lnTo>
                      <a:pt x="1364" y="1299"/>
                    </a:lnTo>
                    <a:lnTo>
                      <a:pt x="1331" y="1307"/>
                    </a:lnTo>
                    <a:lnTo>
                      <a:pt x="1298" y="1313"/>
                    </a:lnTo>
                    <a:lnTo>
                      <a:pt x="1265" y="1317"/>
                    </a:lnTo>
                    <a:lnTo>
                      <a:pt x="1231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29" y="1317"/>
                    </a:lnTo>
                    <a:lnTo>
                      <a:pt x="1096" y="1313"/>
                    </a:lnTo>
                    <a:lnTo>
                      <a:pt x="1063" y="1307"/>
                    </a:lnTo>
                    <a:lnTo>
                      <a:pt x="1030" y="1299"/>
                    </a:lnTo>
                    <a:lnTo>
                      <a:pt x="999" y="1290"/>
                    </a:lnTo>
                    <a:lnTo>
                      <a:pt x="967" y="1280"/>
                    </a:lnTo>
                    <a:lnTo>
                      <a:pt x="937" y="1268"/>
                    </a:lnTo>
                    <a:lnTo>
                      <a:pt x="908" y="1255"/>
                    </a:lnTo>
                    <a:lnTo>
                      <a:pt x="880" y="1241"/>
                    </a:lnTo>
                    <a:lnTo>
                      <a:pt x="851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3" y="1169"/>
                    </a:lnTo>
                    <a:lnTo>
                      <a:pt x="749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2" y="1080"/>
                    </a:lnTo>
                    <a:lnTo>
                      <a:pt x="663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6" y="946"/>
                    </a:lnTo>
                    <a:lnTo>
                      <a:pt x="583" y="916"/>
                    </a:lnTo>
                    <a:lnTo>
                      <a:pt x="571" y="887"/>
                    </a:lnTo>
                    <a:lnTo>
                      <a:pt x="560" y="856"/>
                    </a:lnTo>
                    <a:lnTo>
                      <a:pt x="551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1" y="495"/>
                    </a:lnTo>
                    <a:lnTo>
                      <a:pt x="560" y="464"/>
                    </a:lnTo>
                    <a:lnTo>
                      <a:pt x="571" y="432"/>
                    </a:lnTo>
                    <a:lnTo>
                      <a:pt x="583" y="403"/>
                    </a:lnTo>
                    <a:lnTo>
                      <a:pt x="596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3" y="265"/>
                    </a:lnTo>
                    <a:lnTo>
                      <a:pt x="682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49" y="171"/>
                    </a:lnTo>
                    <a:lnTo>
                      <a:pt x="773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1" y="95"/>
                    </a:lnTo>
                    <a:lnTo>
                      <a:pt x="880" y="79"/>
                    </a:lnTo>
                    <a:lnTo>
                      <a:pt x="908" y="64"/>
                    </a:lnTo>
                    <a:lnTo>
                      <a:pt x="937" y="51"/>
                    </a:lnTo>
                    <a:lnTo>
                      <a:pt x="967" y="39"/>
                    </a:lnTo>
                    <a:lnTo>
                      <a:pt x="999" y="29"/>
                    </a:lnTo>
                    <a:lnTo>
                      <a:pt x="1030" y="20"/>
                    </a:lnTo>
                    <a:lnTo>
                      <a:pt x="1063" y="13"/>
                    </a:lnTo>
                    <a:lnTo>
                      <a:pt x="1096" y="7"/>
                    </a:lnTo>
                    <a:lnTo>
                      <a:pt x="1129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D7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39" name="Freeform 30"/>
              <p:cNvSpPr>
                <a:spLocks noEditPoints="1"/>
              </p:cNvSpPr>
              <p:nvPr/>
            </p:nvSpPr>
            <p:spPr bwMode="auto">
              <a:xfrm>
                <a:off x="5929313" y="3939596"/>
                <a:ext cx="918980" cy="1048284"/>
              </a:xfrm>
              <a:custGeom>
                <a:avLst/>
                <a:gdLst>
                  <a:gd name="T0" fmla="*/ 249679915 w 2393"/>
                  <a:gd name="T1" fmla="*/ 269189472 h 2722"/>
                  <a:gd name="T2" fmla="*/ 220036762 w 2393"/>
                  <a:gd name="T3" fmla="*/ 254951372 h 2722"/>
                  <a:gd name="T4" fmla="*/ 187001869 w 2393"/>
                  <a:gd name="T5" fmla="*/ 248129054 h 2722"/>
                  <a:gd name="T6" fmla="*/ 152344457 w 2393"/>
                  <a:gd name="T7" fmla="*/ 249908672 h 2722"/>
                  <a:gd name="T8" fmla="*/ 120489300 w 2393"/>
                  <a:gd name="T9" fmla="*/ 259697534 h 2722"/>
                  <a:gd name="T10" fmla="*/ 92616133 w 2393"/>
                  <a:gd name="T11" fmla="*/ 276605254 h 2722"/>
                  <a:gd name="T12" fmla="*/ 63415380 w 2393"/>
                  <a:gd name="T13" fmla="*/ 308047997 h 2722"/>
                  <a:gd name="T14" fmla="*/ 42915944 w 2393"/>
                  <a:gd name="T15" fmla="*/ 357732884 h 2722"/>
                  <a:gd name="T16" fmla="*/ 108691179 w 2393"/>
                  <a:gd name="T17" fmla="*/ 363369048 h 2722"/>
                  <a:gd name="T18" fmla="*/ 207796240 w 2393"/>
                  <a:gd name="T19" fmla="*/ 363369048 h 2722"/>
                  <a:gd name="T20" fmla="*/ 291121190 w 2393"/>
                  <a:gd name="T21" fmla="*/ 363369048 h 2722"/>
                  <a:gd name="T22" fmla="*/ 300117439 w 2393"/>
                  <a:gd name="T23" fmla="*/ 326735334 h 2722"/>
                  <a:gd name="T24" fmla="*/ 176530950 w 2393"/>
                  <a:gd name="T25" fmla="*/ 207490911 h 2722"/>
                  <a:gd name="T26" fmla="*/ 220479162 w 2393"/>
                  <a:gd name="T27" fmla="*/ 212978805 h 2722"/>
                  <a:gd name="T28" fmla="*/ 260593235 w 2393"/>
                  <a:gd name="T29" fmla="*/ 228699984 h 2722"/>
                  <a:gd name="T30" fmla="*/ 295103180 w 2393"/>
                  <a:gd name="T31" fmla="*/ 253171754 h 2722"/>
                  <a:gd name="T32" fmla="*/ 322828880 w 2393"/>
                  <a:gd name="T33" fmla="*/ 285059306 h 2722"/>
                  <a:gd name="T34" fmla="*/ 342148581 w 2393"/>
                  <a:gd name="T35" fmla="*/ 322879174 h 2722"/>
                  <a:gd name="T36" fmla="*/ 352029632 w 2393"/>
                  <a:gd name="T37" fmla="*/ 365296935 h 2722"/>
                  <a:gd name="T38" fmla="*/ 349522311 w 2393"/>
                  <a:gd name="T39" fmla="*/ 394514867 h 2722"/>
                  <a:gd name="T40" fmla="*/ 332562464 w 2393"/>
                  <a:gd name="T41" fmla="*/ 403561997 h 2722"/>
                  <a:gd name="T42" fmla="*/ 235079539 w 2393"/>
                  <a:gd name="T43" fmla="*/ 403710266 h 2722"/>
                  <a:gd name="T44" fmla="*/ 165470164 w 2393"/>
                  <a:gd name="T45" fmla="*/ 403710266 h 2722"/>
                  <a:gd name="T46" fmla="*/ 74033766 w 2393"/>
                  <a:gd name="T47" fmla="*/ 403561997 h 2722"/>
                  <a:gd name="T48" fmla="*/ 9143717 w 2393"/>
                  <a:gd name="T49" fmla="*/ 399854106 h 2722"/>
                  <a:gd name="T50" fmla="*/ 147467 w 2393"/>
                  <a:gd name="T51" fmla="*/ 383242925 h 2722"/>
                  <a:gd name="T52" fmla="*/ 4571858 w 2393"/>
                  <a:gd name="T53" fmla="*/ 343494784 h 2722"/>
                  <a:gd name="T54" fmla="*/ 19319702 w 2393"/>
                  <a:gd name="T55" fmla="*/ 303153566 h 2722"/>
                  <a:gd name="T56" fmla="*/ 43063410 w 2393"/>
                  <a:gd name="T57" fmla="*/ 268299856 h 2722"/>
                  <a:gd name="T58" fmla="*/ 74328700 w 2393"/>
                  <a:gd name="T59" fmla="*/ 239971926 h 2722"/>
                  <a:gd name="T60" fmla="*/ 111788368 w 2393"/>
                  <a:gd name="T61" fmla="*/ 219652854 h 2722"/>
                  <a:gd name="T62" fmla="*/ 153966977 w 2393"/>
                  <a:gd name="T63" fmla="*/ 208974376 h 2722"/>
                  <a:gd name="T64" fmla="*/ 208828508 w 2393"/>
                  <a:gd name="T65" fmla="*/ 49981811 h 2722"/>
                  <a:gd name="T66" fmla="*/ 182430011 w 2393"/>
                  <a:gd name="T67" fmla="*/ 40489488 h 2722"/>
                  <a:gd name="T68" fmla="*/ 153966977 w 2393"/>
                  <a:gd name="T69" fmla="*/ 44790842 h 2722"/>
                  <a:gd name="T70" fmla="*/ 131992487 w 2393"/>
                  <a:gd name="T71" fmla="*/ 61105483 h 2722"/>
                  <a:gd name="T72" fmla="*/ 119899432 w 2393"/>
                  <a:gd name="T73" fmla="*/ 86170331 h 2722"/>
                  <a:gd name="T74" fmla="*/ 121226634 w 2393"/>
                  <a:gd name="T75" fmla="*/ 114943070 h 2722"/>
                  <a:gd name="T76" fmla="*/ 135679544 w 2393"/>
                  <a:gd name="T77" fmla="*/ 138673493 h 2722"/>
                  <a:gd name="T78" fmla="*/ 159423637 w 2393"/>
                  <a:gd name="T79" fmla="*/ 152911593 h 2722"/>
                  <a:gd name="T80" fmla="*/ 188181605 w 2393"/>
                  <a:gd name="T81" fmla="*/ 154394672 h 2722"/>
                  <a:gd name="T82" fmla="*/ 213400367 w 2393"/>
                  <a:gd name="T83" fmla="*/ 142381384 h 2722"/>
                  <a:gd name="T84" fmla="*/ 229917813 w 2393"/>
                  <a:gd name="T85" fmla="*/ 120282694 h 2722"/>
                  <a:gd name="T86" fmla="*/ 234047270 w 2393"/>
                  <a:gd name="T87" fmla="*/ 91954764 h 2722"/>
                  <a:gd name="T88" fmla="*/ 224461153 w 2393"/>
                  <a:gd name="T89" fmla="*/ 65554721 h 2722"/>
                  <a:gd name="T90" fmla="*/ 201159845 w 2393"/>
                  <a:gd name="T91" fmla="*/ 2966158 h 2722"/>
                  <a:gd name="T92" fmla="*/ 242601119 w 2393"/>
                  <a:gd name="T93" fmla="*/ 25361772 h 2722"/>
                  <a:gd name="T94" fmla="*/ 268852150 w 2393"/>
                  <a:gd name="T95" fmla="*/ 64071642 h 2722"/>
                  <a:gd name="T96" fmla="*/ 273718942 w 2393"/>
                  <a:gd name="T97" fmla="*/ 112718643 h 2722"/>
                  <a:gd name="T98" fmla="*/ 255284042 w 2393"/>
                  <a:gd name="T99" fmla="*/ 156471214 h 2722"/>
                  <a:gd name="T100" fmla="*/ 219151960 w 2393"/>
                  <a:gd name="T101" fmla="*/ 186133954 h 2722"/>
                  <a:gd name="T102" fmla="*/ 171516691 w 2393"/>
                  <a:gd name="T103" fmla="*/ 195774162 h 2722"/>
                  <a:gd name="T104" fmla="*/ 125503559 w 2393"/>
                  <a:gd name="T105" fmla="*/ 181684331 h 2722"/>
                  <a:gd name="T106" fmla="*/ 92468666 w 2393"/>
                  <a:gd name="T107" fmla="*/ 148610624 h 2722"/>
                  <a:gd name="T108" fmla="*/ 78458158 w 2393"/>
                  <a:gd name="T109" fmla="*/ 102929781 h 2722"/>
                  <a:gd name="T110" fmla="*/ 87896808 w 2393"/>
                  <a:gd name="T111" fmla="*/ 55469320 h 2722"/>
                  <a:gd name="T112" fmla="*/ 117834895 w 2393"/>
                  <a:gd name="T113" fmla="*/ 19280800 h 2722"/>
                  <a:gd name="T114" fmla="*/ 16163564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49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1" y="1894"/>
                    </a:lnTo>
                    <a:lnTo>
                      <a:pt x="1783" y="1880"/>
                    </a:lnTo>
                    <a:lnTo>
                      <a:pt x="1766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3" y="1815"/>
                    </a:lnTo>
                    <a:lnTo>
                      <a:pt x="1675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6" y="1760"/>
                    </a:lnTo>
                    <a:lnTo>
                      <a:pt x="1576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3" y="1726"/>
                    </a:lnTo>
                    <a:lnTo>
                      <a:pt x="1492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7" y="1700"/>
                    </a:lnTo>
                    <a:lnTo>
                      <a:pt x="1405" y="1694"/>
                    </a:lnTo>
                    <a:lnTo>
                      <a:pt x="1383" y="1690"/>
                    </a:lnTo>
                    <a:lnTo>
                      <a:pt x="1360" y="1685"/>
                    </a:lnTo>
                    <a:lnTo>
                      <a:pt x="1337" y="1682"/>
                    </a:lnTo>
                    <a:lnTo>
                      <a:pt x="1314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4" y="1671"/>
                    </a:lnTo>
                    <a:lnTo>
                      <a:pt x="1220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49" y="1671"/>
                    </a:lnTo>
                    <a:lnTo>
                      <a:pt x="1126" y="1673"/>
                    </a:lnTo>
                    <a:lnTo>
                      <a:pt x="1103" y="1675"/>
                    </a:lnTo>
                    <a:lnTo>
                      <a:pt x="1080" y="1678"/>
                    </a:lnTo>
                    <a:lnTo>
                      <a:pt x="1056" y="1682"/>
                    </a:lnTo>
                    <a:lnTo>
                      <a:pt x="1033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6" y="1700"/>
                    </a:lnTo>
                    <a:lnTo>
                      <a:pt x="944" y="1706"/>
                    </a:lnTo>
                    <a:lnTo>
                      <a:pt x="923" y="1712"/>
                    </a:lnTo>
                    <a:lnTo>
                      <a:pt x="901" y="1719"/>
                    </a:lnTo>
                    <a:lnTo>
                      <a:pt x="879" y="1726"/>
                    </a:lnTo>
                    <a:lnTo>
                      <a:pt x="858" y="1734"/>
                    </a:lnTo>
                    <a:lnTo>
                      <a:pt x="838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7" y="1770"/>
                    </a:lnTo>
                    <a:lnTo>
                      <a:pt x="757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1" y="1827"/>
                    </a:lnTo>
                    <a:lnTo>
                      <a:pt x="663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1" y="1880"/>
                    </a:lnTo>
                    <a:lnTo>
                      <a:pt x="593" y="1894"/>
                    </a:lnTo>
                    <a:lnTo>
                      <a:pt x="576" y="1908"/>
                    </a:lnTo>
                    <a:lnTo>
                      <a:pt x="560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5" y="1991"/>
                    </a:lnTo>
                    <a:lnTo>
                      <a:pt x="472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0" y="2107"/>
                    </a:lnTo>
                    <a:lnTo>
                      <a:pt x="392" y="2138"/>
                    </a:lnTo>
                    <a:lnTo>
                      <a:pt x="375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8" y="2305"/>
                    </a:lnTo>
                    <a:lnTo>
                      <a:pt x="308" y="2341"/>
                    </a:lnTo>
                    <a:lnTo>
                      <a:pt x="299" y="2376"/>
                    </a:lnTo>
                    <a:lnTo>
                      <a:pt x="291" y="2412"/>
                    </a:lnTo>
                    <a:lnTo>
                      <a:pt x="285" y="2450"/>
                    </a:lnTo>
                    <a:lnTo>
                      <a:pt x="328" y="2450"/>
                    </a:lnTo>
                    <a:lnTo>
                      <a:pt x="373" y="2450"/>
                    </a:lnTo>
                    <a:lnTo>
                      <a:pt x="420" y="2450"/>
                    </a:lnTo>
                    <a:lnTo>
                      <a:pt x="468" y="2450"/>
                    </a:lnTo>
                    <a:lnTo>
                      <a:pt x="519" y="2450"/>
                    </a:lnTo>
                    <a:lnTo>
                      <a:pt x="570" y="2450"/>
                    </a:lnTo>
                    <a:lnTo>
                      <a:pt x="624" y="2450"/>
                    </a:lnTo>
                    <a:lnTo>
                      <a:pt x="679" y="2450"/>
                    </a:lnTo>
                    <a:lnTo>
                      <a:pt x="737" y="2450"/>
                    </a:lnTo>
                    <a:lnTo>
                      <a:pt x="797" y="2450"/>
                    </a:lnTo>
                    <a:lnTo>
                      <a:pt x="857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5" y="2450"/>
                    </a:lnTo>
                    <a:lnTo>
                      <a:pt x="1126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09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599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1" y="2450"/>
                    </a:lnTo>
                    <a:lnTo>
                      <a:pt x="1825" y="2450"/>
                    </a:lnTo>
                    <a:lnTo>
                      <a:pt x="1876" y="2450"/>
                    </a:lnTo>
                    <a:lnTo>
                      <a:pt x="1926" y="2450"/>
                    </a:lnTo>
                    <a:lnTo>
                      <a:pt x="1974" y="2450"/>
                    </a:lnTo>
                    <a:lnTo>
                      <a:pt x="2021" y="2450"/>
                    </a:lnTo>
                    <a:lnTo>
                      <a:pt x="2065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4" y="2305"/>
                    </a:lnTo>
                    <a:lnTo>
                      <a:pt x="2062" y="2270"/>
                    </a:lnTo>
                    <a:lnTo>
                      <a:pt x="2049" y="2236"/>
                    </a:lnTo>
                    <a:lnTo>
                      <a:pt x="2035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3" y="2107"/>
                    </a:lnTo>
                    <a:lnTo>
                      <a:pt x="1963" y="2077"/>
                    </a:lnTo>
                    <a:lnTo>
                      <a:pt x="1943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3" y="1965"/>
                    </a:lnTo>
                    <a:lnTo>
                      <a:pt x="1849" y="1938"/>
                    </a:lnTo>
                    <a:close/>
                    <a:moveTo>
                      <a:pt x="1197" y="1399"/>
                    </a:moveTo>
                    <a:lnTo>
                      <a:pt x="1227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19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8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5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0" y="1461"/>
                    </a:lnTo>
                    <a:lnTo>
                      <a:pt x="1608" y="1471"/>
                    </a:lnTo>
                    <a:lnTo>
                      <a:pt x="1636" y="1481"/>
                    </a:lnTo>
                    <a:lnTo>
                      <a:pt x="1662" y="1493"/>
                    </a:lnTo>
                    <a:lnTo>
                      <a:pt x="1689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7" y="1542"/>
                    </a:lnTo>
                    <a:lnTo>
                      <a:pt x="1792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5" y="1602"/>
                    </a:lnTo>
                    <a:lnTo>
                      <a:pt x="1889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7" y="1669"/>
                    </a:lnTo>
                    <a:lnTo>
                      <a:pt x="1979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2" y="1746"/>
                    </a:lnTo>
                    <a:lnTo>
                      <a:pt x="2062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0" y="1830"/>
                    </a:lnTo>
                    <a:lnTo>
                      <a:pt x="2138" y="1852"/>
                    </a:lnTo>
                    <a:lnTo>
                      <a:pt x="2155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0" y="1970"/>
                    </a:lnTo>
                    <a:lnTo>
                      <a:pt x="2234" y="1995"/>
                    </a:lnTo>
                    <a:lnTo>
                      <a:pt x="2248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8" y="2097"/>
                    </a:lnTo>
                    <a:lnTo>
                      <a:pt x="2299" y="2123"/>
                    </a:lnTo>
                    <a:lnTo>
                      <a:pt x="2310" y="2149"/>
                    </a:lnTo>
                    <a:lnTo>
                      <a:pt x="2320" y="2177"/>
                    </a:lnTo>
                    <a:lnTo>
                      <a:pt x="2330" y="2204"/>
                    </a:lnTo>
                    <a:lnTo>
                      <a:pt x="2339" y="2232"/>
                    </a:lnTo>
                    <a:lnTo>
                      <a:pt x="2347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4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2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3" y="2689"/>
                    </a:lnTo>
                    <a:lnTo>
                      <a:pt x="2332" y="2697"/>
                    </a:lnTo>
                    <a:lnTo>
                      <a:pt x="2321" y="2704"/>
                    </a:lnTo>
                    <a:lnTo>
                      <a:pt x="2309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5" y="2721"/>
                    </a:lnTo>
                    <a:lnTo>
                      <a:pt x="2250" y="2721"/>
                    </a:lnTo>
                    <a:lnTo>
                      <a:pt x="2244" y="2720"/>
                    </a:lnTo>
                    <a:lnTo>
                      <a:pt x="2148" y="2720"/>
                    </a:lnTo>
                    <a:lnTo>
                      <a:pt x="2056" y="2721"/>
                    </a:lnTo>
                    <a:lnTo>
                      <a:pt x="1969" y="2721"/>
                    </a:lnTo>
                    <a:lnTo>
                      <a:pt x="1885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1" y="2722"/>
                    </a:lnTo>
                    <a:lnTo>
                      <a:pt x="1594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7" y="2722"/>
                    </a:lnTo>
                    <a:lnTo>
                      <a:pt x="1366" y="2722"/>
                    </a:lnTo>
                    <a:lnTo>
                      <a:pt x="1318" y="2722"/>
                    </a:lnTo>
                    <a:lnTo>
                      <a:pt x="1275" y="2722"/>
                    </a:lnTo>
                    <a:lnTo>
                      <a:pt x="1235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2" y="2722"/>
                    </a:lnTo>
                    <a:lnTo>
                      <a:pt x="1078" y="2722"/>
                    </a:lnTo>
                    <a:lnTo>
                      <a:pt x="1030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3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59" y="2721"/>
                    </a:lnTo>
                    <a:lnTo>
                      <a:pt x="583" y="2721"/>
                    </a:lnTo>
                    <a:lnTo>
                      <a:pt x="502" y="2721"/>
                    </a:lnTo>
                    <a:lnTo>
                      <a:pt x="417" y="2721"/>
                    </a:lnTo>
                    <a:lnTo>
                      <a:pt x="328" y="2721"/>
                    </a:lnTo>
                    <a:lnTo>
                      <a:pt x="235" y="2720"/>
                    </a:lnTo>
                    <a:lnTo>
                      <a:pt x="137" y="2720"/>
                    </a:lnTo>
                    <a:lnTo>
                      <a:pt x="123" y="2720"/>
                    </a:lnTo>
                    <a:lnTo>
                      <a:pt x="110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2" y="2696"/>
                    </a:lnTo>
                    <a:lnTo>
                      <a:pt x="50" y="2689"/>
                    </a:lnTo>
                    <a:lnTo>
                      <a:pt x="41" y="2680"/>
                    </a:lnTo>
                    <a:lnTo>
                      <a:pt x="32" y="2670"/>
                    </a:lnTo>
                    <a:lnTo>
                      <a:pt x="24" y="2660"/>
                    </a:lnTo>
                    <a:lnTo>
                      <a:pt x="17" y="2649"/>
                    </a:lnTo>
                    <a:lnTo>
                      <a:pt x="12" y="2637"/>
                    </a:lnTo>
                    <a:lnTo>
                      <a:pt x="7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7" y="2463"/>
                    </a:lnTo>
                    <a:lnTo>
                      <a:pt x="10" y="2433"/>
                    </a:lnTo>
                    <a:lnTo>
                      <a:pt x="14" y="2404"/>
                    </a:lnTo>
                    <a:lnTo>
                      <a:pt x="19" y="2375"/>
                    </a:lnTo>
                    <a:lnTo>
                      <a:pt x="24" y="2346"/>
                    </a:lnTo>
                    <a:lnTo>
                      <a:pt x="31" y="2316"/>
                    </a:lnTo>
                    <a:lnTo>
                      <a:pt x="38" y="2288"/>
                    </a:lnTo>
                    <a:lnTo>
                      <a:pt x="45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4" y="2149"/>
                    </a:lnTo>
                    <a:lnTo>
                      <a:pt x="94" y="2123"/>
                    </a:lnTo>
                    <a:lnTo>
                      <a:pt x="106" y="2097"/>
                    </a:lnTo>
                    <a:lnTo>
                      <a:pt x="118" y="2071"/>
                    </a:lnTo>
                    <a:lnTo>
                      <a:pt x="131" y="2044"/>
                    </a:lnTo>
                    <a:lnTo>
                      <a:pt x="144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5" y="1922"/>
                    </a:lnTo>
                    <a:lnTo>
                      <a:pt x="221" y="1898"/>
                    </a:lnTo>
                    <a:lnTo>
                      <a:pt x="239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2" y="1809"/>
                    </a:lnTo>
                    <a:lnTo>
                      <a:pt x="311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2" y="1707"/>
                    </a:lnTo>
                    <a:lnTo>
                      <a:pt x="413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1" y="1634"/>
                    </a:lnTo>
                    <a:lnTo>
                      <a:pt x="504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6" y="1570"/>
                    </a:lnTo>
                    <a:lnTo>
                      <a:pt x="601" y="1556"/>
                    </a:lnTo>
                    <a:lnTo>
                      <a:pt x="627" y="1542"/>
                    </a:lnTo>
                    <a:lnTo>
                      <a:pt x="652" y="1529"/>
                    </a:lnTo>
                    <a:lnTo>
                      <a:pt x="678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8" y="1481"/>
                    </a:lnTo>
                    <a:lnTo>
                      <a:pt x="785" y="1471"/>
                    </a:lnTo>
                    <a:lnTo>
                      <a:pt x="813" y="1461"/>
                    </a:lnTo>
                    <a:lnTo>
                      <a:pt x="841" y="1452"/>
                    </a:lnTo>
                    <a:lnTo>
                      <a:pt x="869" y="1444"/>
                    </a:lnTo>
                    <a:lnTo>
                      <a:pt x="898" y="1436"/>
                    </a:lnTo>
                    <a:lnTo>
                      <a:pt x="927" y="1429"/>
                    </a:lnTo>
                    <a:lnTo>
                      <a:pt x="955" y="1423"/>
                    </a:lnTo>
                    <a:lnTo>
                      <a:pt x="985" y="1418"/>
                    </a:lnTo>
                    <a:lnTo>
                      <a:pt x="1015" y="1413"/>
                    </a:lnTo>
                    <a:lnTo>
                      <a:pt x="1044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5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1" y="348"/>
                    </a:lnTo>
                    <a:lnTo>
                      <a:pt x="1416" y="337"/>
                    </a:lnTo>
                    <a:lnTo>
                      <a:pt x="1400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1" y="295"/>
                    </a:lnTo>
                    <a:lnTo>
                      <a:pt x="1313" y="289"/>
                    </a:lnTo>
                    <a:lnTo>
                      <a:pt x="1295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7" y="273"/>
                    </a:lnTo>
                    <a:lnTo>
                      <a:pt x="1217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6" y="273"/>
                    </a:lnTo>
                    <a:lnTo>
                      <a:pt x="1137" y="276"/>
                    </a:lnTo>
                    <a:lnTo>
                      <a:pt x="1118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2" y="295"/>
                    </a:lnTo>
                    <a:lnTo>
                      <a:pt x="1044" y="302"/>
                    </a:lnTo>
                    <a:lnTo>
                      <a:pt x="1027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2" y="348"/>
                    </a:lnTo>
                    <a:lnTo>
                      <a:pt x="947" y="360"/>
                    </a:lnTo>
                    <a:lnTo>
                      <a:pt x="933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1" y="442"/>
                    </a:lnTo>
                    <a:lnTo>
                      <a:pt x="861" y="459"/>
                    </a:lnTo>
                    <a:lnTo>
                      <a:pt x="852" y="475"/>
                    </a:lnTo>
                    <a:lnTo>
                      <a:pt x="843" y="491"/>
                    </a:lnTo>
                    <a:lnTo>
                      <a:pt x="836" y="508"/>
                    </a:lnTo>
                    <a:lnTo>
                      <a:pt x="829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6" y="640"/>
                    </a:lnTo>
                    <a:lnTo>
                      <a:pt x="805" y="660"/>
                    </a:lnTo>
                    <a:lnTo>
                      <a:pt x="806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9" y="793"/>
                    </a:lnTo>
                    <a:lnTo>
                      <a:pt x="836" y="811"/>
                    </a:lnTo>
                    <a:lnTo>
                      <a:pt x="843" y="829"/>
                    </a:lnTo>
                    <a:lnTo>
                      <a:pt x="852" y="845"/>
                    </a:lnTo>
                    <a:lnTo>
                      <a:pt x="861" y="861"/>
                    </a:lnTo>
                    <a:lnTo>
                      <a:pt x="871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3" y="948"/>
                    </a:lnTo>
                    <a:lnTo>
                      <a:pt x="947" y="960"/>
                    </a:lnTo>
                    <a:lnTo>
                      <a:pt x="962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7" y="1010"/>
                    </a:lnTo>
                    <a:lnTo>
                      <a:pt x="1044" y="1018"/>
                    </a:lnTo>
                    <a:lnTo>
                      <a:pt x="1062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8" y="1041"/>
                    </a:lnTo>
                    <a:lnTo>
                      <a:pt x="1137" y="1044"/>
                    </a:lnTo>
                    <a:lnTo>
                      <a:pt x="1156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7" y="1048"/>
                    </a:lnTo>
                    <a:lnTo>
                      <a:pt x="1237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5" y="1036"/>
                    </a:lnTo>
                    <a:lnTo>
                      <a:pt x="1313" y="1031"/>
                    </a:lnTo>
                    <a:lnTo>
                      <a:pt x="1331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0" y="992"/>
                    </a:lnTo>
                    <a:lnTo>
                      <a:pt x="1416" y="982"/>
                    </a:lnTo>
                    <a:lnTo>
                      <a:pt x="1431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7" y="921"/>
                    </a:lnTo>
                    <a:lnTo>
                      <a:pt x="1499" y="907"/>
                    </a:lnTo>
                    <a:lnTo>
                      <a:pt x="1511" y="892"/>
                    </a:lnTo>
                    <a:lnTo>
                      <a:pt x="1522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9" y="811"/>
                    </a:lnTo>
                    <a:lnTo>
                      <a:pt x="1565" y="793"/>
                    </a:lnTo>
                    <a:lnTo>
                      <a:pt x="1572" y="775"/>
                    </a:lnTo>
                    <a:lnTo>
                      <a:pt x="1577" y="757"/>
                    </a:lnTo>
                    <a:lnTo>
                      <a:pt x="1581" y="738"/>
                    </a:lnTo>
                    <a:lnTo>
                      <a:pt x="1585" y="719"/>
                    </a:lnTo>
                    <a:lnTo>
                      <a:pt x="1587" y="699"/>
                    </a:lnTo>
                    <a:lnTo>
                      <a:pt x="1589" y="680"/>
                    </a:lnTo>
                    <a:lnTo>
                      <a:pt x="1589" y="660"/>
                    </a:lnTo>
                    <a:lnTo>
                      <a:pt x="1589" y="640"/>
                    </a:lnTo>
                    <a:lnTo>
                      <a:pt x="1587" y="620"/>
                    </a:lnTo>
                    <a:lnTo>
                      <a:pt x="1585" y="600"/>
                    </a:lnTo>
                    <a:lnTo>
                      <a:pt x="1581" y="581"/>
                    </a:lnTo>
                    <a:lnTo>
                      <a:pt x="1577" y="563"/>
                    </a:lnTo>
                    <a:lnTo>
                      <a:pt x="1572" y="545"/>
                    </a:lnTo>
                    <a:lnTo>
                      <a:pt x="1565" y="526"/>
                    </a:lnTo>
                    <a:lnTo>
                      <a:pt x="1559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2" y="442"/>
                    </a:lnTo>
                    <a:lnTo>
                      <a:pt x="1511" y="427"/>
                    </a:lnTo>
                    <a:lnTo>
                      <a:pt x="1499" y="412"/>
                    </a:lnTo>
                    <a:lnTo>
                      <a:pt x="1487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1" y="0"/>
                    </a:lnTo>
                    <a:lnTo>
                      <a:pt x="1265" y="3"/>
                    </a:lnTo>
                    <a:lnTo>
                      <a:pt x="1298" y="7"/>
                    </a:lnTo>
                    <a:lnTo>
                      <a:pt x="1331" y="13"/>
                    </a:lnTo>
                    <a:lnTo>
                      <a:pt x="1364" y="20"/>
                    </a:lnTo>
                    <a:lnTo>
                      <a:pt x="1395" y="29"/>
                    </a:lnTo>
                    <a:lnTo>
                      <a:pt x="1426" y="39"/>
                    </a:lnTo>
                    <a:lnTo>
                      <a:pt x="1457" y="51"/>
                    </a:lnTo>
                    <a:lnTo>
                      <a:pt x="1486" y="64"/>
                    </a:lnTo>
                    <a:lnTo>
                      <a:pt x="1514" y="79"/>
                    </a:lnTo>
                    <a:lnTo>
                      <a:pt x="1543" y="95"/>
                    </a:lnTo>
                    <a:lnTo>
                      <a:pt x="1570" y="112"/>
                    </a:lnTo>
                    <a:lnTo>
                      <a:pt x="1595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8" y="193"/>
                    </a:lnTo>
                    <a:lnTo>
                      <a:pt x="1690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7" y="317"/>
                    </a:lnTo>
                    <a:lnTo>
                      <a:pt x="1783" y="345"/>
                    </a:lnTo>
                    <a:lnTo>
                      <a:pt x="1797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3" y="495"/>
                    </a:lnTo>
                    <a:lnTo>
                      <a:pt x="1850" y="526"/>
                    </a:lnTo>
                    <a:lnTo>
                      <a:pt x="1856" y="559"/>
                    </a:lnTo>
                    <a:lnTo>
                      <a:pt x="1860" y="592"/>
                    </a:lnTo>
                    <a:lnTo>
                      <a:pt x="1862" y="625"/>
                    </a:lnTo>
                    <a:lnTo>
                      <a:pt x="1863" y="660"/>
                    </a:lnTo>
                    <a:lnTo>
                      <a:pt x="1862" y="694"/>
                    </a:lnTo>
                    <a:lnTo>
                      <a:pt x="1860" y="727"/>
                    </a:lnTo>
                    <a:lnTo>
                      <a:pt x="1856" y="760"/>
                    </a:lnTo>
                    <a:lnTo>
                      <a:pt x="1850" y="793"/>
                    </a:lnTo>
                    <a:lnTo>
                      <a:pt x="1843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7" y="946"/>
                    </a:lnTo>
                    <a:lnTo>
                      <a:pt x="1783" y="974"/>
                    </a:lnTo>
                    <a:lnTo>
                      <a:pt x="1767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0" y="1103"/>
                    </a:lnTo>
                    <a:lnTo>
                      <a:pt x="1668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5" y="1189"/>
                    </a:lnTo>
                    <a:lnTo>
                      <a:pt x="1570" y="1208"/>
                    </a:lnTo>
                    <a:lnTo>
                      <a:pt x="1543" y="1225"/>
                    </a:lnTo>
                    <a:lnTo>
                      <a:pt x="1514" y="1241"/>
                    </a:lnTo>
                    <a:lnTo>
                      <a:pt x="1486" y="1255"/>
                    </a:lnTo>
                    <a:lnTo>
                      <a:pt x="1457" y="1268"/>
                    </a:lnTo>
                    <a:lnTo>
                      <a:pt x="1426" y="1280"/>
                    </a:lnTo>
                    <a:lnTo>
                      <a:pt x="1395" y="1290"/>
                    </a:lnTo>
                    <a:lnTo>
                      <a:pt x="1364" y="1299"/>
                    </a:lnTo>
                    <a:lnTo>
                      <a:pt x="1331" y="1307"/>
                    </a:lnTo>
                    <a:lnTo>
                      <a:pt x="1298" y="1313"/>
                    </a:lnTo>
                    <a:lnTo>
                      <a:pt x="1265" y="1317"/>
                    </a:lnTo>
                    <a:lnTo>
                      <a:pt x="1231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29" y="1317"/>
                    </a:lnTo>
                    <a:lnTo>
                      <a:pt x="1096" y="1313"/>
                    </a:lnTo>
                    <a:lnTo>
                      <a:pt x="1062" y="1307"/>
                    </a:lnTo>
                    <a:lnTo>
                      <a:pt x="1030" y="1299"/>
                    </a:lnTo>
                    <a:lnTo>
                      <a:pt x="999" y="1290"/>
                    </a:lnTo>
                    <a:lnTo>
                      <a:pt x="967" y="1280"/>
                    </a:lnTo>
                    <a:lnTo>
                      <a:pt x="938" y="1268"/>
                    </a:lnTo>
                    <a:lnTo>
                      <a:pt x="908" y="1255"/>
                    </a:lnTo>
                    <a:lnTo>
                      <a:pt x="879" y="1241"/>
                    </a:lnTo>
                    <a:lnTo>
                      <a:pt x="851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3" y="1169"/>
                    </a:lnTo>
                    <a:lnTo>
                      <a:pt x="749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2" y="1080"/>
                    </a:lnTo>
                    <a:lnTo>
                      <a:pt x="663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6" y="946"/>
                    </a:lnTo>
                    <a:lnTo>
                      <a:pt x="583" y="916"/>
                    </a:lnTo>
                    <a:lnTo>
                      <a:pt x="571" y="887"/>
                    </a:lnTo>
                    <a:lnTo>
                      <a:pt x="560" y="856"/>
                    </a:lnTo>
                    <a:lnTo>
                      <a:pt x="552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2" y="495"/>
                    </a:lnTo>
                    <a:lnTo>
                      <a:pt x="560" y="464"/>
                    </a:lnTo>
                    <a:lnTo>
                      <a:pt x="571" y="432"/>
                    </a:lnTo>
                    <a:lnTo>
                      <a:pt x="583" y="403"/>
                    </a:lnTo>
                    <a:lnTo>
                      <a:pt x="596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3" y="265"/>
                    </a:lnTo>
                    <a:lnTo>
                      <a:pt x="682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49" y="171"/>
                    </a:lnTo>
                    <a:lnTo>
                      <a:pt x="773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1" y="95"/>
                    </a:lnTo>
                    <a:lnTo>
                      <a:pt x="879" y="79"/>
                    </a:lnTo>
                    <a:lnTo>
                      <a:pt x="908" y="64"/>
                    </a:lnTo>
                    <a:lnTo>
                      <a:pt x="938" y="51"/>
                    </a:lnTo>
                    <a:lnTo>
                      <a:pt x="967" y="39"/>
                    </a:lnTo>
                    <a:lnTo>
                      <a:pt x="999" y="29"/>
                    </a:lnTo>
                    <a:lnTo>
                      <a:pt x="1030" y="20"/>
                    </a:lnTo>
                    <a:lnTo>
                      <a:pt x="1062" y="13"/>
                    </a:lnTo>
                    <a:lnTo>
                      <a:pt x="1096" y="7"/>
                    </a:lnTo>
                    <a:lnTo>
                      <a:pt x="1129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D7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40" name="Овал 4"/>
              <p:cNvSpPr>
                <a:spLocks noChangeArrowheads="1"/>
              </p:cNvSpPr>
              <p:nvPr/>
            </p:nvSpPr>
            <p:spPr bwMode="auto">
              <a:xfrm>
                <a:off x="6599187" y="4712939"/>
                <a:ext cx="616236" cy="61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 sz="1350"/>
              </a:p>
            </p:txBody>
          </p:sp>
          <p:sp>
            <p:nvSpPr>
              <p:cNvPr id="41" name="Овал 20"/>
              <p:cNvSpPr>
                <a:spLocks noChangeArrowheads="1"/>
              </p:cNvSpPr>
              <p:nvPr/>
            </p:nvSpPr>
            <p:spPr bwMode="auto">
              <a:xfrm>
                <a:off x="7680274" y="4712939"/>
                <a:ext cx="616236" cy="61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 sz="1350"/>
              </a:p>
            </p:txBody>
          </p:sp>
          <p:sp>
            <p:nvSpPr>
              <p:cNvPr id="42" name="Freeform 32"/>
              <p:cNvSpPr>
                <a:spLocks noEditPoints="1"/>
              </p:cNvSpPr>
              <p:nvPr/>
            </p:nvSpPr>
            <p:spPr bwMode="auto">
              <a:xfrm>
                <a:off x="7527137" y="4756980"/>
                <a:ext cx="921290" cy="1048284"/>
              </a:xfrm>
              <a:custGeom>
                <a:avLst/>
                <a:gdLst>
                  <a:gd name="T0" fmla="*/ 251146658 w 2392"/>
                  <a:gd name="T1" fmla="*/ 269140276 h 2723"/>
                  <a:gd name="T2" fmla="*/ 221181239 w 2392"/>
                  <a:gd name="T3" fmla="*/ 254912410 h 2723"/>
                  <a:gd name="T4" fmla="*/ 187952019 w 2392"/>
                  <a:gd name="T5" fmla="*/ 248243122 h 2723"/>
                  <a:gd name="T6" fmla="*/ 153239568 w 2392"/>
                  <a:gd name="T7" fmla="*/ 249873486 h 2723"/>
                  <a:gd name="T8" fmla="*/ 121197009 w 2392"/>
                  <a:gd name="T9" fmla="*/ 259803119 h 2723"/>
                  <a:gd name="T10" fmla="*/ 93011775 w 2392"/>
                  <a:gd name="T11" fmla="*/ 276698469 h 2723"/>
                  <a:gd name="T12" fmla="*/ 63639493 w 2392"/>
                  <a:gd name="T13" fmla="*/ 307969901 h 2723"/>
                  <a:gd name="T14" fmla="*/ 43019852 w 2392"/>
                  <a:gd name="T15" fmla="*/ 357766664 h 2723"/>
                  <a:gd name="T16" fmla="*/ 109181338 w 2392"/>
                  <a:gd name="T17" fmla="*/ 363250232 h 2723"/>
                  <a:gd name="T18" fmla="*/ 208868614 w 2392"/>
                  <a:gd name="T19" fmla="*/ 363250232 h 2723"/>
                  <a:gd name="T20" fmla="*/ 292831179 w 2392"/>
                  <a:gd name="T21" fmla="*/ 363250232 h 2723"/>
                  <a:gd name="T22" fmla="*/ 301732104 w 2392"/>
                  <a:gd name="T23" fmla="*/ 326792046 h 2723"/>
                  <a:gd name="T24" fmla="*/ 177419579 w 2392"/>
                  <a:gd name="T25" fmla="*/ 207486702 h 2723"/>
                  <a:gd name="T26" fmla="*/ 221774377 w 2392"/>
                  <a:gd name="T27" fmla="*/ 212970656 h 2723"/>
                  <a:gd name="T28" fmla="*/ 261975667 w 2392"/>
                  <a:gd name="T29" fmla="*/ 228828502 h 2723"/>
                  <a:gd name="T30" fmla="*/ 296836788 w 2392"/>
                  <a:gd name="T31" fmla="*/ 253133830 h 2723"/>
                  <a:gd name="T32" fmla="*/ 324576784 w 2392"/>
                  <a:gd name="T33" fmla="*/ 284998122 h 2723"/>
                  <a:gd name="T34" fmla="*/ 344010148 w 2392"/>
                  <a:gd name="T35" fmla="*/ 322790243 h 2723"/>
                  <a:gd name="T36" fmla="*/ 353949065 w 2392"/>
                  <a:gd name="T37" fmla="*/ 365177027 h 2723"/>
                  <a:gd name="T38" fmla="*/ 351427072 w 2392"/>
                  <a:gd name="T39" fmla="*/ 394373449 h 2723"/>
                  <a:gd name="T40" fmla="*/ 334664370 w 2392"/>
                  <a:gd name="T41" fmla="*/ 403413792 h 2723"/>
                  <a:gd name="T42" fmla="*/ 236312040 w 2392"/>
                  <a:gd name="T43" fmla="*/ 403413792 h 2723"/>
                  <a:gd name="T44" fmla="*/ 166293615 w 2392"/>
                  <a:gd name="T45" fmla="*/ 403562007 h 2723"/>
                  <a:gd name="T46" fmla="*/ 74468888 w 2392"/>
                  <a:gd name="T47" fmla="*/ 403413792 h 2723"/>
                  <a:gd name="T48" fmla="*/ 9048824 w 2392"/>
                  <a:gd name="T49" fmla="*/ 399857018 h 2723"/>
                  <a:gd name="T50" fmla="*/ 0 w 2392"/>
                  <a:gd name="T51" fmla="*/ 383258097 h 2723"/>
                  <a:gd name="T52" fmla="*/ 4450462 w 2392"/>
                  <a:gd name="T53" fmla="*/ 343539182 h 2723"/>
                  <a:gd name="T54" fmla="*/ 19432979 w 2392"/>
                  <a:gd name="T55" fmla="*/ 303227407 h 2723"/>
                  <a:gd name="T56" fmla="*/ 43168137 w 2392"/>
                  <a:gd name="T57" fmla="*/ 268250986 h 2723"/>
                  <a:gd name="T58" fmla="*/ 74765457 w 2392"/>
                  <a:gd name="T59" fmla="*/ 239943854 h 2723"/>
                  <a:gd name="T60" fmla="*/ 112296469 w 2392"/>
                  <a:gd name="T61" fmla="*/ 219787774 h 2723"/>
                  <a:gd name="T62" fmla="*/ 154722798 w 2392"/>
                  <a:gd name="T63" fmla="*/ 208968852 h 2723"/>
                  <a:gd name="T64" fmla="*/ 210055275 w 2392"/>
                  <a:gd name="T65" fmla="*/ 50241407 h 2723"/>
                  <a:gd name="T66" fmla="*/ 183501556 w 2392"/>
                  <a:gd name="T67" fmla="*/ 40608205 h 2723"/>
                  <a:gd name="T68" fmla="*/ 154722798 w 2392"/>
                  <a:gd name="T69" fmla="*/ 44757839 h 2723"/>
                  <a:gd name="T70" fmla="*/ 132619541 w 2392"/>
                  <a:gd name="T71" fmla="*/ 61356759 h 2723"/>
                  <a:gd name="T72" fmla="*/ 120455586 w 2392"/>
                  <a:gd name="T73" fmla="*/ 86255333 h 2723"/>
                  <a:gd name="T74" fmla="*/ 121938817 w 2392"/>
                  <a:gd name="T75" fmla="*/ 115007111 h 2723"/>
                  <a:gd name="T76" fmla="*/ 136328196 w 2392"/>
                  <a:gd name="T77" fmla="*/ 138719965 h 2723"/>
                  <a:gd name="T78" fmla="*/ 160211638 w 2392"/>
                  <a:gd name="T79" fmla="*/ 152947446 h 2723"/>
                  <a:gd name="T80" fmla="*/ 189138680 w 2392"/>
                  <a:gd name="T81" fmla="*/ 154429596 h 2723"/>
                  <a:gd name="T82" fmla="*/ 214505738 w 2392"/>
                  <a:gd name="T83" fmla="*/ 142424954 h 2723"/>
                  <a:gd name="T84" fmla="*/ 231120155 w 2392"/>
                  <a:gd name="T85" fmla="*/ 120342464 h 2723"/>
                  <a:gd name="T86" fmla="*/ 235273663 w 2392"/>
                  <a:gd name="T87" fmla="*/ 92035331 h 2723"/>
                  <a:gd name="T88" fmla="*/ 225779601 w 2392"/>
                  <a:gd name="T89" fmla="*/ 65802823 h 2723"/>
                  <a:gd name="T90" fmla="*/ 202193113 w 2392"/>
                  <a:gd name="T91" fmla="*/ 3112129 h 2723"/>
                  <a:gd name="T92" fmla="*/ 243877634 w 2392"/>
                  <a:gd name="T93" fmla="*/ 25491433 h 2723"/>
                  <a:gd name="T94" fmla="*/ 270431353 w 2392"/>
                  <a:gd name="T95" fmla="*/ 64321059 h 2723"/>
                  <a:gd name="T96" fmla="*/ 275178385 w 2392"/>
                  <a:gd name="T97" fmla="*/ 112783886 h 2723"/>
                  <a:gd name="T98" fmla="*/ 256783782 w 2392"/>
                  <a:gd name="T99" fmla="*/ 156504220 h 2723"/>
                  <a:gd name="T100" fmla="*/ 220291146 w 2392"/>
                  <a:gd name="T101" fmla="*/ 186145287 h 2723"/>
                  <a:gd name="T102" fmla="*/ 172375978 w 2392"/>
                  <a:gd name="T103" fmla="*/ 195630660 h 2723"/>
                  <a:gd name="T104" fmla="*/ 126092325 w 2392"/>
                  <a:gd name="T105" fmla="*/ 181699224 h 2723"/>
                  <a:gd name="T106" fmla="*/ 92863490 w 2392"/>
                  <a:gd name="T107" fmla="*/ 148797812 h 2723"/>
                  <a:gd name="T108" fmla="*/ 78770680 w 2392"/>
                  <a:gd name="T109" fmla="*/ 103002469 h 2723"/>
                  <a:gd name="T110" fmla="*/ 88413028 w 2392"/>
                  <a:gd name="T111" fmla="*/ 55576761 h 2723"/>
                  <a:gd name="T112" fmla="*/ 118378447 w 2392"/>
                  <a:gd name="T113" fmla="*/ 19563220 h 2723"/>
                  <a:gd name="T114" fmla="*/ 162436676 w 2392"/>
                  <a:gd name="T115" fmla="*/ 1185720 h 27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2" h="2723">
                    <a:moveTo>
                      <a:pt x="1848" y="1940"/>
                    </a:moveTo>
                    <a:lnTo>
                      <a:pt x="1832" y="1925"/>
                    </a:lnTo>
                    <a:lnTo>
                      <a:pt x="1816" y="1909"/>
                    </a:lnTo>
                    <a:lnTo>
                      <a:pt x="1800" y="1895"/>
                    </a:lnTo>
                    <a:lnTo>
                      <a:pt x="1783" y="1881"/>
                    </a:lnTo>
                    <a:lnTo>
                      <a:pt x="1765" y="1867"/>
                    </a:lnTo>
                    <a:lnTo>
                      <a:pt x="1748" y="1854"/>
                    </a:lnTo>
                    <a:lnTo>
                      <a:pt x="1730" y="1841"/>
                    </a:lnTo>
                    <a:lnTo>
                      <a:pt x="1712" y="1828"/>
                    </a:lnTo>
                    <a:lnTo>
                      <a:pt x="1693" y="1816"/>
                    </a:lnTo>
                    <a:lnTo>
                      <a:pt x="1674" y="1804"/>
                    </a:lnTo>
                    <a:lnTo>
                      <a:pt x="1655" y="1793"/>
                    </a:lnTo>
                    <a:lnTo>
                      <a:pt x="1636" y="1782"/>
                    </a:lnTo>
                    <a:lnTo>
                      <a:pt x="1616" y="1772"/>
                    </a:lnTo>
                    <a:lnTo>
                      <a:pt x="1595" y="1762"/>
                    </a:lnTo>
                    <a:lnTo>
                      <a:pt x="1575" y="1753"/>
                    </a:lnTo>
                    <a:lnTo>
                      <a:pt x="1555" y="1744"/>
                    </a:lnTo>
                    <a:lnTo>
                      <a:pt x="1534" y="1736"/>
                    </a:lnTo>
                    <a:lnTo>
                      <a:pt x="1514" y="1727"/>
                    </a:lnTo>
                    <a:lnTo>
                      <a:pt x="1491" y="1720"/>
                    </a:lnTo>
                    <a:lnTo>
                      <a:pt x="1470" y="1713"/>
                    </a:lnTo>
                    <a:lnTo>
                      <a:pt x="1449" y="1706"/>
                    </a:lnTo>
                    <a:lnTo>
                      <a:pt x="1427" y="1701"/>
                    </a:lnTo>
                    <a:lnTo>
                      <a:pt x="1404" y="1695"/>
                    </a:lnTo>
                    <a:lnTo>
                      <a:pt x="1382" y="1690"/>
                    </a:lnTo>
                    <a:lnTo>
                      <a:pt x="1359" y="1686"/>
                    </a:lnTo>
                    <a:lnTo>
                      <a:pt x="1337" y="1682"/>
                    </a:lnTo>
                    <a:lnTo>
                      <a:pt x="1313" y="1679"/>
                    </a:lnTo>
                    <a:lnTo>
                      <a:pt x="1290" y="1677"/>
                    </a:lnTo>
                    <a:lnTo>
                      <a:pt x="1267" y="1675"/>
                    </a:lnTo>
                    <a:lnTo>
                      <a:pt x="1244" y="1673"/>
                    </a:lnTo>
                    <a:lnTo>
                      <a:pt x="1220" y="1672"/>
                    </a:lnTo>
                    <a:lnTo>
                      <a:pt x="1196" y="1672"/>
                    </a:lnTo>
                    <a:lnTo>
                      <a:pt x="1172" y="1672"/>
                    </a:lnTo>
                    <a:lnTo>
                      <a:pt x="1149" y="1673"/>
                    </a:lnTo>
                    <a:lnTo>
                      <a:pt x="1125" y="1675"/>
                    </a:lnTo>
                    <a:lnTo>
                      <a:pt x="1102" y="1677"/>
                    </a:lnTo>
                    <a:lnTo>
                      <a:pt x="1079" y="1679"/>
                    </a:lnTo>
                    <a:lnTo>
                      <a:pt x="1056" y="1682"/>
                    </a:lnTo>
                    <a:lnTo>
                      <a:pt x="1033" y="1686"/>
                    </a:lnTo>
                    <a:lnTo>
                      <a:pt x="1010" y="1690"/>
                    </a:lnTo>
                    <a:lnTo>
                      <a:pt x="988" y="1695"/>
                    </a:lnTo>
                    <a:lnTo>
                      <a:pt x="966" y="1701"/>
                    </a:lnTo>
                    <a:lnTo>
                      <a:pt x="943" y="1706"/>
                    </a:lnTo>
                    <a:lnTo>
                      <a:pt x="922" y="1713"/>
                    </a:lnTo>
                    <a:lnTo>
                      <a:pt x="900" y="1720"/>
                    </a:lnTo>
                    <a:lnTo>
                      <a:pt x="879" y="1727"/>
                    </a:lnTo>
                    <a:lnTo>
                      <a:pt x="858" y="1736"/>
                    </a:lnTo>
                    <a:lnTo>
                      <a:pt x="837" y="1744"/>
                    </a:lnTo>
                    <a:lnTo>
                      <a:pt x="817" y="1753"/>
                    </a:lnTo>
                    <a:lnTo>
                      <a:pt x="797" y="1762"/>
                    </a:lnTo>
                    <a:lnTo>
                      <a:pt x="777" y="1772"/>
                    </a:lnTo>
                    <a:lnTo>
                      <a:pt x="756" y="1782"/>
                    </a:lnTo>
                    <a:lnTo>
                      <a:pt x="737" y="1793"/>
                    </a:lnTo>
                    <a:lnTo>
                      <a:pt x="718" y="1804"/>
                    </a:lnTo>
                    <a:lnTo>
                      <a:pt x="699" y="1816"/>
                    </a:lnTo>
                    <a:lnTo>
                      <a:pt x="681" y="1828"/>
                    </a:lnTo>
                    <a:lnTo>
                      <a:pt x="662" y="1841"/>
                    </a:lnTo>
                    <a:lnTo>
                      <a:pt x="644" y="1854"/>
                    </a:lnTo>
                    <a:lnTo>
                      <a:pt x="627" y="1867"/>
                    </a:lnTo>
                    <a:lnTo>
                      <a:pt x="610" y="1881"/>
                    </a:lnTo>
                    <a:lnTo>
                      <a:pt x="593" y="1895"/>
                    </a:lnTo>
                    <a:lnTo>
                      <a:pt x="576" y="1909"/>
                    </a:lnTo>
                    <a:lnTo>
                      <a:pt x="560" y="1925"/>
                    </a:lnTo>
                    <a:lnTo>
                      <a:pt x="544" y="1940"/>
                    </a:lnTo>
                    <a:lnTo>
                      <a:pt x="519" y="1965"/>
                    </a:lnTo>
                    <a:lnTo>
                      <a:pt x="495" y="1992"/>
                    </a:lnTo>
                    <a:lnTo>
                      <a:pt x="472" y="2020"/>
                    </a:lnTo>
                    <a:lnTo>
                      <a:pt x="450" y="2049"/>
                    </a:lnTo>
                    <a:lnTo>
                      <a:pt x="429" y="2078"/>
                    </a:lnTo>
                    <a:lnTo>
                      <a:pt x="410" y="2109"/>
                    </a:lnTo>
                    <a:lnTo>
                      <a:pt x="391" y="2140"/>
                    </a:lnTo>
                    <a:lnTo>
                      <a:pt x="374" y="2171"/>
                    </a:lnTo>
                    <a:lnTo>
                      <a:pt x="358" y="2205"/>
                    </a:lnTo>
                    <a:lnTo>
                      <a:pt x="343" y="2238"/>
                    </a:lnTo>
                    <a:lnTo>
                      <a:pt x="330" y="2271"/>
                    </a:lnTo>
                    <a:lnTo>
                      <a:pt x="318" y="2307"/>
                    </a:lnTo>
                    <a:lnTo>
                      <a:pt x="307" y="2341"/>
                    </a:lnTo>
                    <a:lnTo>
                      <a:pt x="298" y="2377"/>
                    </a:lnTo>
                    <a:lnTo>
                      <a:pt x="290" y="2414"/>
                    </a:lnTo>
                    <a:lnTo>
                      <a:pt x="284" y="2451"/>
                    </a:lnTo>
                    <a:lnTo>
                      <a:pt x="328" y="2451"/>
                    </a:lnTo>
                    <a:lnTo>
                      <a:pt x="373" y="2451"/>
                    </a:lnTo>
                    <a:lnTo>
                      <a:pt x="420" y="2451"/>
                    </a:lnTo>
                    <a:lnTo>
                      <a:pt x="468" y="2451"/>
                    </a:lnTo>
                    <a:lnTo>
                      <a:pt x="518" y="2451"/>
                    </a:lnTo>
                    <a:lnTo>
                      <a:pt x="569" y="2451"/>
                    </a:lnTo>
                    <a:lnTo>
                      <a:pt x="623" y="2451"/>
                    </a:lnTo>
                    <a:lnTo>
                      <a:pt x="679" y="2451"/>
                    </a:lnTo>
                    <a:lnTo>
                      <a:pt x="736" y="2451"/>
                    </a:lnTo>
                    <a:lnTo>
                      <a:pt x="796" y="2451"/>
                    </a:lnTo>
                    <a:lnTo>
                      <a:pt x="857" y="2451"/>
                    </a:lnTo>
                    <a:lnTo>
                      <a:pt x="921" y="2451"/>
                    </a:lnTo>
                    <a:lnTo>
                      <a:pt x="987" y="2451"/>
                    </a:lnTo>
                    <a:lnTo>
                      <a:pt x="1055" y="2451"/>
                    </a:lnTo>
                    <a:lnTo>
                      <a:pt x="1125" y="2451"/>
                    </a:lnTo>
                    <a:lnTo>
                      <a:pt x="1198" y="2451"/>
                    </a:lnTo>
                    <a:lnTo>
                      <a:pt x="1271" y="2451"/>
                    </a:lnTo>
                    <a:lnTo>
                      <a:pt x="1341" y="2451"/>
                    </a:lnTo>
                    <a:lnTo>
                      <a:pt x="1408" y="2451"/>
                    </a:lnTo>
                    <a:lnTo>
                      <a:pt x="1474" y="2451"/>
                    </a:lnTo>
                    <a:lnTo>
                      <a:pt x="1538" y="2451"/>
                    </a:lnTo>
                    <a:lnTo>
                      <a:pt x="1600" y="2451"/>
                    </a:lnTo>
                    <a:lnTo>
                      <a:pt x="1658" y="2451"/>
                    </a:lnTo>
                    <a:lnTo>
                      <a:pt x="1716" y="2451"/>
                    </a:lnTo>
                    <a:lnTo>
                      <a:pt x="1770" y="2451"/>
                    </a:lnTo>
                    <a:lnTo>
                      <a:pt x="1824" y="2451"/>
                    </a:lnTo>
                    <a:lnTo>
                      <a:pt x="1876" y="2451"/>
                    </a:lnTo>
                    <a:lnTo>
                      <a:pt x="1925" y="2451"/>
                    </a:lnTo>
                    <a:lnTo>
                      <a:pt x="1974" y="2451"/>
                    </a:lnTo>
                    <a:lnTo>
                      <a:pt x="2020" y="2451"/>
                    </a:lnTo>
                    <a:lnTo>
                      <a:pt x="2065" y="2451"/>
                    </a:lnTo>
                    <a:lnTo>
                      <a:pt x="2108" y="2451"/>
                    </a:lnTo>
                    <a:lnTo>
                      <a:pt x="2102" y="2414"/>
                    </a:lnTo>
                    <a:lnTo>
                      <a:pt x="2094" y="2377"/>
                    </a:lnTo>
                    <a:lnTo>
                      <a:pt x="2085" y="2341"/>
                    </a:lnTo>
                    <a:lnTo>
                      <a:pt x="2075" y="2307"/>
                    </a:lnTo>
                    <a:lnTo>
                      <a:pt x="2063" y="2271"/>
                    </a:lnTo>
                    <a:lnTo>
                      <a:pt x="2048" y="2238"/>
                    </a:lnTo>
                    <a:lnTo>
                      <a:pt x="2034" y="2205"/>
                    </a:lnTo>
                    <a:lnTo>
                      <a:pt x="2018" y="2171"/>
                    </a:lnTo>
                    <a:lnTo>
                      <a:pt x="2001" y="2140"/>
                    </a:lnTo>
                    <a:lnTo>
                      <a:pt x="1983" y="2109"/>
                    </a:lnTo>
                    <a:lnTo>
                      <a:pt x="1962" y="2078"/>
                    </a:lnTo>
                    <a:lnTo>
                      <a:pt x="1942" y="2049"/>
                    </a:lnTo>
                    <a:lnTo>
                      <a:pt x="1920" y="2020"/>
                    </a:lnTo>
                    <a:lnTo>
                      <a:pt x="1897" y="1992"/>
                    </a:lnTo>
                    <a:lnTo>
                      <a:pt x="1874" y="1965"/>
                    </a:lnTo>
                    <a:lnTo>
                      <a:pt x="1848" y="1940"/>
                    </a:lnTo>
                    <a:close/>
                    <a:moveTo>
                      <a:pt x="1196" y="1400"/>
                    </a:moveTo>
                    <a:lnTo>
                      <a:pt x="1227" y="1401"/>
                    </a:lnTo>
                    <a:lnTo>
                      <a:pt x="1258" y="1402"/>
                    </a:lnTo>
                    <a:lnTo>
                      <a:pt x="1288" y="1404"/>
                    </a:lnTo>
                    <a:lnTo>
                      <a:pt x="1318" y="1406"/>
                    </a:lnTo>
                    <a:lnTo>
                      <a:pt x="1349" y="1410"/>
                    </a:lnTo>
                    <a:lnTo>
                      <a:pt x="1378" y="1414"/>
                    </a:lnTo>
                    <a:lnTo>
                      <a:pt x="1407" y="1419"/>
                    </a:lnTo>
                    <a:lnTo>
                      <a:pt x="1437" y="1424"/>
                    </a:lnTo>
                    <a:lnTo>
                      <a:pt x="1466" y="1430"/>
                    </a:lnTo>
                    <a:lnTo>
                      <a:pt x="1495" y="1437"/>
                    </a:lnTo>
                    <a:lnTo>
                      <a:pt x="1524" y="1445"/>
                    </a:lnTo>
                    <a:lnTo>
                      <a:pt x="1552" y="1454"/>
                    </a:lnTo>
                    <a:lnTo>
                      <a:pt x="1579" y="1463"/>
                    </a:lnTo>
                    <a:lnTo>
                      <a:pt x="1608" y="1472"/>
                    </a:lnTo>
                    <a:lnTo>
                      <a:pt x="1635" y="1483"/>
                    </a:lnTo>
                    <a:lnTo>
                      <a:pt x="1662" y="1493"/>
                    </a:lnTo>
                    <a:lnTo>
                      <a:pt x="1688" y="1505"/>
                    </a:lnTo>
                    <a:lnTo>
                      <a:pt x="1715" y="1517"/>
                    </a:lnTo>
                    <a:lnTo>
                      <a:pt x="1741" y="1530"/>
                    </a:lnTo>
                    <a:lnTo>
                      <a:pt x="1766" y="1544"/>
                    </a:lnTo>
                    <a:lnTo>
                      <a:pt x="1792" y="1558"/>
                    </a:lnTo>
                    <a:lnTo>
                      <a:pt x="1817" y="1572"/>
                    </a:lnTo>
                    <a:lnTo>
                      <a:pt x="1841" y="1587"/>
                    </a:lnTo>
                    <a:lnTo>
                      <a:pt x="1865" y="1603"/>
                    </a:lnTo>
                    <a:lnTo>
                      <a:pt x="1889" y="1619"/>
                    </a:lnTo>
                    <a:lnTo>
                      <a:pt x="1912" y="1635"/>
                    </a:lnTo>
                    <a:lnTo>
                      <a:pt x="1934" y="1653"/>
                    </a:lnTo>
                    <a:lnTo>
                      <a:pt x="1957" y="1671"/>
                    </a:lnTo>
                    <a:lnTo>
                      <a:pt x="1979" y="1689"/>
                    </a:lnTo>
                    <a:lnTo>
                      <a:pt x="2001" y="1708"/>
                    </a:lnTo>
                    <a:lnTo>
                      <a:pt x="2021" y="1727"/>
                    </a:lnTo>
                    <a:lnTo>
                      <a:pt x="2042" y="1748"/>
                    </a:lnTo>
                    <a:lnTo>
                      <a:pt x="2062" y="1768"/>
                    </a:lnTo>
                    <a:lnTo>
                      <a:pt x="2082" y="1789"/>
                    </a:lnTo>
                    <a:lnTo>
                      <a:pt x="2101" y="1810"/>
                    </a:lnTo>
                    <a:lnTo>
                      <a:pt x="2119" y="1832"/>
                    </a:lnTo>
                    <a:lnTo>
                      <a:pt x="2137" y="1854"/>
                    </a:lnTo>
                    <a:lnTo>
                      <a:pt x="2155" y="1876"/>
                    </a:lnTo>
                    <a:lnTo>
                      <a:pt x="2172" y="1899"/>
                    </a:lnTo>
                    <a:lnTo>
                      <a:pt x="2188" y="1923"/>
                    </a:lnTo>
                    <a:lnTo>
                      <a:pt x="2204" y="1947"/>
                    </a:lnTo>
                    <a:lnTo>
                      <a:pt x="2219" y="1971"/>
                    </a:lnTo>
                    <a:lnTo>
                      <a:pt x="2233" y="1995"/>
                    </a:lnTo>
                    <a:lnTo>
                      <a:pt x="2248" y="2021"/>
                    </a:lnTo>
                    <a:lnTo>
                      <a:pt x="2262" y="2046"/>
                    </a:lnTo>
                    <a:lnTo>
                      <a:pt x="2275" y="2072"/>
                    </a:lnTo>
                    <a:lnTo>
                      <a:pt x="2287" y="2097"/>
                    </a:lnTo>
                    <a:lnTo>
                      <a:pt x="2298" y="2125"/>
                    </a:lnTo>
                    <a:lnTo>
                      <a:pt x="2309" y="2151"/>
                    </a:lnTo>
                    <a:lnTo>
                      <a:pt x="2319" y="2178"/>
                    </a:lnTo>
                    <a:lnTo>
                      <a:pt x="2329" y="2206"/>
                    </a:lnTo>
                    <a:lnTo>
                      <a:pt x="2339" y="2233"/>
                    </a:lnTo>
                    <a:lnTo>
                      <a:pt x="2347" y="2261"/>
                    </a:lnTo>
                    <a:lnTo>
                      <a:pt x="2355" y="2289"/>
                    </a:lnTo>
                    <a:lnTo>
                      <a:pt x="2362" y="2318"/>
                    </a:lnTo>
                    <a:lnTo>
                      <a:pt x="2368" y="2347"/>
                    </a:lnTo>
                    <a:lnTo>
                      <a:pt x="2374" y="2376"/>
                    </a:lnTo>
                    <a:lnTo>
                      <a:pt x="2379" y="2406"/>
                    </a:lnTo>
                    <a:lnTo>
                      <a:pt x="2383" y="2435"/>
                    </a:lnTo>
                    <a:lnTo>
                      <a:pt x="2386" y="2464"/>
                    </a:lnTo>
                    <a:lnTo>
                      <a:pt x="2389" y="2495"/>
                    </a:lnTo>
                    <a:lnTo>
                      <a:pt x="2391" y="2525"/>
                    </a:lnTo>
                    <a:lnTo>
                      <a:pt x="2392" y="2555"/>
                    </a:lnTo>
                    <a:lnTo>
                      <a:pt x="2392" y="2586"/>
                    </a:lnTo>
                    <a:lnTo>
                      <a:pt x="2392" y="2600"/>
                    </a:lnTo>
                    <a:lnTo>
                      <a:pt x="2390" y="2613"/>
                    </a:lnTo>
                    <a:lnTo>
                      <a:pt x="2386" y="2626"/>
                    </a:lnTo>
                    <a:lnTo>
                      <a:pt x="2382" y="2638"/>
                    </a:lnTo>
                    <a:lnTo>
                      <a:pt x="2376" y="2650"/>
                    </a:lnTo>
                    <a:lnTo>
                      <a:pt x="2369" y="2661"/>
                    </a:lnTo>
                    <a:lnTo>
                      <a:pt x="2361" y="2672"/>
                    </a:lnTo>
                    <a:lnTo>
                      <a:pt x="2353" y="2682"/>
                    </a:lnTo>
                    <a:lnTo>
                      <a:pt x="2343" y="2691"/>
                    </a:lnTo>
                    <a:lnTo>
                      <a:pt x="2331" y="2699"/>
                    </a:lnTo>
                    <a:lnTo>
                      <a:pt x="2320" y="2705"/>
                    </a:lnTo>
                    <a:lnTo>
                      <a:pt x="2308" y="2711"/>
                    </a:lnTo>
                    <a:lnTo>
                      <a:pt x="2296" y="2715"/>
                    </a:lnTo>
                    <a:lnTo>
                      <a:pt x="2283" y="2719"/>
                    </a:lnTo>
                    <a:lnTo>
                      <a:pt x="2269" y="2721"/>
                    </a:lnTo>
                    <a:lnTo>
                      <a:pt x="2256" y="2722"/>
                    </a:lnTo>
                    <a:lnTo>
                      <a:pt x="2250" y="2721"/>
                    </a:lnTo>
                    <a:lnTo>
                      <a:pt x="2244" y="2721"/>
                    </a:lnTo>
                    <a:lnTo>
                      <a:pt x="2147" y="2721"/>
                    </a:lnTo>
                    <a:lnTo>
                      <a:pt x="2055" y="2721"/>
                    </a:lnTo>
                    <a:lnTo>
                      <a:pt x="1969" y="2722"/>
                    </a:lnTo>
                    <a:lnTo>
                      <a:pt x="1886" y="2722"/>
                    </a:lnTo>
                    <a:lnTo>
                      <a:pt x="1807" y="2722"/>
                    </a:lnTo>
                    <a:lnTo>
                      <a:pt x="1731" y="2722"/>
                    </a:lnTo>
                    <a:lnTo>
                      <a:pt x="1660" y="2722"/>
                    </a:lnTo>
                    <a:lnTo>
                      <a:pt x="1593" y="2722"/>
                    </a:lnTo>
                    <a:lnTo>
                      <a:pt x="1531" y="2723"/>
                    </a:lnTo>
                    <a:lnTo>
                      <a:pt x="1472" y="2723"/>
                    </a:lnTo>
                    <a:lnTo>
                      <a:pt x="1417" y="2723"/>
                    </a:lnTo>
                    <a:lnTo>
                      <a:pt x="1365" y="2723"/>
                    </a:lnTo>
                    <a:lnTo>
                      <a:pt x="1317" y="2723"/>
                    </a:lnTo>
                    <a:lnTo>
                      <a:pt x="1274" y="2723"/>
                    </a:lnTo>
                    <a:lnTo>
                      <a:pt x="1235" y="2723"/>
                    </a:lnTo>
                    <a:lnTo>
                      <a:pt x="1198" y="2723"/>
                    </a:lnTo>
                    <a:lnTo>
                      <a:pt x="1162" y="2723"/>
                    </a:lnTo>
                    <a:lnTo>
                      <a:pt x="1121" y="2723"/>
                    </a:lnTo>
                    <a:lnTo>
                      <a:pt x="1078" y="2723"/>
                    </a:lnTo>
                    <a:lnTo>
                      <a:pt x="1029" y="2723"/>
                    </a:lnTo>
                    <a:lnTo>
                      <a:pt x="978" y="2723"/>
                    </a:lnTo>
                    <a:lnTo>
                      <a:pt x="922" y="2723"/>
                    </a:lnTo>
                    <a:lnTo>
                      <a:pt x="863" y="2723"/>
                    </a:lnTo>
                    <a:lnTo>
                      <a:pt x="799" y="2722"/>
                    </a:lnTo>
                    <a:lnTo>
                      <a:pt x="730" y="2722"/>
                    </a:lnTo>
                    <a:lnTo>
                      <a:pt x="658" y="2722"/>
                    </a:lnTo>
                    <a:lnTo>
                      <a:pt x="582" y="2722"/>
                    </a:lnTo>
                    <a:lnTo>
                      <a:pt x="502" y="2722"/>
                    </a:lnTo>
                    <a:lnTo>
                      <a:pt x="417" y="2722"/>
                    </a:lnTo>
                    <a:lnTo>
                      <a:pt x="328" y="2721"/>
                    </a:lnTo>
                    <a:lnTo>
                      <a:pt x="235" y="2721"/>
                    </a:lnTo>
                    <a:lnTo>
                      <a:pt x="137" y="2721"/>
                    </a:lnTo>
                    <a:lnTo>
                      <a:pt x="122" y="2720"/>
                    </a:lnTo>
                    <a:lnTo>
                      <a:pt x="109" y="2718"/>
                    </a:lnTo>
                    <a:lnTo>
                      <a:pt x="96" y="2715"/>
                    </a:lnTo>
                    <a:lnTo>
                      <a:pt x="84" y="2710"/>
                    </a:lnTo>
                    <a:lnTo>
                      <a:pt x="72" y="2705"/>
                    </a:lnTo>
                    <a:lnTo>
                      <a:pt x="61" y="2698"/>
                    </a:lnTo>
                    <a:lnTo>
                      <a:pt x="50" y="2690"/>
                    </a:lnTo>
                    <a:lnTo>
                      <a:pt x="41" y="2682"/>
                    </a:lnTo>
                    <a:lnTo>
                      <a:pt x="31" y="2671"/>
                    </a:lnTo>
                    <a:lnTo>
                      <a:pt x="23" y="2661"/>
                    </a:lnTo>
                    <a:lnTo>
                      <a:pt x="17" y="2650"/>
                    </a:lnTo>
                    <a:lnTo>
                      <a:pt x="11" y="2638"/>
                    </a:lnTo>
                    <a:lnTo>
                      <a:pt x="6" y="2626"/>
                    </a:lnTo>
                    <a:lnTo>
                      <a:pt x="3" y="2613"/>
                    </a:lnTo>
                    <a:lnTo>
                      <a:pt x="1" y="2600"/>
                    </a:lnTo>
                    <a:lnTo>
                      <a:pt x="0" y="2586"/>
                    </a:lnTo>
                    <a:lnTo>
                      <a:pt x="0" y="2555"/>
                    </a:lnTo>
                    <a:lnTo>
                      <a:pt x="1" y="2525"/>
                    </a:lnTo>
                    <a:lnTo>
                      <a:pt x="3" y="2495"/>
                    </a:lnTo>
                    <a:lnTo>
                      <a:pt x="6" y="2464"/>
                    </a:lnTo>
                    <a:lnTo>
                      <a:pt x="9" y="2435"/>
                    </a:lnTo>
                    <a:lnTo>
                      <a:pt x="13" y="2406"/>
                    </a:lnTo>
                    <a:lnTo>
                      <a:pt x="18" y="2376"/>
                    </a:lnTo>
                    <a:lnTo>
                      <a:pt x="24" y="2347"/>
                    </a:lnTo>
                    <a:lnTo>
                      <a:pt x="30" y="2318"/>
                    </a:lnTo>
                    <a:lnTo>
                      <a:pt x="38" y="2289"/>
                    </a:lnTo>
                    <a:lnTo>
                      <a:pt x="46" y="2261"/>
                    </a:lnTo>
                    <a:lnTo>
                      <a:pt x="54" y="2233"/>
                    </a:lnTo>
                    <a:lnTo>
                      <a:pt x="63" y="2206"/>
                    </a:lnTo>
                    <a:lnTo>
                      <a:pt x="72" y="2178"/>
                    </a:lnTo>
                    <a:lnTo>
                      <a:pt x="83" y="2151"/>
                    </a:lnTo>
                    <a:lnTo>
                      <a:pt x="94" y="2125"/>
                    </a:lnTo>
                    <a:lnTo>
                      <a:pt x="105" y="2097"/>
                    </a:lnTo>
                    <a:lnTo>
                      <a:pt x="117" y="2072"/>
                    </a:lnTo>
                    <a:lnTo>
                      <a:pt x="131" y="2046"/>
                    </a:lnTo>
                    <a:lnTo>
                      <a:pt x="144" y="2021"/>
                    </a:lnTo>
                    <a:lnTo>
                      <a:pt x="158" y="1995"/>
                    </a:lnTo>
                    <a:lnTo>
                      <a:pt x="173" y="1971"/>
                    </a:lnTo>
                    <a:lnTo>
                      <a:pt x="188" y="1947"/>
                    </a:lnTo>
                    <a:lnTo>
                      <a:pt x="204" y="1923"/>
                    </a:lnTo>
                    <a:lnTo>
                      <a:pt x="221" y="1899"/>
                    </a:lnTo>
                    <a:lnTo>
                      <a:pt x="238" y="1876"/>
                    </a:lnTo>
                    <a:lnTo>
                      <a:pt x="255" y="1854"/>
                    </a:lnTo>
                    <a:lnTo>
                      <a:pt x="273" y="1832"/>
                    </a:lnTo>
                    <a:lnTo>
                      <a:pt x="291" y="1810"/>
                    </a:lnTo>
                    <a:lnTo>
                      <a:pt x="311" y="1789"/>
                    </a:lnTo>
                    <a:lnTo>
                      <a:pt x="330" y="1768"/>
                    </a:lnTo>
                    <a:lnTo>
                      <a:pt x="350" y="1748"/>
                    </a:lnTo>
                    <a:lnTo>
                      <a:pt x="371" y="1727"/>
                    </a:lnTo>
                    <a:lnTo>
                      <a:pt x="391" y="1708"/>
                    </a:lnTo>
                    <a:lnTo>
                      <a:pt x="414" y="1689"/>
                    </a:lnTo>
                    <a:lnTo>
                      <a:pt x="435" y="1671"/>
                    </a:lnTo>
                    <a:lnTo>
                      <a:pt x="457" y="1653"/>
                    </a:lnTo>
                    <a:lnTo>
                      <a:pt x="480" y="1635"/>
                    </a:lnTo>
                    <a:lnTo>
                      <a:pt x="504" y="1619"/>
                    </a:lnTo>
                    <a:lnTo>
                      <a:pt x="527" y="1603"/>
                    </a:lnTo>
                    <a:lnTo>
                      <a:pt x="551" y="1587"/>
                    </a:lnTo>
                    <a:lnTo>
                      <a:pt x="575" y="1572"/>
                    </a:lnTo>
                    <a:lnTo>
                      <a:pt x="601" y="1558"/>
                    </a:lnTo>
                    <a:lnTo>
                      <a:pt x="626" y="1544"/>
                    </a:lnTo>
                    <a:lnTo>
                      <a:pt x="651" y="1530"/>
                    </a:lnTo>
                    <a:lnTo>
                      <a:pt x="677" y="1517"/>
                    </a:lnTo>
                    <a:lnTo>
                      <a:pt x="704" y="1505"/>
                    </a:lnTo>
                    <a:lnTo>
                      <a:pt x="730" y="1493"/>
                    </a:lnTo>
                    <a:lnTo>
                      <a:pt x="757" y="1483"/>
                    </a:lnTo>
                    <a:lnTo>
                      <a:pt x="785" y="1472"/>
                    </a:lnTo>
                    <a:lnTo>
                      <a:pt x="812" y="1463"/>
                    </a:lnTo>
                    <a:lnTo>
                      <a:pt x="840" y="1454"/>
                    </a:lnTo>
                    <a:lnTo>
                      <a:pt x="869" y="1445"/>
                    </a:lnTo>
                    <a:lnTo>
                      <a:pt x="897" y="1437"/>
                    </a:lnTo>
                    <a:lnTo>
                      <a:pt x="926" y="1430"/>
                    </a:lnTo>
                    <a:lnTo>
                      <a:pt x="956" y="1424"/>
                    </a:lnTo>
                    <a:lnTo>
                      <a:pt x="985" y="1419"/>
                    </a:lnTo>
                    <a:lnTo>
                      <a:pt x="1014" y="1414"/>
                    </a:lnTo>
                    <a:lnTo>
                      <a:pt x="1043" y="1410"/>
                    </a:lnTo>
                    <a:lnTo>
                      <a:pt x="1074" y="1406"/>
                    </a:lnTo>
                    <a:lnTo>
                      <a:pt x="1104" y="1404"/>
                    </a:lnTo>
                    <a:lnTo>
                      <a:pt x="1134" y="1402"/>
                    </a:lnTo>
                    <a:lnTo>
                      <a:pt x="1165" y="1401"/>
                    </a:lnTo>
                    <a:lnTo>
                      <a:pt x="1196" y="1400"/>
                    </a:lnTo>
                    <a:close/>
                    <a:moveTo>
                      <a:pt x="1474" y="386"/>
                    </a:moveTo>
                    <a:lnTo>
                      <a:pt x="1460" y="373"/>
                    </a:lnTo>
                    <a:lnTo>
                      <a:pt x="1446" y="361"/>
                    </a:lnTo>
                    <a:lnTo>
                      <a:pt x="1431" y="350"/>
                    </a:lnTo>
                    <a:lnTo>
                      <a:pt x="1416" y="339"/>
                    </a:lnTo>
                    <a:lnTo>
                      <a:pt x="1399" y="329"/>
                    </a:lnTo>
                    <a:lnTo>
                      <a:pt x="1383" y="320"/>
                    </a:lnTo>
                    <a:lnTo>
                      <a:pt x="1366" y="310"/>
                    </a:lnTo>
                    <a:lnTo>
                      <a:pt x="1349" y="302"/>
                    </a:lnTo>
                    <a:lnTo>
                      <a:pt x="1332" y="296"/>
                    </a:lnTo>
                    <a:lnTo>
                      <a:pt x="1313" y="290"/>
                    </a:lnTo>
                    <a:lnTo>
                      <a:pt x="1294" y="284"/>
                    </a:lnTo>
                    <a:lnTo>
                      <a:pt x="1275" y="280"/>
                    </a:lnTo>
                    <a:lnTo>
                      <a:pt x="1256" y="277"/>
                    </a:lnTo>
                    <a:lnTo>
                      <a:pt x="1237" y="274"/>
                    </a:lnTo>
                    <a:lnTo>
                      <a:pt x="1216" y="273"/>
                    </a:lnTo>
                    <a:lnTo>
                      <a:pt x="1196" y="272"/>
                    </a:lnTo>
                    <a:lnTo>
                      <a:pt x="1176" y="273"/>
                    </a:lnTo>
                    <a:lnTo>
                      <a:pt x="1157" y="274"/>
                    </a:lnTo>
                    <a:lnTo>
                      <a:pt x="1136" y="277"/>
                    </a:lnTo>
                    <a:lnTo>
                      <a:pt x="1117" y="280"/>
                    </a:lnTo>
                    <a:lnTo>
                      <a:pt x="1098" y="284"/>
                    </a:lnTo>
                    <a:lnTo>
                      <a:pt x="1080" y="290"/>
                    </a:lnTo>
                    <a:lnTo>
                      <a:pt x="1062" y="296"/>
                    </a:lnTo>
                    <a:lnTo>
                      <a:pt x="1043" y="302"/>
                    </a:lnTo>
                    <a:lnTo>
                      <a:pt x="1026" y="310"/>
                    </a:lnTo>
                    <a:lnTo>
                      <a:pt x="1009" y="320"/>
                    </a:lnTo>
                    <a:lnTo>
                      <a:pt x="993" y="329"/>
                    </a:lnTo>
                    <a:lnTo>
                      <a:pt x="977" y="339"/>
                    </a:lnTo>
                    <a:lnTo>
                      <a:pt x="962" y="350"/>
                    </a:lnTo>
                    <a:lnTo>
                      <a:pt x="947" y="361"/>
                    </a:lnTo>
                    <a:lnTo>
                      <a:pt x="932" y="373"/>
                    </a:lnTo>
                    <a:lnTo>
                      <a:pt x="919" y="386"/>
                    </a:lnTo>
                    <a:lnTo>
                      <a:pt x="906" y="399"/>
                    </a:lnTo>
                    <a:lnTo>
                      <a:pt x="894" y="414"/>
                    </a:lnTo>
                    <a:lnTo>
                      <a:pt x="882" y="429"/>
                    </a:lnTo>
                    <a:lnTo>
                      <a:pt x="872" y="444"/>
                    </a:lnTo>
                    <a:lnTo>
                      <a:pt x="860" y="459"/>
                    </a:lnTo>
                    <a:lnTo>
                      <a:pt x="851" y="475"/>
                    </a:lnTo>
                    <a:lnTo>
                      <a:pt x="843" y="492"/>
                    </a:lnTo>
                    <a:lnTo>
                      <a:pt x="835" y="510"/>
                    </a:lnTo>
                    <a:lnTo>
                      <a:pt x="828" y="528"/>
                    </a:lnTo>
                    <a:lnTo>
                      <a:pt x="822" y="545"/>
                    </a:lnTo>
                    <a:lnTo>
                      <a:pt x="816" y="564"/>
                    </a:lnTo>
                    <a:lnTo>
                      <a:pt x="812" y="582"/>
                    </a:lnTo>
                    <a:lnTo>
                      <a:pt x="809" y="602"/>
                    </a:lnTo>
                    <a:lnTo>
                      <a:pt x="806" y="621"/>
                    </a:lnTo>
                    <a:lnTo>
                      <a:pt x="805" y="641"/>
                    </a:lnTo>
                    <a:lnTo>
                      <a:pt x="804" y="661"/>
                    </a:lnTo>
                    <a:lnTo>
                      <a:pt x="805" y="681"/>
                    </a:lnTo>
                    <a:lnTo>
                      <a:pt x="806" y="701"/>
                    </a:lnTo>
                    <a:lnTo>
                      <a:pt x="809" y="720"/>
                    </a:lnTo>
                    <a:lnTo>
                      <a:pt x="812" y="739"/>
                    </a:lnTo>
                    <a:lnTo>
                      <a:pt x="816" y="758"/>
                    </a:lnTo>
                    <a:lnTo>
                      <a:pt x="822" y="776"/>
                    </a:lnTo>
                    <a:lnTo>
                      <a:pt x="828" y="795"/>
                    </a:lnTo>
                    <a:lnTo>
                      <a:pt x="835" y="812"/>
                    </a:lnTo>
                    <a:lnTo>
                      <a:pt x="843" y="829"/>
                    </a:lnTo>
                    <a:lnTo>
                      <a:pt x="851" y="846"/>
                    </a:lnTo>
                    <a:lnTo>
                      <a:pt x="860" y="862"/>
                    </a:lnTo>
                    <a:lnTo>
                      <a:pt x="872" y="878"/>
                    </a:lnTo>
                    <a:lnTo>
                      <a:pt x="882" y="894"/>
                    </a:lnTo>
                    <a:lnTo>
                      <a:pt x="894" y="908"/>
                    </a:lnTo>
                    <a:lnTo>
                      <a:pt x="906" y="922"/>
                    </a:lnTo>
                    <a:lnTo>
                      <a:pt x="919" y="936"/>
                    </a:lnTo>
                    <a:lnTo>
                      <a:pt x="932" y="948"/>
                    </a:lnTo>
                    <a:lnTo>
                      <a:pt x="947" y="961"/>
                    </a:lnTo>
                    <a:lnTo>
                      <a:pt x="962" y="972"/>
                    </a:lnTo>
                    <a:lnTo>
                      <a:pt x="977" y="984"/>
                    </a:lnTo>
                    <a:lnTo>
                      <a:pt x="993" y="994"/>
                    </a:lnTo>
                    <a:lnTo>
                      <a:pt x="1009" y="1003"/>
                    </a:lnTo>
                    <a:lnTo>
                      <a:pt x="1026" y="1011"/>
                    </a:lnTo>
                    <a:lnTo>
                      <a:pt x="1043" y="1019"/>
                    </a:lnTo>
                    <a:lnTo>
                      <a:pt x="1062" y="1026"/>
                    </a:lnTo>
                    <a:lnTo>
                      <a:pt x="1080" y="1032"/>
                    </a:lnTo>
                    <a:lnTo>
                      <a:pt x="1098" y="1037"/>
                    </a:lnTo>
                    <a:lnTo>
                      <a:pt x="1117" y="1042"/>
                    </a:lnTo>
                    <a:lnTo>
                      <a:pt x="1136" y="1045"/>
                    </a:lnTo>
                    <a:lnTo>
                      <a:pt x="1157" y="1047"/>
                    </a:lnTo>
                    <a:lnTo>
                      <a:pt x="1176" y="1049"/>
                    </a:lnTo>
                    <a:lnTo>
                      <a:pt x="1196" y="1049"/>
                    </a:lnTo>
                    <a:lnTo>
                      <a:pt x="1216" y="1049"/>
                    </a:lnTo>
                    <a:lnTo>
                      <a:pt x="1237" y="1047"/>
                    </a:lnTo>
                    <a:lnTo>
                      <a:pt x="1256" y="1045"/>
                    </a:lnTo>
                    <a:lnTo>
                      <a:pt x="1275" y="1042"/>
                    </a:lnTo>
                    <a:lnTo>
                      <a:pt x="1294" y="1037"/>
                    </a:lnTo>
                    <a:lnTo>
                      <a:pt x="1313" y="1032"/>
                    </a:lnTo>
                    <a:lnTo>
                      <a:pt x="1332" y="1026"/>
                    </a:lnTo>
                    <a:lnTo>
                      <a:pt x="1349" y="1019"/>
                    </a:lnTo>
                    <a:lnTo>
                      <a:pt x="1366" y="1011"/>
                    </a:lnTo>
                    <a:lnTo>
                      <a:pt x="1383" y="1003"/>
                    </a:lnTo>
                    <a:lnTo>
                      <a:pt x="1399" y="994"/>
                    </a:lnTo>
                    <a:lnTo>
                      <a:pt x="1416" y="984"/>
                    </a:lnTo>
                    <a:lnTo>
                      <a:pt x="1431" y="972"/>
                    </a:lnTo>
                    <a:lnTo>
                      <a:pt x="1446" y="961"/>
                    </a:lnTo>
                    <a:lnTo>
                      <a:pt x="1460" y="948"/>
                    </a:lnTo>
                    <a:lnTo>
                      <a:pt x="1474" y="936"/>
                    </a:lnTo>
                    <a:lnTo>
                      <a:pt x="1487" y="922"/>
                    </a:lnTo>
                    <a:lnTo>
                      <a:pt x="1499" y="908"/>
                    </a:lnTo>
                    <a:lnTo>
                      <a:pt x="1511" y="894"/>
                    </a:lnTo>
                    <a:lnTo>
                      <a:pt x="1522" y="878"/>
                    </a:lnTo>
                    <a:lnTo>
                      <a:pt x="1532" y="862"/>
                    </a:lnTo>
                    <a:lnTo>
                      <a:pt x="1541" y="846"/>
                    </a:lnTo>
                    <a:lnTo>
                      <a:pt x="1550" y="829"/>
                    </a:lnTo>
                    <a:lnTo>
                      <a:pt x="1558" y="812"/>
                    </a:lnTo>
                    <a:lnTo>
                      <a:pt x="1565" y="795"/>
                    </a:lnTo>
                    <a:lnTo>
                      <a:pt x="1571" y="776"/>
                    </a:lnTo>
                    <a:lnTo>
                      <a:pt x="1576" y="758"/>
                    </a:lnTo>
                    <a:lnTo>
                      <a:pt x="1580" y="739"/>
                    </a:lnTo>
                    <a:lnTo>
                      <a:pt x="1584" y="720"/>
                    </a:lnTo>
                    <a:lnTo>
                      <a:pt x="1586" y="701"/>
                    </a:lnTo>
                    <a:lnTo>
                      <a:pt x="1588" y="681"/>
                    </a:lnTo>
                    <a:lnTo>
                      <a:pt x="1588" y="661"/>
                    </a:lnTo>
                    <a:lnTo>
                      <a:pt x="1588" y="641"/>
                    </a:lnTo>
                    <a:lnTo>
                      <a:pt x="1586" y="621"/>
                    </a:lnTo>
                    <a:lnTo>
                      <a:pt x="1584" y="602"/>
                    </a:lnTo>
                    <a:lnTo>
                      <a:pt x="1580" y="582"/>
                    </a:lnTo>
                    <a:lnTo>
                      <a:pt x="1576" y="564"/>
                    </a:lnTo>
                    <a:lnTo>
                      <a:pt x="1571" y="545"/>
                    </a:lnTo>
                    <a:lnTo>
                      <a:pt x="1565" y="528"/>
                    </a:lnTo>
                    <a:lnTo>
                      <a:pt x="1558" y="510"/>
                    </a:lnTo>
                    <a:lnTo>
                      <a:pt x="1550" y="492"/>
                    </a:lnTo>
                    <a:lnTo>
                      <a:pt x="1541" y="475"/>
                    </a:lnTo>
                    <a:lnTo>
                      <a:pt x="1532" y="459"/>
                    </a:lnTo>
                    <a:lnTo>
                      <a:pt x="1522" y="444"/>
                    </a:lnTo>
                    <a:lnTo>
                      <a:pt x="1511" y="429"/>
                    </a:lnTo>
                    <a:lnTo>
                      <a:pt x="1499" y="414"/>
                    </a:lnTo>
                    <a:lnTo>
                      <a:pt x="1487" y="399"/>
                    </a:lnTo>
                    <a:lnTo>
                      <a:pt x="1474" y="386"/>
                    </a:lnTo>
                    <a:close/>
                    <a:moveTo>
                      <a:pt x="1196" y="0"/>
                    </a:moveTo>
                    <a:lnTo>
                      <a:pt x="1231" y="1"/>
                    </a:lnTo>
                    <a:lnTo>
                      <a:pt x="1265" y="4"/>
                    </a:lnTo>
                    <a:lnTo>
                      <a:pt x="1298" y="8"/>
                    </a:lnTo>
                    <a:lnTo>
                      <a:pt x="1331" y="14"/>
                    </a:lnTo>
                    <a:lnTo>
                      <a:pt x="1363" y="21"/>
                    </a:lnTo>
                    <a:lnTo>
                      <a:pt x="1394" y="31"/>
                    </a:lnTo>
                    <a:lnTo>
                      <a:pt x="1426" y="41"/>
                    </a:lnTo>
                    <a:lnTo>
                      <a:pt x="1456" y="53"/>
                    </a:lnTo>
                    <a:lnTo>
                      <a:pt x="1485" y="66"/>
                    </a:lnTo>
                    <a:lnTo>
                      <a:pt x="1514" y="80"/>
                    </a:lnTo>
                    <a:lnTo>
                      <a:pt x="1542" y="96"/>
                    </a:lnTo>
                    <a:lnTo>
                      <a:pt x="1569" y="113"/>
                    </a:lnTo>
                    <a:lnTo>
                      <a:pt x="1595" y="132"/>
                    </a:lnTo>
                    <a:lnTo>
                      <a:pt x="1621" y="152"/>
                    </a:lnTo>
                    <a:lnTo>
                      <a:pt x="1644" y="172"/>
                    </a:lnTo>
                    <a:lnTo>
                      <a:pt x="1667" y="194"/>
                    </a:lnTo>
                    <a:lnTo>
                      <a:pt x="1690" y="216"/>
                    </a:lnTo>
                    <a:lnTo>
                      <a:pt x="1711" y="241"/>
                    </a:lnTo>
                    <a:lnTo>
                      <a:pt x="1731" y="266"/>
                    </a:lnTo>
                    <a:lnTo>
                      <a:pt x="1749" y="291"/>
                    </a:lnTo>
                    <a:lnTo>
                      <a:pt x="1766" y="319"/>
                    </a:lnTo>
                    <a:lnTo>
                      <a:pt x="1783" y="346"/>
                    </a:lnTo>
                    <a:lnTo>
                      <a:pt x="1798" y="375"/>
                    </a:lnTo>
                    <a:lnTo>
                      <a:pt x="1811" y="403"/>
                    </a:lnTo>
                    <a:lnTo>
                      <a:pt x="1823" y="434"/>
                    </a:lnTo>
                    <a:lnTo>
                      <a:pt x="1833" y="465"/>
                    </a:lnTo>
                    <a:lnTo>
                      <a:pt x="1842" y="495"/>
                    </a:lnTo>
                    <a:lnTo>
                      <a:pt x="1849" y="528"/>
                    </a:lnTo>
                    <a:lnTo>
                      <a:pt x="1855" y="560"/>
                    </a:lnTo>
                    <a:lnTo>
                      <a:pt x="1859" y="593"/>
                    </a:lnTo>
                    <a:lnTo>
                      <a:pt x="1862" y="627"/>
                    </a:lnTo>
                    <a:lnTo>
                      <a:pt x="1863" y="661"/>
                    </a:lnTo>
                    <a:lnTo>
                      <a:pt x="1862" y="695"/>
                    </a:lnTo>
                    <a:lnTo>
                      <a:pt x="1859" y="729"/>
                    </a:lnTo>
                    <a:lnTo>
                      <a:pt x="1855" y="761"/>
                    </a:lnTo>
                    <a:lnTo>
                      <a:pt x="1849" y="794"/>
                    </a:lnTo>
                    <a:lnTo>
                      <a:pt x="1842" y="826"/>
                    </a:lnTo>
                    <a:lnTo>
                      <a:pt x="1833" y="857"/>
                    </a:lnTo>
                    <a:lnTo>
                      <a:pt x="1823" y="888"/>
                    </a:lnTo>
                    <a:lnTo>
                      <a:pt x="1811" y="918"/>
                    </a:lnTo>
                    <a:lnTo>
                      <a:pt x="1798" y="947"/>
                    </a:lnTo>
                    <a:lnTo>
                      <a:pt x="1783" y="976"/>
                    </a:lnTo>
                    <a:lnTo>
                      <a:pt x="1766" y="1004"/>
                    </a:lnTo>
                    <a:lnTo>
                      <a:pt x="1749" y="1030"/>
                    </a:lnTo>
                    <a:lnTo>
                      <a:pt x="1731" y="1056"/>
                    </a:lnTo>
                    <a:lnTo>
                      <a:pt x="1711" y="1081"/>
                    </a:lnTo>
                    <a:lnTo>
                      <a:pt x="1690" y="1105"/>
                    </a:lnTo>
                    <a:lnTo>
                      <a:pt x="1667" y="1128"/>
                    </a:lnTo>
                    <a:lnTo>
                      <a:pt x="1644" y="1149"/>
                    </a:lnTo>
                    <a:lnTo>
                      <a:pt x="1621" y="1171"/>
                    </a:lnTo>
                    <a:lnTo>
                      <a:pt x="1595" y="1190"/>
                    </a:lnTo>
                    <a:lnTo>
                      <a:pt x="1569" y="1209"/>
                    </a:lnTo>
                    <a:lnTo>
                      <a:pt x="1542" y="1226"/>
                    </a:lnTo>
                    <a:lnTo>
                      <a:pt x="1514" y="1241"/>
                    </a:lnTo>
                    <a:lnTo>
                      <a:pt x="1485" y="1256"/>
                    </a:lnTo>
                    <a:lnTo>
                      <a:pt x="1456" y="1270"/>
                    </a:lnTo>
                    <a:lnTo>
                      <a:pt x="1426" y="1282"/>
                    </a:lnTo>
                    <a:lnTo>
                      <a:pt x="1394" y="1292"/>
                    </a:lnTo>
                    <a:lnTo>
                      <a:pt x="1363" y="1301"/>
                    </a:lnTo>
                    <a:lnTo>
                      <a:pt x="1331" y="1308"/>
                    </a:lnTo>
                    <a:lnTo>
                      <a:pt x="1298" y="1314"/>
                    </a:lnTo>
                    <a:lnTo>
                      <a:pt x="1265" y="1318"/>
                    </a:lnTo>
                    <a:lnTo>
                      <a:pt x="1231" y="1320"/>
                    </a:lnTo>
                    <a:lnTo>
                      <a:pt x="1196" y="1321"/>
                    </a:lnTo>
                    <a:lnTo>
                      <a:pt x="1162" y="1320"/>
                    </a:lnTo>
                    <a:lnTo>
                      <a:pt x="1128" y="1318"/>
                    </a:lnTo>
                    <a:lnTo>
                      <a:pt x="1095" y="1314"/>
                    </a:lnTo>
                    <a:lnTo>
                      <a:pt x="1062" y="1308"/>
                    </a:lnTo>
                    <a:lnTo>
                      <a:pt x="1030" y="1301"/>
                    </a:lnTo>
                    <a:lnTo>
                      <a:pt x="998" y="1292"/>
                    </a:lnTo>
                    <a:lnTo>
                      <a:pt x="968" y="1282"/>
                    </a:lnTo>
                    <a:lnTo>
                      <a:pt x="937" y="1270"/>
                    </a:lnTo>
                    <a:lnTo>
                      <a:pt x="907" y="1256"/>
                    </a:lnTo>
                    <a:lnTo>
                      <a:pt x="879" y="1241"/>
                    </a:lnTo>
                    <a:lnTo>
                      <a:pt x="850" y="1226"/>
                    </a:lnTo>
                    <a:lnTo>
                      <a:pt x="824" y="1209"/>
                    </a:lnTo>
                    <a:lnTo>
                      <a:pt x="798" y="1190"/>
                    </a:lnTo>
                    <a:lnTo>
                      <a:pt x="773" y="1171"/>
                    </a:lnTo>
                    <a:lnTo>
                      <a:pt x="748" y="1149"/>
                    </a:lnTo>
                    <a:lnTo>
                      <a:pt x="725" y="1128"/>
                    </a:lnTo>
                    <a:lnTo>
                      <a:pt x="703" y="1105"/>
                    </a:lnTo>
                    <a:lnTo>
                      <a:pt x="683" y="1081"/>
                    </a:lnTo>
                    <a:lnTo>
                      <a:pt x="662" y="1056"/>
                    </a:lnTo>
                    <a:lnTo>
                      <a:pt x="644" y="1030"/>
                    </a:lnTo>
                    <a:lnTo>
                      <a:pt x="626" y="1004"/>
                    </a:lnTo>
                    <a:lnTo>
                      <a:pt x="611" y="976"/>
                    </a:lnTo>
                    <a:lnTo>
                      <a:pt x="596" y="947"/>
                    </a:lnTo>
                    <a:lnTo>
                      <a:pt x="582" y="918"/>
                    </a:lnTo>
                    <a:lnTo>
                      <a:pt x="570" y="888"/>
                    </a:lnTo>
                    <a:lnTo>
                      <a:pt x="560" y="857"/>
                    </a:lnTo>
                    <a:lnTo>
                      <a:pt x="551" y="826"/>
                    </a:lnTo>
                    <a:lnTo>
                      <a:pt x="543" y="794"/>
                    </a:lnTo>
                    <a:lnTo>
                      <a:pt x="538" y="761"/>
                    </a:lnTo>
                    <a:lnTo>
                      <a:pt x="533" y="729"/>
                    </a:lnTo>
                    <a:lnTo>
                      <a:pt x="531" y="695"/>
                    </a:lnTo>
                    <a:lnTo>
                      <a:pt x="530" y="661"/>
                    </a:lnTo>
                    <a:lnTo>
                      <a:pt x="531" y="627"/>
                    </a:lnTo>
                    <a:lnTo>
                      <a:pt x="533" y="593"/>
                    </a:lnTo>
                    <a:lnTo>
                      <a:pt x="538" y="560"/>
                    </a:lnTo>
                    <a:lnTo>
                      <a:pt x="543" y="528"/>
                    </a:lnTo>
                    <a:lnTo>
                      <a:pt x="551" y="495"/>
                    </a:lnTo>
                    <a:lnTo>
                      <a:pt x="560" y="465"/>
                    </a:lnTo>
                    <a:lnTo>
                      <a:pt x="570" y="434"/>
                    </a:lnTo>
                    <a:lnTo>
                      <a:pt x="582" y="403"/>
                    </a:lnTo>
                    <a:lnTo>
                      <a:pt x="596" y="375"/>
                    </a:lnTo>
                    <a:lnTo>
                      <a:pt x="611" y="346"/>
                    </a:lnTo>
                    <a:lnTo>
                      <a:pt x="626" y="319"/>
                    </a:lnTo>
                    <a:lnTo>
                      <a:pt x="644" y="291"/>
                    </a:lnTo>
                    <a:lnTo>
                      <a:pt x="662" y="266"/>
                    </a:lnTo>
                    <a:lnTo>
                      <a:pt x="683" y="241"/>
                    </a:lnTo>
                    <a:lnTo>
                      <a:pt x="703" y="216"/>
                    </a:lnTo>
                    <a:lnTo>
                      <a:pt x="725" y="194"/>
                    </a:lnTo>
                    <a:lnTo>
                      <a:pt x="748" y="172"/>
                    </a:lnTo>
                    <a:lnTo>
                      <a:pt x="773" y="152"/>
                    </a:lnTo>
                    <a:lnTo>
                      <a:pt x="798" y="132"/>
                    </a:lnTo>
                    <a:lnTo>
                      <a:pt x="824" y="113"/>
                    </a:lnTo>
                    <a:lnTo>
                      <a:pt x="850" y="96"/>
                    </a:lnTo>
                    <a:lnTo>
                      <a:pt x="879" y="80"/>
                    </a:lnTo>
                    <a:lnTo>
                      <a:pt x="907" y="66"/>
                    </a:lnTo>
                    <a:lnTo>
                      <a:pt x="937" y="53"/>
                    </a:lnTo>
                    <a:lnTo>
                      <a:pt x="968" y="41"/>
                    </a:lnTo>
                    <a:lnTo>
                      <a:pt x="998" y="31"/>
                    </a:lnTo>
                    <a:lnTo>
                      <a:pt x="1030" y="21"/>
                    </a:lnTo>
                    <a:lnTo>
                      <a:pt x="1062" y="14"/>
                    </a:lnTo>
                    <a:lnTo>
                      <a:pt x="1095" y="8"/>
                    </a:lnTo>
                    <a:lnTo>
                      <a:pt x="1128" y="4"/>
                    </a:lnTo>
                    <a:lnTo>
                      <a:pt x="1162" y="1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6C7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  <p:sp>
            <p:nvSpPr>
              <p:cNvPr id="43" name="Freeform 34"/>
              <p:cNvSpPr>
                <a:spLocks noEditPoints="1"/>
              </p:cNvSpPr>
              <p:nvPr/>
            </p:nvSpPr>
            <p:spPr bwMode="auto">
              <a:xfrm>
                <a:off x="6448836" y="4756980"/>
                <a:ext cx="921290" cy="1048284"/>
              </a:xfrm>
              <a:custGeom>
                <a:avLst/>
                <a:gdLst>
                  <a:gd name="T0" fmla="*/ 251146658 w 2392"/>
                  <a:gd name="T1" fmla="*/ 269140276 h 2723"/>
                  <a:gd name="T2" fmla="*/ 221329523 w 2392"/>
                  <a:gd name="T3" fmla="*/ 254912410 h 2723"/>
                  <a:gd name="T4" fmla="*/ 187803734 w 2392"/>
                  <a:gd name="T5" fmla="*/ 248243122 h 2723"/>
                  <a:gd name="T6" fmla="*/ 153239568 w 2392"/>
                  <a:gd name="T7" fmla="*/ 249873486 h 2723"/>
                  <a:gd name="T8" fmla="*/ 121197009 w 2392"/>
                  <a:gd name="T9" fmla="*/ 259803119 h 2723"/>
                  <a:gd name="T10" fmla="*/ 92863490 w 2392"/>
                  <a:gd name="T11" fmla="*/ 276698469 h 2723"/>
                  <a:gd name="T12" fmla="*/ 63639493 w 2392"/>
                  <a:gd name="T13" fmla="*/ 307969901 h 2723"/>
                  <a:gd name="T14" fmla="*/ 43019852 w 2392"/>
                  <a:gd name="T15" fmla="*/ 357766664 h 2723"/>
                  <a:gd name="T16" fmla="*/ 109181338 w 2392"/>
                  <a:gd name="T17" fmla="*/ 363250232 h 2723"/>
                  <a:gd name="T18" fmla="*/ 208868614 w 2392"/>
                  <a:gd name="T19" fmla="*/ 363250232 h 2723"/>
                  <a:gd name="T20" fmla="*/ 292682895 w 2392"/>
                  <a:gd name="T21" fmla="*/ 363250232 h 2723"/>
                  <a:gd name="T22" fmla="*/ 301732104 w 2392"/>
                  <a:gd name="T23" fmla="*/ 326792046 h 2723"/>
                  <a:gd name="T24" fmla="*/ 177419579 w 2392"/>
                  <a:gd name="T25" fmla="*/ 207486702 h 2723"/>
                  <a:gd name="T26" fmla="*/ 221774377 w 2392"/>
                  <a:gd name="T27" fmla="*/ 212970656 h 2723"/>
                  <a:gd name="T28" fmla="*/ 261975667 w 2392"/>
                  <a:gd name="T29" fmla="*/ 228828502 h 2723"/>
                  <a:gd name="T30" fmla="*/ 296688118 w 2392"/>
                  <a:gd name="T31" fmla="*/ 253133830 h 2723"/>
                  <a:gd name="T32" fmla="*/ 324428499 w 2392"/>
                  <a:gd name="T33" fmla="*/ 284998122 h 2723"/>
                  <a:gd name="T34" fmla="*/ 344158433 w 2392"/>
                  <a:gd name="T35" fmla="*/ 322790243 h 2723"/>
                  <a:gd name="T36" fmla="*/ 353949065 w 2392"/>
                  <a:gd name="T37" fmla="*/ 365177027 h 2723"/>
                  <a:gd name="T38" fmla="*/ 351278787 w 2392"/>
                  <a:gd name="T39" fmla="*/ 394373449 h 2723"/>
                  <a:gd name="T40" fmla="*/ 334516085 w 2392"/>
                  <a:gd name="T41" fmla="*/ 403413792 h 2723"/>
                  <a:gd name="T42" fmla="*/ 236312040 w 2392"/>
                  <a:gd name="T43" fmla="*/ 403413792 h 2723"/>
                  <a:gd name="T44" fmla="*/ 166293615 w 2392"/>
                  <a:gd name="T45" fmla="*/ 403562007 h 2723"/>
                  <a:gd name="T46" fmla="*/ 74320218 w 2392"/>
                  <a:gd name="T47" fmla="*/ 403413792 h 2723"/>
                  <a:gd name="T48" fmla="*/ 8900540 w 2392"/>
                  <a:gd name="T49" fmla="*/ 399857018 h 2723"/>
                  <a:gd name="T50" fmla="*/ 0 w 2392"/>
                  <a:gd name="T51" fmla="*/ 383258097 h 2723"/>
                  <a:gd name="T52" fmla="*/ 4450462 w 2392"/>
                  <a:gd name="T53" fmla="*/ 343539182 h 2723"/>
                  <a:gd name="T54" fmla="*/ 19284695 w 2392"/>
                  <a:gd name="T55" fmla="*/ 303227407 h 2723"/>
                  <a:gd name="T56" fmla="*/ 43168137 w 2392"/>
                  <a:gd name="T57" fmla="*/ 268250986 h 2723"/>
                  <a:gd name="T58" fmla="*/ 74617172 w 2392"/>
                  <a:gd name="T59" fmla="*/ 239943854 h 2723"/>
                  <a:gd name="T60" fmla="*/ 112296469 w 2392"/>
                  <a:gd name="T61" fmla="*/ 219787774 h 2723"/>
                  <a:gd name="T62" fmla="*/ 154722798 w 2392"/>
                  <a:gd name="T63" fmla="*/ 208968852 h 2723"/>
                  <a:gd name="T64" fmla="*/ 209906991 w 2392"/>
                  <a:gd name="T65" fmla="*/ 50241407 h 2723"/>
                  <a:gd name="T66" fmla="*/ 183353272 w 2392"/>
                  <a:gd name="T67" fmla="*/ 40608205 h 2723"/>
                  <a:gd name="T68" fmla="*/ 154722798 w 2392"/>
                  <a:gd name="T69" fmla="*/ 44757839 h 2723"/>
                  <a:gd name="T70" fmla="*/ 132471257 w 2392"/>
                  <a:gd name="T71" fmla="*/ 61356759 h 2723"/>
                  <a:gd name="T72" fmla="*/ 120306917 w 2392"/>
                  <a:gd name="T73" fmla="*/ 86255333 h 2723"/>
                  <a:gd name="T74" fmla="*/ 121938817 w 2392"/>
                  <a:gd name="T75" fmla="*/ 115007111 h 2723"/>
                  <a:gd name="T76" fmla="*/ 136328196 w 2392"/>
                  <a:gd name="T77" fmla="*/ 138719965 h 2723"/>
                  <a:gd name="T78" fmla="*/ 160063353 w 2392"/>
                  <a:gd name="T79" fmla="*/ 152947446 h 2723"/>
                  <a:gd name="T80" fmla="*/ 189286965 w 2392"/>
                  <a:gd name="T81" fmla="*/ 154429596 h 2723"/>
                  <a:gd name="T82" fmla="*/ 214357453 w 2392"/>
                  <a:gd name="T83" fmla="*/ 142424954 h 2723"/>
                  <a:gd name="T84" fmla="*/ 231120155 w 2392"/>
                  <a:gd name="T85" fmla="*/ 120342464 h 2723"/>
                  <a:gd name="T86" fmla="*/ 235273663 w 2392"/>
                  <a:gd name="T87" fmla="*/ 92035331 h 2723"/>
                  <a:gd name="T88" fmla="*/ 225631316 w 2392"/>
                  <a:gd name="T89" fmla="*/ 65802823 h 2723"/>
                  <a:gd name="T90" fmla="*/ 202044828 w 2392"/>
                  <a:gd name="T91" fmla="*/ 3112129 h 2723"/>
                  <a:gd name="T92" fmla="*/ 244025918 w 2392"/>
                  <a:gd name="T93" fmla="*/ 25491433 h 2723"/>
                  <a:gd name="T94" fmla="*/ 270283069 w 2392"/>
                  <a:gd name="T95" fmla="*/ 64321059 h 2723"/>
                  <a:gd name="T96" fmla="*/ 275178385 w 2392"/>
                  <a:gd name="T97" fmla="*/ 112783886 h 2723"/>
                  <a:gd name="T98" fmla="*/ 256635498 w 2392"/>
                  <a:gd name="T99" fmla="*/ 156504220 h 2723"/>
                  <a:gd name="T100" fmla="*/ 220291146 w 2392"/>
                  <a:gd name="T101" fmla="*/ 186145287 h 2723"/>
                  <a:gd name="T102" fmla="*/ 172375978 w 2392"/>
                  <a:gd name="T103" fmla="*/ 195630660 h 2723"/>
                  <a:gd name="T104" fmla="*/ 126240995 w 2392"/>
                  <a:gd name="T105" fmla="*/ 181699224 h 2723"/>
                  <a:gd name="T106" fmla="*/ 92863490 w 2392"/>
                  <a:gd name="T107" fmla="*/ 148797812 h 2723"/>
                  <a:gd name="T108" fmla="*/ 78622396 w 2392"/>
                  <a:gd name="T109" fmla="*/ 103002469 h 2723"/>
                  <a:gd name="T110" fmla="*/ 88264743 w 2392"/>
                  <a:gd name="T111" fmla="*/ 55576761 h 2723"/>
                  <a:gd name="T112" fmla="*/ 118230163 w 2392"/>
                  <a:gd name="T113" fmla="*/ 19563220 h 2723"/>
                  <a:gd name="T114" fmla="*/ 162436676 w 2392"/>
                  <a:gd name="T115" fmla="*/ 1185720 h 27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2" h="2723">
                    <a:moveTo>
                      <a:pt x="1848" y="1940"/>
                    </a:moveTo>
                    <a:lnTo>
                      <a:pt x="1832" y="1925"/>
                    </a:lnTo>
                    <a:lnTo>
                      <a:pt x="1815" y="1909"/>
                    </a:lnTo>
                    <a:lnTo>
                      <a:pt x="1799" y="1895"/>
                    </a:lnTo>
                    <a:lnTo>
                      <a:pt x="1782" y="1881"/>
                    </a:lnTo>
                    <a:lnTo>
                      <a:pt x="1765" y="1867"/>
                    </a:lnTo>
                    <a:lnTo>
                      <a:pt x="1748" y="1854"/>
                    </a:lnTo>
                    <a:lnTo>
                      <a:pt x="1729" y="1841"/>
                    </a:lnTo>
                    <a:lnTo>
                      <a:pt x="1711" y="1828"/>
                    </a:lnTo>
                    <a:lnTo>
                      <a:pt x="1693" y="1816"/>
                    </a:lnTo>
                    <a:lnTo>
                      <a:pt x="1674" y="1804"/>
                    </a:lnTo>
                    <a:lnTo>
                      <a:pt x="1655" y="1793"/>
                    </a:lnTo>
                    <a:lnTo>
                      <a:pt x="1635" y="1782"/>
                    </a:lnTo>
                    <a:lnTo>
                      <a:pt x="1615" y="1772"/>
                    </a:lnTo>
                    <a:lnTo>
                      <a:pt x="1595" y="1762"/>
                    </a:lnTo>
                    <a:lnTo>
                      <a:pt x="1575" y="1753"/>
                    </a:lnTo>
                    <a:lnTo>
                      <a:pt x="1555" y="1744"/>
                    </a:lnTo>
                    <a:lnTo>
                      <a:pt x="1533" y="1736"/>
                    </a:lnTo>
                    <a:lnTo>
                      <a:pt x="1513" y="1727"/>
                    </a:lnTo>
                    <a:lnTo>
                      <a:pt x="1492" y="1720"/>
                    </a:lnTo>
                    <a:lnTo>
                      <a:pt x="1470" y="1713"/>
                    </a:lnTo>
                    <a:lnTo>
                      <a:pt x="1448" y="1706"/>
                    </a:lnTo>
                    <a:lnTo>
                      <a:pt x="1426" y="1701"/>
                    </a:lnTo>
                    <a:lnTo>
                      <a:pt x="1404" y="1695"/>
                    </a:lnTo>
                    <a:lnTo>
                      <a:pt x="1382" y="1690"/>
                    </a:lnTo>
                    <a:lnTo>
                      <a:pt x="1359" y="1686"/>
                    </a:lnTo>
                    <a:lnTo>
                      <a:pt x="1336" y="1682"/>
                    </a:lnTo>
                    <a:lnTo>
                      <a:pt x="1313" y="1679"/>
                    </a:lnTo>
                    <a:lnTo>
                      <a:pt x="1290" y="1677"/>
                    </a:lnTo>
                    <a:lnTo>
                      <a:pt x="1266" y="1675"/>
                    </a:lnTo>
                    <a:lnTo>
                      <a:pt x="1243" y="1673"/>
                    </a:lnTo>
                    <a:lnTo>
                      <a:pt x="1220" y="1672"/>
                    </a:lnTo>
                    <a:lnTo>
                      <a:pt x="1196" y="1672"/>
                    </a:lnTo>
                    <a:lnTo>
                      <a:pt x="1172" y="1672"/>
                    </a:lnTo>
                    <a:lnTo>
                      <a:pt x="1148" y="1673"/>
                    </a:lnTo>
                    <a:lnTo>
                      <a:pt x="1125" y="1675"/>
                    </a:lnTo>
                    <a:lnTo>
                      <a:pt x="1102" y="1677"/>
                    </a:lnTo>
                    <a:lnTo>
                      <a:pt x="1078" y="1679"/>
                    </a:lnTo>
                    <a:lnTo>
                      <a:pt x="1055" y="1682"/>
                    </a:lnTo>
                    <a:lnTo>
                      <a:pt x="1033" y="1686"/>
                    </a:lnTo>
                    <a:lnTo>
                      <a:pt x="1010" y="1690"/>
                    </a:lnTo>
                    <a:lnTo>
                      <a:pt x="987" y="1695"/>
                    </a:lnTo>
                    <a:lnTo>
                      <a:pt x="965" y="1701"/>
                    </a:lnTo>
                    <a:lnTo>
                      <a:pt x="943" y="1706"/>
                    </a:lnTo>
                    <a:lnTo>
                      <a:pt x="922" y="1713"/>
                    </a:lnTo>
                    <a:lnTo>
                      <a:pt x="900" y="1720"/>
                    </a:lnTo>
                    <a:lnTo>
                      <a:pt x="878" y="1727"/>
                    </a:lnTo>
                    <a:lnTo>
                      <a:pt x="858" y="1736"/>
                    </a:lnTo>
                    <a:lnTo>
                      <a:pt x="837" y="1744"/>
                    </a:lnTo>
                    <a:lnTo>
                      <a:pt x="817" y="1753"/>
                    </a:lnTo>
                    <a:lnTo>
                      <a:pt x="796" y="1762"/>
                    </a:lnTo>
                    <a:lnTo>
                      <a:pt x="776" y="1772"/>
                    </a:lnTo>
                    <a:lnTo>
                      <a:pt x="756" y="1782"/>
                    </a:lnTo>
                    <a:lnTo>
                      <a:pt x="737" y="1793"/>
                    </a:lnTo>
                    <a:lnTo>
                      <a:pt x="717" y="1804"/>
                    </a:lnTo>
                    <a:lnTo>
                      <a:pt x="698" y="1816"/>
                    </a:lnTo>
                    <a:lnTo>
                      <a:pt x="680" y="1828"/>
                    </a:lnTo>
                    <a:lnTo>
                      <a:pt x="662" y="1841"/>
                    </a:lnTo>
                    <a:lnTo>
                      <a:pt x="644" y="1854"/>
                    </a:lnTo>
                    <a:lnTo>
                      <a:pt x="626" y="1867"/>
                    </a:lnTo>
                    <a:lnTo>
                      <a:pt x="609" y="1881"/>
                    </a:lnTo>
                    <a:lnTo>
                      <a:pt x="592" y="1895"/>
                    </a:lnTo>
                    <a:lnTo>
                      <a:pt x="576" y="1909"/>
                    </a:lnTo>
                    <a:lnTo>
                      <a:pt x="560" y="1925"/>
                    </a:lnTo>
                    <a:lnTo>
                      <a:pt x="544" y="1940"/>
                    </a:lnTo>
                    <a:lnTo>
                      <a:pt x="518" y="1965"/>
                    </a:lnTo>
                    <a:lnTo>
                      <a:pt x="494" y="1992"/>
                    </a:lnTo>
                    <a:lnTo>
                      <a:pt x="472" y="2020"/>
                    </a:lnTo>
                    <a:lnTo>
                      <a:pt x="450" y="2049"/>
                    </a:lnTo>
                    <a:lnTo>
                      <a:pt x="429" y="2078"/>
                    </a:lnTo>
                    <a:lnTo>
                      <a:pt x="409" y="2109"/>
                    </a:lnTo>
                    <a:lnTo>
                      <a:pt x="391" y="2140"/>
                    </a:lnTo>
                    <a:lnTo>
                      <a:pt x="374" y="2171"/>
                    </a:lnTo>
                    <a:lnTo>
                      <a:pt x="358" y="2205"/>
                    </a:lnTo>
                    <a:lnTo>
                      <a:pt x="343" y="2238"/>
                    </a:lnTo>
                    <a:lnTo>
                      <a:pt x="329" y="2271"/>
                    </a:lnTo>
                    <a:lnTo>
                      <a:pt x="318" y="2307"/>
                    </a:lnTo>
                    <a:lnTo>
                      <a:pt x="307" y="2341"/>
                    </a:lnTo>
                    <a:lnTo>
                      <a:pt x="298" y="2377"/>
                    </a:lnTo>
                    <a:lnTo>
                      <a:pt x="290" y="2414"/>
                    </a:lnTo>
                    <a:lnTo>
                      <a:pt x="284" y="2451"/>
                    </a:lnTo>
                    <a:lnTo>
                      <a:pt x="327" y="2451"/>
                    </a:lnTo>
                    <a:lnTo>
                      <a:pt x="373" y="2451"/>
                    </a:lnTo>
                    <a:lnTo>
                      <a:pt x="419" y="2451"/>
                    </a:lnTo>
                    <a:lnTo>
                      <a:pt x="468" y="2451"/>
                    </a:lnTo>
                    <a:lnTo>
                      <a:pt x="517" y="2451"/>
                    </a:lnTo>
                    <a:lnTo>
                      <a:pt x="569" y="2451"/>
                    </a:lnTo>
                    <a:lnTo>
                      <a:pt x="622" y="2451"/>
                    </a:lnTo>
                    <a:lnTo>
                      <a:pt x="678" y="2451"/>
                    </a:lnTo>
                    <a:lnTo>
                      <a:pt x="736" y="2451"/>
                    </a:lnTo>
                    <a:lnTo>
                      <a:pt x="795" y="2451"/>
                    </a:lnTo>
                    <a:lnTo>
                      <a:pt x="857" y="2451"/>
                    </a:lnTo>
                    <a:lnTo>
                      <a:pt x="921" y="2451"/>
                    </a:lnTo>
                    <a:lnTo>
                      <a:pt x="986" y="2451"/>
                    </a:lnTo>
                    <a:lnTo>
                      <a:pt x="1054" y="2451"/>
                    </a:lnTo>
                    <a:lnTo>
                      <a:pt x="1125" y="2451"/>
                    </a:lnTo>
                    <a:lnTo>
                      <a:pt x="1198" y="2451"/>
                    </a:lnTo>
                    <a:lnTo>
                      <a:pt x="1270" y="2451"/>
                    </a:lnTo>
                    <a:lnTo>
                      <a:pt x="1340" y="2451"/>
                    </a:lnTo>
                    <a:lnTo>
                      <a:pt x="1408" y="2451"/>
                    </a:lnTo>
                    <a:lnTo>
                      <a:pt x="1474" y="2451"/>
                    </a:lnTo>
                    <a:lnTo>
                      <a:pt x="1537" y="2451"/>
                    </a:lnTo>
                    <a:lnTo>
                      <a:pt x="1599" y="2451"/>
                    </a:lnTo>
                    <a:lnTo>
                      <a:pt x="1658" y="2451"/>
                    </a:lnTo>
                    <a:lnTo>
                      <a:pt x="1715" y="2451"/>
                    </a:lnTo>
                    <a:lnTo>
                      <a:pt x="1770" y="2451"/>
                    </a:lnTo>
                    <a:lnTo>
                      <a:pt x="1823" y="2451"/>
                    </a:lnTo>
                    <a:lnTo>
                      <a:pt x="1875" y="2451"/>
                    </a:lnTo>
                    <a:lnTo>
                      <a:pt x="1925" y="2451"/>
                    </a:lnTo>
                    <a:lnTo>
                      <a:pt x="1973" y="2451"/>
                    </a:lnTo>
                    <a:lnTo>
                      <a:pt x="2020" y="2451"/>
                    </a:lnTo>
                    <a:lnTo>
                      <a:pt x="2064" y="2451"/>
                    </a:lnTo>
                    <a:lnTo>
                      <a:pt x="2108" y="2451"/>
                    </a:lnTo>
                    <a:lnTo>
                      <a:pt x="2102" y="2414"/>
                    </a:lnTo>
                    <a:lnTo>
                      <a:pt x="2093" y="2377"/>
                    </a:lnTo>
                    <a:lnTo>
                      <a:pt x="2084" y="2341"/>
                    </a:lnTo>
                    <a:lnTo>
                      <a:pt x="2074" y="2307"/>
                    </a:lnTo>
                    <a:lnTo>
                      <a:pt x="2062" y="2271"/>
                    </a:lnTo>
                    <a:lnTo>
                      <a:pt x="2049" y="2238"/>
                    </a:lnTo>
                    <a:lnTo>
                      <a:pt x="2034" y="2205"/>
                    </a:lnTo>
                    <a:lnTo>
                      <a:pt x="2018" y="2171"/>
                    </a:lnTo>
                    <a:lnTo>
                      <a:pt x="2000" y="2140"/>
                    </a:lnTo>
                    <a:lnTo>
                      <a:pt x="1982" y="2109"/>
                    </a:lnTo>
                    <a:lnTo>
                      <a:pt x="1963" y="2078"/>
                    </a:lnTo>
                    <a:lnTo>
                      <a:pt x="1942" y="2049"/>
                    </a:lnTo>
                    <a:lnTo>
                      <a:pt x="1920" y="2020"/>
                    </a:lnTo>
                    <a:lnTo>
                      <a:pt x="1897" y="1992"/>
                    </a:lnTo>
                    <a:lnTo>
                      <a:pt x="1873" y="1965"/>
                    </a:lnTo>
                    <a:lnTo>
                      <a:pt x="1848" y="1940"/>
                    </a:lnTo>
                    <a:close/>
                    <a:moveTo>
                      <a:pt x="1196" y="1400"/>
                    </a:moveTo>
                    <a:lnTo>
                      <a:pt x="1227" y="1401"/>
                    </a:lnTo>
                    <a:lnTo>
                      <a:pt x="1257" y="1402"/>
                    </a:lnTo>
                    <a:lnTo>
                      <a:pt x="1288" y="1404"/>
                    </a:lnTo>
                    <a:lnTo>
                      <a:pt x="1318" y="1406"/>
                    </a:lnTo>
                    <a:lnTo>
                      <a:pt x="1348" y="1410"/>
                    </a:lnTo>
                    <a:lnTo>
                      <a:pt x="1378" y="1414"/>
                    </a:lnTo>
                    <a:lnTo>
                      <a:pt x="1408" y="1419"/>
                    </a:lnTo>
                    <a:lnTo>
                      <a:pt x="1437" y="1424"/>
                    </a:lnTo>
                    <a:lnTo>
                      <a:pt x="1466" y="1430"/>
                    </a:lnTo>
                    <a:lnTo>
                      <a:pt x="1495" y="1437"/>
                    </a:lnTo>
                    <a:lnTo>
                      <a:pt x="1523" y="1445"/>
                    </a:lnTo>
                    <a:lnTo>
                      <a:pt x="1552" y="1454"/>
                    </a:lnTo>
                    <a:lnTo>
                      <a:pt x="1580" y="1463"/>
                    </a:lnTo>
                    <a:lnTo>
                      <a:pt x="1607" y="1472"/>
                    </a:lnTo>
                    <a:lnTo>
                      <a:pt x="1634" y="1483"/>
                    </a:lnTo>
                    <a:lnTo>
                      <a:pt x="1662" y="1493"/>
                    </a:lnTo>
                    <a:lnTo>
                      <a:pt x="1688" y="1505"/>
                    </a:lnTo>
                    <a:lnTo>
                      <a:pt x="1714" y="1517"/>
                    </a:lnTo>
                    <a:lnTo>
                      <a:pt x="1741" y="1530"/>
                    </a:lnTo>
                    <a:lnTo>
                      <a:pt x="1766" y="1544"/>
                    </a:lnTo>
                    <a:lnTo>
                      <a:pt x="1791" y="1558"/>
                    </a:lnTo>
                    <a:lnTo>
                      <a:pt x="1816" y="1572"/>
                    </a:lnTo>
                    <a:lnTo>
                      <a:pt x="1841" y="1587"/>
                    </a:lnTo>
                    <a:lnTo>
                      <a:pt x="1865" y="1603"/>
                    </a:lnTo>
                    <a:lnTo>
                      <a:pt x="1888" y="1619"/>
                    </a:lnTo>
                    <a:lnTo>
                      <a:pt x="1911" y="1635"/>
                    </a:lnTo>
                    <a:lnTo>
                      <a:pt x="1935" y="1653"/>
                    </a:lnTo>
                    <a:lnTo>
                      <a:pt x="1957" y="1671"/>
                    </a:lnTo>
                    <a:lnTo>
                      <a:pt x="1978" y="1689"/>
                    </a:lnTo>
                    <a:lnTo>
                      <a:pt x="2000" y="1708"/>
                    </a:lnTo>
                    <a:lnTo>
                      <a:pt x="2021" y="1727"/>
                    </a:lnTo>
                    <a:lnTo>
                      <a:pt x="2042" y="1748"/>
                    </a:lnTo>
                    <a:lnTo>
                      <a:pt x="2062" y="1768"/>
                    </a:lnTo>
                    <a:lnTo>
                      <a:pt x="2081" y="1789"/>
                    </a:lnTo>
                    <a:lnTo>
                      <a:pt x="2101" y="1810"/>
                    </a:lnTo>
                    <a:lnTo>
                      <a:pt x="2119" y="1832"/>
                    </a:lnTo>
                    <a:lnTo>
                      <a:pt x="2137" y="1854"/>
                    </a:lnTo>
                    <a:lnTo>
                      <a:pt x="2154" y="1876"/>
                    </a:lnTo>
                    <a:lnTo>
                      <a:pt x="2171" y="1899"/>
                    </a:lnTo>
                    <a:lnTo>
                      <a:pt x="2187" y="1923"/>
                    </a:lnTo>
                    <a:lnTo>
                      <a:pt x="2204" y="1947"/>
                    </a:lnTo>
                    <a:lnTo>
                      <a:pt x="2219" y="1971"/>
                    </a:lnTo>
                    <a:lnTo>
                      <a:pt x="2234" y="1995"/>
                    </a:lnTo>
                    <a:lnTo>
                      <a:pt x="2248" y="2021"/>
                    </a:lnTo>
                    <a:lnTo>
                      <a:pt x="2261" y="2046"/>
                    </a:lnTo>
                    <a:lnTo>
                      <a:pt x="2274" y="2072"/>
                    </a:lnTo>
                    <a:lnTo>
                      <a:pt x="2287" y="2097"/>
                    </a:lnTo>
                    <a:lnTo>
                      <a:pt x="2298" y="2125"/>
                    </a:lnTo>
                    <a:lnTo>
                      <a:pt x="2309" y="2151"/>
                    </a:lnTo>
                    <a:lnTo>
                      <a:pt x="2320" y="2178"/>
                    </a:lnTo>
                    <a:lnTo>
                      <a:pt x="2329" y="2206"/>
                    </a:lnTo>
                    <a:lnTo>
                      <a:pt x="2338" y="2233"/>
                    </a:lnTo>
                    <a:lnTo>
                      <a:pt x="2347" y="2261"/>
                    </a:lnTo>
                    <a:lnTo>
                      <a:pt x="2354" y="2289"/>
                    </a:lnTo>
                    <a:lnTo>
                      <a:pt x="2361" y="2318"/>
                    </a:lnTo>
                    <a:lnTo>
                      <a:pt x="2367" y="2347"/>
                    </a:lnTo>
                    <a:lnTo>
                      <a:pt x="2373" y="2376"/>
                    </a:lnTo>
                    <a:lnTo>
                      <a:pt x="2379" y="2406"/>
                    </a:lnTo>
                    <a:lnTo>
                      <a:pt x="2383" y="2435"/>
                    </a:lnTo>
                    <a:lnTo>
                      <a:pt x="2386" y="2464"/>
                    </a:lnTo>
                    <a:lnTo>
                      <a:pt x="2389" y="2495"/>
                    </a:lnTo>
                    <a:lnTo>
                      <a:pt x="2391" y="2525"/>
                    </a:lnTo>
                    <a:lnTo>
                      <a:pt x="2392" y="2555"/>
                    </a:lnTo>
                    <a:lnTo>
                      <a:pt x="2392" y="2586"/>
                    </a:lnTo>
                    <a:lnTo>
                      <a:pt x="2392" y="2600"/>
                    </a:lnTo>
                    <a:lnTo>
                      <a:pt x="2390" y="2613"/>
                    </a:lnTo>
                    <a:lnTo>
                      <a:pt x="2386" y="2626"/>
                    </a:lnTo>
                    <a:lnTo>
                      <a:pt x="2382" y="2638"/>
                    </a:lnTo>
                    <a:lnTo>
                      <a:pt x="2375" y="2650"/>
                    </a:lnTo>
                    <a:lnTo>
                      <a:pt x="2368" y="2661"/>
                    </a:lnTo>
                    <a:lnTo>
                      <a:pt x="2360" y="2672"/>
                    </a:lnTo>
                    <a:lnTo>
                      <a:pt x="2352" y="2682"/>
                    </a:lnTo>
                    <a:lnTo>
                      <a:pt x="2342" y="2691"/>
                    </a:lnTo>
                    <a:lnTo>
                      <a:pt x="2332" y="2699"/>
                    </a:lnTo>
                    <a:lnTo>
                      <a:pt x="2320" y="2705"/>
                    </a:lnTo>
                    <a:lnTo>
                      <a:pt x="2309" y="2711"/>
                    </a:lnTo>
                    <a:lnTo>
                      <a:pt x="2296" y="2715"/>
                    </a:lnTo>
                    <a:lnTo>
                      <a:pt x="2282" y="2719"/>
                    </a:lnTo>
                    <a:lnTo>
                      <a:pt x="2269" y="2721"/>
                    </a:lnTo>
                    <a:lnTo>
                      <a:pt x="2255" y="2722"/>
                    </a:lnTo>
                    <a:lnTo>
                      <a:pt x="2249" y="2721"/>
                    </a:lnTo>
                    <a:lnTo>
                      <a:pt x="2243" y="2721"/>
                    </a:lnTo>
                    <a:lnTo>
                      <a:pt x="2147" y="2721"/>
                    </a:lnTo>
                    <a:lnTo>
                      <a:pt x="2056" y="2721"/>
                    </a:lnTo>
                    <a:lnTo>
                      <a:pt x="1968" y="2722"/>
                    </a:lnTo>
                    <a:lnTo>
                      <a:pt x="1885" y="2722"/>
                    </a:lnTo>
                    <a:lnTo>
                      <a:pt x="1806" y="2722"/>
                    </a:lnTo>
                    <a:lnTo>
                      <a:pt x="1730" y="2722"/>
                    </a:lnTo>
                    <a:lnTo>
                      <a:pt x="1660" y="2722"/>
                    </a:lnTo>
                    <a:lnTo>
                      <a:pt x="1593" y="2722"/>
                    </a:lnTo>
                    <a:lnTo>
                      <a:pt x="1530" y="2723"/>
                    </a:lnTo>
                    <a:lnTo>
                      <a:pt x="1472" y="2723"/>
                    </a:lnTo>
                    <a:lnTo>
                      <a:pt x="1416" y="2723"/>
                    </a:lnTo>
                    <a:lnTo>
                      <a:pt x="1366" y="2723"/>
                    </a:lnTo>
                    <a:lnTo>
                      <a:pt x="1318" y="2723"/>
                    </a:lnTo>
                    <a:lnTo>
                      <a:pt x="1274" y="2723"/>
                    </a:lnTo>
                    <a:lnTo>
                      <a:pt x="1234" y="2723"/>
                    </a:lnTo>
                    <a:lnTo>
                      <a:pt x="1198" y="2723"/>
                    </a:lnTo>
                    <a:lnTo>
                      <a:pt x="1161" y="2723"/>
                    </a:lnTo>
                    <a:lnTo>
                      <a:pt x="1121" y="2723"/>
                    </a:lnTo>
                    <a:lnTo>
                      <a:pt x="1077" y="2723"/>
                    </a:lnTo>
                    <a:lnTo>
                      <a:pt x="1029" y="2723"/>
                    </a:lnTo>
                    <a:lnTo>
                      <a:pt x="977" y="2723"/>
                    </a:lnTo>
                    <a:lnTo>
                      <a:pt x="922" y="2723"/>
                    </a:lnTo>
                    <a:lnTo>
                      <a:pt x="862" y="2723"/>
                    </a:lnTo>
                    <a:lnTo>
                      <a:pt x="798" y="2722"/>
                    </a:lnTo>
                    <a:lnTo>
                      <a:pt x="731" y="2722"/>
                    </a:lnTo>
                    <a:lnTo>
                      <a:pt x="658" y="2722"/>
                    </a:lnTo>
                    <a:lnTo>
                      <a:pt x="582" y="2722"/>
                    </a:lnTo>
                    <a:lnTo>
                      <a:pt x="501" y="2722"/>
                    </a:lnTo>
                    <a:lnTo>
                      <a:pt x="417" y="2722"/>
                    </a:lnTo>
                    <a:lnTo>
                      <a:pt x="327" y="2721"/>
                    </a:lnTo>
                    <a:lnTo>
                      <a:pt x="234" y="2721"/>
                    </a:lnTo>
                    <a:lnTo>
                      <a:pt x="136" y="2721"/>
                    </a:lnTo>
                    <a:lnTo>
                      <a:pt x="123" y="2720"/>
                    </a:lnTo>
                    <a:lnTo>
                      <a:pt x="109" y="2718"/>
                    </a:lnTo>
                    <a:lnTo>
                      <a:pt x="96" y="2715"/>
                    </a:lnTo>
                    <a:lnTo>
                      <a:pt x="84" y="2710"/>
                    </a:lnTo>
                    <a:lnTo>
                      <a:pt x="71" y="2705"/>
                    </a:lnTo>
                    <a:lnTo>
                      <a:pt x="60" y="2698"/>
                    </a:lnTo>
                    <a:lnTo>
                      <a:pt x="49" y="2690"/>
                    </a:lnTo>
                    <a:lnTo>
                      <a:pt x="40" y="2682"/>
                    </a:lnTo>
                    <a:lnTo>
                      <a:pt x="31" y="2671"/>
                    </a:lnTo>
                    <a:lnTo>
                      <a:pt x="23" y="2661"/>
                    </a:lnTo>
                    <a:lnTo>
                      <a:pt x="17" y="2650"/>
                    </a:lnTo>
                    <a:lnTo>
                      <a:pt x="11" y="2638"/>
                    </a:lnTo>
                    <a:lnTo>
                      <a:pt x="6" y="2626"/>
                    </a:lnTo>
                    <a:lnTo>
                      <a:pt x="3" y="2613"/>
                    </a:lnTo>
                    <a:lnTo>
                      <a:pt x="1" y="2600"/>
                    </a:lnTo>
                    <a:lnTo>
                      <a:pt x="0" y="2586"/>
                    </a:lnTo>
                    <a:lnTo>
                      <a:pt x="0" y="2555"/>
                    </a:lnTo>
                    <a:lnTo>
                      <a:pt x="1" y="2525"/>
                    </a:lnTo>
                    <a:lnTo>
                      <a:pt x="3" y="2495"/>
                    </a:lnTo>
                    <a:lnTo>
                      <a:pt x="6" y="2464"/>
                    </a:lnTo>
                    <a:lnTo>
                      <a:pt x="9" y="2435"/>
                    </a:lnTo>
                    <a:lnTo>
                      <a:pt x="13" y="2406"/>
                    </a:lnTo>
                    <a:lnTo>
                      <a:pt x="18" y="2376"/>
                    </a:lnTo>
                    <a:lnTo>
                      <a:pt x="24" y="2347"/>
                    </a:lnTo>
                    <a:lnTo>
                      <a:pt x="30" y="2318"/>
                    </a:lnTo>
                    <a:lnTo>
                      <a:pt x="37" y="2289"/>
                    </a:lnTo>
                    <a:lnTo>
                      <a:pt x="45" y="2261"/>
                    </a:lnTo>
                    <a:lnTo>
                      <a:pt x="53" y="2233"/>
                    </a:lnTo>
                    <a:lnTo>
                      <a:pt x="62" y="2206"/>
                    </a:lnTo>
                    <a:lnTo>
                      <a:pt x="72" y="2178"/>
                    </a:lnTo>
                    <a:lnTo>
                      <a:pt x="83" y="2151"/>
                    </a:lnTo>
                    <a:lnTo>
                      <a:pt x="94" y="2125"/>
                    </a:lnTo>
                    <a:lnTo>
                      <a:pt x="105" y="2097"/>
                    </a:lnTo>
                    <a:lnTo>
                      <a:pt x="117" y="2072"/>
                    </a:lnTo>
                    <a:lnTo>
                      <a:pt x="130" y="2046"/>
                    </a:lnTo>
                    <a:lnTo>
                      <a:pt x="144" y="2021"/>
                    </a:lnTo>
                    <a:lnTo>
                      <a:pt x="158" y="1995"/>
                    </a:lnTo>
                    <a:lnTo>
                      <a:pt x="173" y="1971"/>
                    </a:lnTo>
                    <a:lnTo>
                      <a:pt x="188" y="1947"/>
                    </a:lnTo>
                    <a:lnTo>
                      <a:pt x="204" y="1923"/>
                    </a:lnTo>
                    <a:lnTo>
                      <a:pt x="220" y="1899"/>
                    </a:lnTo>
                    <a:lnTo>
                      <a:pt x="237" y="1876"/>
                    </a:lnTo>
                    <a:lnTo>
                      <a:pt x="254" y="1854"/>
                    </a:lnTo>
                    <a:lnTo>
                      <a:pt x="273" y="1832"/>
                    </a:lnTo>
                    <a:lnTo>
                      <a:pt x="291" y="1810"/>
                    </a:lnTo>
                    <a:lnTo>
                      <a:pt x="310" y="1789"/>
                    </a:lnTo>
                    <a:lnTo>
                      <a:pt x="330" y="1768"/>
                    </a:lnTo>
                    <a:lnTo>
                      <a:pt x="349" y="1748"/>
                    </a:lnTo>
                    <a:lnTo>
                      <a:pt x="371" y="1727"/>
                    </a:lnTo>
                    <a:lnTo>
                      <a:pt x="391" y="1708"/>
                    </a:lnTo>
                    <a:lnTo>
                      <a:pt x="413" y="1689"/>
                    </a:lnTo>
                    <a:lnTo>
                      <a:pt x="434" y="1671"/>
                    </a:lnTo>
                    <a:lnTo>
                      <a:pt x="458" y="1653"/>
                    </a:lnTo>
                    <a:lnTo>
                      <a:pt x="480" y="1635"/>
                    </a:lnTo>
                    <a:lnTo>
                      <a:pt x="503" y="1619"/>
                    </a:lnTo>
                    <a:lnTo>
                      <a:pt x="527" y="1603"/>
                    </a:lnTo>
                    <a:lnTo>
                      <a:pt x="551" y="1587"/>
                    </a:lnTo>
                    <a:lnTo>
                      <a:pt x="576" y="1572"/>
                    </a:lnTo>
                    <a:lnTo>
                      <a:pt x="600" y="1558"/>
                    </a:lnTo>
                    <a:lnTo>
                      <a:pt x="625" y="1544"/>
                    </a:lnTo>
                    <a:lnTo>
                      <a:pt x="651" y="1530"/>
                    </a:lnTo>
                    <a:lnTo>
                      <a:pt x="677" y="1517"/>
                    </a:lnTo>
                    <a:lnTo>
                      <a:pt x="703" y="1505"/>
                    </a:lnTo>
                    <a:lnTo>
                      <a:pt x="731" y="1493"/>
                    </a:lnTo>
                    <a:lnTo>
                      <a:pt x="757" y="1483"/>
                    </a:lnTo>
                    <a:lnTo>
                      <a:pt x="784" y="1472"/>
                    </a:lnTo>
                    <a:lnTo>
                      <a:pt x="812" y="1463"/>
                    </a:lnTo>
                    <a:lnTo>
                      <a:pt x="840" y="1454"/>
                    </a:lnTo>
                    <a:lnTo>
                      <a:pt x="868" y="1445"/>
                    </a:lnTo>
                    <a:lnTo>
                      <a:pt x="896" y="1437"/>
                    </a:lnTo>
                    <a:lnTo>
                      <a:pt x="926" y="1430"/>
                    </a:lnTo>
                    <a:lnTo>
                      <a:pt x="955" y="1424"/>
                    </a:lnTo>
                    <a:lnTo>
                      <a:pt x="984" y="1419"/>
                    </a:lnTo>
                    <a:lnTo>
                      <a:pt x="1014" y="1414"/>
                    </a:lnTo>
                    <a:lnTo>
                      <a:pt x="1043" y="1410"/>
                    </a:lnTo>
                    <a:lnTo>
                      <a:pt x="1073" y="1406"/>
                    </a:lnTo>
                    <a:lnTo>
                      <a:pt x="1104" y="1404"/>
                    </a:lnTo>
                    <a:lnTo>
                      <a:pt x="1134" y="1402"/>
                    </a:lnTo>
                    <a:lnTo>
                      <a:pt x="1165" y="1401"/>
                    </a:lnTo>
                    <a:lnTo>
                      <a:pt x="1196" y="1400"/>
                    </a:lnTo>
                    <a:close/>
                    <a:moveTo>
                      <a:pt x="1474" y="386"/>
                    </a:moveTo>
                    <a:lnTo>
                      <a:pt x="1460" y="373"/>
                    </a:lnTo>
                    <a:lnTo>
                      <a:pt x="1445" y="361"/>
                    </a:lnTo>
                    <a:lnTo>
                      <a:pt x="1431" y="350"/>
                    </a:lnTo>
                    <a:lnTo>
                      <a:pt x="1415" y="339"/>
                    </a:lnTo>
                    <a:lnTo>
                      <a:pt x="1400" y="329"/>
                    </a:lnTo>
                    <a:lnTo>
                      <a:pt x="1383" y="320"/>
                    </a:lnTo>
                    <a:lnTo>
                      <a:pt x="1367" y="310"/>
                    </a:lnTo>
                    <a:lnTo>
                      <a:pt x="1348" y="302"/>
                    </a:lnTo>
                    <a:lnTo>
                      <a:pt x="1331" y="296"/>
                    </a:lnTo>
                    <a:lnTo>
                      <a:pt x="1313" y="290"/>
                    </a:lnTo>
                    <a:lnTo>
                      <a:pt x="1294" y="284"/>
                    </a:lnTo>
                    <a:lnTo>
                      <a:pt x="1276" y="280"/>
                    </a:lnTo>
                    <a:lnTo>
                      <a:pt x="1255" y="277"/>
                    </a:lnTo>
                    <a:lnTo>
                      <a:pt x="1236" y="274"/>
                    </a:lnTo>
                    <a:lnTo>
                      <a:pt x="1216" y="273"/>
                    </a:lnTo>
                    <a:lnTo>
                      <a:pt x="1196" y="272"/>
                    </a:lnTo>
                    <a:lnTo>
                      <a:pt x="1175" y="273"/>
                    </a:lnTo>
                    <a:lnTo>
                      <a:pt x="1156" y="274"/>
                    </a:lnTo>
                    <a:lnTo>
                      <a:pt x="1136" y="277"/>
                    </a:lnTo>
                    <a:lnTo>
                      <a:pt x="1117" y="280"/>
                    </a:lnTo>
                    <a:lnTo>
                      <a:pt x="1098" y="284"/>
                    </a:lnTo>
                    <a:lnTo>
                      <a:pt x="1079" y="290"/>
                    </a:lnTo>
                    <a:lnTo>
                      <a:pt x="1061" y="296"/>
                    </a:lnTo>
                    <a:lnTo>
                      <a:pt x="1043" y="302"/>
                    </a:lnTo>
                    <a:lnTo>
                      <a:pt x="1026" y="310"/>
                    </a:lnTo>
                    <a:lnTo>
                      <a:pt x="1009" y="320"/>
                    </a:lnTo>
                    <a:lnTo>
                      <a:pt x="992" y="329"/>
                    </a:lnTo>
                    <a:lnTo>
                      <a:pt x="977" y="339"/>
                    </a:lnTo>
                    <a:lnTo>
                      <a:pt x="961" y="350"/>
                    </a:lnTo>
                    <a:lnTo>
                      <a:pt x="947" y="361"/>
                    </a:lnTo>
                    <a:lnTo>
                      <a:pt x="933" y="373"/>
                    </a:lnTo>
                    <a:lnTo>
                      <a:pt x="919" y="386"/>
                    </a:lnTo>
                    <a:lnTo>
                      <a:pt x="906" y="399"/>
                    </a:lnTo>
                    <a:lnTo>
                      <a:pt x="893" y="414"/>
                    </a:lnTo>
                    <a:lnTo>
                      <a:pt x="881" y="429"/>
                    </a:lnTo>
                    <a:lnTo>
                      <a:pt x="871" y="444"/>
                    </a:lnTo>
                    <a:lnTo>
                      <a:pt x="861" y="459"/>
                    </a:lnTo>
                    <a:lnTo>
                      <a:pt x="851" y="475"/>
                    </a:lnTo>
                    <a:lnTo>
                      <a:pt x="843" y="492"/>
                    </a:lnTo>
                    <a:lnTo>
                      <a:pt x="835" y="510"/>
                    </a:lnTo>
                    <a:lnTo>
                      <a:pt x="828" y="528"/>
                    </a:lnTo>
                    <a:lnTo>
                      <a:pt x="822" y="545"/>
                    </a:lnTo>
                    <a:lnTo>
                      <a:pt x="817" y="564"/>
                    </a:lnTo>
                    <a:lnTo>
                      <a:pt x="811" y="582"/>
                    </a:lnTo>
                    <a:lnTo>
                      <a:pt x="808" y="602"/>
                    </a:lnTo>
                    <a:lnTo>
                      <a:pt x="805" y="621"/>
                    </a:lnTo>
                    <a:lnTo>
                      <a:pt x="804" y="641"/>
                    </a:lnTo>
                    <a:lnTo>
                      <a:pt x="803" y="661"/>
                    </a:lnTo>
                    <a:lnTo>
                      <a:pt x="804" y="681"/>
                    </a:lnTo>
                    <a:lnTo>
                      <a:pt x="805" y="701"/>
                    </a:lnTo>
                    <a:lnTo>
                      <a:pt x="808" y="720"/>
                    </a:lnTo>
                    <a:lnTo>
                      <a:pt x="811" y="739"/>
                    </a:lnTo>
                    <a:lnTo>
                      <a:pt x="817" y="758"/>
                    </a:lnTo>
                    <a:lnTo>
                      <a:pt x="822" y="776"/>
                    </a:lnTo>
                    <a:lnTo>
                      <a:pt x="828" y="795"/>
                    </a:lnTo>
                    <a:lnTo>
                      <a:pt x="835" y="812"/>
                    </a:lnTo>
                    <a:lnTo>
                      <a:pt x="843" y="829"/>
                    </a:lnTo>
                    <a:lnTo>
                      <a:pt x="851" y="846"/>
                    </a:lnTo>
                    <a:lnTo>
                      <a:pt x="861" y="862"/>
                    </a:lnTo>
                    <a:lnTo>
                      <a:pt x="871" y="878"/>
                    </a:lnTo>
                    <a:lnTo>
                      <a:pt x="881" y="894"/>
                    </a:lnTo>
                    <a:lnTo>
                      <a:pt x="893" y="908"/>
                    </a:lnTo>
                    <a:lnTo>
                      <a:pt x="906" y="922"/>
                    </a:lnTo>
                    <a:lnTo>
                      <a:pt x="919" y="936"/>
                    </a:lnTo>
                    <a:lnTo>
                      <a:pt x="933" y="948"/>
                    </a:lnTo>
                    <a:lnTo>
                      <a:pt x="947" y="961"/>
                    </a:lnTo>
                    <a:lnTo>
                      <a:pt x="961" y="972"/>
                    </a:lnTo>
                    <a:lnTo>
                      <a:pt x="977" y="984"/>
                    </a:lnTo>
                    <a:lnTo>
                      <a:pt x="992" y="994"/>
                    </a:lnTo>
                    <a:lnTo>
                      <a:pt x="1009" y="1003"/>
                    </a:lnTo>
                    <a:lnTo>
                      <a:pt x="1026" y="1011"/>
                    </a:lnTo>
                    <a:lnTo>
                      <a:pt x="1043" y="1019"/>
                    </a:lnTo>
                    <a:lnTo>
                      <a:pt x="1061" y="1026"/>
                    </a:lnTo>
                    <a:lnTo>
                      <a:pt x="1079" y="1032"/>
                    </a:lnTo>
                    <a:lnTo>
                      <a:pt x="1098" y="1037"/>
                    </a:lnTo>
                    <a:lnTo>
                      <a:pt x="1117" y="1042"/>
                    </a:lnTo>
                    <a:lnTo>
                      <a:pt x="1136" y="1045"/>
                    </a:lnTo>
                    <a:lnTo>
                      <a:pt x="1156" y="1047"/>
                    </a:lnTo>
                    <a:lnTo>
                      <a:pt x="1175" y="1049"/>
                    </a:lnTo>
                    <a:lnTo>
                      <a:pt x="1196" y="1049"/>
                    </a:lnTo>
                    <a:lnTo>
                      <a:pt x="1216" y="1049"/>
                    </a:lnTo>
                    <a:lnTo>
                      <a:pt x="1236" y="1047"/>
                    </a:lnTo>
                    <a:lnTo>
                      <a:pt x="1255" y="1045"/>
                    </a:lnTo>
                    <a:lnTo>
                      <a:pt x="1276" y="1042"/>
                    </a:lnTo>
                    <a:lnTo>
                      <a:pt x="1294" y="1037"/>
                    </a:lnTo>
                    <a:lnTo>
                      <a:pt x="1313" y="1032"/>
                    </a:lnTo>
                    <a:lnTo>
                      <a:pt x="1331" y="1026"/>
                    </a:lnTo>
                    <a:lnTo>
                      <a:pt x="1348" y="1019"/>
                    </a:lnTo>
                    <a:lnTo>
                      <a:pt x="1367" y="1011"/>
                    </a:lnTo>
                    <a:lnTo>
                      <a:pt x="1383" y="1003"/>
                    </a:lnTo>
                    <a:lnTo>
                      <a:pt x="1400" y="994"/>
                    </a:lnTo>
                    <a:lnTo>
                      <a:pt x="1415" y="984"/>
                    </a:lnTo>
                    <a:lnTo>
                      <a:pt x="1431" y="972"/>
                    </a:lnTo>
                    <a:lnTo>
                      <a:pt x="1445" y="961"/>
                    </a:lnTo>
                    <a:lnTo>
                      <a:pt x="1460" y="948"/>
                    </a:lnTo>
                    <a:lnTo>
                      <a:pt x="1474" y="936"/>
                    </a:lnTo>
                    <a:lnTo>
                      <a:pt x="1487" y="922"/>
                    </a:lnTo>
                    <a:lnTo>
                      <a:pt x="1499" y="908"/>
                    </a:lnTo>
                    <a:lnTo>
                      <a:pt x="1510" y="894"/>
                    </a:lnTo>
                    <a:lnTo>
                      <a:pt x="1521" y="878"/>
                    </a:lnTo>
                    <a:lnTo>
                      <a:pt x="1531" y="862"/>
                    </a:lnTo>
                    <a:lnTo>
                      <a:pt x="1541" y="846"/>
                    </a:lnTo>
                    <a:lnTo>
                      <a:pt x="1550" y="829"/>
                    </a:lnTo>
                    <a:lnTo>
                      <a:pt x="1558" y="812"/>
                    </a:lnTo>
                    <a:lnTo>
                      <a:pt x="1565" y="795"/>
                    </a:lnTo>
                    <a:lnTo>
                      <a:pt x="1571" y="776"/>
                    </a:lnTo>
                    <a:lnTo>
                      <a:pt x="1576" y="758"/>
                    </a:lnTo>
                    <a:lnTo>
                      <a:pt x="1580" y="739"/>
                    </a:lnTo>
                    <a:lnTo>
                      <a:pt x="1584" y="720"/>
                    </a:lnTo>
                    <a:lnTo>
                      <a:pt x="1586" y="701"/>
                    </a:lnTo>
                    <a:lnTo>
                      <a:pt x="1588" y="681"/>
                    </a:lnTo>
                    <a:lnTo>
                      <a:pt x="1588" y="661"/>
                    </a:lnTo>
                    <a:lnTo>
                      <a:pt x="1588" y="641"/>
                    </a:lnTo>
                    <a:lnTo>
                      <a:pt x="1586" y="621"/>
                    </a:lnTo>
                    <a:lnTo>
                      <a:pt x="1584" y="602"/>
                    </a:lnTo>
                    <a:lnTo>
                      <a:pt x="1580" y="582"/>
                    </a:lnTo>
                    <a:lnTo>
                      <a:pt x="1576" y="564"/>
                    </a:lnTo>
                    <a:lnTo>
                      <a:pt x="1571" y="545"/>
                    </a:lnTo>
                    <a:lnTo>
                      <a:pt x="1565" y="528"/>
                    </a:lnTo>
                    <a:lnTo>
                      <a:pt x="1558" y="510"/>
                    </a:lnTo>
                    <a:lnTo>
                      <a:pt x="1550" y="492"/>
                    </a:lnTo>
                    <a:lnTo>
                      <a:pt x="1541" y="475"/>
                    </a:lnTo>
                    <a:lnTo>
                      <a:pt x="1531" y="459"/>
                    </a:lnTo>
                    <a:lnTo>
                      <a:pt x="1521" y="444"/>
                    </a:lnTo>
                    <a:lnTo>
                      <a:pt x="1510" y="429"/>
                    </a:lnTo>
                    <a:lnTo>
                      <a:pt x="1499" y="414"/>
                    </a:lnTo>
                    <a:lnTo>
                      <a:pt x="1487" y="399"/>
                    </a:lnTo>
                    <a:lnTo>
                      <a:pt x="1474" y="386"/>
                    </a:lnTo>
                    <a:close/>
                    <a:moveTo>
                      <a:pt x="1196" y="0"/>
                    </a:moveTo>
                    <a:lnTo>
                      <a:pt x="1230" y="1"/>
                    </a:lnTo>
                    <a:lnTo>
                      <a:pt x="1264" y="4"/>
                    </a:lnTo>
                    <a:lnTo>
                      <a:pt x="1298" y="8"/>
                    </a:lnTo>
                    <a:lnTo>
                      <a:pt x="1330" y="14"/>
                    </a:lnTo>
                    <a:lnTo>
                      <a:pt x="1362" y="21"/>
                    </a:lnTo>
                    <a:lnTo>
                      <a:pt x="1394" y="31"/>
                    </a:lnTo>
                    <a:lnTo>
                      <a:pt x="1425" y="41"/>
                    </a:lnTo>
                    <a:lnTo>
                      <a:pt x="1455" y="53"/>
                    </a:lnTo>
                    <a:lnTo>
                      <a:pt x="1485" y="66"/>
                    </a:lnTo>
                    <a:lnTo>
                      <a:pt x="1514" y="80"/>
                    </a:lnTo>
                    <a:lnTo>
                      <a:pt x="1541" y="96"/>
                    </a:lnTo>
                    <a:lnTo>
                      <a:pt x="1569" y="113"/>
                    </a:lnTo>
                    <a:lnTo>
                      <a:pt x="1595" y="132"/>
                    </a:lnTo>
                    <a:lnTo>
                      <a:pt x="1620" y="152"/>
                    </a:lnTo>
                    <a:lnTo>
                      <a:pt x="1645" y="172"/>
                    </a:lnTo>
                    <a:lnTo>
                      <a:pt x="1667" y="194"/>
                    </a:lnTo>
                    <a:lnTo>
                      <a:pt x="1689" y="216"/>
                    </a:lnTo>
                    <a:lnTo>
                      <a:pt x="1710" y="241"/>
                    </a:lnTo>
                    <a:lnTo>
                      <a:pt x="1730" y="266"/>
                    </a:lnTo>
                    <a:lnTo>
                      <a:pt x="1749" y="291"/>
                    </a:lnTo>
                    <a:lnTo>
                      <a:pt x="1766" y="319"/>
                    </a:lnTo>
                    <a:lnTo>
                      <a:pt x="1782" y="346"/>
                    </a:lnTo>
                    <a:lnTo>
                      <a:pt x="1797" y="375"/>
                    </a:lnTo>
                    <a:lnTo>
                      <a:pt x="1810" y="403"/>
                    </a:lnTo>
                    <a:lnTo>
                      <a:pt x="1822" y="434"/>
                    </a:lnTo>
                    <a:lnTo>
                      <a:pt x="1833" y="465"/>
                    </a:lnTo>
                    <a:lnTo>
                      <a:pt x="1842" y="495"/>
                    </a:lnTo>
                    <a:lnTo>
                      <a:pt x="1849" y="528"/>
                    </a:lnTo>
                    <a:lnTo>
                      <a:pt x="1855" y="560"/>
                    </a:lnTo>
                    <a:lnTo>
                      <a:pt x="1859" y="593"/>
                    </a:lnTo>
                    <a:lnTo>
                      <a:pt x="1862" y="627"/>
                    </a:lnTo>
                    <a:lnTo>
                      <a:pt x="1863" y="661"/>
                    </a:lnTo>
                    <a:lnTo>
                      <a:pt x="1862" y="695"/>
                    </a:lnTo>
                    <a:lnTo>
                      <a:pt x="1859" y="729"/>
                    </a:lnTo>
                    <a:lnTo>
                      <a:pt x="1855" y="761"/>
                    </a:lnTo>
                    <a:lnTo>
                      <a:pt x="1849" y="794"/>
                    </a:lnTo>
                    <a:lnTo>
                      <a:pt x="1842" y="826"/>
                    </a:lnTo>
                    <a:lnTo>
                      <a:pt x="1833" y="857"/>
                    </a:lnTo>
                    <a:lnTo>
                      <a:pt x="1822" y="888"/>
                    </a:lnTo>
                    <a:lnTo>
                      <a:pt x="1810" y="918"/>
                    </a:lnTo>
                    <a:lnTo>
                      <a:pt x="1797" y="947"/>
                    </a:lnTo>
                    <a:lnTo>
                      <a:pt x="1782" y="976"/>
                    </a:lnTo>
                    <a:lnTo>
                      <a:pt x="1766" y="1004"/>
                    </a:lnTo>
                    <a:lnTo>
                      <a:pt x="1749" y="1030"/>
                    </a:lnTo>
                    <a:lnTo>
                      <a:pt x="1730" y="1056"/>
                    </a:lnTo>
                    <a:lnTo>
                      <a:pt x="1710" y="1081"/>
                    </a:lnTo>
                    <a:lnTo>
                      <a:pt x="1689" y="1105"/>
                    </a:lnTo>
                    <a:lnTo>
                      <a:pt x="1667" y="1128"/>
                    </a:lnTo>
                    <a:lnTo>
                      <a:pt x="1645" y="1149"/>
                    </a:lnTo>
                    <a:lnTo>
                      <a:pt x="1620" y="1171"/>
                    </a:lnTo>
                    <a:lnTo>
                      <a:pt x="1595" y="1190"/>
                    </a:lnTo>
                    <a:lnTo>
                      <a:pt x="1569" y="1209"/>
                    </a:lnTo>
                    <a:lnTo>
                      <a:pt x="1541" y="1226"/>
                    </a:lnTo>
                    <a:lnTo>
                      <a:pt x="1514" y="1241"/>
                    </a:lnTo>
                    <a:lnTo>
                      <a:pt x="1485" y="1256"/>
                    </a:lnTo>
                    <a:lnTo>
                      <a:pt x="1455" y="1270"/>
                    </a:lnTo>
                    <a:lnTo>
                      <a:pt x="1425" y="1282"/>
                    </a:lnTo>
                    <a:lnTo>
                      <a:pt x="1394" y="1292"/>
                    </a:lnTo>
                    <a:lnTo>
                      <a:pt x="1362" y="1301"/>
                    </a:lnTo>
                    <a:lnTo>
                      <a:pt x="1330" y="1308"/>
                    </a:lnTo>
                    <a:lnTo>
                      <a:pt x="1298" y="1314"/>
                    </a:lnTo>
                    <a:lnTo>
                      <a:pt x="1264" y="1318"/>
                    </a:lnTo>
                    <a:lnTo>
                      <a:pt x="1230" y="1320"/>
                    </a:lnTo>
                    <a:lnTo>
                      <a:pt x="1196" y="1321"/>
                    </a:lnTo>
                    <a:lnTo>
                      <a:pt x="1162" y="1320"/>
                    </a:lnTo>
                    <a:lnTo>
                      <a:pt x="1128" y="1318"/>
                    </a:lnTo>
                    <a:lnTo>
                      <a:pt x="1095" y="1314"/>
                    </a:lnTo>
                    <a:lnTo>
                      <a:pt x="1062" y="1308"/>
                    </a:lnTo>
                    <a:lnTo>
                      <a:pt x="1030" y="1301"/>
                    </a:lnTo>
                    <a:lnTo>
                      <a:pt x="998" y="1292"/>
                    </a:lnTo>
                    <a:lnTo>
                      <a:pt x="967" y="1282"/>
                    </a:lnTo>
                    <a:lnTo>
                      <a:pt x="937" y="1270"/>
                    </a:lnTo>
                    <a:lnTo>
                      <a:pt x="908" y="1256"/>
                    </a:lnTo>
                    <a:lnTo>
                      <a:pt x="878" y="1241"/>
                    </a:lnTo>
                    <a:lnTo>
                      <a:pt x="851" y="1226"/>
                    </a:lnTo>
                    <a:lnTo>
                      <a:pt x="824" y="1209"/>
                    </a:lnTo>
                    <a:lnTo>
                      <a:pt x="797" y="1190"/>
                    </a:lnTo>
                    <a:lnTo>
                      <a:pt x="772" y="1171"/>
                    </a:lnTo>
                    <a:lnTo>
                      <a:pt x="748" y="1149"/>
                    </a:lnTo>
                    <a:lnTo>
                      <a:pt x="725" y="1128"/>
                    </a:lnTo>
                    <a:lnTo>
                      <a:pt x="702" y="1105"/>
                    </a:lnTo>
                    <a:lnTo>
                      <a:pt x="682" y="1081"/>
                    </a:lnTo>
                    <a:lnTo>
                      <a:pt x="662" y="1056"/>
                    </a:lnTo>
                    <a:lnTo>
                      <a:pt x="644" y="1030"/>
                    </a:lnTo>
                    <a:lnTo>
                      <a:pt x="626" y="1004"/>
                    </a:lnTo>
                    <a:lnTo>
                      <a:pt x="610" y="976"/>
                    </a:lnTo>
                    <a:lnTo>
                      <a:pt x="595" y="947"/>
                    </a:lnTo>
                    <a:lnTo>
                      <a:pt x="582" y="918"/>
                    </a:lnTo>
                    <a:lnTo>
                      <a:pt x="570" y="888"/>
                    </a:lnTo>
                    <a:lnTo>
                      <a:pt x="560" y="857"/>
                    </a:lnTo>
                    <a:lnTo>
                      <a:pt x="551" y="826"/>
                    </a:lnTo>
                    <a:lnTo>
                      <a:pt x="543" y="794"/>
                    </a:lnTo>
                    <a:lnTo>
                      <a:pt x="537" y="761"/>
                    </a:lnTo>
                    <a:lnTo>
                      <a:pt x="532" y="729"/>
                    </a:lnTo>
                    <a:lnTo>
                      <a:pt x="530" y="695"/>
                    </a:lnTo>
                    <a:lnTo>
                      <a:pt x="529" y="661"/>
                    </a:lnTo>
                    <a:lnTo>
                      <a:pt x="530" y="627"/>
                    </a:lnTo>
                    <a:lnTo>
                      <a:pt x="532" y="593"/>
                    </a:lnTo>
                    <a:lnTo>
                      <a:pt x="537" y="560"/>
                    </a:lnTo>
                    <a:lnTo>
                      <a:pt x="543" y="528"/>
                    </a:lnTo>
                    <a:lnTo>
                      <a:pt x="551" y="495"/>
                    </a:lnTo>
                    <a:lnTo>
                      <a:pt x="560" y="465"/>
                    </a:lnTo>
                    <a:lnTo>
                      <a:pt x="570" y="434"/>
                    </a:lnTo>
                    <a:lnTo>
                      <a:pt x="582" y="403"/>
                    </a:lnTo>
                    <a:lnTo>
                      <a:pt x="595" y="375"/>
                    </a:lnTo>
                    <a:lnTo>
                      <a:pt x="610" y="346"/>
                    </a:lnTo>
                    <a:lnTo>
                      <a:pt x="626" y="319"/>
                    </a:lnTo>
                    <a:lnTo>
                      <a:pt x="644" y="291"/>
                    </a:lnTo>
                    <a:lnTo>
                      <a:pt x="662" y="266"/>
                    </a:lnTo>
                    <a:lnTo>
                      <a:pt x="682" y="241"/>
                    </a:lnTo>
                    <a:lnTo>
                      <a:pt x="702" y="216"/>
                    </a:lnTo>
                    <a:lnTo>
                      <a:pt x="725" y="194"/>
                    </a:lnTo>
                    <a:lnTo>
                      <a:pt x="748" y="172"/>
                    </a:lnTo>
                    <a:lnTo>
                      <a:pt x="772" y="152"/>
                    </a:lnTo>
                    <a:lnTo>
                      <a:pt x="797" y="132"/>
                    </a:lnTo>
                    <a:lnTo>
                      <a:pt x="824" y="113"/>
                    </a:lnTo>
                    <a:lnTo>
                      <a:pt x="851" y="96"/>
                    </a:lnTo>
                    <a:lnTo>
                      <a:pt x="878" y="80"/>
                    </a:lnTo>
                    <a:lnTo>
                      <a:pt x="908" y="66"/>
                    </a:lnTo>
                    <a:lnTo>
                      <a:pt x="937" y="53"/>
                    </a:lnTo>
                    <a:lnTo>
                      <a:pt x="967" y="41"/>
                    </a:lnTo>
                    <a:lnTo>
                      <a:pt x="998" y="31"/>
                    </a:lnTo>
                    <a:lnTo>
                      <a:pt x="1030" y="21"/>
                    </a:lnTo>
                    <a:lnTo>
                      <a:pt x="1062" y="14"/>
                    </a:lnTo>
                    <a:lnTo>
                      <a:pt x="1095" y="8"/>
                    </a:lnTo>
                    <a:lnTo>
                      <a:pt x="1128" y="4"/>
                    </a:lnTo>
                    <a:lnTo>
                      <a:pt x="1162" y="1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6C7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350"/>
              </a:p>
            </p:txBody>
          </p:sp>
        </p:grpSp>
      </p:grpSp>
      <p:sp>
        <p:nvSpPr>
          <p:cNvPr id="44" name="Пятиугольник 43"/>
          <p:cNvSpPr/>
          <p:nvPr/>
        </p:nvSpPr>
        <p:spPr bwMode="auto">
          <a:xfrm>
            <a:off x="539551" y="2486078"/>
            <a:ext cx="4320481" cy="344189"/>
          </a:xfrm>
          <a:prstGeom prst="homePlate">
            <a:avLst>
              <a:gd name="adj" fmla="val 20798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68565" tIns="34283" rIns="68565" bIns="34283" anchor="ctr"/>
          <a:lstStyle/>
          <a:p>
            <a:pPr defTabSz="336878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200" b="1" dirty="0" smtClean="0">
                <a:solidFill>
                  <a:srgbClr val="FFFFFF"/>
                </a:solidFill>
                <a:latin typeface="Arial" charset="0"/>
                <a:ea typeface="Microsoft YaHei" charset="-122"/>
              </a:rPr>
              <a:t>РАБОТА С УЧЕБНЫМИ ЦЕНТРАМИ</a:t>
            </a:r>
            <a:endParaRPr lang="ru-RU" sz="1200" b="1" dirty="0">
              <a:solidFill>
                <a:srgbClr val="FFFFFF"/>
              </a:solidFill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832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4021" y="2937215"/>
            <a:ext cx="8326215" cy="4368092"/>
          </a:xfrm>
          <a:prstGeom prst="rect">
            <a:avLst/>
          </a:prstGeom>
        </p:spPr>
        <p:txBody>
          <a:bodyPr lIns="91420" tIns="45711" rIns="91420" bIns="4571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690" lvl="1" algn="just" eaLnBrk="1" hangingPunct="1">
              <a:lnSpc>
                <a:spcPct val="150000"/>
              </a:lnSpc>
              <a:spcBef>
                <a:spcPts val="600"/>
              </a:spcBef>
              <a:buClr>
                <a:srgbClr val="E4465A"/>
              </a:buClr>
              <a:buSzPct val="100000"/>
              <a:buFont typeface="Wingdings" panose="05000000000000000000" pitchFamily="2" charset="2"/>
              <a:buChar char="§"/>
              <a:tabLst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  <a:tab pos="7961249" algn="l"/>
              </a:tabLst>
            </a:pPr>
            <a:endParaRPr lang="ru-RU" altLang="ru-RU" dirty="0">
              <a:solidFill>
                <a:srgbClr val="6D6F71"/>
              </a:solidFill>
              <a:latin typeface="Trebuchet MS" panose="020B0603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203849" y="331788"/>
            <a:ext cx="568875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/>
              <a:t>ОБРАЗОВАТЕЛЬНЫЙ ПРОЕКТ «ПРОФЕССИОНАЛ ЗАКУПОК»</a:t>
            </a:r>
          </a:p>
          <a:p>
            <a:endParaRPr lang="ru-RU" altLang="ru-RU" dirty="0" smtClean="0"/>
          </a:p>
          <a:p>
            <a:endParaRPr lang="ru-RU" altLang="ru-RU" sz="2400" dirty="0">
              <a:latin typeface="Calibri Light" panose="020F0302020204030204" pitchFamily="34" charset="0"/>
            </a:endParaRPr>
          </a:p>
          <a:p>
            <a:endParaRPr lang="ru-RU" alt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93395" y="1772816"/>
            <a:ext cx="9080673" cy="4391027"/>
            <a:chOff x="193395" y="1574214"/>
            <a:chExt cx="9080673" cy="4391027"/>
          </a:xfrm>
        </p:grpSpPr>
        <p:sp>
          <p:nvSpPr>
            <p:cNvPr id="45" name="Прямоугольник 44"/>
            <p:cNvSpPr/>
            <p:nvPr/>
          </p:nvSpPr>
          <p:spPr bwMode="auto">
            <a:xfrm rot="10800000">
              <a:off x="6274172" y="4594367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 rot="10800000">
              <a:off x="6259209" y="3090926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 rot="10800000">
              <a:off x="6239472" y="1595720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233664" y="4590091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93395" y="1587443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202620" y="3090926"/>
              <a:ext cx="2582030" cy="883569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007791" tIns="35992" rIns="71986" bIns="35992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marL="0" lvl="1" indent="0" algn="just" eaLnBrk="1" hangingPunct="1">
                <a:spcBef>
                  <a:spcPts val="0"/>
                </a:spcBef>
                <a:buClr>
                  <a:srgbClr val="E4465A"/>
                </a:buClr>
                <a:buSzPct val="100000"/>
                <a:tabLst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</a:pPr>
              <a:endParaRPr lang="ru-RU" altLang="ru-RU" dirty="0">
                <a:solidFill>
                  <a:srgbClr val="444444"/>
                </a:solidFill>
                <a:latin typeface="Trebuchet MS"/>
                <a:ea typeface="Arial Unicode MS" panose="020B0604020202020204" pitchFamily="34" charset="-128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90863" y="3555234"/>
              <a:ext cx="23609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E4465A"/>
                  </a:solidFill>
                  <a:latin typeface="+mn-lt"/>
                </a:rPr>
                <a:t>www.sibcourse.ru</a:t>
              </a:r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78402" y="3165798"/>
              <a:ext cx="2422298" cy="73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marL="0" lvl="1"/>
              <a:r>
                <a:rPr lang="ru-RU" altLang="ru-RU" sz="1400" b="1" dirty="0">
                  <a:solidFill>
                    <a:srgbClr val="E4465A"/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Учебные планы в соответствии с Законом РФ «Об образовании»</a:t>
              </a: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389657" y="1768353"/>
              <a:ext cx="2422335" cy="52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b">
                <a:spcBef>
                  <a:spcPts val="0"/>
                </a:spcBef>
                <a:buClr>
                  <a:srgbClr val="000000"/>
                </a:buClr>
                <a:buSzPct val="45000"/>
              </a:pPr>
              <a:r>
                <a:rPr lang="ru-RU" sz="1400" b="1" dirty="0">
                  <a:solidFill>
                    <a:srgbClr val="E4465A"/>
                  </a:solidFill>
                  <a:latin typeface="arial" panose="020B0604020202020204" pitchFamily="34" charset="0"/>
                </a:rPr>
                <a:t>Обучение без отрыва от основной деятельности</a:t>
              </a:r>
              <a:endParaRPr lang="ru-RU" altLang="ru-RU" sz="1400" b="1" dirty="0" smtClean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6283024" y="1748969"/>
              <a:ext cx="2632888" cy="737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b">
                <a:spcBef>
                  <a:spcPts val="0"/>
                </a:spcBef>
                <a:buClr>
                  <a:srgbClr val="000000"/>
                </a:buClr>
                <a:buSzPct val="45000"/>
              </a:pPr>
              <a:r>
                <a:rPr lang="ru-RU" sz="1400" b="1" dirty="0">
                  <a:solidFill>
                    <a:srgbClr val="E4465A"/>
                  </a:solidFill>
                  <a:latin typeface="arial" panose="020B0604020202020204" pitchFamily="34" charset="0"/>
                </a:rPr>
                <a:t>Выдача удостоверения установленного образца</a:t>
              </a:r>
              <a:r>
                <a:rPr lang="ru-RU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/>
              </a:r>
              <a:br>
                <a:rPr lang="ru-RU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</a:br>
              <a:endParaRPr lang="ru-RU" altLang="ru-RU" sz="1400" b="1" dirty="0" smtClean="0">
                <a:solidFill>
                  <a:srgbClr val="444444"/>
                </a:solidFill>
                <a:latin typeface="Trebuchet MS" panose="020B0603020202020204" pitchFamily="34" charset="0"/>
                <a:ea typeface="Arial Unicode MS" panose="020B0604020202020204" pitchFamily="34" charset="-128"/>
              </a:endParaRP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6266244" y="3190795"/>
              <a:ext cx="2632888" cy="52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b">
                <a:spcBef>
                  <a:spcPts val="0"/>
                </a:spcBef>
                <a:buClr>
                  <a:srgbClr val="000000"/>
                </a:buClr>
                <a:buSzPct val="45000"/>
              </a:pPr>
              <a:r>
                <a:rPr lang="ru-RU" sz="1400" b="1" dirty="0" smtClean="0">
                  <a:solidFill>
                    <a:srgbClr val="E4465A"/>
                  </a:solidFill>
                  <a:ea typeface="Arial Unicode MS" pitchFamily="34" charset="-128"/>
                  <a:cs typeface="Arial" panose="020B0604020202020204" pitchFamily="34" charset="0"/>
                </a:rPr>
                <a:t>Более 3000 специалистов прошедших обучение</a:t>
              </a:r>
              <a:endParaRPr lang="ru-RU" altLang="ru-RU" sz="1400" dirty="0" smtClean="0">
                <a:solidFill>
                  <a:srgbClr val="444444"/>
                </a:solidFill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436633" y="4674524"/>
              <a:ext cx="2422335" cy="52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b">
                <a:spcBef>
                  <a:spcPts val="0"/>
                </a:spcBef>
                <a:buClr>
                  <a:srgbClr val="000000"/>
                </a:buClr>
                <a:buSzPct val="45000"/>
              </a:pPr>
              <a:r>
                <a:rPr lang="ru-RU" sz="1400" b="1" dirty="0" smtClean="0">
                  <a:solidFill>
                    <a:srgbClr val="E4465A"/>
                  </a:solidFill>
                  <a:ea typeface="Arial Unicode MS" pitchFamily="34" charset="-128"/>
                  <a:cs typeface="Arial" panose="020B0604020202020204" pitchFamily="34" charset="0"/>
                </a:rPr>
                <a:t>Доступ к учебной ЭП РТС-тендер</a:t>
              </a:r>
              <a:endParaRPr lang="ru-RU" altLang="ru-RU" sz="1400" dirty="0" smtClean="0">
                <a:solidFill>
                  <a:srgbClr val="444444"/>
                </a:solidFill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6685070" y="4759283"/>
              <a:ext cx="2588998" cy="52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9982" tIns="44991" rIns="89982" bIns="44991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marL="627063" indent="-169863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fontAlgn="b">
                <a:spcBef>
                  <a:spcPts val="0"/>
                </a:spcBef>
                <a:buClr>
                  <a:srgbClr val="000000"/>
                </a:buClr>
                <a:buSzPct val="45000"/>
              </a:pPr>
              <a:r>
                <a:rPr lang="ru-RU" altLang="ru-RU" sz="1400" b="1" dirty="0" smtClean="0">
                  <a:solidFill>
                    <a:srgbClr val="E4465A"/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Консультации преподавателей</a:t>
              </a:r>
            </a:p>
          </p:txBody>
        </p:sp>
        <p:grpSp>
          <p:nvGrpSpPr>
            <p:cNvPr id="19" name="Группа 18"/>
            <p:cNvGrpSpPr>
              <a:grpSpLocks/>
            </p:cNvGrpSpPr>
            <p:nvPr/>
          </p:nvGrpSpPr>
          <p:grpSpPr bwMode="auto">
            <a:xfrm>
              <a:off x="2893957" y="1574214"/>
              <a:ext cx="3151698" cy="1923093"/>
              <a:chOff x="5929313" y="1601692"/>
              <a:chExt cx="2980913" cy="1861815"/>
            </a:xfrm>
          </p:grpSpPr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5929313" y="1601692"/>
                <a:ext cx="2980913" cy="1861815"/>
              </a:xfrm>
              <a:custGeom>
                <a:avLst/>
                <a:gdLst>
                  <a:gd name="T0" fmla="*/ 1074770721 w 7748"/>
                  <a:gd name="T1" fmla="*/ 619169373 h 5117"/>
                  <a:gd name="T2" fmla="*/ 959463482 w 7748"/>
                  <a:gd name="T3" fmla="*/ 659679586 h 5117"/>
                  <a:gd name="T4" fmla="*/ 952802596 w 7748"/>
                  <a:gd name="T5" fmla="*/ 673183112 h 5117"/>
                  <a:gd name="T6" fmla="*/ 939480823 w 7748"/>
                  <a:gd name="T7" fmla="*/ 677154523 h 5117"/>
                  <a:gd name="T8" fmla="*/ 843416015 w 7748"/>
                  <a:gd name="T9" fmla="*/ 677286964 h 5117"/>
                  <a:gd name="T10" fmla="*/ 788352612 w 7748"/>
                  <a:gd name="T11" fmla="*/ 677286964 h 5117"/>
                  <a:gd name="T12" fmla="*/ 715674968 w 7748"/>
                  <a:gd name="T13" fmla="*/ 677286964 h 5117"/>
                  <a:gd name="T14" fmla="*/ 648622123 w 7748"/>
                  <a:gd name="T15" fmla="*/ 675698399 h 5117"/>
                  <a:gd name="T16" fmla="*/ 638112750 w 7748"/>
                  <a:gd name="T17" fmla="*/ 664842602 h 5117"/>
                  <a:gd name="T18" fmla="*/ 639445081 w 7748"/>
                  <a:gd name="T19" fmla="*/ 633996945 h 5117"/>
                  <a:gd name="T20" fmla="*/ 0 w 7748"/>
                  <a:gd name="T21" fmla="*/ 0 h 5117"/>
                  <a:gd name="T22" fmla="*/ 656467218 w 7748"/>
                  <a:gd name="T23" fmla="*/ 586999670 h 5117"/>
                  <a:gd name="T24" fmla="*/ 687107372 w 7748"/>
                  <a:gd name="T25" fmla="*/ 548872668 h 5117"/>
                  <a:gd name="T26" fmla="*/ 714787003 w 7748"/>
                  <a:gd name="T27" fmla="*/ 528750002 h 5117"/>
                  <a:gd name="T28" fmla="*/ 746759103 w 7748"/>
                  <a:gd name="T29" fmla="*/ 514584636 h 5117"/>
                  <a:gd name="T30" fmla="*/ 781839848 w 7748"/>
                  <a:gd name="T31" fmla="*/ 507435732 h 5117"/>
                  <a:gd name="T32" fmla="*/ 818844644 w 7748"/>
                  <a:gd name="T33" fmla="*/ 507833055 h 5117"/>
                  <a:gd name="T34" fmla="*/ 853777266 w 7748"/>
                  <a:gd name="T35" fmla="*/ 515775877 h 5117"/>
                  <a:gd name="T36" fmla="*/ 885305384 w 7748"/>
                  <a:gd name="T37" fmla="*/ 530735526 h 5117"/>
                  <a:gd name="T38" fmla="*/ 912393296 w 7748"/>
                  <a:gd name="T39" fmla="*/ 551387955 h 5117"/>
                  <a:gd name="T40" fmla="*/ 886193733 w 7748"/>
                  <a:gd name="T41" fmla="*/ 576144237 h 5117"/>
                  <a:gd name="T42" fmla="*/ 854961475 w 7748"/>
                  <a:gd name="T43" fmla="*/ 554565084 h 5117"/>
                  <a:gd name="T44" fmla="*/ 829502138 w 7748"/>
                  <a:gd name="T45" fmla="*/ 545430657 h 5117"/>
                  <a:gd name="T46" fmla="*/ 801674385 w 7748"/>
                  <a:gd name="T47" fmla="*/ 541591323 h 5117"/>
                  <a:gd name="T48" fmla="*/ 773402649 w 7748"/>
                  <a:gd name="T49" fmla="*/ 544106610 h 5117"/>
                  <a:gd name="T50" fmla="*/ 747203086 w 7748"/>
                  <a:gd name="T51" fmla="*/ 552049797 h 5117"/>
                  <a:gd name="T52" fmla="*/ 719375332 w 7748"/>
                  <a:gd name="T53" fmla="*/ 568730451 h 5117"/>
                  <a:gd name="T54" fmla="*/ 689919772 w 7748"/>
                  <a:gd name="T55" fmla="*/ 601959319 h 5117"/>
                  <a:gd name="T56" fmla="*/ 675561528 w 7748"/>
                  <a:gd name="T57" fmla="*/ 642204649 h 5117"/>
                  <a:gd name="T58" fmla="*/ 736397853 w 7748"/>
                  <a:gd name="T59" fmla="*/ 642204649 h 5117"/>
                  <a:gd name="T60" fmla="*/ 817808557 w 7748"/>
                  <a:gd name="T61" fmla="*/ 642204649 h 5117"/>
                  <a:gd name="T62" fmla="*/ 889894097 w 7748"/>
                  <a:gd name="T63" fmla="*/ 642204649 h 5117"/>
                  <a:gd name="T64" fmla="*/ 916685764 w 7748"/>
                  <a:gd name="T65" fmla="*/ 623538108 h 5117"/>
                  <a:gd name="T66" fmla="*/ 895962879 w 7748"/>
                  <a:gd name="T67" fmla="*/ 586602711 h 5117"/>
                  <a:gd name="T68" fmla="*/ 825949512 w 7748"/>
                  <a:gd name="T69" fmla="*/ 368298080 h 5117"/>
                  <a:gd name="T70" fmla="*/ 803894680 w 7748"/>
                  <a:gd name="T71" fmla="*/ 361149176 h 5117"/>
                  <a:gd name="T72" fmla="*/ 780211657 w 7748"/>
                  <a:gd name="T73" fmla="*/ 363929346 h 5117"/>
                  <a:gd name="T74" fmla="*/ 761116963 w 7748"/>
                  <a:gd name="T75" fmla="*/ 375579061 h 5117"/>
                  <a:gd name="T76" fmla="*/ 748831277 w 7748"/>
                  <a:gd name="T77" fmla="*/ 393848643 h 5117"/>
                  <a:gd name="T78" fmla="*/ 745871139 w 7748"/>
                  <a:gd name="T79" fmla="*/ 416221714 h 5117"/>
                  <a:gd name="T80" fmla="*/ 753124130 w 7748"/>
                  <a:gd name="T81" fmla="*/ 437138662 h 5117"/>
                  <a:gd name="T82" fmla="*/ 768813935 w 7748"/>
                  <a:gd name="T83" fmla="*/ 452628075 h 5117"/>
                  <a:gd name="T84" fmla="*/ 790424785 w 7748"/>
                  <a:gd name="T85" fmla="*/ 460703338 h 5117"/>
                  <a:gd name="T86" fmla="*/ 814108193 w 7748"/>
                  <a:gd name="T87" fmla="*/ 459114774 h 5117"/>
                  <a:gd name="T88" fmla="*/ 833942729 w 7748"/>
                  <a:gd name="T89" fmla="*/ 448258977 h 5117"/>
                  <a:gd name="T90" fmla="*/ 847116380 w 7748"/>
                  <a:gd name="T91" fmla="*/ 430651963 h 5117"/>
                  <a:gd name="T92" fmla="*/ 851112988 w 7748"/>
                  <a:gd name="T93" fmla="*/ 408543410 h 5117"/>
                  <a:gd name="T94" fmla="*/ 844896084 w 7748"/>
                  <a:gd name="T95" fmla="*/ 387229140 h 5117"/>
                  <a:gd name="T96" fmla="*/ 807595044 w 7748"/>
                  <a:gd name="T97" fmla="*/ 326199303 h 5117"/>
                  <a:gd name="T98" fmla="*/ 845044206 w 7748"/>
                  <a:gd name="T99" fmla="*/ 338113900 h 5117"/>
                  <a:gd name="T100" fmla="*/ 872871960 w 7748"/>
                  <a:gd name="T101" fmla="*/ 363399581 h 5117"/>
                  <a:gd name="T102" fmla="*/ 887229819 w 7748"/>
                  <a:gd name="T103" fmla="*/ 398084937 h 5117"/>
                  <a:gd name="T104" fmla="*/ 884269297 w 7748"/>
                  <a:gd name="T105" fmla="*/ 436476821 h 5117"/>
                  <a:gd name="T106" fmla="*/ 864878743 w 7748"/>
                  <a:gd name="T107" fmla="*/ 468514083 h 5117"/>
                  <a:gd name="T108" fmla="*/ 833350625 w 7748"/>
                  <a:gd name="T109" fmla="*/ 489695913 h 5117"/>
                  <a:gd name="T110" fmla="*/ 793829289 w 7748"/>
                  <a:gd name="T111" fmla="*/ 496315417 h 5117"/>
                  <a:gd name="T112" fmla="*/ 755492163 w 7748"/>
                  <a:gd name="T113" fmla="*/ 486121461 h 5117"/>
                  <a:gd name="T114" fmla="*/ 726480585 w 7748"/>
                  <a:gd name="T115" fmla="*/ 462159826 h 5117"/>
                  <a:gd name="T116" fmla="*/ 710494150 w 7748"/>
                  <a:gd name="T117" fmla="*/ 428268753 h 5117"/>
                  <a:gd name="T118" fmla="*/ 711382499 w 7748"/>
                  <a:gd name="T119" fmla="*/ 389744427 h 5117"/>
                  <a:gd name="T120" fmla="*/ 729144862 w 7748"/>
                  <a:gd name="T121" fmla="*/ 356912883 h 5117"/>
                  <a:gd name="T122" fmla="*/ 759488772 w 7748"/>
                  <a:gd name="T123" fmla="*/ 334274930 h 5117"/>
                  <a:gd name="T124" fmla="*/ 798418003 w 7748"/>
                  <a:gd name="T125" fmla="*/ 325801979 h 5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748" h="5117">
                    <a:moveTo>
                      <a:pt x="1736" y="2830"/>
                    </a:moveTo>
                    <a:lnTo>
                      <a:pt x="2187" y="2830"/>
                    </a:lnTo>
                    <a:lnTo>
                      <a:pt x="2187" y="3879"/>
                    </a:lnTo>
                    <a:lnTo>
                      <a:pt x="1736" y="3879"/>
                    </a:lnTo>
                    <a:lnTo>
                      <a:pt x="1736" y="2830"/>
                    </a:lnTo>
                    <a:close/>
                    <a:moveTo>
                      <a:pt x="7375" y="1037"/>
                    </a:moveTo>
                    <a:lnTo>
                      <a:pt x="7375" y="4555"/>
                    </a:lnTo>
                    <a:lnTo>
                      <a:pt x="7375" y="4677"/>
                    </a:lnTo>
                    <a:lnTo>
                      <a:pt x="7261" y="4677"/>
                    </a:lnTo>
                    <a:lnTo>
                      <a:pt x="6444" y="4677"/>
                    </a:lnTo>
                    <a:lnTo>
                      <a:pt x="6453" y="4713"/>
                    </a:lnTo>
                    <a:lnTo>
                      <a:pt x="6461" y="4750"/>
                    </a:lnTo>
                    <a:lnTo>
                      <a:pt x="6467" y="4789"/>
                    </a:lnTo>
                    <a:lnTo>
                      <a:pt x="6472" y="4826"/>
                    </a:lnTo>
                    <a:lnTo>
                      <a:pt x="6477" y="4865"/>
                    </a:lnTo>
                    <a:lnTo>
                      <a:pt x="6480" y="4904"/>
                    </a:lnTo>
                    <a:lnTo>
                      <a:pt x="6482" y="4943"/>
                    </a:lnTo>
                    <a:lnTo>
                      <a:pt x="6482" y="4983"/>
                    </a:lnTo>
                    <a:lnTo>
                      <a:pt x="6482" y="4996"/>
                    </a:lnTo>
                    <a:lnTo>
                      <a:pt x="6480" y="5009"/>
                    </a:lnTo>
                    <a:lnTo>
                      <a:pt x="6477" y="5022"/>
                    </a:lnTo>
                    <a:lnTo>
                      <a:pt x="6473" y="5034"/>
                    </a:lnTo>
                    <a:lnTo>
                      <a:pt x="6467" y="5046"/>
                    </a:lnTo>
                    <a:lnTo>
                      <a:pt x="6461" y="5057"/>
                    </a:lnTo>
                    <a:lnTo>
                      <a:pt x="6454" y="5067"/>
                    </a:lnTo>
                    <a:lnTo>
                      <a:pt x="6446" y="5077"/>
                    </a:lnTo>
                    <a:lnTo>
                      <a:pt x="6437" y="5085"/>
                    </a:lnTo>
                    <a:lnTo>
                      <a:pt x="6428" y="5093"/>
                    </a:lnTo>
                    <a:lnTo>
                      <a:pt x="6418" y="5099"/>
                    </a:lnTo>
                    <a:lnTo>
                      <a:pt x="6407" y="5105"/>
                    </a:lnTo>
                    <a:lnTo>
                      <a:pt x="6396" y="5109"/>
                    </a:lnTo>
                    <a:lnTo>
                      <a:pt x="6383" y="5112"/>
                    </a:lnTo>
                    <a:lnTo>
                      <a:pt x="6370" y="5114"/>
                    </a:lnTo>
                    <a:lnTo>
                      <a:pt x="6358" y="5115"/>
                    </a:lnTo>
                    <a:lnTo>
                      <a:pt x="6352" y="5115"/>
                    </a:lnTo>
                    <a:lnTo>
                      <a:pt x="6347" y="5115"/>
                    </a:lnTo>
                    <a:lnTo>
                      <a:pt x="6260" y="5115"/>
                    </a:lnTo>
                    <a:lnTo>
                      <a:pt x="6176" y="5115"/>
                    </a:lnTo>
                    <a:lnTo>
                      <a:pt x="6097" y="5115"/>
                    </a:lnTo>
                    <a:lnTo>
                      <a:pt x="6021" y="5115"/>
                    </a:lnTo>
                    <a:lnTo>
                      <a:pt x="5950" y="5116"/>
                    </a:lnTo>
                    <a:lnTo>
                      <a:pt x="5881" y="5116"/>
                    </a:lnTo>
                    <a:lnTo>
                      <a:pt x="5816" y="5116"/>
                    </a:lnTo>
                    <a:lnTo>
                      <a:pt x="5756" y="5116"/>
                    </a:lnTo>
                    <a:lnTo>
                      <a:pt x="5698" y="5116"/>
                    </a:lnTo>
                    <a:lnTo>
                      <a:pt x="5644" y="5116"/>
                    </a:lnTo>
                    <a:lnTo>
                      <a:pt x="5595" y="5116"/>
                    </a:lnTo>
                    <a:lnTo>
                      <a:pt x="5548" y="5116"/>
                    </a:lnTo>
                    <a:lnTo>
                      <a:pt x="5505" y="5116"/>
                    </a:lnTo>
                    <a:lnTo>
                      <a:pt x="5464" y="5116"/>
                    </a:lnTo>
                    <a:lnTo>
                      <a:pt x="5429" y="5116"/>
                    </a:lnTo>
                    <a:lnTo>
                      <a:pt x="5396" y="5117"/>
                    </a:lnTo>
                    <a:lnTo>
                      <a:pt x="5362" y="5116"/>
                    </a:lnTo>
                    <a:lnTo>
                      <a:pt x="5326" y="5116"/>
                    </a:lnTo>
                    <a:lnTo>
                      <a:pt x="5285" y="5116"/>
                    </a:lnTo>
                    <a:lnTo>
                      <a:pt x="5242" y="5116"/>
                    </a:lnTo>
                    <a:lnTo>
                      <a:pt x="5195" y="5116"/>
                    </a:lnTo>
                    <a:lnTo>
                      <a:pt x="5144" y="5116"/>
                    </a:lnTo>
                    <a:lnTo>
                      <a:pt x="5090" y="5116"/>
                    </a:lnTo>
                    <a:lnTo>
                      <a:pt x="5032" y="5116"/>
                    </a:lnTo>
                    <a:lnTo>
                      <a:pt x="4970" y="5116"/>
                    </a:lnTo>
                    <a:lnTo>
                      <a:pt x="4904" y="5116"/>
                    </a:lnTo>
                    <a:lnTo>
                      <a:pt x="4835" y="5116"/>
                    </a:lnTo>
                    <a:lnTo>
                      <a:pt x="4762" y="5115"/>
                    </a:lnTo>
                    <a:lnTo>
                      <a:pt x="4685" y="5115"/>
                    </a:lnTo>
                    <a:lnTo>
                      <a:pt x="4604" y="5115"/>
                    </a:lnTo>
                    <a:lnTo>
                      <a:pt x="4518" y="5115"/>
                    </a:lnTo>
                    <a:lnTo>
                      <a:pt x="4429" y="5115"/>
                    </a:lnTo>
                    <a:lnTo>
                      <a:pt x="4417" y="5114"/>
                    </a:lnTo>
                    <a:lnTo>
                      <a:pt x="4405" y="5112"/>
                    </a:lnTo>
                    <a:lnTo>
                      <a:pt x="4393" y="5109"/>
                    </a:lnTo>
                    <a:lnTo>
                      <a:pt x="4382" y="5104"/>
                    </a:lnTo>
                    <a:lnTo>
                      <a:pt x="4370" y="5099"/>
                    </a:lnTo>
                    <a:lnTo>
                      <a:pt x="4360" y="5092"/>
                    </a:lnTo>
                    <a:lnTo>
                      <a:pt x="4350" y="5085"/>
                    </a:lnTo>
                    <a:lnTo>
                      <a:pt x="4341" y="5076"/>
                    </a:lnTo>
                    <a:lnTo>
                      <a:pt x="4334" y="5067"/>
                    </a:lnTo>
                    <a:lnTo>
                      <a:pt x="4326" y="5057"/>
                    </a:lnTo>
                    <a:lnTo>
                      <a:pt x="4320" y="5046"/>
                    </a:lnTo>
                    <a:lnTo>
                      <a:pt x="4315" y="5034"/>
                    </a:lnTo>
                    <a:lnTo>
                      <a:pt x="4311" y="5022"/>
                    </a:lnTo>
                    <a:lnTo>
                      <a:pt x="4308" y="5009"/>
                    </a:lnTo>
                    <a:lnTo>
                      <a:pt x="4306" y="4996"/>
                    </a:lnTo>
                    <a:lnTo>
                      <a:pt x="4305" y="4983"/>
                    </a:lnTo>
                    <a:lnTo>
                      <a:pt x="4306" y="4943"/>
                    </a:lnTo>
                    <a:lnTo>
                      <a:pt x="4307" y="4904"/>
                    </a:lnTo>
                    <a:lnTo>
                      <a:pt x="4311" y="4865"/>
                    </a:lnTo>
                    <a:lnTo>
                      <a:pt x="4315" y="4826"/>
                    </a:lnTo>
                    <a:lnTo>
                      <a:pt x="4320" y="4789"/>
                    </a:lnTo>
                    <a:lnTo>
                      <a:pt x="4327" y="4750"/>
                    </a:lnTo>
                    <a:lnTo>
                      <a:pt x="4334" y="4713"/>
                    </a:lnTo>
                    <a:lnTo>
                      <a:pt x="4343" y="4677"/>
                    </a:lnTo>
                    <a:lnTo>
                      <a:pt x="477" y="4677"/>
                    </a:lnTo>
                    <a:lnTo>
                      <a:pt x="363" y="4677"/>
                    </a:lnTo>
                    <a:lnTo>
                      <a:pt x="363" y="4555"/>
                    </a:lnTo>
                    <a:lnTo>
                      <a:pt x="363" y="1037"/>
                    </a:lnTo>
                    <a:lnTo>
                      <a:pt x="0" y="1037"/>
                    </a:lnTo>
                    <a:lnTo>
                      <a:pt x="0" y="0"/>
                    </a:lnTo>
                    <a:lnTo>
                      <a:pt x="7748" y="0"/>
                    </a:lnTo>
                    <a:lnTo>
                      <a:pt x="7748" y="1037"/>
                    </a:lnTo>
                    <a:lnTo>
                      <a:pt x="7375" y="1037"/>
                    </a:lnTo>
                    <a:close/>
                    <a:moveTo>
                      <a:pt x="6352" y="4434"/>
                    </a:moveTo>
                    <a:lnTo>
                      <a:pt x="7147" y="4434"/>
                    </a:lnTo>
                    <a:lnTo>
                      <a:pt x="7147" y="1037"/>
                    </a:lnTo>
                    <a:lnTo>
                      <a:pt x="591" y="1037"/>
                    </a:lnTo>
                    <a:lnTo>
                      <a:pt x="591" y="4434"/>
                    </a:lnTo>
                    <a:lnTo>
                      <a:pt x="4435" y="4434"/>
                    </a:lnTo>
                    <a:lnTo>
                      <a:pt x="4454" y="4398"/>
                    </a:lnTo>
                    <a:lnTo>
                      <a:pt x="4476" y="4361"/>
                    </a:lnTo>
                    <a:lnTo>
                      <a:pt x="4497" y="4326"/>
                    </a:lnTo>
                    <a:lnTo>
                      <a:pt x="4520" y="4293"/>
                    </a:lnTo>
                    <a:lnTo>
                      <a:pt x="4544" y="4259"/>
                    </a:lnTo>
                    <a:lnTo>
                      <a:pt x="4570" y="4227"/>
                    </a:lnTo>
                    <a:lnTo>
                      <a:pt x="4596" y="4196"/>
                    </a:lnTo>
                    <a:lnTo>
                      <a:pt x="4624" y="4165"/>
                    </a:lnTo>
                    <a:lnTo>
                      <a:pt x="4642" y="4146"/>
                    </a:lnTo>
                    <a:lnTo>
                      <a:pt x="4662" y="4127"/>
                    </a:lnTo>
                    <a:lnTo>
                      <a:pt x="4681" y="4109"/>
                    </a:lnTo>
                    <a:lnTo>
                      <a:pt x="4701" y="4090"/>
                    </a:lnTo>
                    <a:lnTo>
                      <a:pt x="4721" y="4073"/>
                    </a:lnTo>
                    <a:lnTo>
                      <a:pt x="4743" y="4056"/>
                    </a:lnTo>
                    <a:lnTo>
                      <a:pt x="4764" y="4040"/>
                    </a:lnTo>
                    <a:lnTo>
                      <a:pt x="4785" y="4024"/>
                    </a:lnTo>
                    <a:lnTo>
                      <a:pt x="4807" y="4009"/>
                    </a:lnTo>
                    <a:lnTo>
                      <a:pt x="4829" y="3994"/>
                    </a:lnTo>
                    <a:lnTo>
                      <a:pt x="4852" y="3979"/>
                    </a:lnTo>
                    <a:lnTo>
                      <a:pt x="4875" y="3966"/>
                    </a:lnTo>
                    <a:lnTo>
                      <a:pt x="4898" y="3953"/>
                    </a:lnTo>
                    <a:lnTo>
                      <a:pt x="4921" y="3941"/>
                    </a:lnTo>
                    <a:lnTo>
                      <a:pt x="4946" y="3929"/>
                    </a:lnTo>
                    <a:lnTo>
                      <a:pt x="4970" y="3918"/>
                    </a:lnTo>
                    <a:lnTo>
                      <a:pt x="4994" y="3906"/>
                    </a:lnTo>
                    <a:lnTo>
                      <a:pt x="5020" y="3896"/>
                    </a:lnTo>
                    <a:lnTo>
                      <a:pt x="5045" y="3887"/>
                    </a:lnTo>
                    <a:lnTo>
                      <a:pt x="5070" y="3878"/>
                    </a:lnTo>
                    <a:lnTo>
                      <a:pt x="5095" y="3870"/>
                    </a:lnTo>
                    <a:lnTo>
                      <a:pt x="5122" y="3863"/>
                    </a:lnTo>
                    <a:lnTo>
                      <a:pt x="5148" y="3856"/>
                    </a:lnTo>
                    <a:lnTo>
                      <a:pt x="5174" y="3850"/>
                    </a:lnTo>
                    <a:lnTo>
                      <a:pt x="5202" y="3845"/>
                    </a:lnTo>
                    <a:lnTo>
                      <a:pt x="5228" y="3840"/>
                    </a:lnTo>
                    <a:lnTo>
                      <a:pt x="5255" y="3836"/>
                    </a:lnTo>
                    <a:lnTo>
                      <a:pt x="5282" y="3833"/>
                    </a:lnTo>
                    <a:lnTo>
                      <a:pt x="5310" y="3830"/>
                    </a:lnTo>
                    <a:lnTo>
                      <a:pt x="5338" y="3828"/>
                    </a:lnTo>
                    <a:lnTo>
                      <a:pt x="5365" y="3827"/>
                    </a:lnTo>
                    <a:lnTo>
                      <a:pt x="5394" y="3827"/>
                    </a:lnTo>
                    <a:lnTo>
                      <a:pt x="5422" y="3827"/>
                    </a:lnTo>
                    <a:lnTo>
                      <a:pt x="5450" y="3828"/>
                    </a:lnTo>
                    <a:lnTo>
                      <a:pt x="5478" y="3830"/>
                    </a:lnTo>
                    <a:lnTo>
                      <a:pt x="5505" y="3833"/>
                    </a:lnTo>
                    <a:lnTo>
                      <a:pt x="5532" y="3836"/>
                    </a:lnTo>
                    <a:lnTo>
                      <a:pt x="5559" y="3840"/>
                    </a:lnTo>
                    <a:lnTo>
                      <a:pt x="5587" y="3845"/>
                    </a:lnTo>
                    <a:lnTo>
                      <a:pt x="5613" y="3850"/>
                    </a:lnTo>
                    <a:lnTo>
                      <a:pt x="5639" y="3856"/>
                    </a:lnTo>
                    <a:lnTo>
                      <a:pt x="5666" y="3863"/>
                    </a:lnTo>
                    <a:lnTo>
                      <a:pt x="5692" y="3870"/>
                    </a:lnTo>
                    <a:lnTo>
                      <a:pt x="5717" y="3878"/>
                    </a:lnTo>
                    <a:lnTo>
                      <a:pt x="5743" y="3887"/>
                    </a:lnTo>
                    <a:lnTo>
                      <a:pt x="5768" y="3896"/>
                    </a:lnTo>
                    <a:lnTo>
                      <a:pt x="5793" y="3906"/>
                    </a:lnTo>
                    <a:lnTo>
                      <a:pt x="5817" y="3918"/>
                    </a:lnTo>
                    <a:lnTo>
                      <a:pt x="5841" y="3929"/>
                    </a:lnTo>
                    <a:lnTo>
                      <a:pt x="5866" y="3941"/>
                    </a:lnTo>
                    <a:lnTo>
                      <a:pt x="5889" y="3953"/>
                    </a:lnTo>
                    <a:lnTo>
                      <a:pt x="5913" y="3966"/>
                    </a:lnTo>
                    <a:lnTo>
                      <a:pt x="5935" y="3979"/>
                    </a:lnTo>
                    <a:lnTo>
                      <a:pt x="5959" y="3994"/>
                    </a:lnTo>
                    <a:lnTo>
                      <a:pt x="5981" y="4009"/>
                    </a:lnTo>
                    <a:lnTo>
                      <a:pt x="6002" y="4024"/>
                    </a:lnTo>
                    <a:lnTo>
                      <a:pt x="6024" y="4040"/>
                    </a:lnTo>
                    <a:lnTo>
                      <a:pt x="6046" y="4056"/>
                    </a:lnTo>
                    <a:lnTo>
                      <a:pt x="6066" y="4073"/>
                    </a:lnTo>
                    <a:lnTo>
                      <a:pt x="6086" y="4090"/>
                    </a:lnTo>
                    <a:lnTo>
                      <a:pt x="6106" y="4109"/>
                    </a:lnTo>
                    <a:lnTo>
                      <a:pt x="6126" y="4127"/>
                    </a:lnTo>
                    <a:lnTo>
                      <a:pt x="6145" y="4146"/>
                    </a:lnTo>
                    <a:lnTo>
                      <a:pt x="6164" y="4165"/>
                    </a:lnTo>
                    <a:lnTo>
                      <a:pt x="6191" y="4196"/>
                    </a:lnTo>
                    <a:lnTo>
                      <a:pt x="6218" y="4227"/>
                    </a:lnTo>
                    <a:lnTo>
                      <a:pt x="6243" y="4259"/>
                    </a:lnTo>
                    <a:lnTo>
                      <a:pt x="6267" y="4293"/>
                    </a:lnTo>
                    <a:lnTo>
                      <a:pt x="6290" y="4326"/>
                    </a:lnTo>
                    <a:lnTo>
                      <a:pt x="6313" y="4361"/>
                    </a:lnTo>
                    <a:lnTo>
                      <a:pt x="6333" y="4398"/>
                    </a:lnTo>
                    <a:lnTo>
                      <a:pt x="6352" y="4434"/>
                    </a:lnTo>
                    <a:close/>
                    <a:moveTo>
                      <a:pt x="5987" y="4352"/>
                    </a:moveTo>
                    <a:lnTo>
                      <a:pt x="5958" y="4323"/>
                    </a:lnTo>
                    <a:lnTo>
                      <a:pt x="5927" y="4296"/>
                    </a:lnTo>
                    <a:lnTo>
                      <a:pt x="5896" y="4268"/>
                    </a:lnTo>
                    <a:lnTo>
                      <a:pt x="5863" y="4244"/>
                    </a:lnTo>
                    <a:lnTo>
                      <a:pt x="5847" y="4232"/>
                    </a:lnTo>
                    <a:lnTo>
                      <a:pt x="5829" y="4221"/>
                    </a:lnTo>
                    <a:lnTo>
                      <a:pt x="5811" y="4210"/>
                    </a:lnTo>
                    <a:lnTo>
                      <a:pt x="5794" y="4200"/>
                    </a:lnTo>
                    <a:lnTo>
                      <a:pt x="5776" y="4189"/>
                    </a:lnTo>
                    <a:lnTo>
                      <a:pt x="5758" y="4179"/>
                    </a:lnTo>
                    <a:lnTo>
                      <a:pt x="5739" y="4170"/>
                    </a:lnTo>
                    <a:lnTo>
                      <a:pt x="5720" y="4161"/>
                    </a:lnTo>
                    <a:lnTo>
                      <a:pt x="5702" y="4153"/>
                    </a:lnTo>
                    <a:lnTo>
                      <a:pt x="5683" y="4146"/>
                    </a:lnTo>
                    <a:lnTo>
                      <a:pt x="5663" y="4139"/>
                    </a:lnTo>
                    <a:lnTo>
                      <a:pt x="5643" y="4132"/>
                    </a:lnTo>
                    <a:lnTo>
                      <a:pt x="5623" y="4126"/>
                    </a:lnTo>
                    <a:lnTo>
                      <a:pt x="5604" y="4120"/>
                    </a:lnTo>
                    <a:lnTo>
                      <a:pt x="5584" y="4115"/>
                    </a:lnTo>
                    <a:lnTo>
                      <a:pt x="5562" y="4110"/>
                    </a:lnTo>
                    <a:lnTo>
                      <a:pt x="5542" y="4106"/>
                    </a:lnTo>
                    <a:lnTo>
                      <a:pt x="5522" y="4102"/>
                    </a:lnTo>
                    <a:lnTo>
                      <a:pt x="5501" y="4098"/>
                    </a:lnTo>
                    <a:lnTo>
                      <a:pt x="5480" y="4096"/>
                    </a:lnTo>
                    <a:lnTo>
                      <a:pt x="5458" y="4094"/>
                    </a:lnTo>
                    <a:lnTo>
                      <a:pt x="5437" y="4092"/>
                    </a:lnTo>
                    <a:lnTo>
                      <a:pt x="5416" y="4091"/>
                    </a:lnTo>
                    <a:lnTo>
                      <a:pt x="5394" y="4091"/>
                    </a:lnTo>
                    <a:lnTo>
                      <a:pt x="5372" y="4091"/>
                    </a:lnTo>
                    <a:lnTo>
                      <a:pt x="5350" y="4092"/>
                    </a:lnTo>
                    <a:lnTo>
                      <a:pt x="5329" y="4094"/>
                    </a:lnTo>
                    <a:lnTo>
                      <a:pt x="5308" y="4096"/>
                    </a:lnTo>
                    <a:lnTo>
                      <a:pt x="5286" y="4098"/>
                    </a:lnTo>
                    <a:lnTo>
                      <a:pt x="5266" y="4102"/>
                    </a:lnTo>
                    <a:lnTo>
                      <a:pt x="5245" y="4106"/>
                    </a:lnTo>
                    <a:lnTo>
                      <a:pt x="5225" y="4110"/>
                    </a:lnTo>
                    <a:lnTo>
                      <a:pt x="5205" y="4115"/>
                    </a:lnTo>
                    <a:lnTo>
                      <a:pt x="5184" y="4120"/>
                    </a:lnTo>
                    <a:lnTo>
                      <a:pt x="5164" y="4126"/>
                    </a:lnTo>
                    <a:lnTo>
                      <a:pt x="5144" y="4132"/>
                    </a:lnTo>
                    <a:lnTo>
                      <a:pt x="5125" y="4139"/>
                    </a:lnTo>
                    <a:lnTo>
                      <a:pt x="5105" y="4146"/>
                    </a:lnTo>
                    <a:lnTo>
                      <a:pt x="5086" y="4153"/>
                    </a:lnTo>
                    <a:lnTo>
                      <a:pt x="5067" y="4161"/>
                    </a:lnTo>
                    <a:lnTo>
                      <a:pt x="5048" y="4170"/>
                    </a:lnTo>
                    <a:lnTo>
                      <a:pt x="5030" y="4179"/>
                    </a:lnTo>
                    <a:lnTo>
                      <a:pt x="5011" y="4189"/>
                    </a:lnTo>
                    <a:lnTo>
                      <a:pt x="4993" y="4200"/>
                    </a:lnTo>
                    <a:lnTo>
                      <a:pt x="4976" y="4210"/>
                    </a:lnTo>
                    <a:lnTo>
                      <a:pt x="4959" y="4221"/>
                    </a:lnTo>
                    <a:lnTo>
                      <a:pt x="4942" y="4232"/>
                    </a:lnTo>
                    <a:lnTo>
                      <a:pt x="4924" y="4244"/>
                    </a:lnTo>
                    <a:lnTo>
                      <a:pt x="4891" y="4268"/>
                    </a:lnTo>
                    <a:lnTo>
                      <a:pt x="4860" y="4296"/>
                    </a:lnTo>
                    <a:lnTo>
                      <a:pt x="4829" y="4323"/>
                    </a:lnTo>
                    <a:lnTo>
                      <a:pt x="4800" y="4352"/>
                    </a:lnTo>
                    <a:lnTo>
                      <a:pt x="4778" y="4377"/>
                    </a:lnTo>
                    <a:lnTo>
                      <a:pt x="4756" y="4404"/>
                    </a:lnTo>
                    <a:lnTo>
                      <a:pt x="4734" y="4431"/>
                    </a:lnTo>
                    <a:lnTo>
                      <a:pt x="4714" y="4459"/>
                    </a:lnTo>
                    <a:lnTo>
                      <a:pt x="4696" y="4488"/>
                    </a:lnTo>
                    <a:lnTo>
                      <a:pt x="4678" y="4517"/>
                    </a:lnTo>
                    <a:lnTo>
                      <a:pt x="4661" y="4547"/>
                    </a:lnTo>
                    <a:lnTo>
                      <a:pt x="4645" y="4579"/>
                    </a:lnTo>
                    <a:lnTo>
                      <a:pt x="4631" y="4611"/>
                    </a:lnTo>
                    <a:lnTo>
                      <a:pt x="4617" y="4643"/>
                    </a:lnTo>
                    <a:lnTo>
                      <a:pt x="4605" y="4677"/>
                    </a:lnTo>
                    <a:lnTo>
                      <a:pt x="4594" y="4710"/>
                    </a:lnTo>
                    <a:lnTo>
                      <a:pt x="4585" y="4744"/>
                    </a:lnTo>
                    <a:lnTo>
                      <a:pt x="4577" y="4780"/>
                    </a:lnTo>
                    <a:lnTo>
                      <a:pt x="4570" y="4815"/>
                    </a:lnTo>
                    <a:lnTo>
                      <a:pt x="4564" y="4851"/>
                    </a:lnTo>
                    <a:lnTo>
                      <a:pt x="4603" y="4851"/>
                    </a:lnTo>
                    <a:lnTo>
                      <a:pt x="4644" y="4851"/>
                    </a:lnTo>
                    <a:lnTo>
                      <a:pt x="4687" y="4851"/>
                    </a:lnTo>
                    <a:lnTo>
                      <a:pt x="4730" y="4851"/>
                    </a:lnTo>
                    <a:lnTo>
                      <a:pt x="4776" y="4851"/>
                    </a:lnTo>
                    <a:lnTo>
                      <a:pt x="4823" y="4851"/>
                    </a:lnTo>
                    <a:lnTo>
                      <a:pt x="4872" y="4851"/>
                    </a:lnTo>
                    <a:lnTo>
                      <a:pt x="4922" y="4851"/>
                    </a:lnTo>
                    <a:lnTo>
                      <a:pt x="4975" y="4851"/>
                    </a:lnTo>
                    <a:lnTo>
                      <a:pt x="5030" y="4851"/>
                    </a:lnTo>
                    <a:lnTo>
                      <a:pt x="5085" y="4851"/>
                    </a:lnTo>
                    <a:lnTo>
                      <a:pt x="5143" y="4851"/>
                    </a:lnTo>
                    <a:lnTo>
                      <a:pt x="5203" y="4851"/>
                    </a:lnTo>
                    <a:lnTo>
                      <a:pt x="5265" y="4851"/>
                    </a:lnTo>
                    <a:lnTo>
                      <a:pt x="5329" y="4851"/>
                    </a:lnTo>
                    <a:lnTo>
                      <a:pt x="5396" y="4851"/>
                    </a:lnTo>
                    <a:lnTo>
                      <a:pt x="5461" y="4851"/>
                    </a:lnTo>
                    <a:lnTo>
                      <a:pt x="5525" y="4851"/>
                    </a:lnTo>
                    <a:lnTo>
                      <a:pt x="5588" y="4851"/>
                    </a:lnTo>
                    <a:lnTo>
                      <a:pt x="5647" y="4851"/>
                    </a:lnTo>
                    <a:lnTo>
                      <a:pt x="5705" y="4851"/>
                    </a:lnTo>
                    <a:lnTo>
                      <a:pt x="5761" y="4851"/>
                    </a:lnTo>
                    <a:lnTo>
                      <a:pt x="5814" y="4851"/>
                    </a:lnTo>
                    <a:lnTo>
                      <a:pt x="5867" y="4851"/>
                    </a:lnTo>
                    <a:lnTo>
                      <a:pt x="5917" y="4851"/>
                    </a:lnTo>
                    <a:lnTo>
                      <a:pt x="5966" y="4851"/>
                    </a:lnTo>
                    <a:lnTo>
                      <a:pt x="6012" y="4851"/>
                    </a:lnTo>
                    <a:lnTo>
                      <a:pt x="6058" y="4851"/>
                    </a:lnTo>
                    <a:lnTo>
                      <a:pt x="6101" y="4851"/>
                    </a:lnTo>
                    <a:lnTo>
                      <a:pt x="6144" y="4851"/>
                    </a:lnTo>
                    <a:lnTo>
                      <a:pt x="6184" y="4851"/>
                    </a:lnTo>
                    <a:lnTo>
                      <a:pt x="6224" y="4851"/>
                    </a:lnTo>
                    <a:lnTo>
                      <a:pt x="6219" y="4815"/>
                    </a:lnTo>
                    <a:lnTo>
                      <a:pt x="6211" y="4780"/>
                    </a:lnTo>
                    <a:lnTo>
                      <a:pt x="6202" y="4744"/>
                    </a:lnTo>
                    <a:lnTo>
                      <a:pt x="6193" y="4710"/>
                    </a:lnTo>
                    <a:lnTo>
                      <a:pt x="6182" y="4677"/>
                    </a:lnTo>
                    <a:lnTo>
                      <a:pt x="6170" y="4643"/>
                    </a:lnTo>
                    <a:lnTo>
                      <a:pt x="6157" y="4611"/>
                    </a:lnTo>
                    <a:lnTo>
                      <a:pt x="6142" y="4579"/>
                    </a:lnTo>
                    <a:lnTo>
                      <a:pt x="6127" y="4547"/>
                    </a:lnTo>
                    <a:lnTo>
                      <a:pt x="6109" y="4517"/>
                    </a:lnTo>
                    <a:lnTo>
                      <a:pt x="6092" y="4488"/>
                    </a:lnTo>
                    <a:lnTo>
                      <a:pt x="6073" y="4459"/>
                    </a:lnTo>
                    <a:lnTo>
                      <a:pt x="6053" y="4431"/>
                    </a:lnTo>
                    <a:lnTo>
                      <a:pt x="6032" y="4404"/>
                    </a:lnTo>
                    <a:lnTo>
                      <a:pt x="6010" y="4377"/>
                    </a:lnTo>
                    <a:lnTo>
                      <a:pt x="5987" y="4352"/>
                    </a:lnTo>
                    <a:close/>
                    <a:moveTo>
                      <a:pt x="5646" y="2837"/>
                    </a:moveTo>
                    <a:lnTo>
                      <a:pt x="5634" y="2825"/>
                    </a:lnTo>
                    <a:lnTo>
                      <a:pt x="5621" y="2813"/>
                    </a:lnTo>
                    <a:lnTo>
                      <a:pt x="5608" y="2802"/>
                    </a:lnTo>
                    <a:lnTo>
                      <a:pt x="5594" y="2791"/>
                    </a:lnTo>
                    <a:lnTo>
                      <a:pt x="5580" y="2782"/>
                    </a:lnTo>
                    <a:lnTo>
                      <a:pt x="5564" y="2772"/>
                    </a:lnTo>
                    <a:lnTo>
                      <a:pt x="5549" y="2763"/>
                    </a:lnTo>
                    <a:lnTo>
                      <a:pt x="5533" y="2756"/>
                    </a:lnTo>
                    <a:lnTo>
                      <a:pt x="5517" y="2749"/>
                    </a:lnTo>
                    <a:lnTo>
                      <a:pt x="5500" y="2743"/>
                    </a:lnTo>
                    <a:lnTo>
                      <a:pt x="5484" y="2738"/>
                    </a:lnTo>
                    <a:lnTo>
                      <a:pt x="5466" y="2734"/>
                    </a:lnTo>
                    <a:lnTo>
                      <a:pt x="5448" y="2731"/>
                    </a:lnTo>
                    <a:lnTo>
                      <a:pt x="5431" y="2728"/>
                    </a:lnTo>
                    <a:lnTo>
                      <a:pt x="5413" y="2727"/>
                    </a:lnTo>
                    <a:lnTo>
                      <a:pt x="5394" y="2726"/>
                    </a:lnTo>
                    <a:lnTo>
                      <a:pt x="5375" y="2727"/>
                    </a:lnTo>
                    <a:lnTo>
                      <a:pt x="5357" y="2728"/>
                    </a:lnTo>
                    <a:lnTo>
                      <a:pt x="5340" y="2731"/>
                    </a:lnTo>
                    <a:lnTo>
                      <a:pt x="5322" y="2734"/>
                    </a:lnTo>
                    <a:lnTo>
                      <a:pt x="5305" y="2738"/>
                    </a:lnTo>
                    <a:lnTo>
                      <a:pt x="5287" y="2743"/>
                    </a:lnTo>
                    <a:lnTo>
                      <a:pt x="5271" y="2749"/>
                    </a:lnTo>
                    <a:lnTo>
                      <a:pt x="5255" y="2756"/>
                    </a:lnTo>
                    <a:lnTo>
                      <a:pt x="5239" y="2763"/>
                    </a:lnTo>
                    <a:lnTo>
                      <a:pt x="5224" y="2772"/>
                    </a:lnTo>
                    <a:lnTo>
                      <a:pt x="5209" y="2782"/>
                    </a:lnTo>
                    <a:lnTo>
                      <a:pt x="5194" y="2791"/>
                    </a:lnTo>
                    <a:lnTo>
                      <a:pt x="5180" y="2802"/>
                    </a:lnTo>
                    <a:lnTo>
                      <a:pt x="5167" y="2813"/>
                    </a:lnTo>
                    <a:lnTo>
                      <a:pt x="5154" y="2825"/>
                    </a:lnTo>
                    <a:lnTo>
                      <a:pt x="5142" y="2837"/>
                    </a:lnTo>
                    <a:lnTo>
                      <a:pt x="5130" y="2850"/>
                    </a:lnTo>
                    <a:lnTo>
                      <a:pt x="5119" y="2864"/>
                    </a:lnTo>
                    <a:lnTo>
                      <a:pt x="5107" y="2879"/>
                    </a:lnTo>
                    <a:lnTo>
                      <a:pt x="5098" y="2894"/>
                    </a:lnTo>
                    <a:lnTo>
                      <a:pt x="5088" y="2909"/>
                    </a:lnTo>
                    <a:lnTo>
                      <a:pt x="5080" y="2925"/>
                    </a:lnTo>
                    <a:lnTo>
                      <a:pt x="5072" y="2941"/>
                    </a:lnTo>
                    <a:lnTo>
                      <a:pt x="5065" y="2957"/>
                    </a:lnTo>
                    <a:lnTo>
                      <a:pt x="5059" y="2975"/>
                    </a:lnTo>
                    <a:lnTo>
                      <a:pt x="5053" y="2993"/>
                    </a:lnTo>
                    <a:lnTo>
                      <a:pt x="5048" y="3011"/>
                    </a:lnTo>
                    <a:lnTo>
                      <a:pt x="5044" y="3029"/>
                    </a:lnTo>
                    <a:lnTo>
                      <a:pt x="5041" y="3047"/>
                    </a:lnTo>
                    <a:lnTo>
                      <a:pt x="5039" y="3067"/>
                    </a:lnTo>
                    <a:lnTo>
                      <a:pt x="5038" y="3086"/>
                    </a:lnTo>
                    <a:lnTo>
                      <a:pt x="5037" y="3105"/>
                    </a:lnTo>
                    <a:lnTo>
                      <a:pt x="5038" y="3125"/>
                    </a:lnTo>
                    <a:lnTo>
                      <a:pt x="5039" y="3144"/>
                    </a:lnTo>
                    <a:lnTo>
                      <a:pt x="5041" y="3164"/>
                    </a:lnTo>
                    <a:lnTo>
                      <a:pt x="5044" y="3182"/>
                    </a:lnTo>
                    <a:lnTo>
                      <a:pt x="5048" y="3200"/>
                    </a:lnTo>
                    <a:lnTo>
                      <a:pt x="5053" y="3218"/>
                    </a:lnTo>
                    <a:lnTo>
                      <a:pt x="5059" y="3235"/>
                    </a:lnTo>
                    <a:lnTo>
                      <a:pt x="5065" y="3253"/>
                    </a:lnTo>
                    <a:lnTo>
                      <a:pt x="5072" y="3270"/>
                    </a:lnTo>
                    <a:lnTo>
                      <a:pt x="5080" y="3286"/>
                    </a:lnTo>
                    <a:lnTo>
                      <a:pt x="5088" y="3302"/>
                    </a:lnTo>
                    <a:lnTo>
                      <a:pt x="5098" y="3317"/>
                    </a:lnTo>
                    <a:lnTo>
                      <a:pt x="5107" y="3332"/>
                    </a:lnTo>
                    <a:lnTo>
                      <a:pt x="5119" y="3347"/>
                    </a:lnTo>
                    <a:lnTo>
                      <a:pt x="5130" y="3361"/>
                    </a:lnTo>
                    <a:lnTo>
                      <a:pt x="5142" y="3374"/>
                    </a:lnTo>
                    <a:lnTo>
                      <a:pt x="5154" y="3386"/>
                    </a:lnTo>
                    <a:lnTo>
                      <a:pt x="5167" y="3398"/>
                    </a:lnTo>
                    <a:lnTo>
                      <a:pt x="5180" y="3409"/>
                    </a:lnTo>
                    <a:lnTo>
                      <a:pt x="5194" y="3419"/>
                    </a:lnTo>
                    <a:lnTo>
                      <a:pt x="5209" y="3429"/>
                    </a:lnTo>
                    <a:lnTo>
                      <a:pt x="5224" y="3439"/>
                    </a:lnTo>
                    <a:lnTo>
                      <a:pt x="5239" y="3448"/>
                    </a:lnTo>
                    <a:lnTo>
                      <a:pt x="5255" y="3455"/>
                    </a:lnTo>
                    <a:lnTo>
                      <a:pt x="5271" y="3462"/>
                    </a:lnTo>
                    <a:lnTo>
                      <a:pt x="5287" y="3468"/>
                    </a:lnTo>
                    <a:lnTo>
                      <a:pt x="5305" y="3473"/>
                    </a:lnTo>
                    <a:lnTo>
                      <a:pt x="5322" y="3477"/>
                    </a:lnTo>
                    <a:lnTo>
                      <a:pt x="5340" y="3480"/>
                    </a:lnTo>
                    <a:lnTo>
                      <a:pt x="5357" y="3483"/>
                    </a:lnTo>
                    <a:lnTo>
                      <a:pt x="5375" y="3484"/>
                    </a:lnTo>
                    <a:lnTo>
                      <a:pt x="5394" y="3485"/>
                    </a:lnTo>
                    <a:lnTo>
                      <a:pt x="5413" y="3484"/>
                    </a:lnTo>
                    <a:lnTo>
                      <a:pt x="5431" y="3483"/>
                    </a:lnTo>
                    <a:lnTo>
                      <a:pt x="5448" y="3480"/>
                    </a:lnTo>
                    <a:lnTo>
                      <a:pt x="5466" y="3477"/>
                    </a:lnTo>
                    <a:lnTo>
                      <a:pt x="5484" y="3473"/>
                    </a:lnTo>
                    <a:lnTo>
                      <a:pt x="5500" y="3468"/>
                    </a:lnTo>
                    <a:lnTo>
                      <a:pt x="5517" y="3462"/>
                    </a:lnTo>
                    <a:lnTo>
                      <a:pt x="5533" y="3455"/>
                    </a:lnTo>
                    <a:lnTo>
                      <a:pt x="5549" y="3448"/>
                    </a:lnTo>
                    <a:lnTo>
                      <a:pt x="5564" y="3439"/>
                    </a:lnTo>
                    <a:lnTo>
                      <a:pt x="5580" y="3429"/>
                    </a:lnTo>
                    <a:lnTo>
                      <a:pt x="5594" y="3419"/>
                    </a:lnTo>
                    <a:lnTo>
                      <a:pt x="5608" y="3409"/>
                    </a:lnTo>
                    <a:lnTo>
                      <a:pt x="5621" y="3398"/>
                    </a:lnTo>
                    <a:lnTo>
                      <a:pt x="5634" y="3386"/>
                    </a:lnTo>
                    <a:lnTo>
                      <a:pt x="5646" y="3374"/>
                    </a:lnTo>
                    <a:lnTo>
                      <a:pt x="5658" y="3361"/>
                    </a:lnTo>
                    <a:lnTo>
                      <a:pt x="5670" y="3347"/>
                    </a:lnTo>
                    <a:lnTo>
                      <a:pt x="5680" y="3332"/>
                    </a:lnTo>
                    <a:lnTo>
                      <a:pt x="5690" y="3317"/>
                    </a:lnTo>
                    <a:lnTo>
                      <a:pt x="5699" y="3302"/>
                    </a:lnTo>
                    <a:lnTo>
                      <a:pt x="5708" y="3286"/>
                    </a:lnTo>
                    <a:lnTo>
                      <a:pt x="5716" y="3270"/>
                    </a:lnTo>
                    <a:lnTo>
                      <a:pt x="5723" y="3253"/>
                    </a:lnTo>
                    <a:lnTo>
                      <a:pt x="5729" y="3235"/>
                    </a:lnTo>
                    <a:lnTo>
                      <a:pt x="5735" y="3218"/>
                    </a:lnTo>
                    <a:lnTo>
                      <a:pt x="5739" y="3200"/>
                    </a:lnTo>
                    <a:lnTo>
                      <a:pt x="5743" y="3182"/>
                    </a:lnTo>
                    <a:lnTo>
                      <a:pt x="5747" y="3164"/>
                    </a:lnTo>
                    <a:lnTo>
                      <a:pt x="5749" y="3144"/>
                    </a:lnTo>
                    <a:lnTo>
                      <a:pt x="5750" y="3125"/>
                    </a:lnTo>
                    <a:lnTo>
                      <a:pt x="5751" y="3105"/>
                    </a:lnTo>
                    <a:lnTo>
                      <a:pt x="5750" y="3086"/>
                    </a:lnTo>
                    <a:lnTo>
                      <a:pt x="5749" y="3067"/>
                    </a:lnTo>
                    <a:lnTo>
                      <a:pt x="5747" y="3047"/>
                    </a:lnTo>
                    <a:lnTo>
                      <a:pt x="5743" y="3029"/>
                    </a:lnTo>
                    <a:lnTo>
                      <a:pt x="5739" y="3011"/>
                    </a:lnTo>
                    <a:lnTo>
                      <a:pt x="5735" y="2993"/>
                    </a:lnTo>
                    <a:lnTo>
                      <a:pt x="5729" y="2975"/>
                    </a:lnTo>
                    <a:lnTo>
                      <a:pt x="5723" y="2957"/>
                    </a:lnTo>
                    <a:lnTo>
                      <a:pt x="5716" y="2941"/>
                    </a:lnTo>
                    <a:lnTo>
                      <a:pt x="5708" y="2925"/>
                    </a:lnTo>
                    <a:lnTo>
                      <a:pt x="5699" y="2909"/>
                    </a:lnTo>
                    <a:lnTo>
                      <a:pt x="5690" y="2894"/>
                    </a:lnTo>
                    <a:lnTo>
                      <a:pt x="5680" y="2879"/>
                    </a:lnTo>
                    <a:lnTo>
                      <a:pt x="5670" y="2864"/>
                    </a:lnTo>
                    <a:lnTo>
                      <a:pt x="5658" y="2850"/>
                    </a:lnTo>
                    <a:lnTo>
                      <a:pt x="5646" y="2837"/>
                    </a:lnTo>
                    <a:close/>
                    <a:moveTo>
                      <a:pt x="5394" y="2461"/>
                    </a:moveTo>
                    <a:lnTo>
                      <a:pt x="5425" y="2462"/>
                    </a:lnTo>
                    <a:lnTo>
                      <a:pt x="5456" y="2464"/>
                    </a:lnTo>
                    <a:lnTo>
                      <a:pt x="5487" y="2468"/>
                    </a:lnTo>
                    <a:lnTo>
                      <a:pt x="5516" y="2474"/>
                    </a:lnTo>
                    <a:lnTo>
                      <a:pt x="5545" y="2481"/>
                    </a:lnTo>
                    <a:lnTo>
                      <a:pt x="5575" y="2490"/>
                    </a:lnTo>
                    <a:lnTo>
                      <a:pt x="5603" y="2501"/>
                    </a:lnTo>
                    <a:lnTo>
                      <a:pt x="5630" y="2512"/>
                    </a:lnTo>
                    <a:lnTo>
                      <a:pt x="5657" y="2525"/>
                    </a:lnTo>
                    <a:lnTo>
                      <a:pt x="5683" y="2539"/>
                    </a:lnTo>
                    <a:lnTo>
                      <a:pt x="5709" y="2554"/>
                    </a:lnTo>
                    <a:lnTo>
                      <a:pt x="5733" y="2571"/>
                    </a:lnTo>
                    <a:lnTo>
                      <a:pt x="5757" y="2590"/>
                    </a:lnTo>
                    <a:lnTo>
                      <a:pt x="5780" y="2609"/>
                    </a:lnTo>
                    <a:lnTo>
                      <a:pt x="5802" y="2629"/>
                    </a:lnTo>
                    <a:lnTo>
                      <a:pt x="5823" y="2650"/>
                    </a:lnTo>
                    <a:lnTo>
                      <a:pt x="5843" y="2672"/>
                    </a:lnTo>
                    <a:lnTo>
                      <a:pt x="5862" y="2696"/>
                    </a:lnTo>
                    <a:lnTo>
                      <a:pt x="5880" y="2720"/>
                    </a:lnTo>
                    <a:lnTo>
                      <a:pt x="5897" y="2745"/>
                    </a:lnTo>
                    <a:lnTo>
                      <a:pt x="5913" y="2771"/>
                    </a:lnTo>
                    <a:lnTo>
                      <a:pt x="5927" y="2799"/>
                    </a:lnTo>
                    <a:lnTo>
                      <a:pt x="5941" y="2826"/>
                    </a:lnTo>
                    <a:lnTo>
                      <a:pt x="5953" y="2854"/>
                    </a:lnTo>
                    <a:lnTo>
                      <a:pt x="5964" y="2884"/>
                    </a:lnTo>
                    <a:lnTo>
                      <a:pt x="5974" y="2914"/>
                    </a:lnTo>
                    <a:lnTo>
                      <a:pt x="5982" y="2944"/>
                    </a:lnTo>
                    <a:lnTo>
                      <a:pt x="5988" y="2976"/>
                    </a:lnTo>
                    <a:lnTo>
                      <a:pt x="5994" y="3007"/>
                    </a:lnTo>
                    <a:lnTo>
                      <a:pt x="5997" y="3039"/>
                    </a:lnTo>
                    <a:lnTo>
                      <a:pt x="6000" y="3073"/>
                    </a:lnTo>
                    <a:lnTo>
                      <a:pt x="6001" y="3105"/>
                    </a:lnTo>
                    <a:lnTo>
                      <a:pt x="6000" y="3138"/>
                    </a:lnTo>
                    <a:lnTo>
                      <a:pt x="5997" y="3172"/>
                    </a:lnTo>
                    <a:lnTo>
                      <a:pt x="5994" y="3203"/>
                    </a:lnTo>
                    <a:lnTo>
                      <a:pt x="5988" y="3235"/>
                    </a:lnTo>
                    <a:lnTo>
                      <a:pt x="5982" y="3267"/>
                    </a:lnTo>
                    <a:lnTo>
                      <a:pt x="5974" y="3297"/>
                    </a:lnTo>
                    <a:lnTo>
                      <a:pt x="5964" y="3327"/>
                    </a:lnTo>
                    <a:lnTo>
                      <a:pt x="5953" y="3357"/>
                    </a:lnTo>
                    <a:lnTo>
                      <a:pt x="5941" y="3385"/>
                    </a:lnTo>
                    <a:lnTo>
                      <a:pt x="5927" y="3412"/>
                    </a:lnTo>
                    <a:lnTo>
                      <a:pt x="5913" y="3440"/>
                    </a:lnTo>
                    <a:lnTo>
                      <a:pt x="5897" y="3466"/>
                    </a:lnTo>
                    <a:lnTo>
                      <a:pt x="5880" y="3491"/>
                    </a:lnTo>
                    <a:lnTo>
                      <a:pt x="5862" y="3515"/>
                    </a:lnTo>
                    <a:lnTo>
                      <a:pt x="5843" y="3539"/>
                    </a:lnTo>
                    <a:lnTo>
                      <a:pt x="5823" y="3561"/>
                    </a:lnTo>
                    <a:lnTo>
                      <a:pt x="5802" y="3582"/>
                    </a:lnTo>
                    <a:lnTo>
                      <a:pt x="5780" y="3602"/>
                    </a:lnTo>
                    <a:lnTo>
                      <a:pt x="5757" y="3621"/>
                    </a:lnTo>
                    <a:lnTo>
                      <a:pt x="5733" y="3640"/>
                    </a:lnTo>
                    <a:lnTo>
                      <a:pt x="5709" y="3657"/>
                    </a:lnTo>
                    <a:lnTo>
                      <a:pt x="5683" y="3672"/>
                    </a:lnTo>
                    <a:lnTo>
                      <a:pt x="5657" y="3686"/>
                    </a:lnTo>
                    <a:lnTo>
                      <a:pt x="5630" y="3699"/>
                    </a:lnTo>
                    <a:lnTo>
                      <a:pt x="5603" y="3710"/>
                    </a:lnTo>
                    <a:lnTo>
                      <a:pt x="5575" y="3720"/>
                    </a:lnTo>
                    <a:lnTo>
                      <a:pt x="5545" y="3730"/>
                    </a:lnTo>
                    <a:lnTo>
                      <a:pt x="5516" y="3737"/>
                    </a:lnTo>
                    <a:lnTo>
                      <a:pt x="5487" y="3742"/>
                    </a:lnTo>
                    <a:lnTo>
                      <a:pt x="5456" y="3746"/>
                    </a:lnTo>
                    <a:lnTo>
                      <a:pt x="5425" y="3749"/>
                    </a:lnTo>
                    <a:lnTo>
                      <a:pt x="5394" y="3750"/>
                    </a:lnTo>
                    <a:lnTo>
                      <a:pt x="5363" y="3749"/>
                    </a:lnTo>
                    <a:lnTo>
                      <a:pt x="5332" y="3746"/>
                    </a:lnTo>
                    <a:lnTo>
                      <a:pt x="5302" y="3742"/>
                    </a:lnTo>
                    <a:lnTo>
                      <a:pt x="5271" y="3737"/>
                    </a:lnTo>
                    <a:lnTo>
                      <a:pt x="5242" y="3730"/>
                    </a:lnTo>
                    <a:lnTo>
                      <a:pt x="5214" y="3720"/>
                    </a:lnTo>
                    <a:lnTo>
                      <a:pt x="5185" y="3710"/>
                    </a:lnTo>
                    <a:lnTo>
                      <a:pt x="5158" y="3699"/>
                    </a:lnTo>
                    <a:lnTo>
                      <a:pt x="5131" y="3686"/>
                    </a:lnTo>
                    <a:lnTo>
                      <a:pt x="5104" y="3672"/>
                    </a:lnTo>
                    <a:lnTo>
                      <a:pt x="5079" y="3657"/>
                    </a:lnTo>
                    <a:lnTo>
                      <a:pt x="5055" y="3640"/>
                    </a:lnTo>
                    <a:lnTo>
                      <a:pt x="5031" y="3621"/>
                    </a:lnTo>
                    <a:lnTo>
                      <a:pt x="5008" y="3602"/>
                    </a:lnTo>
                    <a:lnTo>
                      <a:pt x="4986" y="3582"/>
                    </a:lnTo>
                    <a:lnTo>
                      <a:pt x="4965" y="3561"/>
                    </a:lnTo>
                    <a:lnTo>
                      <a:pt x="4945" y="3539"/>
                    </a:lnTo>
                    <a:lnTo>
                      <a:pt x="4926" y="3515"/>
                    </a:lnTo>
                    <a:lnTo>
                      <a:pt x="4908" y="3491"/>
                    </a:lnTo>
                    <a:lnTo>
                      <a:pt x="4891" y="3466"/>
                    </a:lnTo>
                    <a:lnTo>
                      <a:pt x="4875" y="3440"/>
                    </a:lnTo>
                    <a:lnTo>
                      <a:pt x="4861" y="3412"/>
                    </a:lnTo>
                    <a:lnTo>
                      <a:pt x="4848" y="3385"/>
                    </a:lnTo>
                    <a:lnTo>
                      <a:pt x="4836" y="3357"/>
                    </a:lnTo>
                    <a:lnTo>
                      <a:pt x="4824" y="3327"/>
                    </a:lnTo>
                    <a:lnTo>
                      <a:pt x="4814" y="3297"/>
                    </a:lnTo>
                    <a:lnTo>
                      <a:pt x="4806" y="3267"/>
                    </a:lnTo>
                    <a:lnTo>
                      <a:pt x="4800" y="3235"/>
                    </a:lnTo>
                    <a:lnTo>
                      <a:pt x="4794" y="3203"/>
                    </a:lnTo>
                    <a:lnTo>
                      <a:pt x="4791" y="3172"/>
                    </a:lnTo>
                    <a:lnTo>
                      <a:pt x="4788" y="3138"/>
                    </a:lnTo>
                    <a:lnTo>
                      <a:pt x="4787" y="3105"/>
                    </a:lnTo>
                    <a:lnTo>
                      <a:pt x="4788" y="3073"/>
                    </a:lnTo>
                    <a:lnTo>
                      <a:pt x="4791" y="3039"/>
                    </a:lnTo>
                    <a:lnTo>
                      <a:pt x="4794" y="3007"/>
                    </a:lnTo>
                    <a:lnTo>
                      <a:pt x="4800" y="2976"/>
                    </a:lnTo>
                    <a:lnTo>
                      <a:pt x="4806" y="2944"/>
                    </a:lnTo>
                    <a:lnTo>
                      <a:pt x="4814" y="2914"/>
                    </a:lnTo>
                    <a:lnTo>
                      <a:pt x="4824" y="2884"/>
                    </a:lnTo>
                    <a:lnTo>
                      <a:pt x="4836" y="2854"/>
                    </a:lnTo>
                    <a:lnTo>
                      <a:pt x="4848" y="2826"/>
                    </a:lnTo>
                    <a:lnTo>
                      <a:pt x="4861" y="2799"/>
                    </a:lnTo>
                    <a:lnTo>
                      <a:pt x="4875" y="2771"/>
                    </a:lnTo>
                    <a:lnTo>
                      <a:pt x="4891" y="2745"/>
                    </a:lnTo>
                    <a:lnTo>
                      <a:pt x="4908" y="2720"/>
                    </a:lnTo>
                    <a:lnTo>
                      <a:pt x="4926" y="2696"/>
                    </a:lnTo>
                    <a:lnTo>
                      <a:pt x="4945" y="2672"/>
                    </a:lnTo>
                    <a:lnTo>
                      <a:pt x="4965" y="2650"/>
                    </a:lnTo>
                    <a:lnTo>
                      <a:pt x="4986" y="2629"/>
                    </a:lnTo>
                    <a:lnTo>
                      <a:pt x="5008" y="2609"/>
                    </a:lnTo>
                    <a:lnTo>
                      <a:pt x="5031" y="2590"/>
                    </a:lnTo>
                    <a:lnTo>
                      <a:pt x="5055" y="2571"/>
                    </a:lnTo>
                    <a:lnTo>
                      <a:pt x="5079" y="2554"/>
                    </a:lnTo>
                    <a:lnTo>
                      <a:pt x="5104" y="2539"/>
                    </a:lnTo>
                    <a:lnTo>
                      <a:pt x="5131" y="2525"/>
                    </a:lnTo>
                    <a:lnTo>
                      <a:pt x="5158" y="2512"/>
                    </a:lnTo>
                    <a:lnTo>
                      <a:pt x="5185" y="2501"/>
                    </a:lnTo>
                    <a:lnTo>
                      <a:pt x="5214" y="2490"/>
                    </a:lnTo>
                    <a:lnTo>
                      <a:pt x="5242" y="2481"/>
                    </a:lnTo>
                    <a:lnTo>
                      <a:pt x="5271" y="2474"/>
                    </a:lnTo>
                    <a:lnTo>
                      <a:pt x="5302" y="2468"/>
                    </a:lnTo>
                    <a:lnTo>
                      <a:pt x="5332" y="2464"/>
                    </a:lnTo>
                    <a:lnTo>
                      <a:pt x="5363" y="2462"/>
                    </a:lnTo>
                    <a:lnTo>
                      <a:pt x="5394" y="2461"/>
                    </a:lnTo>
                    <a:close/>
                    <a:moveTo>
                      <a:pt x="1055" y="2452"/>
                    </a:moveTo>
                    <a:lnTo>
                      <a:pt x="1505" y="2452"/>
                    </a:lnTo>
                    <a:lnTo>
                      <a:pt x="1505" y="3879"/>
                    </a:lnTo>
                    <a:lnTo>
                      <a:pt x="1055" y="3879"/>
                    </a:lnTo>
                    <a:lnTo>
                      <a:pt x="1055" y="2452"/>
                    </a:lnTo>
                    <a:close/>
                  </a:path>
                </a:pathLst>
              </a:custGeom>
              <a:solidFill>
                <a:srgbClr val="4F5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6859837" y="2303626"/>
                <a:ext cx="173175" cy="718974"/>
              </a:xfrm>
              <a:prstGeom prst="rect">
                <a:avLst/>
              </a:prstGeom>
              <a:solidFill>
                <a:srgbClr val="D7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2915817" y="4038867"/>
              <a:ext cx="3180228" cy="1926374"/>
              <a:chOff x="5929313" y="3939596"/>
              <a:chExt cx="3008621" cy="1865668"/>
            </a:xfrm>
          </p:grpSpPr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7684149" y="4657210"/>
                <a:ext cx="607266" cy="609575"/>
              </a:xfrm>
              <a:custGeom>
                <a:avLst/>
                <a:gdLst>
                  <a:gd name="T0" fmla="*/ 128325318 w 1583"/>
                  <a:gd name="T1" fmla="*/ 233991313 h 1583"/>
                  <a:gd name="T2" fmla="*/ 145543208 w 1583"/>
                  <a:gd name="T3" fmla="*/ 231025459 h 1583"/>
                  <a:gd name="T4" fmla="*/ 161731086 w 1583"/>
                  <a:gd name="T5" fmla="*/ 225538899 h 1583"/>
                  <a:gd name="T6" fmla="*/ 176888952 w 1583"/>
                  <a:gd name="T7" fmla="*/ 217679887 h 1583"/>
                  <a:gd name="T8" fmla="*/ 190574878 w 1583"/>
                  <a:gd name="T9" fmla="*/ 208041440 h 1583"/>
                  <a:gd name="T10" fmla="*/ 202789250 w 1583"/>
                  <a:gd name="T11" fmla="*/ 196327049 h 1583"/>
                  <a:gd name="T12" fmla="*/ 212943596 w 1583"/>
                  <a:gd name="T13" fmla="*/ 182981862 h 1583"/>
                  <a:gd name="T14" fmla="*/ 221479079 w 1583"/>
                  <a:gd name="T15" fmla="*/ 168301617 h 1583"/>
                  <a:gd name="T16" fmla="*/ 227659919 w 1583"/>
                  <a:gd name="T17" fmla="*/ 152287084 h 1583"/>
                  <a:gd name="T18" fmla="*/ 231633042 w 1583"/>
                  <a:gd name="T19" fmla="*/ 135234387 h 1583"/>
                  <a:gd name="T20" fmla="*/ 232957672 w 1583"/>
                  <a:gd name="T21" fmla="*/ 117292165 h 1583"/>
                  <a:gd name="T22" fmla="*/ 231633042 w 1583"/>
                  <a:gd name="T23" fmla="*/ 99498197 h 1583"/>
                  <a:gd name="T24" fmla="*/ 227659919 w 1583"/>
                  <a:gd name="T25" fmla="*/ 82445500 h 1583"/>
                  <a:gd name="T26" fmla="*/ 221479079 w 1583"/>
                  <a:gd name="T27" fmla="*/ 66430967 h 1583"/>
                  <a:gd name="T28" fmla="*/ 212943596 w 1583"/>
                  <a:gd name="T29" fmla="*/ 51602468 h 1583"/>
                  <a:gd name="T30" fmla="*/ 202789250 w 1583"/>
                  <a:gd name="T31" fmla="*/ 38405535 h 1583"/>
                  <a:gd name="T32" fmla="*/ 190574878 w 1583"/>
                  <a:gd name="T33" fmla="*/ 26839399 h 1583"/>
                  <a:gd name="T34" fmla="*/ 176888952 w 1583"/>
                  <a:gd name="T35" fmla="*/ 16904443 h 1583"/>
                  <a:gd name="T36" fmla="*/ 161731086 w 1583"/>
                  <a:gd name="T37" fmla="*/ 9193685 h 1583"/>
                  <a:gd name="T38" fmla="*/ 145543208 w 1583"/>
                  <a:gd name="T39" fmla="*/ 3707125 h 1583"/>
                  <a:gd name="T40" fmla="*/ 128325318 w 1583"/>
                  <a:gd name="T41" fmla="*/ 593017 h 1583"/>
                  <a:gd name="T42" fmla="*/ 110518959 w 1583"/>
                  <a:gd name="T43" fmla="*/ 148254 h 1583"/>
                  <a:gd name="T44" fmla="*/ 92859142 w 1583"/>
                  <a:gd name="T45" fmla="*/ 2372452 h 1583"/>
                  <a:gd name="T46" fmla="*/ 76377030 w 1583"/>
                  <a:gd name="T47" fmla="*/ 7117741 h 1583"/>
                  <a:gd name="T48" fmla="*/ 60925314 w 1583"/>
                  <a:gd name="T49" fmla="*/ 14235097 h 1583"/>
                  <a:gd name="T50" fmla="*/ 46650535 w 1583"/>
                  <a:gd name="T51" fmla="*/ 23280528 h 1583"/>
                  <a:gd name="T52" fmla="*/ 33994620 w 1583"/>
                  <a:gd name="T53" fmla="*/ 34253648 h 1583"/>
                  <a:gd name="T54" fmla="*/ 22957187 w 1583"/>
                  <a:gd name="T55" fmla="*/ 47154073 h 1583"/>
                  <a:gd name="T56" fmla="*/ 13980545 w 1583"/>
                  <a:gd name="T57" fmla="*/ 61389170 h 1583"/>
                  <a:gd name="T58" fmla="*/ 6916618 w 1583"/>
                  <a:gd name="T59" fmla="*/ 76958940 h 1583"/>
                  <a:gd name="T60" fmla="*/ 2354642 w 1583"/>
                  <a:gd name="T61" fmla="*/ 93566874 h 1583"/>
                  <a:gd name="T62" fmla="*/ 147309 w 1583"/>
                  <a:gd name="T63" fmla="*/ 111360842 h 1583"/>
                  <a:gd name="T64" fmla="*/ 588469 w 1583"/>
                  <a:gd name="T65" fmla="*/ 129303064 h 1583"/>
                  <a:gd name="T66" fmla="*/ 3531963 w 1583"/>
                  <a:gd name="T67" fmla="*/ 146652270 h 1583"/>
                  <a:gd name="T68" fmla="*/ 8977026 w 1583"/>
                  <a:gd name="T69" fmla="*/ 162963311 h 1583"/>
                  <a:gd name="T70" fmla="*/ 16776347 w 1583"/>
                  <a:gd name="T71" fmla="*/ 178088318 h 1583"/>
                  <a:gd name="T72" fmla="*/ 26489150 w 1583"/>
                  <a:gd name="T73" fmla="*/ 191878653 h 1583"/>
                  <a:gd name="T74" fmla="*/ 37967743 w 1583"/>
                  <a:gd name="T75" fmla="*/ 204186061 h 1583"/>
                  <a:gd name="T76" fmla="*/ 51212510 w 1583"/>
                  <a:gd name="T77" fmla="*/ 214714418 h 1583"/>
                  <a:gd name="T78" fmla="*/ 65781524 w 1583"/>
                  <a:gd name="T79" fmla="*/ 223166447 h 1583"/>
                  <a:gd name="T80" fmla="*/ 81822092 w 1583"/>
                  <a:gd name="T81" fmla="*/ 229394278 h 1583"/>
                  <a:gd name="T82" fmla="*/ 98745748 w 1583"/>
                  <a:gd name="T83" fmla="*/ 233249657 h 1583"/>
                  <a:gd name="T84" fmla="*/ 116405181 w 1583"/>
                  <a:gd name="T85" fmla="*/ 234732584 h 15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83" h="1583">
                    <a:moveTo>
                      <a:pt x="791" y="1583"/>
                    </a:moveTo>
                    <a:lnTo>
                      <a:pt x="832" y="1581"/>
                    </a:lnTo>
                    <a:lnTo>
                      <a:pt x="872" y="1578"/>
                    </a:lnTo>
                    <a:lnTo>
                      <a:pt x="911" y="1573"/>
                    </a:lnTo>
                    <a:lnTo>
                      <a:pt x="951" y="1567"/>
                    </a:lnTo>
                    <a:lnTo>
                      <a:pt x="989" y="1558"/>
                    </a:lnTo>
                    <a:lnTo>
                      <a:pt x="1027" y="1547"/>
                    </a:lnTo>
                    <a:lnTo>
                      <a:pt x="1063" y="1535"/>
                    </a:lnTo>
                    <a:lnTo>
                      <a:pt x="1099" y="1521"/>
                    </a:lnTo>
                    <a:lnTo>
                      <a:pt x="1135" y="1505"/>
                    </a:lnTo>
                    <a:lnTo>
                      <a:pt x="1168" y="1487"/>
                    </a:lnTo>
                    <a:lnTo>
                      <a:pt x="1202" y="1468"/>
                    </a:lnTo>
                    <a:lnTo>
                      <a:pt x="1234" y="1448"/>
                    </a:lnTo>
                    <a:lnTo>
                      <a:pt x="1265" y="1426"/>
                    </a:lnTo>
                    <a:lnTo>
                      <a:pt x="1295" y="1403"/>
                    </a:lnTo>
                    <a:lnTo>
                      <a:pt x="1324" y="1377"/>
                    </a:lnTo>
                    <a:lnTo>
                      <a:pt x="1351" y="1351"/>
                    </a:lnTo>
                    <a:lnTo>
                      <a:pt x="1378" y="1324"/>
                    </a:lnTo>
                    <a:lnTo>
                      <a:pt x="1402" y="1294"/>
                    </a:lnTo>
                    <a:lnTo>
                      <a:pt x="1426" y="1265"/>
                    </a:lnTo>
                    <a:lnTo>
                      <a:pt x="1447" y="1234"/>
                    </a:lnTo>
                    <a:lnTo>
                      <a:pt x="1469" y="1201"/>
                    </a:lnTo>
                    <a:lnTo>
                      <a:pt x="1488" y="1169"/>
                    </a:lnTo>
                    <a:lnTo>
                      <a:pt x="1505" y="1135"/>
                    </a:lnTo>
                    <a:lnTo>
                      <a:pt x="1521" y="1099"/>
                    </a:lnTo>
                    <a:lnTo>
                      <a:pt x="1535" y="1064"/>
                    </a:lnTo>
                    <a:lnTo>
                      <a:pt x="1547" y="1027"/>
                    </a:lnTo>
                    <a:lnTo>
                      <a:pt x="1558" y="989"/>
                    </a:lnTo>
                    <a:lnTo>
                      <a:pt x="1567" y="951"/>
                    </a:lnTo>
                    <a:lnTo>
                      <a:pt x="1574" y="912"/>
                    </a:lnTo>
                    <a:lnTo>
                      <a:pt x="1579" y="872"/>
                    </a:lnTo>
                    <a:lnTo>
                      <a:pt x="1582" y="832"/>
                    </a:lnTo>
                    <a:lnTo>
                      <a:pt x="1583" y="791"/>
                    </a:lnTo>
                    <a:lnTo>
                      <a:pt x="1582" y="751"/>
                    </a:lnTo>
                    <a:lnTo>
                      <a:pt x="1579" y="710"/>
                    </a:lnTo>
                    <a:lnTo>
                      <a:pt x="1574" y="671"/>
                    </a:lnTo>
                    <a:lnTo>
                      <a:pt x="1567" y="631"/>
                    </a:lnTo>
                    <a:lnTo>
                      <a:pt x="1558" y="594"/>
                    </a:lnTo>
                    <a:lnTo>
                      <a:pt x="1547" y="556"/>
                    </a:lnTo>
                    <a:lnTo>
                      <a:pt x="1535" y="519"/>
                    </a:lnTo>
                    <a:lnTo>
                      <a:pt x="1521" y="483"/>
                    </a:lnTo>
                    <a:lnTo>
                      <a:pt x="1505" y="448"/>
                    </a:lnTo>
                    <a:lnTo>
                      <a:pt x="1488" y="414"/>
                    </a:lnTo>
                    <a:lnTo>
                      <a:pt x="1469" y="381"/>
                    </a:lnTo>
                    <a:lnTo>
                      <a:pt x="1447" y="348"/>
                    </a:lnTo>
                    <a:lnTo>
                      <a:pt x="1426" y="318"/>
                    </a:lnTo>
                    <a:lnTo>
                      <a:pt x="1402" y="288"/>
                    </a:lnTo>
                    <a:lnTo>
                      <a:pt x="1378" y="259"/>
                    </a:lnTo>
                    <a:lnTo>
                      <a:pt x="1351" y="231"/>
                    </a:lnTo>
                    <a:lnTo>
                      <a:pt x="1324" y="206"/>
                    </a:lnTo>
                    <a:lnTo>
                      <a:pt x="1295" y="181"/>
                    </a:lnTo>
                    <a:lnTo>
                      <a:pt x="1265" y="157"/>
                    </a:lnTo>
                    <a:lnTo>
                      <a:pt x="1234" y="135"/>
                    </a:lnTo>
                    <a:lnTo>
                      <a:pt x="1202" y="114"/>
                    </a:lnTo>
                    <a:lnTo>
                      <a:pt x="1168" y="96"/>
                    </a:lnTo>
                    <a:lnTo>
                      <a:pt x="1135" y="78"/>
                    </a:lnTo>
                    <a:lnTo>
                      <a:pt x="1099" y="62"/>
                    </a:lnTo>
                    <a:lnTo>
                      <a:pt x="1063" y="48"/>
                    </a:lnTo>
                    <a:lnTo>
                      <a:pt x="1027" y="35"/>
                    </a:lnTo>
                    <a:lnTo>
                      <a:pt x="989" y="25"/>
                    </a:lnTo>
                    <a:lnTo>
                      <a:pt x="951" y="16"/>
                    </a:lnTo>
                    <a:lnTo>
                      <a:pt x="911" y="9"/>
                    </a:lnTo>
                    <a:lnTo>
                      <a:pt x="872" y="4"/>
                    </a:lnTo>
                    <a:lnTo>
                      <a:pt x="832" y="1"/>
                    </a:lnTo>
                    <a:lnTo>
                      <a:pt x="791" y="0"/>
                    </a:lnTo>
                    <a:lnTo>
                      <a:pt x="751" y="1"/>
                    </a:lnTo>
                    <a:lnTo>
                      <a:pt x="710" y="4"/>
                    </a:lnTo>
                    <a:lnTo>
                      <a:pt x="671" y="9"/>
                    </a:lnTo>
                    <a:lnTo>
                      <a:pt x="631" y="16"/>
                    </a:lnTo>
                    <a:lnTo>
                      <a:pt x="593" y="25"/>
                    </a:lnTo>
                    <a:lnTo>
                      <a:pt x="556" y="35"/>
                    </a:lnTo>
                    <a:lnTo>
                      <a:pt x="519" y="48"/>
                    </a:lnTo>
                    <a:lnTo>
                      <a:pt x="483" y="62"/>
                    </a:lnTo>
                    <a:lnTo>
                      <a:pt x="447" y="78"/>
                    </a:lnTo>
                    <a:lnTo>
                      <a:pt x="414" y="96"/>
                    </a:lnTo>
                    <a:lnTo>
                      <a:pt x="381" y="114"/>
                    </a:lnTo>
                    <a:lnTo>
                      <a:pt x="348" y="135"/>
                    </a:lnTo>
                    <a:lnTo>
                      <a:pt x="317" y="157"/>
                    </a:lnTo>
                    <a:lnTo>
                      <a:pt x="288" y="181"/>
                    </a:lnTo>
                    <a:lnTo>
                      <a:pt x="258" y="206"/>
                    </a:lnTo>
                    <a:lnTo>
                      <a:pt x="231" y="231"/>
                    </a:lnTo>
                    <a:lnTo>
                      <a:pt x="205" y="259"/>
                    </a:lnTo>
                    <a:lnTo>
                      <a:pt x="180" y="288"/>
                    </a:lnTo>
                    <a:lnTo>
                      <a:pt x="156" y="318"/>
                    </a:lnTo>
                    <a:lnTo>
                      <a:pt x="135" y="348"/>
                    </a:lnTo>
                    <a:lnTo>
                      <a:pt x="114" y="381"/>
                    </a:lnTo>
                    <a:lnTo>
                      <a:pt x="95" y="414"/>
                    </a:lnTo>
                    <a:lnTo>
                      <a:pt x="77" y="448"/>
                    </a:lnTo>
                    <a:lnTo>
                      <a:pt x="61" y="483"/>
                    </a:lnTo>
                    <a:lnTo>
                      <a:pt x="47" y="519"/>
                    </a:lnTo>
                    <a:lnTo>
                      <a:pt x="35" y="556"/>
                    </a:lnTo>
                    <a:lnTo>
                      <a:pt x="24" y="594"/>
                    </a:lnTo>
                    <a:lnTo>
                      <a:pt x="16" y="631"/>
                    </a:lnTo>
                    <a:lnTo>
                      <a:pt x="9" y="671"/>
                    </a:lnTo>
                    <a:lnTo>
                      <a:pt x="4" y="710"/>
                    </a:lnTo>
                    <a:lnTo>
                      <a:pt x="1" y="751"/>
                    </a:lnTo>
                    <a:lnTo>
                      <a:pt x="0" y="791"/>
                    </a:lnTo>
                    <a:lnTo>
                      <a:pt x="1" y="832"/>
                    </a:lnTo>
                    <a:lnTo>
                      <a:pt x="4" y="872"/>
                    </a:lnTo>
                    <a:lnTo>
                      <a:pt x="9" y="912"/>
                    </a:lnTo>
                    <a:lnTo>
                      <a:pt x="16" y="951"/>
                    </a:lnTo>
                    <a:lnTo>
                      <a:pt x="24" y="989"/>
                    </a:lnTo>
                    <a:lnTo>
                      <a:pt x="35" y="1027"/>
                    </a:lnTo>
                    <a:lnTo>
                      <a:pt x="47" y="1064"/>
                    </a:lnTo>
                    <a:lnTo>
                      <a:pt x="61" y="1099"/>
                    </a:lnTo>
                    <a:lnTo>
                      <a:pt x="77" y="1135"/>
                    </a:lnTo>
                    <a:lnTo>
                      <a:pt x="95" y="1169"/>
                    </a:lnTo>
                    <a:lnTo>
                      <a:pt x="114" y="1201"/>
                    </a:lnTo>
                    <a:lnTo>
                      <a:pt x="135" y="1234"/>
                    </a:lnTo>
                    <a:lnTo>
                      <a:pt x="156" y="1265"/>
                    </a:lnTo>
                    <a:lnTo>
                      <a:pt x="180" y="1294"/>
                    </a:lnTo>
                    <a:lnTo>
                      <a:pt x="205" y="1324"/>
                    </a:lnTo>
                    <a:lnTo>
                      <a:pt x="231" y="1351"/>
                    </a:lnTo>
                    <a:lnTo>
                      <a:pt x="258" y="1377"/>
                    </a:lnTo>
                    <a:lnTo>
                      <a:pt x="288" y="1403"/>
                    </a:lnTo>
                    <a:lnTo>
                      <a:pt x="317" y="1426"/>
                    </a:lnTo>
                    <a:lnTo>
                      <a:pt x="348" y="1448"/>
                    </a:lnTo>
                    <a:lnTo>
                      <a:pt x="381" y="1468"/>
                    </a:lnTo>
                    <a:lnTo>
                      <a:pt x="414" y="1487"/>
                    </a:lnTo>
                    <a:lnTo>
                      <a:pt x="447" y="1505"/>
                    </a:lnTo>
                    <a:lnTo>
                      <a:pt x="483" y="1521"/>
                    </a:lnTo>
                    <a:lnTo>
                      <a:pt x="519" y="1535"/>
                    </a:lnTo>
                    <a:lnTo>
                      <a:pt x="556" y="1547"/>
                    </a:lnTo>
                    <a:lnTo>
                      <a:pt x="593" y="1558"/>
                    </a:lnTo>
                    <a:lnTo>
                      <a:pt x="631" y="1567"/>
                    </a:lnTo>
                    <a:lnTo>
                      <a:pt x="671" y="1573"/>
                    </a:lnTo>
                    <a:lnTo>
                      <a:pt x="710" y="1578"/>
                    </a:lnTo>
                    <a:lnTo>
                      <a:pt x="751" y="1581"/>
                    </a:lnTo>
                    <a:lnTo>
                      <a:pt x="791" y="1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3"/>
              <p:cNvSpPr>
                <a:spLocks/>
              </p:cNvSpPr>
              <p:nvPr/>
            </p:nvSpPr>
            <p:spPr bwMode="auto">
              <a:xfrm>
                <a:off x="6605848" y="4657210"/>
                <a:ext cx="609575" cy="609575"/>
              </a:xfrm>
              <a:custGeom>
                <a:avLst/>
                <a:gdLst>
                  <a:gd name="T0" fmla="*/ 129451319 w 1583"/>
                  <a:gd name="T1" fmla="*/ 233991313 h 1583"/>
                  <a:gd name="T2" fmla="*/ 146800524 w 1583"/>
                  <a:gd name="T3" fmla="*/ 231025459 h 1583"/>
                  <a:gd name="T4" fmla="*/ 163111565 w 1583"/>
                  <a:gd name="T5" fmla="*/ 225538899 h 1583"/>
                  <a:gd name="T6" fmla="*/ 178236572 w 1583"/>
                  <a:gd name="T7" fmla="*/ 217679887 h 1583"/>
                  <a:gd name="T8" fmla="*/ 192026907 w 1583"/>
                  <a:gd name="T9" fmla="*/ 208041440 h 1583"/>
                  <a:gd name="T10" fmla="*/ 204334315 w 1583"/>
                  <a:gd name="T11" fmla="*/ 196327049 h 1583"/>
                  <a:gd name="T12" fmla="*/ 214862673 w 1583"/>
                  <a:gd name="T13" fmla="*/ 182981862 h 1583"/>
                  <a:gd name="T14" fmla="*/ 223166447 w 1583"/>
                  <a:gd name="T15" fmla="*/ 168301617 h 1583"/>
                  <a:gd name="T16" fmla="*/ 229542532 w 1583"/>
                  <a:gd name="T17" fmla="*/ 152287084 h 1583"/>
                  <a:gd name="T18" fmla="*/ 233397911 w 1583"/>
                  <a:gd name="T19" fmla="*/ 135234387 h 1583"/>
                  <a:gd name="T20" fmla="*/ 234732584 w 1583"/>
                  <a:gd name="T21" fmla="*/ 117292165 h 1583"/>
                  <a:gd name="T22" fmla="*/ 233397911 w 1583"/>
                  <a:gd name="T23" fmla="*/ 99498197 h 1583"/>
                  <a:gd name="T24" fmla="*/ 229542532 w 1583"/>
                  <a:gd name="T25" fmla="*/ 82445500 h 1583"/>
                  <a:gd name="T26" fmla="*/ 223166447 w 1583"/>
                  <a:gd name="T27" fmla="*/ 66430967 h 1583"/>
                  <a:gd name="T28" fmla="*/ 214862673 w 1583"/>
                  <a:gd name="T29" fmla="*/ 51602468 h 1583"/>
                  <a:gd name="T30" fmla="*/ 204334315 w 1583"/>
                  <a:gd name="T31" fmla="*/ 38405535 h 1583"/>
                  <a:gd name="T32" fmla="*/ 192026907 w 1583"/>
                  <a:gd name="T33" fmla="*/ 26839399 h 1583"/>
                  <a:gd name="T34" fmla="*/ 178236572 w 1583"/>
                  <a:gd name="T35" fmla="*/ 16904443 h 1583"/>
                  <a:gd name="T36" fmla="*/ 163111565 w 1583"/>
                  <a:gd name="T37" fmla="*/ 9193685 h 1583"/>
                  <a:gd name="T38" fmla="*/ 146800524 w 1583"/>
                  <a:gd name="T39" fmla="*/ 3707125 h 1583"/>
                  <a:gd name="T40" fmla="*/ 129451319 w 1583"/>
                  <a:gd name="T41" fmla="*/ 593017 h 1583"/>
                  <a:gd name="T42" fmla="*/ 111360842 w 1583"/>
                  <a:gd name="T43" fmla="*/ 148254 h 1583"/>
                  <a:gd name="T44" fmla="*/ 93715129 w 1583"/>
                  <a:gd name="T45" fmla="*/ 2372452 h 1583"/>
                  <a:gd name="T46" fmla="*/ 77107194 w 1583"/>
                  <a:gd name="T47" fmla="*/ 7117741 h 1583"/>
                  <a:gd name="T48" fmla="*/ 61537424 w 1583"/>
                  <a:gd name="T49" fmla="*/ 14235097 h 1583"/>
                  <a:gd name="T50" fmla="*/ 47005818 w 1583"/>
                  <a:gd name="T51" fmla="*/ 23280528 h 1583"/>
                  <a:gd name="T52" fmla="*/ 34401902 w 1583"/>
                  <a:gd name="T53" fmla="*/ 34253648 h 1583"/>
                  <a:gd name="T54" fmla="*/ 23280528 w 1583"/>
                  <a:gd name="T55" fmla="*/ 47154073 h 1583"/>
                  <a:gd name="T56" fmla="*/ 14086843 w 1583"/>
                  <a:gd name="T57" fmla="*/ 61389170 h 1583"/>
                  <a:gd name="T58" fmla="*/ 7117741 w 1583"/>
                  <a:gd name="T59" fmla="*/ 76958940 h 1583"/>
                  <a:gd name="T60" fmla="*/ 2372452 w 1583"/>
                  <a:gd name="T61" fmla="*/ 93566874 h 1583"/>
                  <a:gd name="T62" fmla="*/ 148254 w 1583"/>
                  <a:gd name="T63" fmla="*/ 111360842 h 1583"/>
                  <a:gd name="T64" fmla="*/ 593017 w 1583"/>
                  <a:gd name="T65" fmla="*/ 129303064 h 1583"/>
                  <a:gd name="T66" fmla="*/ 3707125 w 1583"/>
                  <a:gd name="T67" fmla="*/ 146652270 h 1583"/>
                  <a:gd name="T68" fmla="*/ 9193685 w 1583"/>
                  <a:gd name="T69" fmla="*/ 162963311 h 1583"/>
                  <a:gd name="T70" fmla="*/ 16904443 w 1583"/>
                  <a:gd name="T71" fmla="*/ 178088318 h 1583"/>
                  <a:gd name="T72" fmla="*/ 26839399 w 1583"/>
                  <a:gd name="T73" fmla="*/ 191878653 h 1583"/>
                  <a:gd name="T74" fmla="*/ 38405535 w 1583"/>
                  <a:gd name="T75" fmla="*/ 204186061 h 1583"/>
                  <a:gd name="T76" fmla="*/ 51750723 w 1583"/>
                  <a:gd name="T77" fmla="*/ 214714418 h 1583"/>
                  <a:gd name="T78" fmla="*/ 66579222 w 1583"/>
                  <a:gd name="T79" fmla="*/ 223166447 h 1583"/>
                  <a:gd name="T80" fmla="*/ 82445500 w 1583"/>
                  <a:gd name="T81" fmla="*/ 229394278 h 1583"/>
                  <a:gd name="T82" fmla="*/ 99498197 w 1583"/>
                  <a:gd name="T83" fmla="*/ 233249657 h 1583"/>
                  <a:gd name="T84" fmla="*/ 117440419 w 1583"/>
                  <a:gd name="T85" fmla="*/ 234732584 h 158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83" h="1583">
                    <a:moveTo>
                      <a:pt x="792" y="1583"/>
                    </a:moveTo>
                    <a:lnTo>
                      <a:pt x="832" y="1581"/>
                    </a:lnTo>
                    <a:lnTo>
                      <a:pt x="873" y="1578"/>
                    </a:lnTo>
                    <a:lnTo>
                      <a:pt x="912" y="1573"/>
                    </a:lnTo>
                    <a:lnTo>
                      <a:pt x="951" y="1567"/>
                    </a:lnTo>
                    <a:lnTo>
                      <a:pt x="990" y="1558"/>
                    </a:lnTo>
                    <a:lnTo>
                      <a:pt x="1027" y="1547"/>
                    </a:lnTo>
                    <a:lnTo>
                      <a:pt x="1064" y="1535"/>
                    </a:lnTo>
                    <a:lnTo>
                      <a:pt x="1100" y="1521"/>
                    </a:lnTo>
                    <a:lnTo>
                      <a:pt x="1135" y="1505"/>
                    </a:lnTo>
                    <a:lnTo>
                      <a:pt x="1169" y="1487"/>
                    </a:lnTo>
                    <a:lnTo>
                      <a:pt x="1202" y="1468"/>
                    </a:lnTo>
                    <a:lnTo>
                      <a:pt x="1234" y="1448"/>
                    </a:lnTo>
                    <a:lnTo>
                      <a:pt x="1266" y="1426"/>
                    </a:lnTo>
                    <a:lnTo>
                      <a:pt x="1295" y="1403"/>
                    </a:lnTo>
                    <a:lnTo>
                      <a:pt x="1324" y="1377"/>
                    </a:lnTo>
                    <a:lnTo>
                      <a:pt x="1352" y="1351"/>
                    </a:lnTo>
                    <a:lnTo>
                      <a:pt x="1378" y="1324"/>
                    </a:lnTo>
                    <a:lnTo>
                      <a:pt x="1402" y="1294"/>
                    </a:lnTo>
                    <a:lnTo>
                      <a:pt x="1427" y="1265"/>
                    </a:lnTo>
                    <a:lnTo>
                      <a:pt x="1449" y="1234"/>
                    </a:lnTo>
                    <a:lnTo>
                      <a:pt x="1469" y="1201"/>
                    </a:lnTo>
                    <a:lnTo>
                      <a:pt x="1488" y="1169"/>
                    </a:lnTo>
                    <a:lnTo>
                      <a:pt x="1505" y="1135"/>
                    </a:lnTo>
                    <a:lnTo>
                      <a:pt x="1522" y="1099"/>
                    </a:lnTo>
                    <a:lnTo>
                      <a:pt x="1536" y="1064"/>
                    </a:lnTo>
                    <a:lnTo>
                      <a:pt x="1548" y="1027"/>
                    </a:lnTo>
                    <a:lnTo>
                      <a:pt x="1559" y="989"/>
                    </a:lnTo>
                    <a:lnTo>
                      <a:pt x="1567" y="951"/>
                    </a:lnTo>
                    <a:lnTo>
                      <a:pt x="1574" y="912"/>
                    </a:lnTo>
                    <a:lnTo>
                      <a:pt x="1579" y="872"/>
                    </a:lnTo>
                    <a:lnTo>
                      <a:pt x="1582" y="832"/>
                    </a:lnTo>
                    <a:lnTo>
                      <a:pt x="1583" y="791"/>
                    </a:lnTo>
                    <a:lnTo>
                      <a:pt x="1582" y="751"/>
                    </a:lnTo>
                    <a:lnTo>
                      <a:pt x="1579" y="710"/>
                    </a:lnTo>
                    <a:lnTo>
                      <a:pt x="1574" y="671"/>
                    </a:lnTo>
                    <a:lnTo>
                      <a:pt x="1567" y="631"/>
                    </a:lnTo>
                    <a:lnTo>
                      <a:pt x="1559" y="594"/>
                    </a:lnTo>
                    <a:lnTo>
                      <a:pt x="1548" y="556"/>
                    </a:lnTo>
                    <a:lnTo>
                      <a:pt x="1536" y="519"/>
                    </a:lnTo>
                    <a:lnTo>
                      <a:pt x="1522" y="483"/>
                    </a:lnTo>
                    <a:lnTo>
                      <a:pt x="1505" y="448"/>
                    </a:lnTo>
                    <a:lnTo>
                      <a:pt x="1488" y="414"/>
                    </a:lnTo>
                    <a:lnTo>
                      <a:pt x="1469" y="381"/>
                    </a:lnTo>
                    <a:lnTo>
                      <a:pt x="1449" y="348"/>
                    </a:lnTo>
                    <a:lnTo>
                      <a:pt x="1427" y="318"/>
                    </a:lnTo>
                    <a:lnTo>
                      <a:pt x="1402" y="288"/>
                    </a:lnTo>
                    <a:lnTo>
                      <a:pt x="1378" y="259"/>
                    </a:lnTo>
                    <a:lnTo>
                      <a:pt x="1352" y="231"/>
                    </a:lnTo>
                    <a:lnTo>
                      <a:pt x="1324" y="206"/>
                    </a:lnTo>
                    <a:lnTo>
                      <a:pt x="1295" y="181"/>
                    </a:lnTo>
                    <a:lnTo>
                      <a:pt x="1266" y="157"/>
                    </a:lnTo>
                    <a:lnTo>
                      <a:pt x="1234" y="135"/>
                    </a:lnTo>
                    <a:lnTo>
                      <a:pt x="1202" y="114"/>
                    </a:lnTo>
                    <a:lnTo>
                      <a:pt x="1169" y="96"/>
                    </a:lnTo>
                    <a:lnTo>
                      <a:pt x="1135" y="78"/>
                    </a:lnTo>
                    <a:lnTo>
                      <a:pt x="1100" y="62"/>
                    </a:lnTo>
                    <a:lnTo>
                      <a:pt x="1064" y="48"/>
                    </a:lnTo>
                    <a:lnTo>
                      <a:pt x="1027" y="35"/>
                    </a:lnTo>
                    <a:lnTo>
                      <a:pt x="990" y="25"/>
                    </a:lnTo>
                    <a:lnTo>
                      <a:pt x="951" y="16"/>
                    </a:lnTo>
                    <a:lnTo>
                      <a:pt x="912" y="9"/>
                    </a:lnTo>
                    <a:lnTo>
                      <a:pt x="873" y="4"/>
                    </a:lnTo>
                    <a:lnTo>
                      <a:pt x="832" y="1"/>
                    </a:lnTo>
                    <a:lnTo>
                      <a:pt x="792" y="0"/>
                    </a:lnTo>
                    <a:lnTo>
                      <a:pt x="751" y="1"/>
                    </a:lnTo>
                    <a:lnTo>
                      <a:pt x="711" y="4"/>
                    </a:lnTo>
                    <a:lnTo>
                      <a:pt x="671" y="9"/>
                    </a:lnTo>
                    <a:lnTo>
                      <a:pt x="632" y="16"/>
                    </a:lnTo>
                    <a:lnTo>
                      <a:pt x="594" y="25"/>
                    </a:lnTo>
                    <a:lnTo>
                      <a:pt x="556" y="35"/>
                    </a:lnTo>
                    <a:lnTo>
                      <a:pt x="520" y="48"/>
                    </a:lnTo>
                    <a:lnTo>
                      <a:pt x="483" y="62"/>
                    </a:lnTo>
                    <a:lnTo>
                      <a:pt x="449" y="78"/>
                    </a:lnTo>
                    <a:lnTo>
                      <a:pt x="415" y="96"/>
                    </a:lnTo>
                    <a:lnTo>
                      <a:pt x="381" y="114"/>
                    </a:lnTo>
                    <a:lnTo>
                      <a:pt x="349" y="135"/>
                    </a:lnTo>
                    <a:lnTo>
                      <a:pt x="317" y="157"/>
                    </a:lnTo>
                    <a:lnTo>
                      <a:pt x="288" y="181"/>
                    </a:lnTo>
                    <a:lnTo>
                      <a:pt x="259" y="206"/>
                    </a:lnTo>
                    <a:lnTo>
                      <a:pt x="232" y="231"/>
                    </a:lnTo>
                    <a:lnTo>
                      <a:pt x="205" y="259"/>
                    </a:lnTo>
                    <a:lnTo>
                      <a:pt x="181" y="288"/>
                    </a:lnTo>
                    <a:lnTo>
                      <a:pt x="157" y="318"/>
                    </a:lnTo>
                    <a:lnTo>
                      <a:pt x="136" y="348"/>
                    </a:lnTo>
                    <a:lnTo>
                      <a:pt x="114" y="381"/>
                    </a:lnTo>
                    <a:lnTo>
                      <a:pt x="95" y="414"/>
                    </a:lnTo>
                    <a:lnTo>
                      <a:pt x="78" y="448"/>
                    </a:lnTo>
                    <a:lnTo>
                      <a:pt x="62" y="483"/>
                    </a:lnTo>
                    <a:lnTo>
                      <a:pt x="48" y="519"/>
                    </a:lnTo>
                    <a:lnTo>
                      <a:pt x="35" y="556"/>
                    </a:lnTo>
                    <a:lnTo>
                      <a:pt x="25" y="594"/>
                    </a:lnTo>
                    <a:lnTo>
                      <a:pt x="16" y="631"/>
                    </a:lnTo>
                    <a:lnTo>
                      <a:pt x="9" y="671"/>
                    </a:lnTo>
                    <a:lnTo>
                      <a:pt x="4" y="710"/>
                    </a:lnTo>
                    <a:lnTo>
                      <a:pt x="1" y="751"/>
                    </a:lnTo>
                    <a:lnTo>
                      <a:pt x="0" y="791"/>
                    </a:lnTo>
                    <a:lnTo>
                      <a:pt x="1" y="832"/>
                    </a:lnTo>
                    <a:lnTo>
                      <a:pt x="4" y="872"/>
                    </a:lnTo>
                    <a:lnTo>
                      <a:pt x="9" y="912"/>
                    </a:lnTo>
                    <a:lnTo>
                      <a:pt x="16" y="951"/>
                    </a:lnTo>
                    <a:lnTo>
                      <a:pt x="25" y="989"/>
                    </a:lnTo>
                    <a:lnTo>
                      <a:pt x="35" y="1027"/>
                    </a:lnTo>
                    <a:lnTo>
                      <a:pt x="48" y="1064"/>
                    </a:lnTo>
                    <a:lnTo>
                      <a:pt x="62" y="1099"/>
                    </a:lnTo>
                    <a:lnTo>
                      <a:pt x="78" y="1135"/>
                    </a:lnTo>
                    <a:lnTo>
                      <a:pt x="95" y="1169"/>
                    </a:lnTo>
                    <a:lnTo>
                      <a:pt x="114" y="1201"/>
                    </a:lnTo>
                    <a:lnTo>
                      <a:pt x="136" y="1234"/>
                    </a:lnTo>
                    <a:lnTo>
                      <a:pt x="157" y="1265"/>
                    </a:lnTo>
                    <a:lnTo>
                      <a:pt x="181" y="1294"/>
                    </a:lnTo>
                    <a:lnTo>
                      <a:pt x="205" y="1324"/>
                    </a:lnTo>
                    <a:lnTo>
                      <a:pt x="232" y="1351"/>
                    </a:lnTo>
                    <a:lnTo>
                      <a:pt x="259" y="1377"/>
                    </a:lnTo>
                    <a:lnTo>
                      <a:pt x="288" y="1403"/>
                    </a:lnTo>
                    <a:lnTo>
                      <a:pt x="317" y="1426"/>
                    </a:lnTo>
                    <a:lnTo>
                      <a:pt x="349" y="1448"/>
                    </a:lnTo>
                    <a:lnTo>
                      <a:pt x="381" y="1468"/>
                    </a:lnTo>
                    <a:lnTo>
                      <a:pt x="415" y="1487"/>
                    </a:lnTo>
                    <a:lnTo>
                      <a:pt x="449" y="1505"/>
                    </a:lnTo>
                    <a:lnTo>
                      <a:pt x="483" y="1521"/>
                    </a:lnTo>
                    <a:lnTo>
                      <a:pt x="520" y="1535"/>
                    </a:lnTo>
                    <a:lnTo>
                      <a:pt x="556" y="1547"/>
                    </a:lnTo>
                    <a:lnTo>
                      <a:pt x="594" y="1558"/>
                    </a:lnTo>
                    <a:lnTo>
                      <a:pt x="632" y="1567"/>
                    </a:lnTo>
                    <a:lnTo>
                      <a:pt x="671" y="1573"/>
                    </a:lnTo>
                    <a:lnTo>
                      <a:pt x="711" y="1578"/>
                    </a:lnTo>
                    <a:lnTo>
                      <a:pt x="751" y="1581"/>
                    </a:lnTo>
                    <a:lnTo>
                      <a:pt x="792" y="15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 noEditPoints="1"/>
              </p:cNvSpPr>
              <p:nvPr/>
            </p:nvSpPr>
            <p:spPr bwMode="auto">
              <a:xfrm>
                <a:off x="6972979" y="3939596"/>
                <a:ext cx="921290" cy="1048284"/>
              </a:xfrm>
              <a:custGeom>
                <a:avLst/>
                <a:gdLst>
                  <a:gd name="T0" fmla="*/ 251084827 w 2393"/>
                  <a:gd name="T1" fmla="*/ 269189472 h 2722"/>
                  <a:gd name="T2" fmla="*/ 221292857 w 2393"/>
                  <a:gd name="T3" fmla="*/ 254951372 h 2722"/>
                  <a:gd name="T4" fmla="*/ 187943160 w 2393"/>
                  <a:gd name="T5" fmla="*/ 248129054 h 2722"/>
                  <a:gd name="T6" fmla="*/ 153259845 w 2393"/>
                  <a:gd name="T7" fmla="*/ 249908672 h 2722"/>
                  <a:gd name="T8" fmla="*/ 121095928 w 2393"/>
                  <a:gd name="T9" fmla="*/ 259697534 h 2722"/>
                  <a:gd name="T10" fmla="*/ 93082244 w 2393"/>
                  <a:gd name="T11" fmla="*/ 276605254 h 2722"/>
                  <a:gd name="T12" fmla="*/ 63734557 w 2393"/>
                  <a:gd name="T13" fmla="*/ 308047997 h 2722"/>
                  <a:gd name="T14" fmla="*/ 43280225 w 2393"/>
                  <a:gd name="T15" fmla="*/ 357732884 h 2722"/>
                  <a:gd name="T16" fmla="*/ 109238121 w 2393"/>
                  <a:gd name="T17" fmla="*/ 363369048 h 2722"/>
                  <a:gd name="T18" fmla="*/ 208990382 w 2393"/>
                  <a:gd name="T19" fmla="*/ 363369048 h 2722"/>
                  <a:gd name="T20" fmla="*/ 292734989 w 2393"/>
                  <a:gd name="T21" fmla="*/ 363369048 h 2722"/>
                  <a:gd name="T22" fmla="*/ 301776182 w 2393"/>
                  <a:gd name="T23" fmla="*/ 326735334 h 2722"/>
                  <a:gd name="T24" fmla="*/ 177419356 w 2393"/>
                  <a:gd name="T25" fmla="*/ 207490911 h 2722"/>
                  <a:gd name="T26" fmla="*/ 221737525 w 2393"/>
                  <a:gd name="T27" fmla="*/ 212978805 h 2722"/>
                  <a:gd name="T28" fmla="*/ 262053298 w 2393"/>
                  <a:gd name="T29" fmla="*/ 228699984 h 2722"/>
                  <a:gd name="T30" fmla="*/ 296588391 w 2393"/>
                  <a:gd name="T31" fmla="*/ 253171754 h 2722"/>
                  <a:gd name="T32" fmla="*/ 324453852 w 2393"/>
                  <a:gd name="T33" fmla="*/ 285059306 h 2722"/>
                  <a:gd name="T34" fmla="*/ 344018849 w 2393"/>
                  <a:gd name="T35" fmla="*/ 322879174 h 2722"/>
                  <a:gd name="T36" fmla="*/ 353801540 w 2393"/>
                  <a:gd name="T37" fmla="*/ 365296935 h 2722"/>
                  <a:gd name="T38" fmla="*/ 351281756 w 2393"/>
                  <a:gd name="T39" fmla="*/ 394514867 h 2722"/>
                  <a:gd name="T40" fmla="*/ 334384766 w 2393"/>
                  <a:gd name="T41" fmla="*/ 403561997 h 2722"/>
                  <a:gd name="T42" fmla="*/ 236411176 w 2393"/>
                  <a:gd name="T43" fmla="*/ 403710266 h 2722"/>
                  <a:gd name="T44" fmla="*/ 166451270 w 2393"/>
                  <a:gd name="T45" fmla="*/ 403710266 h 2722"/>
                  <a:gd name="T46" fmla="*/ 74554806 w 2393"/>
                  <a:gd name="T47" fmla="*/ 403561997 h 2722"/>
                  <a:gd name="T48" fmla="*/ 9041578 w 2393"/>
                  <a:gd name="T49" fmla="*/ 399854106 h 2722"/>
                  <a:gd name="T50" fmla="*/ 148223 w 2393"/>
                  <a:gd name="T51" fmla="*/ 383242925 h 2722"/>
                  <a:gd name="T52" fmla="*/ 4743123 w 2393"/>
                  <a:gd name="T53" fmla="*/ 343494784 h 2722"/>
                  <a:gd name="T54" fmla="*/ 19564996 w 2393"/>
                  <a:gd name="T55" fmla="*/ 303153566 h 2722"/>
                  <a:gd name="T56" fmla="*/ 43428448 w 2393"/>
                  <a:gd name="T57" fmla="*/ 268299856 h 2722"/>
                  <a:gd name="T58" fmla="*/ 74851251 w 2393"/>
                  <a:gd name="T59" fmla="*/ 239971926 h 2722"/>
                  <a:gd name="T60" fmla="*/ 112499018 w 2393"/>
                  <a:gd name="T61" fmla="*/ 219652854 h 2722"/>
                  <a:gd name="T62" fmla="*/ 154889908 w 2393"/>
                  <a:gd name="T63" fmla="*/ 208974376 h 2722"/>
                  <a:gd name="T64" fmla="*/ 210027940 w 2393"/>
                  <a:gd name="T65" fmla="*/ 49981811 h 2722"/>
                  <a:gd name="T66" fmla="*/ 183496482 w 2393"/>
                  <a:gd name="T67" fmla="*/ 40489488 h 2722"/>
                  <a:gd name="T68" fmla="*/ 154889908 w 2393"/>
                  <a:gd name="T69" fmla="*/ 44790842 h 2722"/>
                  <a:gd name="T70" fmla="*/ 132656905 w 2393"/>
                  <a:gd name="T71" fmla="*/ 61105483 h 2722"/>
                  <a:gd name="T72" fmla="*/ 120503038 w 2393"/>
                  <a:gd name="T73" fmla="*/ 86170331 h 2722"/>
                  <a:gd name="T74" fmla="*/ 121837041 w 2393"/>
                  <a:gd name="T75" fmla="*/ 114943070 h 2722"/>
                  <a:gd name="T76" fmla="*/ 136362470 w 2393"/>
                  <a:gd name="T77" fmla="*/ 138673493 h 2722"/>
                  <a:gd name="T78" fmla="*/ 160225921 w 2393"/>
                  <a:gd name="T79" fmla="*/ 152911593 h 2722"/>
                  <a:gd name="T80" fmla="*/ 189128941 w 2393"/>
                  <a:gd name="T81" fmla="*/ 154394672 h 2722"/>
                  <a:gd name="T82" fmla="*/ 214474618 w 2393"/>
                  <a:gd name="T83" fmla="*/ 142381384 h 2722"/>
                  <a:gd name="T84" fmla="*/ 231075163 w 2393"/>
                  <a:gd name="T85" fmla="*/ 120282694 h 2722"/>
                  <a:gd name="T86" fmla="*/ 235373618 w 2393"/>
                  <a:gd name="T87" fmla="*/ 91954764 h 2722"/>
                  <a:gd name="T88" fmla="*/ 225739150 w 2393"/>
                  <a:gd name="T89" fmla="*/ 65554721 h 2722"/>
                  <a:gd name="T90" fmla="*/ 202172143 w 2393"/>
                  <a:gd name="T91" fmla="*/ 2966158 h 2722"/>
                  <a:gd name="T92" fmla="*/ 243822305 w 2393"/>
                  <a:gd name="T93" fmla="*/ 25361772 h 2722"/>
                  <a:gd name="T94" fmla="*/ 270205541 w 2393"/>
                  <a:gd name="T95" fmla="*/ 64071642 h 2722"/>
                  <a:gd name="T96" fmla="*/ 275244724 w 2393"/>
                  <a:gd name="T97" fmla="*/ 112718643 h 2722"/>
                  <a:gd name="T98" fmla="*/ 256569063 w 2393"/>
                  <a:gd name="T99" fmla="*/ 156471214 h 2722"/>
                  <a:gd name="T100" fmla="*/ 220403521 w 2393"/>
                  <a:gd name="T101" fmla="*/ 186133954 h 2722"/>
                  <a:gd name="T102" fmla="*/ 172380173 w 2393"/>
                  <a:gd name="T103" fmla="*/ 195774162 h 2722"/>
                  <a:gd name="T104" fmla="*/ 126283719 w 2393"/>
                  <a:gd name="T105" fmla="*/ 181684331 h 2722"/>
                  <a:gd name="T106" fmla="*/ 92934022 w 2393"/>
                  <a:gd name="T107" fmla="*/ 148610624 h 2722"/>
                  <a:gd name="T108" fmla="*/ 78853261 w 2393"/>
                  <a:gd name="T109" fmla="*/ 102929781 h 2722"/>
                  <a:gd name="T110" fmla="*/ 88487344 w 2393"/>
                  <a:gd name="T111" fmla="*/ 55469320 h 2722"/>
                  <a:gd name="T112" fmla="*/ 118427922 w 2393"/>
                  <a:gd name="T113" fmla="*/ 19280800 h 2722"/>
                  <a:gd name="T114" fmla="*/ 16244926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50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1" y="1894"/>
                    </a:lnTo>
                    <a:lnTo>
                      <a:pt x="1784" y="1880"/>
                    </a:lnTo>
                    <a:lnTo>
                      <a:pt x="1767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4" y="1815"/>
                    </a:lnTo>
                    <a:lnTo>
                      <a:pt x="1676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7" y="1760"/>
                    </a:lnTo>
                    <a:lnTo>
                      <a:pt x="1577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4" y="1726"/>
                    </a:lnTo>
                    <a:lnTo>
                      <a:pt x="1493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8" y="1700"/>
                    </a:lnTo>
                    <a:lnTo>
                      <a:pt x="1406" y="1694"/>
                    </a:lnTo>
                    <a:lnTo>
                      <a:pt x="1382" y="1690"/>
                    </a:lnTo>
                    <a:lnTo>
                      <a:pt x="1360" y="1685"/>
                    </a:lnTo>
                    <a:lnTo>
                      <a:pt x="1338" y="1682"/>
                    </a:lnTo>
                    <a:lnTo>
                      <a:pt x="1315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5" y="1671"/>
                    </a:lnTo>
                    <a:lnTo>
                      <a:pt x="1221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50" y="1671"/>
                    </a:lnTo>
                    <a:lnTo>
                      <a:pt x="1127" y="1673"/>
                    </a:lnTo>
                    <a:lnTo>
                      <a:pt x="1102" y="1675"/>
                    </a:lnTo>
                    <a:lnTo>
                      <a:pt x="1080" y="1678"/>
                    </a:lnTo>
                    <a:lnTo>
                      <a:pt x="1057" y="1682"/>
                    </a:lnTo>
                    <a:lnTo>
                      <a:pt x="1034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7" y="1700"/>
                    </a:lnTo>
                    <a:lnTo>
                      <a:pt x="945" y="1706"/>
                    </a:lnTo>
                    <a:lnTo>
                      <a:pt x="923" y="1712"/>
                    </a:lnTo>
                    <a:lnTo>
                      <a:pt x="901" y="1719"/>
                    </a:lnTo>
                    <a:lnTo>
                      <a:pt x="880" y="1726"/>
                    </a:lnTo>
                    <a:lnTo>
                      <a:pt x="859" y="1734"/>
                    </a:lnTo>
                    <a:lnTo>
                      <a:pt x="839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8" y="1770"/>
                    </a:lnTo>
                    <a:lnTo>
                      <a:pt x="758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2" y="1827"/>
                    </a:lnTo>
                    <a:lnTo>
                      <a:pt x="664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1" y="1880"/>
                    </a:lnTo>
                    <a:lnTo>
                      <a:pt x="594" y="1894"/>
                    </a:lnTo>
                    <a:lnTo>
                      <a:pt x="577" y="1908"/>
                    </a:lnTo>
                    <a:lnTo>
                      <a:pt x="561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6" y="1991"/>
                    </a:lnTo>
                    <a:lnTo>
                      <a:pt x="473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1" y="2107"/>
                    </a:lnTo>
                    <a:lnTo>
                      <a:pt x="393" y="2138"/>
                    </a:lnTo>
                    <a:lnTo>
                      <a:pt x="376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9" y="2305"/>
                    </a:lnTo>
                    <a:lnTo>
                      <a:pt x="309" y="2341"/>
                    </a:lnTo>
                    <a:lnTo>
                      <a:pt x="300" y="2376"/>
                    </a:lnTo>
                    <a:lnTo>
                      <a:pt x="292" y="2412"/>
                    </a:lnTo>
                    <a:lnTo>
                      <a:pt x="286" y="2450"/>
                    </a:lnTo>
                    <a:lnTo>
                      <a:pt x="329" y="2450"/>
                    </a:lnTo>
                    <a:lnTo>
                      <a:pt x="373" y="2450"/>
                    </a:lnTo>
                    <a:lnTo>
                      <a:pt x="421" y="2450"/>
                    </a:lnTo>
                    <a:lnTo>
                      <a:pt x="469" y="2450"/>
                    </a:lnTo>
                    <a:lnTo>
                      <a:pt x="519" y="2450"/>
                    </a:lnTo>
                    <a:lnTo>
                      <a:pt x="571" y="2450"/>
                    </a:lnTo>
                    <a:lnTo>
                      <a:pt x="624" y="2450"/>
                    </a:lnTo>
                    <a:lnTo>
                      <a:pt x="680" y="2450"/>
                    </a:lnTo>
                    <a:lnTo>
                      <a:pt x="737" y="2450"/>
                    </a:lnTo>
                    <a:lnTo>
                      <a:pt x="797" y="2450"/>
                    </a:lnTo>
                    <a:lnTo>
                      <a:pt x="858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6" y="2450"/>
                    </a:lnTo>
                    <a:lnTo>
                      <a:pt x="1127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10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600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2" y="2450"/>
                    </a:lnTo>
                    <a:lnTo>
                      <a:pt x="1825" y="2450"/>
                    </a:lnTo>
                    <a:lnTo>
                      <a:pt x="1877" y="2450"/>
                    </a:lnTo>
                    <a:lnTo>
                      <a:pt x="1926" y="2450"/>
                    </a:lnTo>
                    <a:lnTo>
                      <a:pt x="1975" y="2450"/>
                    </a:lnTo>
                    <a:lnTo>
                      <a:pt x="2021" y="2450"/>
                    </a:lnTo>
                    <a:lnTo>
                      <a:pt x="2066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5" y="2305"/>
                    </a:lnTo>
                    <a:lnTo>
                      <a:pt x="2063" y="2270"/>
                    </a:lnTo>
                    <a:lnTo>
                      <a:pt x="2050" y="2236"/>
                    </a:lnTo>
                    <a:lnTo>
                      <a:pt x="2036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4" y="2107"/>
                    </a:lnTo>
                    <a:lnTo>
                      <a:pt x="1964" y="2077"/>
                    </a:lnTo>
                    <a:lnTo>
                      <a:pt x="1944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4" y="1965"/>
                    </a:lnTo>
                    <a:lnTo>
                      <a:pt x="1850" y="1938"/>
                    </a:lnTo>
                    <a:close/>
                    <a:moveTo>
                      <a:pt x="1197" y="1399"/>
                    </a:moveTo>
                    <a:lnTo>
                      <a:pt x="1228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20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9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6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1" y="1461"/>
                    </a:lnTo>
                    <a:lnTo>
                      <a:pt x="1609" y="1471"/>
                    </a:lnTo>
                    <a:lnTo>
                      <a:pt x="1636" y="1481"/>
                    </a:lnTo>
                    <a:lnTo>
                      <a:pt x="1663" y="1493"/>
                    </a:lnTo>
                    <a:lnTo>
                      <a:pt x="1690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8" y="1542"/>
                    </a:lnTo>
                    <a:lnTo>
                      <a:pt x="1793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6" y="1602"/>
                    </a:lnTo>
                    <a:lnTo>
                      <a:pt x="1890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8" y="1669"/>
                    </a:lnTo>
                    <a:lnTo>
                      <a:pt x="1980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3" y="1746"/>
                    </a:lnTo>
                    <a:lnTo>
                      <a:pt x="2063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1" y="1830"/>
                    </a:lnTo>
                    <a:lnTo>
                      <a:pt x="2139" y="1852"/>
                    </a:lnTo>
                    <a:lnTo>
                      <a:pt x="2156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1" y="1970"/>
                    </a:lnTo>
                    <a:lnTo>
                      <a:pt x="2235" y="1995"/>
                    </a:lnTo>
                    <a:lnTo>
                      <a:pt x="2249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7" y="2097"/>
                    </a:lnTo>
                    <a:lnTo>
                      <a:pt x="2299" y="2123"/>
                    </a:lnTo>
                    <a:lnTo>
                      <a:pt x="2311" y="2149"/>
                    </a:lnTo>
                    <a:lnTo>
                      <a:pt x="2321" y="2177"/>
                    </a:lnTo>
                    <a:lnTo>
                      <a:pt x="2331" y="2204"/>
                    </a:lnTo>
                    <a:lnTo>
                      <a:pt x="2340" y="2232"/>
                    </a:lnTo>
                    <a:lnTo>
                      <a:pt x="2348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4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1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4" y="2689"/>
                    </a:lnTo>
                    <a:lnTo>
                      <a:pt x="2333" y="2697"/>
                    </a:lnTo>
                    <a:lnTo>
                      <a:pt x="2322" y="2704"/>
                    </a:lnTo>
                    <a:lnTo>
                      <a:pt x="2310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6" y="2721"/>
                    </a:lnTo>
                    <a:lnTo>
                      <a:pt x="2251" y="2721"/>
                    </a:lnTo>
                    <a:lnTo>
                      <a:pt x="2245" y="2720"/>
                    </a:lnTo>
                    <a:lnTo>
                      <a:pt x="2149" y="2720"/>
                    </a:lnTo>
                    <a:lnTo>
                      <a:pt x="2057" y="2721"/>
                    </a:lnTo>
                    <a:lnTo>
                      <a:pt x="1970" y="2721"/>
                    </a:lnTo>
                    <a:lnTo>
                      <a:pt x="1886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2" y="2722"/>
                    </a:lnTo>
                    <a:lnTo>
                      <a:pt x="1595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8" y="2722"/>
                    </a:lnTo>
                    <a:lnTo>
                      <a:pt x="1366" y="2722"/>
                    </a:lnTo>
                    <a:lnTo>
                      <a:pt x="1319" y="2722"/>
                    </a:lnTo>
                    <a:lnTo>
                      <a:pt x="1275" y="2722"/>
                    </a:lnTo>
                    <a:lnTo>
                      <a:pt x="1235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3" y="2722"/>
                    </a:lnTo>
                    <a:lnTo>
                      <a:pt x="1078" y="2722"/>
                    </a:lnTo>
                    <a:lnTo>
                      <a:pt x="1031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3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60" y="2721"/>
                    </a:lnTo>
                    <a:lnTo>
                      <a:pt x="584" y="2721"/>
                    </a:lnTo>
                    <a:lnTo>
                      <a:pt x="503" y="2721"/>
                    </a:lnTo>
                    <a:lnTo>
                      <a:pt x="418" y="2721"/>
                    </a:lnTo>
                    <a:lnTo>
                      <a:pt x="329" y="2721"/>
                    </a:lnTo>
                    <a:lnTo>
                      <a:pt x="236" y="2720"/>
                    </a:lnTo>
                    <a:lnTo>
                      <a:pt x="138" y="2720"/>
                    </a:lnTo>
                    <a:lnTo>
                      <a:pt x="124" y="2720"/>
                    </a:lnTo>
                    <a:lnTo>
                      <a:pt x="111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1" y="2696"/>
                    </a:lnTo>
                    <a:lnTo>
                      <a:pt x="51" y="2689"/>
                    </a:lnTo>
                    <a:lnTo>
                      <a:pt x="41" y="2680"/>
                    </a:lnTo>
                    <a:lnTo>
                      <a:pt x="33" y="2670"/>
                    </a:lnTo>
                    <a:lnTo>
                      <a:pt x="25" y="2660"/>
                    </a:lnTo>
                    <a:lnTo>
                      <a:pt x="18" y="2649"/>
                    </a:lnTo>
                    <a:lnTo>
                      <a:pt x="13" y="2637"/>
                    </a:lnTo>
                    <a:lnTo>
                      <a:pt x="8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7" y="2463"/>
                    </a:lnTo>
                    <a:lnTo>
                      <a:pt x="11" y="2433"/>
                    </a:lnTo>
                    <a:lnTo>
                      <a:pt x="15" y="2404"/>
                    </a:lnTo>
                    <a:lnTo>
                      <a:pt x="20" y="2375"/>
                    </a:lnTo>
                    <a:lnTo>
                      <a:pt x="25" y="2346"/>
                    </a:lnTo>
                    <a:lnTo>
                      <a:pt x="32" y="2316"/>
                    </a:lnTo>
                    <a:lnTo>
                      <a:pt x="39" y="2288"/>
                    </a:lnTo>
                    <a:lnTo>
                      <a:pt x="46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3" y="2149"/>
                    </a:lnTo>
                    <a:lnTo>
                      <a:pt x="94" y="2123"/>
                    </a:lnTo>
                    <a:lnTo>
                      <a:pt x="107" y="2097"/>
                    </a:lnTo>
                    <a:lnTo>
                      <a:pt x="119" y="2071"/>
                    </a:lnTo>
                    <a:lnTo>
                      <a:pt x="132" y="2044"/>
                    </a:lnTo>
                    <a:lnTo>
                      <a:pt x="145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6" y="1922"/>
                    </a:lnTo>
                    <a:lnTo>
                      <a:pt x="222" y="1898"/>
                    </a:lnTo>
                    <a:lnTo>
                      <a:pt x="239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3" y="1809"/>
                    </a:lnTo>
                    <a:lnTo>
                      <a:pt x="312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3" y="1707"/>
                    </a:lnTo>
                    <a:lnTo>
                      <a:pt x="414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2" y="1634"/>
                    </a:lnTo>
                    <a:lnTo>
                      <a:pt x="505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7" y="1570"/>
                    </a:lnTo>
                    <a:lnTo>
                      <a:pt x="602" y="1556"/>
                    </a:lnTo>
                    <a:lnTo>
                      <a:pt x="627" y="1542"/>
                    </a:lnTo>
                    <a:lnTo>
                      <a:pt x="653" y="1529"/>
                    </a:lnTo>
                    <a:lnTo>
                      <a:pt x="679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9" y="1481"/>
                    </a:lnTo>
                    <a:lnTo>
                      <a:pt x="786" y="1471"/>
                    </a:lnTo>
                    <a:lnTo>
                      <a:pt x="813" y="1461"/>
                    </a:lnTo>
                    <a:lnTo>
                      <a:pt x="842" y="1452"/>
                    </a:lnTo>
                    <a:lnTo>
                      <a:pt x="870" y="1444"/>
                    </a:lnTo>
                    <a:lnTo>
                      <a:pt x="898" y="1436"/>
                    </a:lnTo>
                    <a:lnTo>
                      <a:pt x="928" y="1429"/>
                    </a:lnTo>
                    <a:lnTo>
                      <a:pt x="956" y="1423"/>
                    </a:lnTo>
                    <a:lnTo>
                      <a:pt x="985" y="1418"/>
                    </a:lnTo>
                    <a:lnTo>
                      <a:pt x="1015" y="1413"/>
                    </a:lnTo>
                    <a:lnTo>
                      <a:pt x="1045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6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2" y="348"/>
                    </a:lnTo>
                    <a:lnTo>
                      <a:pt x="1417" y="337"/>
                    </a:lnTo>
                    <a:lnTo>
                      <a:pt x="1401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2" y="295"/>
                    </a:lnTo>
                    <a:lnTo>
                      <a:pt x="1314" y="289"/>
                    </a:lnTo>
                    <a:lnTo>
                      <a:pt x="1296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8" y="273"/>
                    </a:lnTo>
                    <a:lnTo>
                      <a:pt x="1218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7" y="273"/>
                    </a:lnTo>
                    <a:lnTo>
                      <a:pt x="1138" y="276"/>
                    </a:lnTo>
                    <a:lnTo>
                      <a:pt x="1119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3" y="295"/>
                    </a:lnTo>
                    <a:lnTo>
                      <a:pt x="1045" y="302"/>
                    </a:lnTo>
                    <a:lnTo>
                      <a:pt x="1028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3" y="348"/>
                    </a:lnTo>
                    <a:lnTo>
                      <a:pt x="948" y="360"/>
                    </a:lnTo>
                    <a:lnTo>
                      <a:pt x="934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2" y="442"/>
                    </a:lnTo>
                    <a:lnTo>
                      <a:pt x="862" y="459"/>
                    </a:lnTo>
                    <a:lnTo>
                      <a:pt x="853" y="475"/>
                    </a:lnTo>
                    <a:lnTo>
                      <a:pt x="844" y="491"/>
                    </a:lnTo>
                    <a:lnTo>
                      <a:pt x="836" y="508"/>
                    </a:lnTo>
                    <a:lnTo>
                      <a:pt x="829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6" y="640"/>
                    </a:lnTo>
                    <a:lnTo>
                      <a:pt x="805" y="660"/>
                    </a:lnTo>
                    <a:lnTo>
                      <a:pt x="806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9" y="793"/>
                    </a:lnTo>
                    <a:lnTo>
                      <a:pt x="836" y="811"/>
                    </a:lnTo>
                    <a:lnTo>
                      <a:pt x="844" y="829"/>
                    </a:lnTo>
                    <a:lnTo>
                      <a:pt x="853" y="845"/>
                    </a:lnTo>
                    <a:lnTo>
                      <a:pt x="862" y="861"/>
                    </a:lnTo>
                    <a:lnTo>
                      <a:pt x="872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4" y="948"/>
                    </a:lnTo>
                    <a:lnTo>
                      <a:pt x="948" y="960"/>
                    </a:lnTo>
                    <a:lnTo>
                      <a:pt x="963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8" y="1010"/>
                    </a:lnTo>
                    <a:lnTo>
                      <a:pt x="1045" y="1018"/>
                    </a:lnTo>
                    <a:lnTo>
                      <a:pt x="1063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9" y="1041"/>
                    </a:lnTo>
                    <a:lnTo>
                      <a:pt x="1138" y="1044"/>
                    </a:lnTo>
                    <a:lnTo>
                      <a:pt x="1157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8" y="1048"/>
                    </a:lnTo>
                    <a:lnTo>
                      <a:pt x="1238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6" y="1036"/>
                    </a:lnTo>
                    <a:lnTo>
                      <a:pt x="1314" y="1031"/>
                    </a:lnTo>
                    <a:lnTo>
                      <a:pt x="1332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1" y="992"/>
                    </a:lnTo>
                    <a:lnTo>
                      <a:pt x="1417" y="982"/>
                    </a:lnTo>
                    <a:lnTo>
                      <a:pt x="1432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8" y="921"/>
                    </a:lnTo>
                    <a:lnTo>
                      <a:pt x="1500" y="907"/>
                    </a:lnTo>
                    <a:lnTo>
                      <a:pt x="1512" y="892"/>
                    </a:lnTo>
                    <a:lnTo>
                      <a:pt x="1523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9" y="811"/>
                    </a:lnTo>
                    <a:lnTo>
                      <a:pt x="1565" y="793"/>
                    </a:lnTo>
                    <a:lnTo>
                      <a:pt x="1573" y="775"/>
                    </a:lnTo>
                    <a:lnTo>
                      <a:pt x="1578" y="757"/>
                    </a:lnTo>
                    <a:lnTo>
                      <a:pt x="1582" y="738"/>
                    </a:lnTo>
                    <a:lnTo>
                      <a:pt x="1586" y="719"/>
                    </a:lnTo>
                    <a:lnTo>
                      <a:pt x="1588" y="699"/>
                    </a:lnTo>
                    <a:lnTo>
                      <a:pt x="1589" y="680"/>
                    </a:lnTo>
                    <a:lnTo>
                      <a:pt x="1590" y="660"/>
                    </a:lnTo>
                    <a:lnTo>
                      <a:pt x="1589" y="640"/>
                    </a:lnTo>
                    <a:lnTo>
                      <a:pt x="1588" y="620"/>
                    </a:lnTo>
                    <a:lnTo>
                      <a:pt x="1586" y="600"/>
                    </a:lnTo>
                    <a:lnTo>
                      <a:pt x="1582" y="581"/>
                    </a:lnTo>
                    <a:lnTo>
                      <a:pt x="1578" y="563"/>
                    </a:lnTo>
                    <a:lnTo>
                      <a:pt x="1573" y="545"/>
                    </a:lnTo>
                    <a:lnTo>
                      <a:pt x="1565" y="526"/>
                    </a:lnTo>
                    <a:lnTo>
                      <a:pt x="1559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3" y="442"/>
                    </a:lnTo>
                    <a:lnTo>
                      <a:pt x="1512" y="427"/>
                    </a:lnTo>
                    <a:lnTo>
                      <a:pt x="1500" y="412"/>
                    </a:lnTo>
                    <a:lnTo>
                      <a:pt x="1488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2" y="0"/>
                    </a:lnTo>
                    <a:lnTo>
                      <a:pt x="1265" y="3"/>
                    </a:lnTo>
                    <a:lnTo>
                      <a:pt x="1299" y="7"/>
                    </a:lnTo>
                    <a:lnTo>
                      <a:pt x="1332" y="13"/>
                    </a:lnTo>
                    <a:lnTo>
                      <a:pt x="1364" y="20"/>
                    </a:lnTo>
                    <a:lnTo>
                      <a:pt x="1396" y="29"/>
                    </a:lnTo>
                    <a:lnTo>
                      <a:pt x="1427" y="39"/>
                    </a:lnTo>
                    <a:lnTo>
                      <a:pt x="1457" y="51"/>
                    </a:lnTo>
                    <a:lnTo>
                      <a:pt x="1487" y="64"/>
                    </a:lnTo>
                    <a:lnTo>
                      <a:pt x="1515" y="79"/>
                    </a:lnTo>
                    <a:lnTo>
                      <a:pt x="1543" y="95"/>
                    </a:lnTo>
                    <a:lnTo>
                      <a:pt x="1571" y="112"/>
                    </a:lnTo>
                    <a:lnTo>
                      <a:pt x="1596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9" y="193"/>
                    </a:lnTo>
                    <a:lnTo>
                      <a:pt x="1691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8" y="317"/>
                    </a:lnTo>
                    <a:lnTo>
                      <a:pt x="1784" y="345"/>
                    </a:lnTo>
                    <a:lnTo>
                      <a:pt x="1798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3" y="495"/>
                    </a:lnTo>
                    <a:lnTo>
                      <a:pt x="1851" y="526"/>
                    </a:lnTo>
                    <a:lnTo>
                      <a:pt x="1857" y="559"/>
                    </a:lnTo>
                    <a:lnTo>
                      <a:pt x="1861" y="592"/>
                    </a:lnTo>
                    <a:lnTo>
                      <a:pt x="1863" y="625"/>
                    </a:lnTo>
                    <a:lnTo>
                      <a:pt x="1864" y="660"/>
                    </a:lnTo>
                    <a:lnTo>
                      <a:pt x="1863" y="694"/>
                    </a:lnTo>
                    <a:lnTo>
                      <a:pt x="1861" y="727"/>
                    </a:lnTo>
                    <a:lnTo>
                      <a:pt x="1857" y="760"/>
                    </a:lnTo>
                    <a:lnTo>
                      <a:pt x="1851" y="793"/>
                    </a:lnTo>
                    <a:lnTo>
                      <a:pt x="1843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8" y="946"/>
                    </a:lnTo>
                    <a:lnTo>
                      <a:pt x="1784" y="974"/>
                    </a:lnTo>
                    <a:lnTo>
                      <a:pt x="1768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1" y="1103"/>
                    </a:lnTo>
                    <a:lnTo>
                      <a:pt x="1669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6" y="1189"/>
                    </a:lnTo>
                    <a:lnTo>
                      <a:pt x="1571" y="1208"/>
                    </a:lnTo>
                    <a:lnTo>
                      <a:pt x="1543" y="1225"/>
                    </a:lnTo>
                    <a:lnTo>
                      <a:pt x="1515" y="1241"/>
                    </a:lnTo>
                    <a:lnTo>
                      <a:pt x="1487" y="1255"/>
                    </a:lnTo>
                    <a:lnTo>
                      <a:pt x="1457" y="1268"/>
                    </a:lnTo>
                    <a:lnTo>
                      <a:pt x="1427" y="1280"/>
                    </a:lnTo>
                    <a:lnTo>
                      <a:pt x="1396" y="1290"/>
                    </a:lnTo>
                    <a:lnTo>
                      <a:pt x="1364" y="1299"/>
                    </a:lnTo>
                    <a:lnTo>
                      <a:pt x="1332" y="1307"/>
                    </a:lnTo>
                    <a:lnTo>
                      <a:pt x="1299" y="1313"/>
                    </a:lnTo>
                    <a:lnTo>
                      <a:pt x="1265" y="1317"/>
                    </a:lnTo>
                    <a:lnTo>
                      <a:pt x="1232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30" y="1317"/>
                    </a:lnTo>
                    <a:lnTo>
                      <a:pt x="1096" y="1313"/>
                    </a:lnTo>
                    <a:lnTo>
                      <a:pt x="1063" y="1307"/>
                    </a:lnTo>
                    <a:lnTo>
                      <a:pt x="1031" y="1299"/>
                    </a:lnTo>
                    <a:lnTo>
                      <a:pt x="999" y="1290"/>
                    </a:lnTo>
                    <a:lnTo>
                      <a:pt x="968" y="1280"/>
                    </a:lnTo>
                    <a:lnTo>
                      <a:pt x="938" y="1268"/>
                    </a:lnTo>
                    <a:lnTo>
                      <a:pt x="908" y="1255"/>
                    </a:lnTo>
                    <a:lnTo>
                      <a:pt x="880" y="1241"/>
                    </a:lnTo>
                    <a:lnTo>
                      <a:pt x="852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4" y="1169"/>
                    </a:lnTo>
                    <a:lnTo>
                      <a:pt x="750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3" y="1080"/>
                    </a:lnTo>
                    <a:lnTo>
                      <a:pt x="664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7" y="946"/>
                    </a:lnTo>
                    <a:lnTo>
                      <a:pt x="584" y="916"/>
                    </a:lnTo>
                    <a:lnTo>
                      <a:pt x="572" y="887"/>
                    </a:lnTo>
                    <a:lnTo>
                      <a:pt x="561" y="856"/>
                    </a:lnTo>
                    <a:lnTo>
                      <a:pt x="551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1" y="495"/>
                    </a:lnTo>
                    <a:lnTo>
                      <a:pt x="561" y="464"/>
                    </a:lnTo>
                    <a:lnTo>
                      <a:pt x="572" y="432"/>
                    </a:lnTo>
                    <a:lnTo>
                      <a:pt x="584" y="403"/>
                    </a:lnTo>
                    <a:lnTo>
                      <a:pt x="597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4" y="265"/>
                    </a:lnTo>
                    <a:lnTo>
                      <a:pt x="683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50" y="171"/>
                    </a:lnTo>
                    <a:lnTo>
                      <a:pt x="774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2" y="95"/>
                    </a:lnTo>
                    <a:lnTo>
                      <a:pt x="880" y="79"/>
                    </a:lnTo>
                    <a:lnTo>
                      <a:pt x="908" y="64"/>
                    </a:lnTo>
                    <a:lnTo>
                      <a:pt x="938" y="51"/>
                    </a:lnTo>
                    <a:lnTo>
                      <a:pt x="968" y="39"/>
                    </a:lnTo>
                    <a:lnTo>
                      <a:pt x="999" y="29"/>
                    </a:lnTo>
                    <a:lnTo>
                      <a:pt x="1031" y="20"/>
                    </a:lnTo>
                    <a:lnTo>
                      <a:pt x="1063" y="13"/>
                    </a:lnTo>
                    <a:lnTo>
                      <a:pt x="1096" y="7"/>
                    </a:lnTo>
                    <a:lnTo>
                      <a:pt x="1130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879A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 noEditPoints="1"/>
              </p:cNvSpPr>
              <p:nvPr/>
            </p:nvSpPr>
            <p:spPr bwMode="auto">
              <a:xfrm>
                <a:off x="8016644" y="3939596"/>
                <a:ext cx="921290" cy="1048284"/>
              </a:xfrm>
              <a:custGeom>
                <a:avLst/>
                <a:gdLst>
                  <a:gd name="T0" fmla="*/ 250936604 w 2393"/>
                  <a:gd name="T1" fmla="*/ 269189472 h 2722"/>
                  <a:gd name="T2" fmla="*/ 221144634 w 2393"/>
                  <a:gd name="T3" fmla="*/ 254951372 h 2722"/>
                  <a:gd name="T4" fmla="*/ 187943160 w 2393"/>
                  <a:gd name="T5" fmla="*/ 248129054 h 2722"/>
                  <a:gd name="T6" fmla="*/ 153111622 w 2393"/>
                  <a:gd name="T7" fmla="*/ 249908672 h 2722"/>
                  <a:gd name="T8" fmla="*/ 121095928 w 2393"/>
                  <a:gd name="T9" fmla="*/ 259697534 h 2722"/>
                  <a:gd name="T10" fmla="*/ 93082244 w 2393"/>
                  <a:gd name="T11" fmla="*/ 276605254 h 2722"/>
                  <a:gd name="T12" fmla="*/ 63734557 w 2393"/>
                  <a:gd name="T13" fmla="*/ 308047997 h 2722"/>
                  <a:gd name="T14" fmla="*/ 43132003 w 2393"/>
                  <a:gd name="T15" fmla="*/ 357732884 h 2722"/>
                  <a:gd name="T16" fmla="*/ 109238121 w 2393"/>
                  <a:gd name="T17" fmla="*/ 363369048 h 2722"/>
                  <a:gd name="T18" fmla="*/ 208842160 w 2393"/>
                  <a:gd name="T19" fmla="*/ 363369048 h 2722"/>
                  <a:gd name="T20" fmla="*/ 292586766 w 2393"/>
                  <a:gd name="T21" fmla="*/ 363369048 h 2722"/>
                  <a:gd name="T22" fmla="*/ 301627959 w 2393"/>
                  <a:gd name="T23" fmla="*/ 326735334 h 2722"/>
                  <a:gd name="T24" fmla="*/ 177419356 w 2393"/>
                  <a:gd name="T25" fmla="*/ 207490911 h 2722"/>
                  <a:gd name="T26" fmla="*/ 221589302 w 2393"/>
                  <a:gd name="T27" fmla="*/ 212978805 h 2722"/>
                  <a:gd name="T28" fmla="*/ 261905076 w 2393"/>
                  <a:gd name="T29" fmla="*/ 228699984 h 2722"/>
                  <a:gd name="T30" fmla="*/ 296588391 w 2393"/>
                  <a:gd name="T31" fmla="*/ 253171754 h 2722"/>
                  <a:gd name="T32" fmla="*/ 324453852 w 2393"/>
                  <a:gd name="T33" fmla="*/ 285059306 h 2722"/>
                  <a:gd name="T34" fmla="*/ 343870626 w 2393"/>
                  <a:gd name="T35" fmla="*/ 322879174 h 2722"/>
                  <a:gd name="T36" fmla="*/ 353801540 w 2393"/>
                  <a:gd name="T37" fmla="*/ 365296935 h 2722"/>
                  <a:gd name="T38" fmla="*/ 351281756 w 2393"/>
                  <a:gd name="T39" fmla="*/ 394514867 h 2722"/>
                  <a:gd name="T40" fmla="*/ 334384766 w 2393"/>
                  <a:gd name="T41" fmla="*/ 403561997 h 2722"/>
                  <a:gd name="T42" fmla="*/ 236262953 w 2393"/>
                  <a:gd name="T43" fmla="*/ 403710266 h 2722"/>
                  <a:gd name="T44" fmla="*/ 166303047 w 2393"/>
                  <a:gd name="T45" fmla="*/ 403710266 h 2722"/>
                  <a:gd name="T46" fmla="*/ 74406584 w 2393"/>
                  <a:gd name="T47" fmla="*/ 403561997 h 2722"/>
                  <a:gd name="T48" fmla="*/ 9041578 w 2393"/>
                  <a:gd name="T49" fmla="*/ 399854106 h 2722"/>
                  <a:gd name="T50" fmla="*/ 148223 w 2393"/>
                  <a:gd name="T51" fmla="*/ 383242925 h 2722"/>
                  <a:gd name="T52" fmla="*/ 4594900 w 2393"/>
                  <a:gd name="T53" fmla="*/ 343494784 h 2722"/>
                  <a:gd name="T54" fmla="*/ 19416774 w 2393"/>
                  <a:gd name="T55" fmla="*/ 303153566 h 2722"/>
                  <a:gd name="T56" fmla="*/ 43280225 w 2393"/>
                  <a:gd name="T57" fmla="*/ 268299856 h 2722"/>
                  <a:gd name="T58" fmla="*/ 74703029 w 2393"/>
                  <a:gd name="T59" fmla="*/ 239971926 h 2722"/>
                  <a:gd name="T60" fmla="*/ 112350796 w 2393"/>
                  <a:gd name="T61" fmla="*/ 219652854 h 2722"/>
                  <a:gd name="T62" fmla="*/ 154741686 w 2393"/>
                  <a:gd name="T63" fmla="*/ 208974376 h 2722"/>
                  <a:gd name="T64" fmla="*/ 209879718 w 2393"/>
                  <a:gd name="T65" fmla="*/ 49981811 h 2722"/>
                  <a:gd name="T66" fmla="*/ 183348260 w 2393"/>
                  <a:gd name="T67" fmla="*/ 40489488 h 2722"/>
                  <a:gd name="T68" fmla="*/ 154741686 w 2393"/>
                  <a:gd name="T69" fmla="*/ 44790842 h 2722"/>
                  <a:gd name="T70" fmla="*/ 132656905 w 2393"/>
                  <a:gd name="T71" fmla="*/ 61105483 h 2722"/>
                  <a:gd name="T72" fmla="*/ 120503038 w 2393"/>
                  <a:gd name="T73" fmla="*/ 86170331 h 2722"/>
                  <a:gd name="T74" fmla="*/ 121837041 w 2393"/>
                  <a:gd name="T75" fmla="*/ 114943070 h 2722"/>
                  <a:gd name="T76" fmla="*/ 136362470 w 2393"/>
                  <a:gd name="T77" fmla="*/ 138673493 h 2722"/>
                  <a:gd name="T78" fmla="*/ 160225921 w 2393"/>
                  <a:gd name="T79" fmla="*/ 152911593 h 2722"/>
                  <a:gd name="T80" fmla="*/ 189128941 w 2393"/>
                  <a:gd name="T81" fmla="*/ 154394672 h 2722"/>
                  <a:gd name="T82" fmla="*/ 214474618 w 2393"/>
                  <a:gd name="T83" fmla="*/ 142381384 h 2722"/>
                  <a:gd name="T84" fmla="*/ 230926940 w 2393"/>
                  <a:gd name="T85" fmla="*/ 120282694 h 2722"/>
                  <a:gd name="T86" fmla="*/ 235225395 w 2393"/>
                  <a:gd name="T87" fmla="*/ 91954764 h 2722"/>
                  <a:gd name="T88" fmla="*/ 225739150 w 2393"/>
                  <a:gd name="T89" fmla="*/ 65554721 h 2722"/>
                  <a:gd name="T90" fmla="*/ 202172143 w 2393"/>
                  <a:gd name="T91" fmla="*/ 2966158 h 2722"/>
                  <a:gd name="T92" fmla="*/ 243822305 w 2393"/>
                  <a:gd name="T93" fmla="*/ 25361772 h 2722"/>
                  <a:gd name="T94" fmla="*/ 270205541 w 2393"/>
                  <a:gd name="T95" fmla="*/ 64071642 h 2722"/>
                  <a:gd name="T96" fmla="*/ 275096501 w 2393"/>
                  <a:gd name="T97" fmla="*/ 112718643 h 2722"/>
                  <a:gd name="T98" fmla="*/ 256569063 w 2393"/>
                  <a:gd name="T99" fmla="*/ 156471214 h 2722"/>
                  <a:gd name="T100" fmla="*/ 220255299 w 2393"/>
                  <a:gd name="T101" fmla="*/ 186133954 h 2722"/>
                  <a:gd name="T102" fmla="*/ 172380173 w 2393"/>
                  <a:gd name="T103" fmla="*/ 195774162 h 2722"/>
                  <a:gd name="T104" fmla="*/ 126135496 w 2393"/>
                  <a:gd name="T105" fmla="*/ 181684331 h 2722"/>
                  <a:gd name="T106" fmla="*/ 92934022 w 2393"/>
                  <a:gd name="T107" fmla="*/ 148610624 h 2722"/>
                  <a:gd name="T108" fmla="*/ 78853261 w 2393"/>
                  <a:gd name="T109" fmla="*/ 102929781 h 2722"/>
                  <a:gd name="T110" fmla="*/ 88339122 w 2393"/>
                  <a:gd name="T111" fmla="*/ 55469320 h 2722"/>
                  <a:gd name="T112" fmla="*/ 118427922 w 2393"/>
                  <a:gd name="T113" fmla="*/ 19280800 h 2722"/>
                  <a:gd name="T114" fmla="*/ 16244926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49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0" y="1894"/>
                    </a:lnTo>
                    <a:lnTo>
                      <a:pt x="1783" y="1880"/>
                    </a:lnTo>
                    <a:lnTo>
                      <a:pt x="1766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3" y="1815"/>
                    </a:lnTo>
                    <a:lnTo>
                      <a:pt x="1675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6" y="1760"/>
                    </a:lnTo>
                    <a:lnTo>
                      <a:pt x="1576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3" y="1726"/>
                    </a:lnTo>
                    <a:lnTo>
                      <a:pt x="1492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7" y="1700"/>
                    </a:lnTo>
                    <a:lnTo>
                      <a:pt x="1405" y="1694"/>
                    </a:lnTo>
                    <a:lnTo>
                      <a:pt x="1382" y="1690"/>
                    </a:lnTo>
                    <a:lnTo>
                      <a:pt x="1360" y="1685"/>
                    </a:lnTo>
                    <a:lnTo>
                      <a:pt x="1338" y="1682"/>
                    </a:lnTo>
                    <a:lnTo>
                      <a:pt x="1314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5" y="1671"/>
                    </a:lnTo>
                    <a:lnTo>
                      <a:pt x="1220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49" y="1671"/>
                    </a:lnTo>
                    <a:lnTo>
                      <a:pt x="1126" y="1673"/>
                    </a:lnTo>
                    <a:lnTo>
                      <a:pt x="1102" y="1675"/>
                    </a:lnTo>
                    <a:lnTo>
                      <a:pt x="1080" y="1678"/>
                    </a:lnTo>
                    <a:lnTo>
                      <a:pt x="1056" y="1682"/>
                    </a:lnTo>
                    <a:lnTo>
                      <a:pt x="1033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6" y="1700"/>
                    </a:lnTo>
                    <a:lnTo>
                      <a:pt x="944" y="1706"/>
                    </a:lnTo>
                    <a:lnTo>
                      <a:pt x="922" y="1712"/>
                    </a:lnTo>
                    <a:lnTo>
                      <a:pt x="901" y="1719"/>
                    </a:lnTo>
                    <a:lnTo>
                      <a:pt x="880" y="1726"/>
                    </a:lnTo>
                    <a:lnTo>
                      <a:pt x="858" y="1734"/>
                    </a:lnTo>
                    <a:lnTo>
                      <a:pt x="838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6" y="1770"/>
                    </a:lnTo>
                    <a:lnTo>
                      <a:pt x="757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1" y="1827"/>
                    </a:lnTo>
                    <a:lnTo>
                      <a:pt x="663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0" y="1880"/>
                    </a:lnTo>
                    <a:lnTo>
                      <a:pt x="593" y="1894"/>
                    </a:lnTo>
                    <a:lnTo>
                      <a:pt x="576" y="1908"/>
                    </a:lnTo>
                    <a:lnTo>
                      <a:pt x="560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5" y="1991"/>
                    </a:lnTo>
                    <a:lnTo>
                      <a:pt x="472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0" y="2107"/>
                    </a:lnTo>
                    <a:lnTo>
                      <a:pt x="391" y="2138"/>
                    </a:lnTo>
                    <a:lnTo>
                      <a:pt x="374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8" y="2305"/>
                    </a:lnTo>
                    <a:lnTo>
                      <a:pt x="308" y="2341"/>
                    </a:lnTo>
                    <a:lnTo>
                      <a:pt x="298" y="2376"/>
                    </a:lnTo>
                    <a:lnTo>
                      <a:pt x="291" y="2412"/>
                    </a:lnTo>
                    <a:lnTo>
                      <a:pt x="285" y="2450"/>
                    </a:lnTo>
                    <a:lnTo>
                      <a:pt x="329" y="2450"/>
                    </a:lnTo>
                    <a:lnTo>
                      <a:pt x="373" y="2450"/>
                    </a:lnTo>
                    <a:lnTo>
                      <a:pt x="421" y="2450"/>
                    </a:lnTo>
                    <a:lnTo>
                      <a:pt x="468" y="2450"/>
                    </a:lnTo>
                    <a:lnTo>
                      <a:pt x="519" y="2450"/>
                    </a:lnTo>
                    <a:lnTo>
                      <a:pt x="570" y="2450"/>
                    </a:lnTo>
                    <a:lnTo>
                      <a:pt x="624" y="2450"/>
                    </a:lnTo>
                    <a:lnTo>
                      <a:pt x="679" y="2450"/>
                    </a:lnTo>
                    <a:lnTo>
                      <a:pt x="737" y="2450"/>
                    </a:lnTo>
                    <a:lnTo>
                      <a:pt x="796" y="2450"/>
                    </a:lnTo>
                    <a:lnTo>
                      <a:pt x="857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5" y="2450"/>
                    </a:lnTo>
                    <a:lnTo>
                      <a:pt x="1125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09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599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1" y="2450"/>
                    </a:lnTo>
                    <a:lnTo>
                      <a:pt x="1825" y="2450"/>
                    </a:lnTo>
                    <a:lnTo>
                      <a:pt x="1876" y="2450"/>
                    </a:lnTo>
                    <a:lnTo>
                      <a:pt x="1926" y="2450"/>
                    </a:lnTo>
                    <a:lnTo>
                      <a:pt x="1974" y="2450"/>
                    </a:lnTo>
                    <a:lnTo>
                      <a:pt x="2020" y="2450"/>
                    </a:lnTo>
                    <a:lnTo>
                      <a:pt x="2065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5" y="2305"/>
                    </a:lnTo>
                    <a:lnTo>
                      <a:pt x="2062" y="2270"/>
                    </a:lnTo>
                    <a:lnTo>
                      <a:pt x="2049" y="2236"/>
                    </a:lnTo>
                    <a:lnTo>
                      <a:pt x="2035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4" y="2107"/>
                    </a:lnTo>
                    <a:lnTo>
                      <a:pt x="1963" y="2077"/>
                    </a:lnTo>
                    <a:lnTo>
                      <a:pt x="1943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3" y="1965"/>
                    </a:lnTo>
                    <a:lnTo>
                      <a:pt x="1849" y="1938"/>
                    </a:lnTo>
                    <a:close/>
                    <a:moveTo>
                      <a:pt x="1197" y="1399"/>
                    </a:moveTo>
                    <a:lnTo>
                      <a:pt x="1227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19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8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5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0" y="1461"/>
                    </a:lnTo>
                    <a:lnTo>
                      <a:pt x="1607" y="1471"/>
                    </a:lnTo>
                    <a:lnTo>
                      <a:pt x="1636" y="1481"/>
                    </a:lnTo>
                    <a:lnTo>
                      <a:pt x="1662" y="1493"/>
                    </a:lnTo>
                    <a:lnTo>
                      <a:pt x="1689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7" y="1542"/>
                    </a:lnTo>
                    <a:lnTo>
                      <a:pt x="1792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5" y="1602"/>
                    </a:lnTo>
                    <a:lnTo>
                      <a:pt x="1890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7" y="1669"/>
                    </a:lnTo>
                    <a:lnTo>
                      <a:pt x="1980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2" y="1746"/>
                    </a:lnTo>
                    <a:lnTo>
                      <a:pt x="2062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0" y="1830"/>
                    </a:lnTo>
                    <a:lnTo>
                      <a:pt x="2138" y="1852"/>
                    </a:lnTo>
                    <a:lnTo>
                      <a:pt x="2155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0" y="1970"/>
                    </a:lnTo>
                    <a:lnTo>
                      <a:pt x="2234" y="1995"/>
                    </a:lnTo>
                    <a:lnTo>
                      <a:pt x="2248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7" y="2097"/>
                    </a:lnTo>
                    <a:lnTo>
                      <a:pt x="2299" y="2123"/>
                    </a:lnTo>
                    <a:lnTo>
                      <a:pt x="2310" y="2149"/>
                    </a:lnTo>
                    <a:lnTo>
                      <a:pt x="2320" y="2177"/>
                    </a:lnTo>
                    <a:lnTo>
                      <a:pt x="2330" y="2204"/>
                    </a:lnTo>
                    <a:lnTo>
                      <a:pt x="2339" y="2232"/>
                    </a:lnTo>
                    <a:lnTo>
                      <a:pt x="2348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3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1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3" y="2689"/>
                    </a:lnTo>
                    <a:lnTo>
                      <a:pt x="2332" y="2697"/>
                    </a:lnTo>
                    <a:lnTo>
                      <a:pt x="2321" y="2704"/>
                    </a:lnTo>
                    <a:lnTo>
                      <a:pt x="2309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6" y="2721"/>
                    </a:lnTo>
                    <a:lnTo>
                      <a:pt x="2250" y="2721"/>
                    </a:lnTo>
                    <a:lnTo>
                      <a:pt x="2244" y="2720"/>
                    </a:lnTo>
                    <a:lnTo>
                      <a:pt x="2148" y="2720"/>
                    </a:lnTo>
                    <a:lnTo>
                      <a:pt x="2056" y="2721"/>
                    </a:lnTo>
                    <a:lnTo>
                      <a:pt x="1969" y="2721"/>
                    </a:lnTo>
                    <a:lnTo>
                      <a:pt x="1885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1" y="2722"/>
                    </a:lnTo>
                    <a:lnTo>
                      <a:pt x="1594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7" y="2722"/>
                    </a:lnTo>
                    <a:lnTo>
                      <a:pt x="1366" y="2722"/>
                    </a:lnTo>
                    <a:lnTo>
                      <a:pt x="1318" y="2722"/>
                    </a:lnTo>
                    <a:lnTo>
                      <a:pt x="1275" y="2722"/>
                    </a:lnTo>
                    <a:lnTo>
                      <a:pt x="1234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2" y="2722"/>
                    </a:lnTo>
                    <a:lnTo>
                      <a:pt x="1078" y="2722"/>
                    </a:lnTo>
                    <a:lnTo>
                      <a:pt x="1030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2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59" y="2721"/>
                    </a:lnTo>
                    <a:lnTo>
                      <a:pt x="582" y="2721"/>
                    </a:lnTo>
                    <a:lnTo>
                      <a:pt x="502" y="2721"/>
                    </a:lnTo>
                    <a:lnTo>
                      <a:pt x="418" y="2721"/>
                    </a:lnTo>
                    <a:lnTo>
                      <a:pt x="329" y="2721"/>
                    </a:lnTo>
                    <a:lnTo>
                      <a:pt x="236" y="2720"/>
                    </a:lnTo>
                    <a:lnTo>
                      <a:pt x="137" y="2720"/>
                    </a:lnTo>
                    <a:lnTo>
                      <a:pt x="123" y="2720"/>
                    </a:lnTo>
                    <a:lnTo>
                      <a:pt x="110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1" y="2696"/>
                    </a:lnTo>
                    <a:lnTo>
                      <a:pt x="51" y="2689"/>
                    </a:lnTo>
                    <a:lnTo>
                      <a:pt x="40" y="2680"/>
                    </a:lnTo>
                    <a:lnTo>
                      <a:pt x="32" y="2670"/>
                    </a:lnTo>
                    <a:lnTo>
                      <a:pt x="24" y="2660"/>
                    </a:lnTo>
                    <a:lnTo>
                      <a:pt x="17" y="2649"/>
                    </a:lnTo>
                    <a:lnTo>
                      <a:pt x="12" y="2637"/>
                    </a:lnTo>
                    <a:lnTo>
                      <a:pt x="7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6" y="2463"/>
                    </a:lnTo>
                    <a:lnTo>
                      <a:pt x="10" y="2433"/>
                    </a:lnTo>
                    <a:lnTo>
                      <a:pt x="14" y="2404"/>
                    </a:lnTo>
                    <a:lnTo>
                      <a:pt x="19" y="2375"/>
                    </a:lnTo>
                    <a:lnTo>
                      <a:pt x="24" y="2346"/>
                    </a:lnTo>
                    <a:lnTo>
                      <a:pt x="31" y="2316"/>
                    </a:lnTo>
                    <a:lnTo>
                      <a:pt x="38" y="2288"/>
                    </a:lnTo>
                    <a:lnTo>
                      <a:pt x="45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3" y="2149"/>
                    </a:lnTo>
                    <a:lnTo>
                      <a:pt x="94" y="2123"/>
                    </a:lnTo>
                    <a:lnTo>
                      <a:pt x="106" y="2097"/>
                    </a:lnTo>
                    <a:lnTo>
                      <a:pt x="118" y="2071"/>
                    </a:lnTo>
                    <a:lnTo>
                      <a:pt x="131" y="2044"/>
                    </a:lnTo>
                    <a:lnTo>
                      <a:pt x="145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4" y="1922"/>
                    </a:lnTo>
                    <a:lnTo>
                      <a:pt x="221" y="1898"/>
                    </a:lnTo>
                    <a:lnTo>
                      <a:pt x="238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2" y="1809"/>
                    </a:lnTo>
                    <a:lnTo>
                      <a:pt x="311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2" y="1707"/>
                    </a:lnTo>
                    <a:lnTo>
                      <a:pt x="413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1" y="1634"/>
                    </a:lnTo>
                    <a:lnTo>
                      <a:pt x="504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6" y="1570"/>
                    </a:lnTo>
                    <a:lnTo>
                      <a:pt x="602" y="1556"/>
                    </a:lnTo>
                    <a:lnTo>
                      <a:pt x="627" y="1542"/>
                    </a:lnTo>
                    <a:lnTo>
                      <a:pt x="652" y="1529"/>
                    </a:lnTo>
                    <a:lnTo>
                      <a:pt x="678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8" y="1481"/>
                    </a:lnTo>
                    <a:lnTo>
                      <a:pt x="786" y="1471"/>
                    </a:lnTo>
                    <a:lnTo>
                      <a:pt x="813" y="1461"/>
                    </a:lnTo>
                    <a:lnTo>
                      <a:pt x="841" y="1452"/>
                    </a:lnTo>
                    <a:lnTo>
                      <a:pt x="869" y="1444"/>
                    </a:lnTo>
                    <a:lnTo>
                      <a:pt x="898" y="1436"/>
                    </a:lnTo>
                    <a:lnTo>
                      <a:pt x="926" y="1429"/>
                    </a:lnTo>
                    <a:lnTo>
                      <a:pt x="955" y="1423"/>
                    </a:lnTo>
                    <a:lnTo>
                      <a:pt x="985" y="1418"/>
                    </a:lnTo>
                    <a:lnTo>
                      <a:pt x="1014" y="1413"/>
                    </a:lnTo>
                    <a:lnTo>
                      <a:pt x="1044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5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2" y="348"/>
                    </a:lnTo>
                    <a:lnTo>
                      <a:pt x="1416" y="337"/>
                    </a:lnTo>
                    <a:lnTo>
                      <a:pt x="1400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1" y="295"/>
                    </a:lnTo>
                    <a:lnTo>
                      <a:pt x="1313" y="289"/>
                    </a:lnTo>
                    <a:lnTo>
                      <a:pt x="1295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7" y="273"/>
                    </a:lnTo>
                    <a:lnTo>
                      <a:pt x="1217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7" y="273"/>
                    </a:lnTo>
                    <a:lnTo>
                      <a:pt x="1137" y="276"/>
                    </a:lnTo>
                    <a:lnTo>
                      <a:pt x="1118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3" y="295"/>
                    </a:lnTo>
                    <a:lnTo>
                      <a:pt x="1044" y="302"/>
                    </a:lnTo>
                    <a:lnTo>
                      <a:pt x="1027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2" y="348"/>
                    </a:lnTo>
                    <a:lnTo>
                      <a:pt x="947" y="360"/>
                    </a:lnTo>
                    <a:lnTo>
                      <a:pt x="933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1" y="442"/>
                    </a:lnTo>
                    <a:lnTo>
                      <a:pt x="861" y="459"/>
                    </a:lnTo>
                    <a:lnTo>
                      <a:pt x="852" y="475"/>
                    </a:lnTo>
                    <a:lnTo>
                      <a:pt x="843" y="491"/>
                    </a:lnTo>
                    <a:lnTo>
                      <a:pt x="835" y="508"/>
                    </a:lnTo>
                    <a:lnTo>
                      <a:pt x="828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5" y="640"/>
                    </a:lnTo>
                    <a:lnTo>
                      <a:pt x="805" y="660"/>
                    </a:lnTo>
                    <a:lnTo>
                      <a:pt x="805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8" y="793"/>
                    </a:lnTo>
                    <a:lnTo>
                      <a:pt x="835" y="811"/>
                    </a:lnTo>
                    <a:lnTo>
                      <a:pt x="843" y="829"/>
                    </a:lnTo>
                    <a:lnTo>
                      <a:pt x="852" y="845"/>
                    </a:lnTo>
                    <a:lnTo>
                      <a:pt x="861" y="861"/>
                    </a:lnTo>
                    <a:lnTo>
                      <a:pt x="871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3" y="948"/>
                    </a:lnTo>
                    <a:lnTo>
                      <a:pt x="947" y="960"/>
                    </a:lnTo>
                    <a:lnTo>
                      <a:pt x="962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7" y="1010"/>
                    </a:lnTo>
                    <a:lnTo>
                      <a:pt x="1044" y="1018"/>
                    </a:lnTo>
                    <a:lnTo>
                      <a:pt x="1063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8" y="1041"/>
                    </a:lnTo>
                    <a:lnTo>
                      <a:pt x="1137" y="1044"/>
                    </a:lnTo>
                    <a:lnTo>
                      <a:pt x="1157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7" y="1048"/>
                    </a:lnTo>
                    <a:lnTo>
                      <a:pt x="1237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5" y="1036"/>
                    </a:lnTo>
                    <a:lnTo>
                      <a:pt x="1313" y="1031"/>
                    </a:lnTo>
                    <a:lnTo>
                      <a:pt x="1331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0" y="992"/>
                    </a:lnTo>
                    <a:lnTo>
                      <a:pt x="1416" y="982"/>
                    </a:lnTo>
                    <a:lnTo>
                      <a:pt x="1432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7" y="921"/>
                    </a:lnTo>
                    <a:lnTo>
                      <a:pt x="1499" y="907"/>
                    </a:lnTo>
                    <a:lnTo>
                      <a:pt x="1511" y="892"/>
                    </a:lnTo>
                    <a:lnTo>
                      <a:pt x="1523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8" y="811"/>
                    </a:lnTo>
                    <a:lnTo>
                      <a:pt x="1565" y="793"/>
                    </a:lnTo>
                    <a:lnTo>
                      <a:pt x="1572" y="775"/>
                    </a:lnTo>
                    <a:lnTo>
                      <a:pt x="1577" y="757"/>
                    </a:lnTo>
                    <a:lnTo>
                      <a:pt x="1581" y="738"/>
                    </a:lnTo>
                    <a:lnTo>
                      <a:pt x="1584" y="719"/>
                    </a:lnTo>
                    <a:lnTo>
                      <a:pt x="1587" y="699"/>
                    </a:lnTo>
                    <a:lnTo>
                      <a:pt x="1588" y="680"/>
                    </a:lnTo>
                    <a:lnTo>
                      <a:pt x="1589" y="660"/>
                    </a:lnTo>
                    <a:lnTo>
                      <a:pt x="1588" y="640"/>
                    </a:lnTo>
                    <a:lnTo>
                      <a:pt x="1587" y="620"/>
                    </a:lnTo>
                    <a:lnTo>
                      <a:pt x="1584" y="600"/>
                    </a:lnTo>
                    <a:lnTo>
                      <a:pt x="1581" y="581"/>
                    </a:lnTo>
                    <a:lnTo>
                      <a:pt x="1577" y="563"/>
                    </a:lnTo>
                    <a:lnTo>
                      <a:pt x="1572" y="545"/>
                    </a:lnTo>
                    <a:lnTo>
                      <a:pt x="1565" y="526"/>
                    </a:lnTo>
                    <a:lnTo>
                      <a:pt x="1558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3" y="442"/>
                    </a:lnTo>
                    <a:lnTo>
                      <a:pt x="1511" y="427"/>
                    </a:lnTo>
                    <a:lnTo>
                      <a:pt x="1499" y="412"/>
                    </a:lnTo>
                    <a:lnTo>
                      <a:pt x="1487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1" y="0"/>
                    </a:lnTo>
                    <a:lnTo>
                      <a:pt x="1265" y="3"/>
                    </a:lnTo>
                    <a:lnTo>
                      <a:pt x="1298" y="7"/>
                    </a:lnTo>
                    <a:lnTo>
                      <a:pt x="1331" y="13"/>
                    </a:lnTo>
                    <a:lnTo>
                      <a:pt x="1364" y="20"/>
                    </a:lnTo>
                    <a:lnTo>
                      <a:pt x="1395" y="29"/>
                    </a:lnTo>
                    <a:lnTo>
                      <a:pt x="1426" y="39"/>
                    </a:lnTo>
                    <a:lnTo>
                      <a:pt x="1457" y="51"/>
                    </a:lnTo>
                    <a:lnTo>
                      <a:pt x="1486" y="64"/>
                    </a:lnTo>
                    <a:lnTo>
                      <a:pt x="1514" y="79"/>
                    </a:lnTo>
                    <a:lnTo>
                      <a:pt x="1543" y="95"/>
                    </a:lnTo>
                    <a:lnTo>
                      <a:pt x="1570" y="112"/>
                    </a:lnTo>
                    <a:lnTo>
                      <a:pt x="1595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8" y="193"/>
                    </a:lnTo>
                    <a:lnTo>
                      <a:pt x="1690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7" y="317"/>
                    </a:lnTo>
                    <a:lnTo>
                      <a:pt x="1783" y="345"/>
                    </a:lnTo>
                    <a:lnTo>
                      <a:pt x="1798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2" y="495"/>
                    </a:lnTo>
                    <a:lnTo>
                      <a:pt x="1850" y="526"/>
                    </a:lnTo>
                    <a:lnTo>
                      <a:pt x="1856" y="559"/>
                    </a:lnTo>
                    <a:lnTo>
                      <a:pt x="1860" y="592"/>
                    </a:lnTo>
                    <a:lnTo>
                      <a:pt x="1862" y="625"/>
                    </a:lnTo>
                    <a:lnTo>
                      <a:pt x="1863" y="660"/>
                    </a:lnTo>
                    <a:lnTo>
                      <a:pt x="1862" y="694"/>
                    </a:lnTo>
                    <a:lnTo>
                      <a:pt x="1860" y="727"/>
                    </a:lnTo>
                    <a:lnTo>
                      <a:pt x="1856" y="760"/>
                    </a:lnTo>
                    <a:lnTo>
                      <a:pt x="1850" y="793"/>
                    </a:lnTo>
                    <a:lnTo>
                      <a:pt x="1842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8" y="946"/>
                    </a:lnTo>
                    <a:lnTo>
                      <a:pt x="1783" y="974"/>
                    </a:lnTo>
                    <a:lnTo>
                      <a:pt x="1767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0" y="1103"/>
                    </a:lnTo>
                    <a:lnTo>
                      <a:pt x="1668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5" y="1189"/>
                    </a:lnTo>
                    <a:lnTo>
                      <a:pt x="1570" y="1208"/>
                    </a:lnTo>
                    <a:lnTo>
                      <a:pt x="1543" y="1225"/>
                    </a:lnTo>
                    <a:lnTo>
                      <a:pt x="1514" y="1241"/>
                    </a:lnTo>
                    <a:lnTo>
                      <a:pt x="1486" y="1255"/>
                    </a:lnTo>
                    <a:lnTo>
                      <a:pt x="1457" y="1268"/>
                    </a:lnTo>
                    <a:lnTo>
                      <a:pt x="1426" y="1280"/>
                    </a:lnTo>
                    <a:lnTo>
                      <a:pt x="1395" y="1290"/>
                    </a:lnTo>
                    <a:lnTo>
                      <a:pt x="1364" y="1299"/>
                    </a:lnTo>
                    <a:lnTo>
                      <a:pt x="1331" y="1307"/>
                    </a:lnTo>
                    <a:lnTo>
                      <a:pt x="1298" y="1313"/>
                    </a:lnTo>
                    <a:lnTo>
                      <a:pt x="1265" y="1317"/>
                    </a:lnTo>
                    <a:lnTo>
                      <a:pt x="1231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29" y="1317"/>
                    </a:lnTo>
                    <a:lnTo>
                      <a:pt x="1096" y="1313"/>
                    </a:lnTo>
                    <a:lnTo>
                      <a:pt x="1063" y="1307"/>
                    </a:lnTo>
                    <a:lnTo>
                      <a:pt x="1030" y="1299"/>
                    </a:lnTo>
                    <a:lnTo>
                      <a:pt x="999" y="1290"/>
                    </a:lnTo>
                    <a:lnTo>
                      <a:pt x="967" y="1280"/>
                    </a:lnTo>
                    <a:lnTo>
                      <a:pt x="937" y="1268"/>
                    </a:lnTo>
                    <a:lnTo>
                      <a:pt x="908" y="1255"/>
                    </a:lnTo>
                    <a:lnTo>
                      <a:pt x="880" y="1241"/>
                    </a:lnTo>
                    <a:lnTo>
                      <a:pt x="851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3" y="1169"/>
                    </a:lnTo>
                    <a:lnTo>
                      <a:pt x="749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2" y="1080"/>
                    </a:lnTo>
                    <a:lnTo>
                      <a:pt x="663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6" y="946"/>
                    </a:lnTo>
                    <a:lnTo>
                      <a:pt x="583" y="916"/>
                    </a:lnTo>
                    <a:lnTo>
                      <a:pt x="571" y="887"/>
                    </a:lnTo>
                    <a:lnTo>
                      <a:pt x="560" y="856"/>
                    </a:lnTo>
                    <a:lnTo>
                      <a:pt x="551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1" y="495"/>
                    </a:lnTo>
                    <a:lnTo>
                      <a:pt x="560" y="464"/>
                    </a:lnTo>
                    <a:lnTo>
                      <a:pt x="571" y="432"/>
                    </a:lnTo>
                    <a:lnTo>
                      <a:pt x="583" y="403"/>
                    </a:lnTo>
                    <a:lnTo>
                      <a:pt x="596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3" y="265"/>
                    </a:lnTo>
                    <a:lnTo>
                      <a:pt x="682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49" y="171"/>
                    </a:lnTo>
                    <a:lnTo>
                      <a:pt x="773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1" y="95"/>
                    </a:lnTo>
                    <a:lnTo>
                      <a:pt x="880" y="79"/>
                    </a:lnTo>
                    <a:lnTo>
                      <a:pt x="908" y="64"/>
                    </a:lnTo>
                    <a:lnTo>
                      <a:pt x="937" y="51"/>
                    </a:lnTo>
                    <a:lnTo>
                      <a:pt x="967" y="39"/>
                    </a:lnTo>
                    <a:lnTo>
                      <a:pt x="999" y="29"/>
                    </a:lnTo>
                    <a:lnTo>
                      <a:pt x="1030" y="20"/>
                    </a:lnTo>
                    <a:lnTo>
                      <a:pt x="1063" y="13"/>
                    </a:lnTo>
                    <a:lnTo>
                      <a:pt x="1096" y="7"/>
                    </a:lnTo>
                    <a:lnTo>
                      <a:pt x="1129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D7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 noEditPoints="1"/>
              </p:cNvSpPr>
              <p:nvPr/>
            </p:nvSpPr>
            <p:spPr bwMode="auto">
              <a:xfrm>
                <a:off x="5929313" y="3939596"/>
                <a:ext cx="918980" cy="1048284"/>
              </a:xfrm>
              <a:custGeom>
                <a:avLst/>
                <a:gdLst>
                  <a:gd name="T0" fmla="*/ 249679915 w 2393"/>
                  <a:gd name="T1" fmla="*/ 269189472 h 2722"/>
                  <a:gd name="T2" fmla="*/ 220036762 w 2393"/>
                  <a:gd name="T3" fmla="*/ 254951372 h 2722"/>
                  <a:gd name="T4" fmla="*/ 187001869 w 2393"/>
                  <a:gd name="T5" fmla="*/ 248129054 h 2722"/>
                  <a:gd name="T6" fmla="*/ 152344457 w 2393"/>
                  <a:gd name="T7" fmla="*/ 249908672 h 2722"/>
                  <a:gd name="T8" fmla="*/ 120489300 w 2393"/>
                  <a:gd name="T9" fmla="*/ 259697534 h 2722"/>
                  <a:gd name="T10" fmla="*/ 92616133 w 2393"/>
                  <a:gd name="T11" fmla="*/ 276605254 h 2722"/>
                  <a:gd name="T12" fmla="*/ 63415380 w 2393"/>
                  <a:gd name="T13" fmla="*/ 308047997 h 2722"/>
                  <a:gd name="T14" fmla="*/ 42915944 w 2393"/>
                  <a:gd name="T15" fmla="*/ 357732884 h 2722"/>
                  <a:gd name="T16" fmla="*/ 108691179 w 2393"/>
                  <a:gd name="T17" fmla="*/ 363369048 h 2722"/>
                  <a:gd name="T18" fmla="*/ 207796240 w 2393"/>
                  <a:gd name="T19" fmla="*/ 363369048 h 2722"/>
                  <a:gd name="T20" fmla="*/ 291121190 w 2393"/>
                  <a:gd name="T21" fmla="*/ 363369048 h 2722"/>
                  <a:gd name="T22" fmla="*/ 300117439 w 2393"/>
                  <a:gd name="T23" fmla="*/ 326735334 h 2722"/>
                  <a:gd name="T24" fmla="*/ 176530950 w 2393"/>
                  <a:gd name="T25" fmla="*/ 207490911 h 2722"/>
                  <a:gd name="T26" fmla="*/ 220479162 w 2393"/>
                  <a:gd name="T27" fmla="*/ 212978805 h 2722"/>
                  <a:gd name="T28" fmla="*/ 260593235 w 2393"/>
                  <a:gd name="T29" fmla="*/ 228699984 h 2722"/>
                  <a:gd name="T30" fmla="*/ 295103180 w 2393"/>
                  <a:gd name="T31" fmla="*/ 253171754 h 2722"/>
                  <a:gd name="T32" fmla="*/ 322828880 w 2393"/>
                  <a:gd name="T33" fmla="*/ 285059306 h 2722"/>
                  <a:gd name="T34" fmla="*/ 342148581 w 2393"/>
                  <a:gd name="T35" fmla="*/ 322879174 h 2722"/>
                  <a:gd name="T36" fmla="*/ 352029632 w 2393"/>
                  <a:gd name="T37" fmla="*/ 365296935 h 2722"/>
                  <a:gd name="T38" fmla="*/ 349522311 w 2393"/>
                  <a:gd name="T39" fmla="*/ 394514867 h 2722"/>
                  <a:gd name="T40" fmla="*/ 332562464 w 2393"/>
                  <a:gd name="T41" fmla="*/ 403561997 h 2722"/>
                  <a:gd name="T42" fmla="*/ 235079539 w 2393"/>
                  <a:gd name="T43" fmla="*/ 403710266 h 2722"/>
                  <a:gd name="T44" fmla="*/ 165470164 w 2393"/>
                  <a:gd name="T45" fmla="*/ 403710266 h 2722"/>
                  <a:gd name="T46" fmla="*/ 74033766 w 2393"/>
                  <a:gd name="T47" fmla="*/ 403561997 h 2722"/>
                  <a:gd name="T48" fmla="*/ 9143717 w 2393"/>
                  <a:gd name="T49" fmla="*/ 399854106 h 2722"/>
                  <a:gd name="T50" fmla="*/ 147467 w 2393"/>
                  <a:gd name="T51" fmla="*/ 383242925 h 2722"/>
                  <a:gd name="T52" fmla="*/ 4571858 w 2393"/>
                  <a:gd name="T53" fmla="*/ 343494784 h 2722"/>
                  <a:gd name="T54" fmla="*/ 19319702 w 2393"/>
                  <a:gd name="T55" fmla="*/ 303153566 h 2722"/>
                  <a:gd name="T56" fmla="*/ 43063410 w 2393"/>
                  <a:gd name="T57" fmla="*/ 268299856 h 2722"/>
                  <a:gd name="T58" fmla="*/ 74328700 w 2393"/>
                  <a:gd name="T59" fmla="*/ 239971926 h 2722"/>
                  <a:gd name="T60" fmla="*/ 111788368 w 2393"/>
                  <a:gd name="T61" fmla="*/ 219652854 h 2722"/>
                  <a:gd name="T62" fmla="*/ 153966977 w 2393"/>
                  <a:gd name="T63" fmla="*/ 208974376 h 2722"/>
                  <a:gd name="T64" fmla="*/ 208828508 w 2393"/>
                  <a:gd name="T65" fmla="*/ 49981811 h 2722"/>
                  <a:gd name="T66" fmla="*/ 182430011 w 2393"/>
                  <a:gd name="T67" fmla="*/ 40489488 h 2722"/>
                  <a:gd name="T68" fmla="*/ 153966977 w 2393"/>
                  <a:gd name="T69" fmla="*/ 44790842 h 2722"/>
                  <a:gd name="T70" fmla="*/ 131992487 w 2393"/>
                  <a:gd name="T71" fmla="*/ 61105483 h 2722"/>
                  <a:gd name="T72" fmla="*/ 119899432 w 2393"/>
                  <a:gd name="T73" fmla="*/ 86170331 h 2722"/>
                  <a:gd name="T74" fmla="*/ 121226634 w 2393"/>
                  <a:gd name="T75" fmla="*/ 114943070 h 2722"/>
                  <a:gd name="T76" fmla="*/ 135679544 w 2393"/>
                  <a:gd name="T77" fmla="*/ 138673493 h 2722"/>
                  <a:gd name="T78" fmla="*/ 159423637 w 2393"/>
                  <a:gd name="T79" fmla="*/ 152911593 h 2722"/>
                  <a:gd name="T80" fmla="*/ 188181605 w 2393"/>
                  <a:gd name="T81" fmla="*/ 154394672 h 2722"/>
                  <a:gd name="T82" fmla="*/ 213400367 w 2393"/>
                  <a:gd name="T83" fmla="*/ 142381384 h 2722"/>
                  <a:gd name="T84" fmla="*/ 229917813 w 2393"/>
                  <a:gd name="T85" fmla="*/ 120282694 h 2722"/>
                  <a:gd name="T86" fmla="*/ 234047270 w 2393"/>
                  <a:gd name="T87" fmla="*/ 91954764 h 2722"/>
                  <a:gd name="T88" fmla="*/ 224461153 w 2393"/>
                  <a:gd name="T89" fmla="*/ 65554721 h 2722"/>
                  <a:gd name="T90" fmla="*/ 201159845 w 2393"/>
                  <a:gd name="T91" fmla="*/ 2966158 h 2722"/>
                  <a:gd name="T92" fmla="*/ 242601119 w 2393"/>
                  <a:gd name="T93" fmla="*/ 25361772 h 2722"/>
                  <a:gd name="T94" fmla="*/ 268852150 w 2393"/>
                  <a:gd name="T95" fmla="*/ 64071642 h 2722"/>
                  <a:gd name="T96" fmla="*/ 273718942 w 2393"/>
                  <a:gd name="T97" fmla="*/ 112718643 h 2722"/>
                  <a:gd name="T98" fmla="*/ 255284042 w 2393"/>
                  <a:gd name="T99" fmla="*/ 156471214 h 2722"/>
                  <a:gd name="T100" fmla="*/ 219151960 w 2393"/>
                  <a:gd name="T101" fmla="*/ 186133954 h 2722"/>
                  <a:gd name="T102" fmla="*/ 171516691 w 2393"/>
                  <a:gd name="T103" fmla="*/ 195774162 h 2722"/>
                  <a:gd name="T104" fmla="*/ 125503559 w 2393"/>
                  <a:gd name="T105" fmla="*/ 181684331 h 2722"/>
                  <a:gd name="T106" fmla="*/ 92468666 w 2393"/>
                  <a:gd name="T107" fmla="*/ 148610624 h 2722"/>
                  <a:gd name="T108" fmla="*/ 78458158 w 2393"/>
                  <a:gd name="T109" fmla="*/ 102929781 h 2722"/>
                  <a:gd name="T110" fmla="*/ 87896808 w 2393"/>
                  <a:gd name="T111" fmla="*/ 55469320 h 2722"/>
                  <a:gd name="T112" fmla="*/ 117834895 w 2393"/>
                  <a:gd name="T113" fmla="*/ 19280800 h 2722"/>
                  <a:gd name="T114" fmla="*/ 161635640 w 2393"/>
                  <a:gd name="T115" fmla="*/ 1038271 h 27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3" h="2722">
                    <a:moveTo>
                      <a:pt x="1849" y="1938"/>
                    </a:moveTo>
                    <a:lnTo>
                      <a:pt x="1833" y="1923"/>
                    </a:lnTo>
                    <a:lnTo>
                      <a:pt x="1817" y="1908"/>
                    </a:lnTo>
                    <a:lnTo>
                      <a:pt x="1801" y="1894"/>
                    </a:lnTo>
                    <a:lnTo>
                      <a:pt x="1783" y="1880"/>
                    </a:lnTo>
                    <a:lnTo>
                      <a:pt x="1766" y="1865"/>
                    </a:lnTo>
                    <a:lnTo>
                      <a:pt x="1748" y="1852"/>
                    </a:lnTo>
                    <a:lnTo>
                      <a:pt x="1731" y="1839"/>
                    </a:lnTo>
                    <a:lnTo>
                      <a:pt x="1713" y="1827"/>
                    </a:lnTo>
                    <a:lnTo>
                      <a:pt x="1693" y="1815"/>
                    </a:lnTo>
                    <a:lnTo>
                      <a:pt x="1675" y="1803"/>
                    </a:lnTo>
                    <a:lnTo>
                      <a:pt x="1656" y="1792"/>
                    </a:lnTo>
                    <a:lnTo>
                      <a:pt x="1636" y="1781"/>
                    </a:lnTo>
                    <a:lnTo>
                      <a:pt x="1617" y="1770"/>
                    </a:lnTo>
                    <a:lnTo>
                      <a:pt x="1596" y="1760"/>
                    </a:lnTo>
                    <a:lnTo>
                      <a:pt x="1576" y="1751"/>
                    </a:lnTo>
                    <a:lnTo>
                      <a:pt x="1556" y="1742"/>
                    </a:lnTo>
                    <a:lnTo>
                      <a:pt x="1535" y="1734"/>
                    </a:lnTo>
                    <a:lnTo>
                      <a:pt x="1513" y="1726"/>
                    </a:lnTo>
                    <a:lnTo>
                      <a:pt x="1492" y="1719"/>
                    </a:lnTo>
                    <a:lnTo>
                      <a:pt x="1471" y="1712"/>
                    </a:lnTo>
                    <a:lnTo>
                      <a:pt x="1449" y="1706"/>
                    </a:lnTo>
                    <a:lnTo>
                      <a:pt x="1427" y="1700"/>
                    </a:lnTo>
                    <a:lnTo>
                      <a:pt x="1405" y="1694"/>
                    </a:lnTo>
                    <a:lnTo>
                      <a:pt x="1383" y="1690"/>
                    </a:lnTo>
                    <a:lnTo>
                      <a:pt x="1360" y="1685"/>
                    </a:lnTo>
                    <a:lnTo>
                      <a:pt x="1337" y="1682"/>
                    </a:lnTo>
                    <a:lnTo>
                      <a:pt x="1314" y="1678"/>
                    </a:lnTo>
                    <a:lnTo>
                      <a:pt x="1291" y="1675"/>
                    </a:lnTo>
                    <a:lnTo>
                      <a:pt x="1268" y="1673"/>
                    </a:lnTo>
                    <a:lnTo>
                      <a:pt x="1244" y="1671"/>
                    </a:lnTo>
                    <a:lnTo>
                      <a:pt x="1220" y="1671"/>
                    </a:lnTo>
                    <a:lnTo>
                      <a:pt x="1197" y="1670"/>
                    </a:lnTo>
                    <a:lnTo>
                      <a:pt x="1173" y="1671"/>
                    </a:lnTo>
                    <a:lnTo>
                      <a:pt x="1149" y="1671"/>
                    </a:lnTo>
                    <a:lnTo>
                      <a:pt x="1126" y="1673"/>
                    </a:lnTo>
                    <a:lnTo>
                      <a:pt x="1103" y="1675"/>
                    </a:lnTo>
                    <a:lnTo>
                      <a:pt x="1080" y="1678"/>
                    </a:lnTo>
                    <a:lnTo>
                      <a:pt x="1056" y="1682"/>
                    </a:lnTo>
                    <a:lnTo>
                      <a:pt x="1033" y="1685"/>
                    </a:lnTo>
                    <a:lnTo>
                      <a:pt x="1011" y="1690"/>
                    </a:lnTo>
                    <a:lnTo>
                      <a:pt x="989" y="1694"/>
                    </a:lnTo>
                    <a:lnTo>
                      <a:pt x="966" y="1700"/>
                    </a:lnTo>
                    <a:lnTo>
                      <a:pt x="944" y="1706"/>
                    </a:lnTo>
                    <a:lnTo>
                      <a:pt x="923" y="1712"/>
                    </a:lnTo>
                    <a:lnTo>
                      <a:pt x="901" y="1719"/>
                    </a:lnTo>
                    <a:lnTo>
                      <a:pt x="879" y="1726"/>
                    </a:lnTo>
                    <a:lnTo>
                      <a:pt x="858" y="1734"/>
                    </a:lnTo>
                    <a:lnTo>
                      <a:pt x="838" y="1742"/>
                    </a:lnTo>
                    <a:lnTo>
                      <a:pt x="817" y="1751"/>
                    </a:lnTo>
                    <a:lnTo>
                      <a:pt x="797" y="1760"/>
                    </a:lnTo>
                    <a:lnTo>
                      <a:pt x="777" y="1770"/>
                    </a:lnTo>
                    <a:lnTo>
                      <a:pt x="757" y="1781"/>
                    </a:lnTo>
                    <a:lnTo>
                      <a:pt x="738" y="1792"/>
                    </a:lnTo>
                    <a:lnTo>
                      <a:pt x="719" y="1803"/>
                    </a:lnTo>
                    <a:lnTo>
                      <a:pt x="700" y="1815"/>
                    </a:lnTo>
                    <a:lnTo>
                      <a:pt x="681" y="1827"/>
                    </a:lnTo>
                    <a:lnTo>
                      <a:pt x="663" y="1839"/>
                    </a:lnTo>
                    <a:lnTo>
                      <a:pt x="645" y="1852"/>
                    </a:lnTo>
                    <a:lnTo>
                      <a:pt x="628" y="1865"/>
                    </a:lnTo>
                    <a:lnTo>
                      <a:pt x="611" y="1880"/>
                    </a:lnTo>
                    <a:lnTo>
                      <a:pt x="593" y="1894"/>
                    </a:lnTo>
                    <a:lnTo>
                      <a:pt x="576" y="1908"/>
                    </a:lnTo>
                    <a:lnTo>
                      <a:pt x="560" y="1923"/>
                    </a:lnTo>
                    <a:lnTo>
                      <a:pt x="545" y="1938"/>
                    </a:lnTo>
                    <a:lnTo>
                      <a:pt x="520" y="1965"/>
                    </a:lnTo>
                    <a:lnTo>
                      <a:pt x="495" y="1991"/>
                    </a:lnTo>
                    <a:lnTo>
                      <a:pt x="472" y="2019"/>
                    </a:lnTo>
                    <a:lnTo>
                      <a:pt x="451" y="2047"/>
                    </a:lnTo>
                    <a:lnTo>
                      <a:pt x="430" y="2077"/>
                    </a:lnTo>
                    <a:lnTo>
                      <a:pt x="410" y="2107"/>
                    </a:lnTo>
                    <a:lnTo>
                      <a:pt x="392" y="2138"/>
                    </a:lnTo>
                    <a:lnTo>
                      <a:pt x="375" y="2171"/>
                    </a:lnTo>
                    <a:lnTo>
                      <a:pt x="359" y="2203"/>
                    </a:lnTo>
                    <a:lnTo>
                      <a:pt x="344" y="2236"/>
                    </a:lnTo>
                    <a:lnTo>
                      <a:pt x="331" y="2270"/>
                    </a:lnTo>
                    <a:lnTo>
                      <a:pt x="318" y="2305"/>
                    </a:lnTo>
                    <a:lnTo>
                      <a:pt x="308" y="2341"/>
                    </a:lnTo>
                    <a:lnTo>
                      <a:pt x="299" y="2376"/>
                    </a:lnTo>
                    <a:lnTo>
                      <a:pt x="291" y="2412"/>
                    </a:lnTo>
                    <a:lnTo>
                      <a:pt x="285" y="2450"/>
                    </a:lnTo>
                    <a:lnTo>
                      <a:pt x="328" y="2450"/>
                    </a:lnTo>
                    <a:lnTo>
                      <a:pt x="373" y="2450"/>
                    </a:lnTo>
                    <a:lnTo>
                      <a:pt x="420" y="2450"/>
                    </a:lnTo>
                    <a:lnTo>
                      <a:pt x="468" y="2450"/>
                    </a:lnTo>
                    <a:lnTo>
                      <a:pt x="519" y="2450"/>
                    </a:lnTo>
                    <a:lnTo>
                      <a:pt x="570" y="2450"/>
                    </a:lnTo>
                    <a:lnTo>
                      <a:pt x="624" y="2450"/>
                    </a:lnTo>
                    <a:lnTo>
                      <a:pt x="679" y="2450"/>
                    </a:lnTo>
                    <a:lnTo>
                      <a:pt x="737" y="2450"/>
                    </a:lnTo>
                    <a:lnTo>
                      <a:pt x="797" y="2450"/>
                    </a:lnTo>
                    <a:lnTo>
                      <a:pt x="857" y="2450"/>
                    </a:lnTo>
                    <a:lnTo>
                      <a:pt x="921" y="2450"/>
                    </a:lnTo>
                    <a:lnTo>
                      <a:pt x="987" y="2450"/>
                    </a:lnTo>
                    <a:lnTo>
                      <a:pt x="1055" y="2450"/>
                    </a:lnTo>
                    <a:lnTo>
                      <a:pt x="1126" y="2450"/>
                    </a:lnTo>
                    <a:lnTo>
                      <a:pt x="1199" y="2450"/>
                    </a:lnTo>
                    <a:lnTo>
                      <a:pt x="1271" y="2450"/>
                    </a:lnTo>
                    <a:lnTo>
                      <a:pt x="1342" y="2450"/>
                    </a:lnTo>
                    <a:lnTo>
                      <a:pt x="1409" y="2450"/>
                    </a:lnTo>
                    <a:lnTo>
                      <a:pt x="1475" y="2450"/>
                    </a:lnTo>
                    <a:lnTo>
                      <a:pt x="1539" y="2450"/>
                    </a:lnTo>
                    <a:lnTo>
                      <a:pt x="1599" y="2450"/>
                    </a:lnTo>
                    <a:lnTo>
                      <a:pt x="1659" y="2450"/>
                    </a:lnTo>
                    <a:lnTo>
                      <a:pt x="1716" y="2450"/>
                    </a:lnTo>
                    <a:lnTo>
                      <a:pt x="1771" y="2450"/>
                    </a:lnTo>
                    <a:lnTo>
                      <a:pt x="1825" y="2450"/>
                    </a:lnTo>
                    <a:lnTo>
                      <a:pt x="1876" y="2450"/>
                    </a:lnTo>
                    <a:lnTo>
                      <a:pt x="1926" y="2450"/>
                    </a:lnTo>
                    <a:lnTo>
                      <a:pt x="1974" y="2450"/>
                    </a:lnTo>
                    <a:lnTo>
                      <a:pt x="2021" y="2450"/>
                    </a:lnTo>
                    <a:lnTo>
                      <a:pt x="2065" y="2450"/>
                    </a:lnTo>
                    <a:lnTo>
                      <a:pt x="2109" y="2450"/>
                    </a:lnTo>
                    <a:lnTo>
                      <a:pt x="2103" y="2412"/>
                    </a:lnTo>
                    <a:lnTo>
                      <a:pt x="2095" y="2376"/>
                    </a:lnTo>
                    <a:lnTo>
                      <a:pt x="2086" y="2341"/>
                    </a:lnTo>
                    <a:lnTo>
                      <a:pt x="2074" y="2305"/>
                    </a:lnTo>
                    <a:lnTo>
                      <a:pt x="2062" y="2270"/>
                    </a:lnTo>
                    <a:lnTo>
                      <a:pt x="2049" y="2236"/>
                    </a:lnTo>
                    <a:lnTo>
                      <a:pt x="2035" y="2203"/>
                    </a:lnTo>
                    <a:lnTo>
                      <a:pt x="2019" y="2171"/>
                    </a:lnTo>
                    <a:lnTo>
                      <a:pt x="2002" y="2138"/>
                    </a:lnTo>
                    <a:lnTo>
                      <a:pt x="1983" y="2107"/>
                    </a:lnTo>
                    <a:lnTo>
                      <a:pt x="1963" y="2077"/>
                    </a:lnTo>
                    <a:lnTo>
                      <a:pt x="1943" y="2047"/>
                    </a:lnTo>
                    <a:lnTo>
                      <a:pt x="1921" y="2019"/>
                    </a:lnTo>
                    <a:lnTo>
                      <a:pt x="1898" y="1991"/>
                    </a:lnTo>
                    <a:lnTo>
                      <a:pt x="1873" y="1965"/>
                    </a:lnTo>
                    <a:lnTo>
                      <a:pt x="1849" y="1938"/>
                    </a:lnTo>
                    <a:close/>
                    <a:moveTo>
                      <a:pt x="1197" y="1399"/>
                    </a:moveTo>
                    <a:lnTo>
                      <a:pt x="1227" y="1400"/>
                    </a:lnTo>
                    <a:lnTo>
                      <a:pt x="1259" y="1401"/>
                    </a:lnTo>
                    <a:lnTo>
                      <a:pt x="1289" y="1403"/>
                    </a:lnTo>
                    <a:lnTo>
                      <a:pt x="1319" y="1405"/>
                    </a:lnTo>
                    <a:lnTo>
                      <a:pt x="1349" y="1409"/>
                    </a:lnTo>
                    <a:lnTo>
                      <a:pt x="1379" y="1413"/>
                    </a:lnTo>
                    <a:lnTo>
                      <a:pt x="1408" y="1418"/>
                    </a:lnTo>
                    <a:lnTo>
                      <a:pt x="1438" y="1423"/>
                    </a:lnTo>
                    <a:lnTo>
                      <a:pt x="1467" y="1429"/>
                    </a:lnTo>
                    <a:lnTo>
                      <a:pt x="1495" y="1436"/>
                    </a:lnTo>
                    <a:lnTo>
                      <a:pt x="1525" y="1444"/>
                    </a:lnTo>
                    <a:lnTo>
                      <a:pt x="1553" y="1452"/>
                    </a:lnTo>
                    <a:lnTo>
                      <a:pt x="1580" y="1461"/>
                    </a:lnTo>
                    <a:lnTo>
                      <a:pt x="1608" y="1471"/>
                    </a:lnTo>
                    <a:lnTo>
                      <a:pt x="1636" y="1481"/>
                    </a:lnTo>
                    <a:lnTo>
                      <a:pt x="1662" y="1493"/>
                    </a:lnTo>
                    <a:lnTo>
                      <a:pt x="1689" y="1504"/>
                    </a:lnTo>
                    <a:lnTo>
                      <a:pt x="1716" y="1516"/>
                    </a:lnTo>
                    <a:lnTo>
                      <a:pt x="1741" y="1529"/>
                    </a:lnTo>
                    <a:lnTo>
                      <a:pt x="1767" y="1542"/>
                    </a:lnTo>
                    <a:lnTo>
                      <a:pt x="1792" y="1556"/>
                    </a:lnTo>
                    <a:lnTo>
                      <a:pt x="1817" y="1570"/>
                    </a:lnTo>
                    <a:lnTo>
                      <a:pt x="1841" y="1586"/>
                    </a:lnTo>
                    <a:lnTo>
                      <a:pt x="1865" y="1602"/>
                    </a:lnTo>
                    <a:lnTo>
                      <a:pt x="1889" y="1618"/>
                    </a:lnTo>
                    <a:lnTo>
                      <a:pt x="1913" y="1634"/>
                    </a:lnTo>
                    <a:lnTo>
                      <a:pt x="1935" y="1652"/>
                    </a:lnTo>
                    <a:lnTo>
                      <a:pt x="1957" y="1669"/>
                    </a:lnTo>
                    <a:lnTo>
                      <a:pt x="1979" y="1688"/>
                    </a:lnTo>
                    <a:lnTo>
                      <a:pt x="2001" y="1707"/>
                    </a:lnTo>
                    <a:lnTo>
                      <a:pt x="2022" y="1726"/>
                    </a:lnTo>
                    <a:lnTo>
                      <a:pt x="2042" y="1746"/>
                    </a:lnTo>
                    <a:lnTo>
                      <a:pt x="2062" y="1766"/>
                    </a:lnTo>
                    <a:lnTo>
                      <a:pt x="2083" y="1788"/>
                    </a:lnTo>
                    <a:lnTo>
                      <a:pt x="2101" y="1809"/>
                    </a:lnTo>
                    <a:lnTo>
                      <a:pt x="2120" y="1830"/>
                    </a:lnTo>
                    <a:lnTo>
                      <a:pt x="2138" y="1852"/>
                    </a:lnTo>
                    <a:lnTo>
                      <a:pt x="2155" y="1876"/>
                    </a:lnTo>
                    <a:lnTo>
                      <a:pt x="2173" y="1898"/>
                    </a:lnTo>
                    <a:lnTo>
                      <a:pt x="2189" y="1922"/>
                    </a:lnTo>
                    <a:lnTo>
                      <a:pt x="2205" y="1945"/>
                    </a:lnTo>
                    <a:lnTo>
                      <a:pt x="2220" y="1970"/>
                    </a:lnTo>
                    <a:lnTo>
                      <a:pt x="2234" y="1995"/>
                    </a:lnTo>
                    <a:lnTo>
                      <a:pt x="2248" y="2019"/>
                    </a:lnTo>
                    <a:lnTo>
                      <a:pt x="2263" y="2044"/>
                    </a:lnTo>
                    <a:lnTo>
                      <a:pt x="2275" y="2071"/>
                    </a:lnTo>
                    <a:lnTo>
                      <a:pt x="2288" y="2097"/>
                    </a:lnTo>
                    <a:lnTo>
                      <a:pt x="2299" y="2123"/>
                    </a:lnTo>
                    <a:lnTo>
                      <a:pt x="2310" y="2149"/>
                    </a:lnTo>
                    <a:lnTo>
                      <a:pt x="2320" y="2177"/>
                    </a:lnTo>
                    <a:lnTo>
                      <a:pt x="2330" y="2204"/>
                    </a:lnTo>
                    <a:lnTo>
                      <a:pt x="2339" y="2232"/>
                    </a:lnTo>
                    <a:lnTo>
                      <a:pt x="2347" y="2260"/>
                    </a:lnTo>
                    <a:lnTo>
                      <a:pt x="2356" y="2288"/>
                    </a:lnTo>
                    <a:lnTo>
                      <a:pt x="2363" y="2316"/>
                    </a:lnTo>
                    <a:lnTo>
                      <a:pt x="2369" y="2346"/>
                    </a:lnTo>
                    <a:lnTo>
                      <a:pt x="2375" y="2375"/>
                    </a:lnTo>
                    <a:lnTo>
                      <a:pt x="2379" y="2404"/>
                    </a:lnTo>
                    <a:lnTo>
                      <a:pt x="2384" y="2433"/>
                    </a:lnTo>
                    <a:lnTo>
                      <a:pt x="2387" y="2463"/>
                    </a:lnTo>
                    <a:lnTo>
                      <a:pt x="2390" y="2493"/>
                    </a:lnTo>
                    <a:lnTo>
                      <a:pt x="2392" y="2523"/>
                    </a:lnTo>
                    <a:lnTo>
                      <a:pt x="2393" y="2554"/>
                    </a:lnTo>
                    <a:lnTo>
                      <a:pt x="2393" y="2584"/>
                    </a:lnTo>
                    <a:lnTo>
                      <a:pt x="2392" y="2598"/>
                    </a:lnTo>
                    <a:lnTo>
                      <a:pt x="2390" y="2611"/>
                    </a:lnTo>
                    <a:lnTo>
                      <a:pt x="2387" y="2625"/>
                    </a:lnTo>
                    <a:lnTo>
                      <a:pt x="2382" y="2638"/>
                    </a:lnTo>
                    <a:lnTo>
                      <a:pt x="2377" y="2649"/>
                    </a:lnTo>
                    <a:lnTo>
                      <a:pt x="2370" y="2660"/>
                    </a:lnTo>
                    <a:lnTo>
                      <a:pt x="2362" y="2671"/>
                    </a:lnTo>
                    <a:lnTo>
                      <a:pt x="2353" y="2680"/>
                    </a:lnTo>
                    <a:lnTo>
                      <a:pt x="2343" y="2689"/>
                    </a:lnTo>
                    <a:lnTo>
                      <a:pt x="2332" y="2697"/>
                    </a:lnTo>
                    <a:lnTo>
                      <a:pt x="2321" y="2704"/>
                    </a:lnTo>
                    <a:lnTo>
                      <a:pt x="2309" y="2709"/>
                    </a:lnTo>
                    <a:lnTo>
                      <a:pt x="2297" y="2714"/>
                    </a:lnTo>
                    <a:lnTo>
                      <a:pt x="2284" y="2717"/>
                    </a:lnTo>
                    <a:lnTo>
                      <a:pt x="2270" y="2720"/>
                    </a:lnTo>
                    <a:lnTo>
                      <a:pt x="2255" y="2721"/>
                    </a:lnTo>
                    <a:lnTo>
                      <a:pt x="2250" y="2721"/>
                    </a:lnTo>
                    <a:lnTo>
                      <a:pt x="2244" y="2720"/>
                    </a:lnTo>
                    <a:lnTo>
                      <a:pt x="2148" y="2720"/>
                    </a:lnTo>
                    <a:lnTo>
                      <a:pt x="2056" y="2721"/>
                    </a:lnTo>
                    <a:lnTo>
                      <a:pt x="1969" y="2721"/>
                    </a:lnTo>
                    <a:lnTo>
                      <a:pt x="1885" y="2721"/>
                    </a:lnTo>
                    <a:lnTo>
                      <a:pt x="1807" y="2721"/>
                    </a:lnTo>
                    <a:lnTo>
                      <a:pt x="1732" y="2721"/>
                    </a:lnTo>
                    <a:lnTo>
                      <a:pt x="1661" y="2722"/>
                    </a:lnTo>
                    <a:lnTo>
                      <a:pt x="1594" y="2722"/>
                    </a:lnTo>
                    <a:lnTo>
                      <a:pt x="1532" y="2722"/>
                    </a:lnTo>
                    <a:lnTo>
                      <a:pt x="1472" y="2722"/>
                    </a:lnTo>
                    <a:lnTo>
                      <a:pt x="1417" y="2722"/>
                    </a:lnTo>
                    <a:lnTo>
                      <a:pt x="1366" y="2722"/>
                    </a:lnTo>
                    <a:lnTo>
                      <a:pt x="1318" y="2722"/>
                    </a:lnTo>
                    <a:lnTo>
                      <a:pt x="1275" y="2722"/>
                    </a:lnTo>
                    <a:lnTo>
                      <a:pt x="1235" y="2722"/>
                    </a:lnTo>
                    <a:lnTo>
                      <a:pt x="1199" y="2722"/>
                    </a:lnTo>
                    <a:lnTo>
                      <a:pt x="1163" y="2722"/>
                    </a:lnTo>
                    <a:lnTo>
                      <a:pt x="1122" y="2722"/>
                    </a:lnTo>
                    <a:lnTo>
                      <a:pt x="1078" y="2722"/>
                    </a:lnTo>
                    <a:lnTo>
                      <a:pt x="1030" y="2722"/>
                    </a:lnTo>
                    <a:lnTo>
                      <a:pt x="979" y="2722"/>
                    </a:lnTo>
                    <a:lnTo>
                      <a:pt x="923" y="2722"/>
                    </a:lnTo>
                    <a:lnTo>
                      <a:pt x="863" y="2722"/>
                    </a:lnTo>
                    <a:lnTo>
                      <a:pt x="799" y="2722"/>
                    </a:lnTo>
                    <a:lnTo>
                      <a:pt x="731" y="2722"/>
                    </a:lnTo>
                    <a:lnTo>
                      <a:pt x="659" y="2721"/>
                    </a:lnTo>
                    <a:lnTo>
                      <a:pt x="583" y="2721"/>
                    </a:lnTo>
                    <a:lnTo>
                      <a:pt x="502" y="2721"/>
                    </a:lnTo>
                    <a:lnTo>
                      <a:pt x="417" y="2721"/>
                    </a:lnTo>
                    <a:lnTo>
                      <a:pt x="328" y="2721"/>
                    </a:lnTo>
                    <a:lnTo>
                      <a:pt x="235" y="2720"/>
                    </a:lnTo>
                    <a:lnTo>
                      <a:pt x="137" y="2720"/>
                    </a:lnTo>
                    <a:lnTo>
                      <a:pt x="123" y="2720"/>
                    </a:lnTo>
                    <a:lnTo>
                      <a:pt x="110" y="2716"/>
                    </a:lnTo>
                    <a:lnTo>
                      <a:pt x="97" y="2713"/>
                    </a:lnTo>
                    <a:lnTo>
                      <a:pt x="84" y="2709"/>
                    </a:lnTo>
                    <a:lnTo>
                      <a:pt x="73" y="2703"/>
                    </a:lnTo>
                    <a:lnTo>
                      <a:pt x="62" y="2696"/>
                    </a:lnTo>
                    <a:lnTo>
                      <a:pt x="50" y="2689"/>
                    </a:lnTo>
                    <a:lnTo>
                      <a:pt x="41" y="2680"/>
                    </a:lnTo>
                    <a:lnTo>
                      <a:pt x="32" y="2670"/>
                    </a:lnTo>
                    <a:lnTo>
                      <a:pt x="24" y="2660"/>
                    </a:lnTo>
                    <a:lnTo>
                      <a:pt x="17" y="2649"/>
                    </a:lnTo>
                    <a:lnTo>
                      <a:pt x="12" y="2637"/>
                    </a:lnTo>
                    <a:lnTo>
                      <a:pt x="7" y="2625"/>
                    </a:lnTo>
                    <a:lnTo>
                      <a:pt x="4" y="2611"/>
                    </a:lnTo>
                    <a:lnTo>
                      <a:pt x="2" y="2598"/>
                    </a:lnTo>
                    <a:lnTo>
                      <a:pt x="1" y="2584"/>
                    </a:lnTo>
                    <a:lnTo>
                      <a:pt x="0" y="2584"/>
                    </a:lnTo>
                    <a:lnTo>
                      <a:pt x="1" y="2554"/>
                    </a:lnTo>
                    <a:lnTo>
                      <a:pt x="2" y="2523"/>
                    </a:lnTo>
                    <a:lnTo>
                      <a:pt x="4" y="2493"/>
                    </a:lnTo>
                    <a:lnTo>
                      <a:pt x="7" y="2463"/>
                    </a:lnTo>
                    <a:lnTo>
                      <a:pt x="10" y="2433"/>
                    </a:lnTo>
                    <a:lnTo>
                      <a:pt x="14" y="2404"/>
                    </a:lnTo>
                    <a:lnTo>
                      <a:pt x="19" y="2375"/>
                    </a:lnTo>
                    <a:lnTo>
                      <a:pt x="24" y="2346"/>
                    </a:lnTo>
                    <a:lnTo>
                      <a:pt x="31" y="2316"/>
                    </a:lnTo>
                    <a:lnTo>
                      <a:pt x="38" y="2288"/>
                    </a:lnTo>
                    <a:lnTo>
                      <a:pt x="45" y="2260"/>
                    </a:lnTo>
                    <a:lnTo>
                      <a:pt x="55" y="2232"/>
                    </a:lnTo>
                    <a:lnTo>
                      <a:pt x="64" y="2204"/>
                    </a:lnTo>
                    <a:lnTo>
                      <a:pt x="73" y="2177"/>
                    </a:lnTo>
                    <a:lnTo>
                      <a:pt x="84" y="2149"/>
                    </a:lnTo>
                    <a:lnTo>
                      <a:pt x="94" y="2123"/>
                    </a:lnTo>
                    <a:lnTo>
                      <a:pt x="106" y="2097"/>
                    </a:lnTo>
                    <a:lnTo>
                      <a:pt x="118" y="2071"/>
                    </a:lnTo>
                    <a:lnTo>
                      <a:pt x="131" y="2044"/>
                    </a:lnTo>
                    <a:lnTo>
                      <a:pt x="144" y="2019"/>
                    </a:lnTo>
                    <a:lnTo>
                      <a:pt x="159" y="1995"/>
                    </a:lnTo>
                    <a:lnTo>
                      <a:pt x="174" y="1970"/>
                    </a:lnTo>
                    <a:lnTo>
                      <a:pt x="189" y="1945"/>
                    </a:lnTo>
                    <a:lnTo>
                      <a:pt x="205" y="1922"/>
                    </a:lnTo>
                    <a:lnTo>
                      <a:pt x="221" y="1898"/>
                    </a:lnTo>
                    <a:lnTo>
                      <a:pt x="239" y="1876"/>
                    </a:lnTo>
                    <a:lnTo>
                      <a:pt x="256" y="1852"/>
                    </a:lnTo>
                    <a:lnTo>
                      <a:pt x="274" y="1830"/>
                    </a:lnTo>
                    <a:lnTo>
                      <a:pt x="292" y="1809"/>
                    </a:lnTo>
                    <a:lnTo>
                      <a:pt x="311" y="1788"/>
                    </a:lnTo>
                    <a:lnTo>
                      <a:pt x="331" y="1766"/>
                    </a:lnTo>
                    <a:lnTo>
                      <a:pt x="351" y="1746"/>
                    </a:lnTo>
                    <a:lnTo>
                      <a:pt x="371" y="1726"/>
                    </a:lnTo>
                    <a:lnTo>
                      <a:pt x="392" y="1707"/>
                    </a:lnTo>
                    <a:lnTo>
                      <a:pt x="413" y="1688"/>
                    </a:lnTo>
                    <a:lnTo>
                      <a:pt x="436" y="1669"/>
                    </a:lnTo>
                    <a:lnTo>
                      <a:pt x="458" y="1652"/>
                    </a:lnTo>
                    <a:lnTo>
                      <a:pt x="481" y="1634"/>
                    </a:lnTo>
                    <a:lnTo>
                      <a:pt x="504" y="1618"/>
                    </a:lnTo>
                    <a:lnTo>
                      <a:pt x="528" y="1602"/>
                    </a:lnTo>
                    <a:lnTo>
                      <a:pt x="552" y="1586"/>
                    </a:lnTo>
                    <a:lnTo>
                      <a:pt x="576" y="1570"/>
                    </a:lnTo>
                    <a:lnTo>
                      <a:pt x="601" y="1556"/>
                    </a:lnTo>
                    <a:lnTo>
                      <a:pt x="627" y="1542"/>
                    </a:lnTo>
                    <a:lnTo>
                      <a:pt x="652" y="1529"/>
                    </a:lnTo>
                    <a:lnTo>
                      <a:pt x="678" y="1516"/>
                    </a:lnTo>
                    <a:lnTo>
                      <a:pt x="705" y="1504"/>
                    </a:lnTo>
                    <a:lnTo>
                      <a:pt x="731" y="1493"/>
                    </a:lnTo>
                    <a:lnTo>
                      <a:pt x="758" y="1481"/>
                    </a:lnTo>
                    <a:lnTo>
                      <a:pt x="785" y="1471"/>
                    </a:lnTo>
                    <a:lnTo>
                      <a:pt x="813" y="1461"/>
                    </a:lnTo>
                    <a:lnTo>
                      <a:pt x="841" y="1452"/>
                    </a:lnTo>
                    <a:lnTo>
                      <a:pt x="869" y="1444"/>
                    </a:lnTo>
                    <a:lnTo>
                      <a:pt x="898" y="1436"/>
                    </a:lnTo>
                    <a:lnTo>
                      <a:pt x="927" y="1429"/>
                    </a:lnTo>
                    <a:lnTo>
                      <a:pt x="955" y="1423"/>
                    </a:lnTo>
                    <a:lnTo>
                      <a:pt x="985" y="1418"/>
                    </a:lnTo>
                    <a:lnTo>
                      <a:pt x="1015" y="1413"/>
                    </a:lnTo>
                    <a:lnTo>
                      <a:pt x="1044" y="1409"/>
                    </a:lnTo>
                    <a:lnTo>
                      <a:pt x="1075" y="1405"/>
                    </a:lnTo>
                    <a:lnTo>
                      <a:pt x="1105" y="1403"/>
                    </a:lnTo>
                    <a:lnTo>
                      <a:pt x="1135" y="1401"/>
                    </a:lnTo>
                    <a:lnTo>
                      <a:pt x="1166" y="1400"/>
                    </a:lnTo>
                    <a:lnTo>
                      <a:pt x="1197" y="1399"/>
                    </a:lnTo>
                    <a:close/>
                    <a:moveTo>
                      <a:pt x="1474" y="385"/>
                    </a:moveTo>
                    <a:lnTo>
                      <a:pt x="1461" y="372"/>
                    </a:lnTo>
                    <a:lnTo>
                      <a:pt x="1447" y="360"/>
                    </a:lnTo>
                    <a:lnTo>
                      <a:pt x="1431" y="348"/>
                    </a:lnTo>
                    <a:lnTo>
                      <a:pt x="1416" y="337"/>
                    </a:lnTo>
                    <a:lnTo>
                      <a:pt x="1400" y="327"/>
                    </a:lnTo>
                    <a:lnTo>
                      <a:pt x="1384" y="318"/>
                    </a:lnTo>
                    <a:lnTo>
                      <a:pt x="1367" y="309"/>
                    </a:lnTo>
                    <a:lnTo>
                      <a:pt x="1350" y="302"/>
                    </a:lnTo>
                    <a:lnTo>
                      <a:pt x="1331" y="295"/>
                    </a:lnTo>
                    <a:lnTo>
                      <a:pt x="1313" y="289"/>
                    </a:lnTo>
                    <a:lnTo>
                      <a:pt x="1295" y="284"/>
                    </a:lnTo>
                    <a:lnTo>
                      <a:pt x="1276" y="279"/>
                    </a:lnTo>
                    <a:lnTo>
                      <a:pt x="1257" y="276"/>
                    </a:lnTo>
                    <a:lnTo>
                      <a:pt x="1237" y="273"/>
                    </a:lnTo>
                    <a:lnTo>
                      <a:pt x="1217" y="272"/>
                    </a:lnTo>
                    <a:lnTo>
                      <a:pt x="1197" y="271"/>
                    </a:lnTo>
                    <a:lnTo>
                      <a:pt x="1177" y="272"/>
                    </a:lnTo>
                    <a:lnTo>
                      <a:pt x="1156" y="273"/>
                    </a:lnTo>
                    <a:lnTo>
                      <a:pt x="1137" y="276"/>
                    </a:lnTo>
                    <a:lnTo>
                      <a:pt x="1118" y="279"/>
                    </a:lnTo>
                    <a:lnTo>
                      <a:pt x="1099" y="284"/>
                    </a:lnTo>
                    <a:lnTo>
                      <a:pt x="1081" y="289"/>
                    </a:lnTo>
                    <a:lnTo>
                      <a:pt x="1062" y="295"/>
                    </a:lnTo>
                    <a:lnTo>
                      <a:pt x="1044" y="302"/>
                    </a:lnTo>
                    <a:lnTo>
                      <a:pt x="1027" y="309"/>
                    </a:lnTo>
                    <a:lnTo>
                      <a:pt x="1010" y="318"/>
                    </a:lnTo>
                    <a:lnTo>
                      <a:pt x="994" y="327"/>
                    </a:lnTo>
                    <a:lnTo>
                      <a:pt x="978" y="337"/>
                    </a:lnTo>
                    <a:lnTo>
                      <a:pt x="962" y="348"/>
                    </a:lnTo>
                    <a:lnTo>
                      <a:pt x="947" y="360"/>
                    </a:lnTo>
                    <a:lnTo>
                      <a:pt x="933" y="372"/>
                    </a:lnTo>
                    <a:lnTo>
                      <a:pt x="920" y="385"/>
                    </a:lnTo>
                    <a:lnTo>
                      <a:pt x="907" y="398"/>
                    </a:lnTo>
                    <a:lnTo>
                      <a:pt x="895" y="412"/>
                    </a:lnTo>
                    <a:lnTo>
                      <a:pt x="883" y="427"/>
                    </a:lnTo>
                    <a:lnTo>
                      <a:pt x="871" y="442"/>
                    </a:lnTo>
                    <a:lnTo>
                      <a:pt x="861" y="459"/>
                    </a:lnTo>
                    <a:lnTo>
                      <a:pt x="852" y="475"/>
                    </a:lnTo>
                    <a:lnTo>
                      <a:pt x="843" y="491"/>
                    </a:lnTo>
                    <a:lnTo>
                      <a:pt x="836" y="508"/>
                    </a:lnTo>
                    <a:lnTo>
                      <a:pt x="829" y="526"/>
                    </a:lnTo>
                    <a:lnTo>
                      <a:pt x="822" y="545"/>
                    </a:lnTo>
                    <a:lnTo>
                      <a:pt x="817" y="563"/>
                    </a:lnTo>
                    <a:lnTo>
                      <a:pt x="813" y="581"/>
                    </a:lnTo>
                    <a:lnTo>
                      <a:pt x="809" y="600"/>
                    </a:lnTo>
                    <a:lnTo>
                      <a:pt x="807" y="620"/>
                    </a:lnTo>
                    <a:lnTo>
                      <a:pt x="806" y="640"/>
                    </a:lnTo>
                    <a:lnTo>
                      <a:pt x="805" y="660"/>
                    </a:lnTo>
                    <a:lnTo>
                      <a:pt x="806" y="680"/>
                    </a:lnTo>
                    <a:lnTo>
                      <a:pt x="807" y="699"/>
                    </a:lnTo>
                    <a:lnTo>
                      <a:pt x="809" y="719"/>
                    </a:lnTo>
                    <a:lnTo>
                      <a:pt x="813" y="738"/>
                    </a:lnTo>
                    <a:lnTo>
                      <a:pt x="817" y="757"/>
                    </a:lnTo>
                    <a:lnTo>
                      <a:pt x="822" y="775"/>
                    </a:lnTo>
                    <a:lnTo>
                      <a:pt x="829" y="793"/>
                    </a:lnTo>
                    <a:lnTo>
                      <a:pt x="836" y="811"/>
                    </a:lnTo>
                    <a:lnTo>
                      <a:pt x="843" y="829"/>
                    </a:lnTo>
                    <a:lnTo>
                      <a:pt x="852" y="845"/>
                    </a:lnTo>
                    <a:lnTo>
                      <a:pt x="861" y="861"/>
                    </a:lnTo>
                    <a:lnTo>
                      <a:pt x="871" y="877"/>
                    </a:lnTo>
                    <a:lnTo>
                      <a:pt x="883" y="892"/>
                    </a:lnTo>
                    <a:lnTo>
                      <a:pt x="895" y="907"/>
                    </a:lnTo>
                    <a:lnTo>
                      <a:pt x="907" y="921"/>
                    </a:lnTo>
                    <a:lnTo>
                      <a:pt x="920" y="935"/>
                    </a:lnTo>
                    <a:lnTo>
                      <a:pt x="933" y="948"/>
                    </a:lnTo>
                    <a:lnTo>
                      <a:pt x="947" y="960"/>
                    </a:lnTo>
                    <a:lnTo>
                      <a:pt x="962" y="971"/>
                    </a:lnTo>
                    <a:lnTo>
                      <a:pt x="978" y="982"/>
                    </a:lnTo>
                    <a:lnTo>
                      <a:pt x="994" y="992"/>
                    </a:lnTo>
                    <a:lnTo>
                      <a:pt x="1010" y="1001"/>
                    </a:lnTo>
                    <a:lnTo>
                      <a:pt x="1027" y="1010"/>
                    </a:lnTo>
                    <a:lnTo>
                      <a:pt x="1044" y="1018"/>
                    </a:lnTo>
                    <a:lnTo>
                      <a:pt x="1062" y="1025"/>
                    </a:lnTo>
                    <a:lnTo>
                      <a:pt x="1081" y="1031"/>
                    </a:lnTo>
                    <a:lnTo>
                      <a:pt x="1099" y="1036"/>
                    </a:lnTo>
                    <a:lnTo>
                      <a:pt x="1118" y="1041"/>
                    </a:lnTo>
                    <a:lnTo>
                      <a:pt x="1137" y="1044"/>
                    </a:lnTo>
                    <a:lnTo>
                      <a:pt x="1156" y="1047"/>
                    </a:lnTo>
                    <a:lnTo>
                      <a:pt x="1177" y="1048"/>
                    </a:lnTo>
                    <a:lnTo>
                      <a:pt x="1197" y="1049"/>
                    </a:lnTo>
                    <a:lnTo>
                      <a:pt x="1217" y="1048"/>
                    </a:lnTo>
                    <a:lnTo>
                      <a:pt x="1237" y="1047"/>
                    </a:lnTo>
                    <a:lnTo>
                      <a:pt x="1257" y="1044"/>
                    </a:lnTo>
                    <a:lnTo>
                      <a:pt x="1276" y="1041"/>
                    </a:lnTo>
                    <a:lnTo>
                      <a:pt x="1295" y="1036"/>
                    </a:lnTo>
                    <a:lnTo>
                      <a:pt x="1313" y="1031"/>
                    </a:lnTo>
                    <a:lnTo>
                      <a:pt x="1331" y="1025"/>
                    </a:lnTo>
                    <a:lnTo>
                      <a:pt x="1350" y="1018"/>
                    </a:lnTo>
                    <a:lnTo>
                      <a:pt x="1367" y="1010"/>
                    </a:lnTo>
                    <a:lnTo>
                      <a:pt x="1384" y="1001"/>
                    </a:lnTo>
                    <a:lnTo>
                      <a:pt x="1400" y="992"/>
                    </a:lnTo>
                    <a:lnTo>
                      <a:pt x="1416" y="982"/>
                    </a:lnTo>
                    <a:lnTo>
                      <a:pt x="1431" y="971"/>
                    </a:lnTo>
                    <a:lnTo>
                      <a:pt x="1447" y="960"/>
                    </a:lnTo>
                    <a:lnTo>
                      <a:pt x="1461" y="948"/>
                    </a:lnTo>
                    <a:lnTo>
                      <a:pt x="1474" y="935"/>
                    </a:lnTo>
                    <a:lnTo>
                      <a:pt x="1487" y="921"/>
                    </a:lnTo>
                    <a:lnTo>
                      <a:pt x="1499" y="907"/>
                    </a:lnTo>
                    <a:lnTo>
                      <a:pt x="1511" y="892"/>
                    </a:lnTo>
                    <a:lnTo>
                      <a:pt x="1522" y="877"/>
                    </a:lnTo>
                    <a:lnTo>
                      <a:pt x="1533" y="861"/>
                    </a:lnTo>
                    <a:lnTo>
                      <a:pt x="1542" y="845"/>
                    </a:lnTo>
                    <a:lnTo>
                      <a:pt x="1551" y="829"/>
                    </a:lnTo>
                    <a:lnTo>
                      <a:pt x="1559" y="811"/>
                    </a:lnTo>
                    <a:lnTo>
                      <a:pt x="1565" y="793"/>
                    </a:lnTo>
                    <a:lnTo>
                      <a:pt x="1572" y="775"/>
                    </a:lnTo>
                    <a:lnTo>
                      <a:pt x="1577" y="757"/>
                    </a:lnTo>
                    <a:lnTo>
                      <a:pt x="1581" y="738"/>
                    </a:lnTo>
                    <a:lnTo>
                      <a:pt x="1585" y="719"/>
                    </a:lnTo>
                    <a:lnTo>
                      <a:pt x="1587" y="699"/>
                    </a:lnTo>
                    <a:lnTo>
                      <a:pt x="1589" y="680"/>
                    </a:lnTo>
                    <a:lnTo>
                      <a:pt x="1589" y="660"/>
                    </a:lnTo>
                    <a:lnTo>
                      <a:pt x="1589" y="640"/>
                    </a:lnTo>
                    <a:lnTo>
                      <a:pt x="1587" y="620"/>
                    </a:lnTo>
                    <a:lnTo>
                      <a:pt x="1585" y="600"/>
                    </a:lnTo>
                    <a:lnTo>
                      <a:pt x="1581" y="581"/>
                    </a:lnTo>
                    <a:lnTo>
                      <a:pt x="1577" y="563"/>
                    </a:lnTo>
                    <a:lnTo>
                      <a:pt x="1572" y="545"/>
                    </a:lnTo>
                    <a:lnTo>
                      <a:pt x="1565" y="526"/>
                    </a:lnTo>
                    <a:lnTo>
                      <a:pt x="1559" y="508"/>
                    </a:lnTo>
                    <a:lnTo>
                      <a:pt x="1551" y="491"/>
                    </a:lnTo>
                    <a:lnTo>
                      <a:pt x="1542" y="475"/>
                    </a:lnTo>
                    <a:lnTo>
                      <a:pt x="1533" y="459"/>
                    </a:lnTo>
                    <a:lnTo>
                      <a:pt x="1522" y="442"/>
                    </a:lnTo>
                    <a:lnTo>
                      <a:pt x="1511" y="427"/>
                    </a:lnTo>
                    <a:lnTo>
                      <a:pt x="1499" y="412"/>
                    </a:lnTo>
                    <a:lnTo>
                      <a:pt x="1487" y="398"/>
                    </a:lnTo>
                    <a:lnTo>
                      <a:pt x="1474" y="385"/>
                    </a:lnTo>
                    <a:close/>
                    <a:moveTo>
                      <a:pt x="1197" y="0"/>
                    </a:moveTo>
                    <a:lnTo>
                      <a:pt x="1231" y="0"/>
                    </a:lnTo>
                    <a:lnTo>
                      <a:pt x="1265" y="3"/>
                    </a:lnTo>
                    <a:lnTo>
                      <a:pt x="1298" y="7"/>
                    </a:lnTo>
                    <a:lnTo>
                      <a:pt x="1331" y="13"/>
                    </a:lnTo>
                    <a:lnTo>
                      <a:pt x="1364" y="20"/>
                    </a:lnTo>
                    <a:lnTo>
                      <a:pt x="1395" y="29"/>
                    </a:lnTo>
                    <a:lnTo>
                      <a:pt x="1426" y="39"/>
                    </a:lnTo>
                    <a:lnTo>
                      <a:pt x="1457" y="51"/>
                    </a:lnTo>
                    <a:lnTo>
                      <a:pt x="1486" y="64"/>
                    </a:lnTo>
                    <a:lnTo>
                      <a:pt x="1514" y="79"/>
                    </a:lnTo>
                    <a:lnTo>
                      <a:pt x="1543" y="95"/>
                    </a:lnTo>
                    <a:lnTo>
                      <a:pt x="1570" y="112"/>
                    </a:lnTo>
                    <a:lnTo>
                      <a:pt x="1595" y="130"/>
                    </a:lnTo>
                    <a:lnTo>
                      <a:pt x="1621" y="150"/>
                    </a:lnTo>
                    <a:lnTo>
                      <a:pt x="1645" y="171"/>
                    </a:lnTo>
                    <a:lnTo>
                      <a:pt x="1668" y="193"/>
                    </a:lnTo>
                    <a:lnTo>
                      <a:pt x="1690" y="216"/>
                    </a:lnTo>
                    <a:lnTo>
                      <a:pt x="1712" y="239"/>
                    </a:lnTo>
                    <a:lnTo>
                      <a:pt x="1731" y="265"/>
                    </a:lnTo>
                    <a:lnTo>
                      <a:pt x="1750" y="291"/>
                    </a:lnTo>
                    <a:lnTo>
                      <a:pt x="1767" y="317"/>
                    </a:lnTo>
                    <a:lnTo>
                      <a:pt x="1783" y="345"/>
                    </a:lnTo>
                    <a:lnTo>
                      <a:pt x="1797" y="374"/>
                    </a:lnTo>
                    <a:lnTo>
                      <a:pt x="1811" y="403"/>
                    </a:lnTo>
                    <a:lnTo>
                      <a:pt x="1823" y="432"/>
                    </a:lnTo>
                    <a:lnTo>
                      <a:pt x="1834" y="464"/>
                    </a:lnTo>
                    <a:lnTo>
                      <a:pt x="1843" y="495"/>
                    </a:lnTo>
                    <a:lnTo>
                      <a:pt x="1850" y="526"/>
                    </a:lnTo>
                    <a:lnTo>
                      <a:pt x="1856" y="559"/>
                    </a:lnTo>
                    <a:lnTo>
                      <a:pt x="1860" y="592"/>
                    </a:lnTo>
                    <a:lnTo>
                      <a:pt x="1862" y="625"/>
                    </a:lnTo>
                    <a:lnTo>
                      <a:pt x="1863" y="660"/>
                    </a:lnTo>
                    <a:lnTo>
                      <a:pt x="1862" y="694"/>
                    </a:lnTo>
                    <a:lnTo>
                      <a:pt x="1860" y="727"/>
                    </a:lnTo>
                    <a:lnTo>
                      <a:pt x="1856" y="760"/>
                    </a:lnTo>
                    <a:lnTo>
                      <a:pt x="1850" y="793"/>
                    </a:lnTo>
                    <a:lnTo>
                      <a:pt x="1843" y="824"/>
                    </a:lnTo>
                    <a:lnTo>
                      <a:pt x="1834" y="856"/>
                    </a:lnTo>
                    <a:lnTo>
                      <a:pt x="1823" y="887"/>
                    </a:lnTo>
                    <a:lnTo>
                      <a:pt x="1811" y="916"/>
                    </a:lnTo>
                    <a:lnTo>
                      <a:pt x="1797" y="946"/>
                    </a:lnTo>
                    <a:lnTo>
                      <a:pt x="1783" y="974"/>
                    </a:lnTo>
                    <a:lnTo>
                      <a:pt x="1767" y="1002"/>
                    </a:lnTo>
                    <a:lnTo>
                      <a:pt x="1750" y="1029"/>
                    </a:lnTo>
                    <a:lnTo>
                      <a:pt x="1731" y="1055"/>
                    </a:lnTo>
                    <a:lnTo>
                      <a:pt x="1712" y="1080"/>
                    </a:lnTo>
                    <a:lnTo>
                      <a:pt x="1690" y="1103"/>
                    </a:lnTo>
                    <a:lnTo>
                      <a:pt x="1668" y="1127"/>
                    </a:lnTo>
                    <a:lnTo>
                      <a:pt x="1645" y="1149"/>
                    </a:lnTo>
                    <a:lnTo>
                      <a:pt x="1621" y="1169"/>
                    </a:lnTo>
                    <a:lnTo>
                      <a:pt x="1595" y="1189"/>
                    </a:lnTo>
                    <a:lnTo>
                      <a:pt x="1570" y="1208"/>
                    </a:lnTo>
                    <a:lnTo>
                      <a:pt x="1543" y="1225"/>
                    </a:lnTo>
                    <a:lnTo>
                      <a:pt x="1514" y="1241"/>
                    </a:lnTo>
                    <a:lnTo>
                      <a:pt x="1486" y="1255"/>
                    </a:lnTo>
                    <a:lnTo>
                      <a:pt x="1457" y="1268"/>
                    </a:lnTo>
                    <a:lnTo>
                      <a:pt x="1426" y="1280"/>
                    </a:lnTo>
                    <a:lnTo>
                      <a:pt x="1395" y="1290"/>
                    </a:lnTo>
                    <a:lnTo>
                      <a:pt x="1364" y="1299"/>
                    </a:lnTo>
                    <a:lnTo>
                      <a:pt x="1331" y="1307"/>
                    </a:lnTo>
                    <a:lnTo>
                      <a:pt x="1298" y="1313"/>
                    </a:lnTo>
                    <a:lnTo>
                      <a:pt x="1265" y="1317"/>
                    </a:lnTo>
                    <a:lnTo>
                      <a:pt x="1231" y="1320"/>
                    </a:lnTo>
                    <a:lnTo>
                      <a:pt x="1197" y="1320"/>
                    </a:lnTo>
                    <a:lnTo>
                      <a:pt x="1163" y="1320"/>
                    </a:lnTo>
                    <a:lnTo>
                      <a:pt x="1129" y="1317"/>
                    </a:lnTo>
                    <a:lnTo>
                      <a:pt x="1096" y="1313"/>
                    </a:lnTo>
                    <a:lnTo>
                      <a:pt x="1062" y="1307"/>
                    </a:lnTo>
                    <a:lnTo>
                      <a:pt x="1030" y="1299"/>
                    </a:lnTo>
                    <a:lnTo>
                      <a:pt x="999" y="1290"/>
                    </a:lnTo>
                    <a:lnTo>
                      <a:pt x="967" y="1280"/>
                    </a:lnTo>
                    <a:lnTo>
                      <a:pt x="938" y="1268"/>
                    </a:lnTo>
                    <a:lnTo>
                      <a:pt x="908" y="1255"/>
                    </a:lnTo>
                    <a:lnTo>
                      <a:pt x="879" y="1241"/>
                    </a:lnTo>
                    <a:lnTo>
                      <a:pt x="851" y="1225"/>
                    </a:lnTo>
                    <a:lnTo>
                      <a:pt x="824" y="1208"/>
                    </a:lnTo>
                    <a:lnTo>
                      <a:pt x="799" y="1189"/>
                    </a:lnTo>
                    <a:lnTo>
                      <a:pt x="773" y="1169"/>
                    </a:lnTo>
                    <a:lnTo>
                      <a:pt x="749" y="1149"/>
                    </a:lnTo>
                    <a:lnTo>
                      <a:pt x="726" y="1127"/>
                    </a:lnTo>
                    <a:lnTo>
                      <a:pt x="704" y="1103"/>
                    </a:lnTo>
                    <a:lnTo>
                      <a:pt x="682" y="1080"/>
                    </a:lnTo>
                    <a:lnTo>
                      <a:pt x="663" y="1055"/>
                    </a:lnTo>
                    <a:lnTo>
                      <a:pt x="644" y="1029"/>
                    </a:lnTo>
                    <a:lnTo>
                      <a:pt x="627" y="1002"/>
                    </a:lnTo>
                    <a:lnTo>
                      <a:pt x="611" y="974"/>
                    </a:lnTo>
                    <a:lnTo>
                      <a:pt x="596" y="946"/>
                    </a:lnTo>
                    <a:lnTo>
                      <a:pt x="583" y="916"/>
                    </a:lnTo>
                    <a:lnTo>
                      <a:pt x="571" y="887"/>
                    </a:lnTo>
                    <a:lnTo>
                      <a:pt x="560" y="856"/>
                    </a:lnTo>
                    <a:lnTo>
                      <a:pt x="552" y="824"/>
                    </a:lnTo>
                    <a:lnTo>
                      <a:pt x="544" y="793"/>
                    </a:lnTo>
                    <a:lnTo>
                      <a:pt x="538" y="760"/>
                    </a:lnTo>
                    <a:lnTo>
                      <a:pt x="534" y="727"/>
                    </a:lnTo>
                    <a:lnTo>
                      <a:pt x="532" y="694"/>
                    </a:lnTo>
                    <a:lnTo>
                      <a:pt x="531" y="660"/>
                    </a:lnTo>
                    <a:lnTo>
                      <a:pt x="532" y="625"/>
                    </a:lnTo>
                    <a:lnTo>
                      <a:pt x="534" y="592"/>
                    </a:lnTo>
                    <a:lnTo>
                      <a:pt x="538" y="559"/>
                    </a:lnTo>
                    <a:lnTo>
                      <a:pt x="544" y="526"/>
                    </a:lnTo>
                    <a:lnTo>
                      <a:pt x="552" y="495"/>
                    </a:lnTo>
                    <a:lnTo>
                      <a:pt x="560" y="464"/>
                    </a:lnTo>
                    <a:lnTo>
                      <a:pt x="571" y="432"/>
                    </a:lnTo>
                    <a:lnTo>
                      <a:pt x="583" y="403"/>
                    </a:lnTo>
                    <a:lnTo>
                      <a:pt x="596" y="374"/>
                    </a:lnTo>
                    <a:lnTo>
                      <a:pt x="611" y="345"/>
                    </a:lnTo>
                    <a:lnTo>
                      <a:pt x="627" y="317"/>
                    </a:lnTo>
                    <a:lnTo>
                      <a:pt x="644" y="291"/>
                    </a:lnTo>
                    <a:lnTo>
                      <a:pt x="663" y="265"/>
                    </a:lnTo>
                    <a:lnTo>
                      <a:pt x="682" y="239"/>
                    </a:lnTo>
                    <a:lnTo>
                      <a:pt x="704" y="216"/>
                    </a:lnTo>
                    <a:lnTo>
                      <a:pt x="726" y="193"/>
                    </a:lnTo>
                    <a:lnTo>
                      <a:pt x="749" y="171"/>
                    </a:lnTo>
                    <a:lnTo>
                      <a:pt x="773" y="150"/>
                    </a:lnTo>
                    <a:lnTo>
                      <a:pt x="799" y="130"/>
                    </a:lnTo>
                    <a:lnTo>
                      <a:pt x="824" y="112"/>
                    </a:lnTo>
                    <a:lnTo>
                      <a:pt x="851" y="95"/>
                    </a:lnTo>
                    <a:lnTo>
                      <a:pt x="879" y="79"/>
                    </a:lnTo>
                    <a:lnTo>
                      <a:pt x="908" y="64"/>
                    </a:lnTo>
                    <a:lnTo>
                      <a:pt x="938" y="51"/>
                    </a:lnTo>
                    <a:lnTo>
                      <a:pt x="967" y="39"/>
                    </a:lnTo>
                    <a:lnTo>
                      <a:pt x="999" y="29"/>
                    </a:lnTo>
                    <a:lnTo>
                      <a:pt x="1030" y="20"/>
                    </a:lnTo>
                    <a:lnTo>
                      <a:pt x="1062" y="13"/>
                    </a:lnTo>
                    <a:lnTo>
                      <a:pt x="1096" y="7"/>
                    </a:lnTo>
                    <a:lnTo>
                      <a:pt x="1129" y="3"/>
                    </a:lnTo>
                    <a:lnTo>
                      <a:pt x="1163" y="0"/>
                    </a:ln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D74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Овал 4"/>
              <p:cNvSpPr>
                <a:spLocks noChangeArrowheads="1"/>
              </p:cNvSpPr>
              <p:nvPr/>
            </p:nvSpPr>
            <p:spPr bwMode="auto">
              <a:xfrm>
                <a:off x="6599187" y="4712939"/>
                <a:ext cx="616236" cy="61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30" name="Овал 20"/>
              <p:cNvSpPr>
                <a:spLocks noChangeArrowheads="1"/>
              </p:cNvSpPr>
              <p:nvPr/>
            </p:nvSpPr>
            <p:spPr bwMode="auto">
              <a:xfrm>
                <a:off x="7680274" y="4712939"/>
                <a:ext cx="616236" cy="61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defTabSz="4492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30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02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74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4613" indent="-227013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ru-RU" altLang="ru-RU"/>
              </a:p>
            </p:txBody>
          </p:sp>
          <p:sp>
            <p:nvSpPr>
              <p:cNvPr id="31" name="Freeform 32"/>
              <p:cNvSpPr>
                <a:spLocks noEditPoints="1"/>
              </p:cNvSpPr>
              <p:nvPr/>
            </p:nvSpPr>
            <p:spPr bwMode="auto">
              <a:xfrm>
                <a:off x="7527137" y="4756980"/>
                <a:ext cx="921290" cy="1048284"/>
              </a:xfrm>
              <a:custGeom>
                <a:avLst/>
                <a:gdLst>
                  <a:gd name="T0" fmla="*/ 251146658 w 2392"/>
                  <a:gd name="T1" fmla="*/ 269140276 h 2723"/>
                  <a:gd name="T2" fmla="*/ 221181239 w 2392"/>
                  <a:gd name="T3" fmla="*/ 254912410 h 2723"/>
                  <a:gd name="T4" fmla="*/ 187952019 w 2392"/>
                  <a:gd name="T5" fmla="*/ 248243122 h 2723"/>
                  <a:gd name="T6" fmla="*/ 153239568 w 2392"/>
                  <a:gd name="T7" fmla="*/ 249873486 h 2723"/>
                  <a:gd name="T8" fmla="*/ 121197009 w 2392"/>
                  <a:gd name="T9" fmla="*/ 259803119 h 2723"/>
                  <a:gd name="T10" fmla="*/ 93011775 w 2392"/>
                  <a:gd name="T11" fmla="*/ 276698469 h 2723"/>
                  <a:gd name="T12" fmla="*/ 63639493 w 2392"/>
                  <a:gd name="T13" fmla="*/ 307969901 h 2723"/>
                  <a:gd name="T14" fmla="*/ 43019852 w 2392"/>
                  <a:gd name="T15" fmla="*/ 357766664 h 2723"/>
                  <a:gd name="T16" fmla="*/ 109181338 w 2392"/>
                  <a:gd name="T17" fmla="*/ 363250232 h 2723"/>
                  <a:gd name="T18" fmla="*/ 208868614 w 2392"/>
                  <a:gd name="T19" fmla="*/ 363250232 h 2723"/>
                  <a:gd name="T20" fmla="*/ 292831179 w 2392"/>
                  <a:gd name="T21" fmla="*/ 363250232 h 2723"/>
                  <a:gd name="T22" fmla="*/ 301732104 w 2392"/>
                  <a:gd name="T23" fmla="*/ 326792046 h 2723"/>
                  <a:gd name="T24" fmla="*/ 177419579 w 2392"/>
                  <a:gd name="T25" fmla="*/ 207486702 h 2723"/>
                  <a:gd name="T26" fmla="*/ 221774377 w 2392"/>
                  <a:gd name="T27" fmla="*/ 212970656 h 2723"/>
                  <a:gd name="T28" fmla="*/ 261975667 w 2392"/>
                  <a:gd name="T29" fmla="*/ 228828502 h 2723"/>
                  <a:gd name="T30" fmla="*/ 296836788 w 2392"/>
                  <a:gd name="T31" fmla="*/ 253133830 h 2723"/>
                  <a:gd name="T32" fmla="*/ 324576784 w 2392"/>
                  <a:gd name="T33" fmla="*/ 284998122 h 2723"/>
                  <a:gd name="T34" fmla="*/ 344010148 w 2392"/>
                  <a:gd name="T35" fmla="*/ 322790243 h 2723"/>
                  <a:gd name="T36" fmla="*/ 353949065 w 2392"/>
                  <a:gd name="T37" fmla="*/ 365177027 h 2723"/>
                  <a:gd name="T38" fmla="*/ 351427072 w 2392"/>
                  <a:gd name="T39" fmla="*/ 394373449 h 2723"/>
                  <a:gd name="T40" fmla="*/ 334664370 w 2392"/>
                  <a:gd name="T41" fmla="*/ 403413792 h 2723"/>
                  <a:gd name="T42" fmla="*/ 236312040 w 2392"/>
                  <a:gd name="T43" fmla="*/ 403413792 h 2723"/>
                  <a:gd name="T44" fmla="*/ 166293615 w 2392"/>
                  <a:gd name="T45" fmla="*/ 403562007 h 2723"/>
                  <a:gd name="T46" fmla="*/ 74468888 w 2392"/>
                  <a:gd name="T47" fmla="*/ 403413792 h 2723"/>
                  <a:gd name="T48" fmla="*/ 9048824 w 2392"/>
                  <a:gd name="T49" fmla="*/ 399857018 h 2723"/>
                  <a:gd name="T50" fmla="*/ 0 w 2392"/>
                  <a:gd name="T51" fmla="*/ 383258097 h 2723"/>
                  <a:gd name="T52" fmla="*/ 4450462 w 2392"/>
                  <a:gd name="T53" fmla="*/ 343539182 h 2723"/>
                  <a:gd name="T54" fmla="*/ 19432979 w 2392"/>
                  <a:gd name="T55" fmla="*/ 303227407 h 2723"/>
                  <a:gd name="T56" fmla="*/ 43168137 w 2392"/>
                  <a:gd name="T57" fmla="*/ 268250986 h 2723"/>
                  <a:gd name="T58" fmla="*/ 74765457 w 2392"/>
                  <a:gd name="T59" fmla="*/ 239943854 h 2723"/>
                  <a:gd name="T60" fmla="*/ 112296469 w 2392"/>
                  <a:gd name="T61" fmla="*/ 219787774 h 2723"/>
                  <a:gd name="T62" fmla="*/ 154722798 w 2392"/>
                  <a:gd name="T63" fmla="*/ 208968852 h 2723"/>
                  <a:gd name="T64" fmla="*/ 210055275 w 2392"/>
                  <a:gd name="T65" fmla="*/ 50241407 h 2723"/>
                  <a:gd name="T66" fmla="*/ 183501556 w 2392"/>
                  <a:gd name="T67" fmla="*/ 40608205 h 2723"/>
                  <a:gd name="T68" fmla="*/ 154722798 w 2392"/>
                  <a:gd name="T69" fmla="*/ 44757839 h 2723"/>
                  <a:gd name="T70" fmla="*/ 132619541 w 2392"/>
                  <a:gd name="T71" fmla="*/ 61356759 h 2723"/>
                  <a:gd name="T72" fmla="*/ 120455586 w 2392"/>
                  <a:gd name="T73" fmla="*/ 86255333 h 2723"/>
                  <a:gd name="T74" fmla="*/ 121938817 w 2392"/>
                  <a:gd name="T75" fmla="*/ 115007111 h 2723"/>
                  <a:gd name="T76" fmla="*/ 136328196 w 2392"/>
                  <a:gd name="T77" fmla="*/ 138719965 h 2723"/>
                  <a:gd name="T78" fmla="*/ 160211638 w 2392"/>
                  <a:gd name="T79" fmla="*/ 152947446 h 2723"/>
                  <a:gd name="T80" fmla="*/ 189138680 w 2392"/>
                  <a:gd name="T81" fmla="*/ 154429596 h 2723"/>
                  <a:gd name="T82" fmla="*/ 214505738 w 2392"/>
                  <a:gd name="T83" fmla="*/ 142424954 h 2723"/>
                  <a:gd name="T84" fmla="*/ 231120155 w 2392"/>
                  <a:gd name="T85" fmla="*/ 120342464 h 2723"/>
                  <a:gd name="T86" fmla="*/ 235273663 w 2392"/>
                  <a:gd name="T87" fmla="*/ 92035331 h 2723"/>
                  <a:gd name="T88" fmla="*/ 225779601 w 2392"/>
                  <a:gd name="T89" fmla="*/ 65802823 h 2723"/>
                  <a:gd name="T90" fmla="*/ 202193113 w 2392"/>
                  <a:gd name="T91" fmla="*/ 3112129 h 2723"/>
                  <a:gd name="T92" fmla="*/ 243877634 w 2392"/>
                  <a:gd name="T93" fmla="*/ 25491433 h 2723"/>
                  <a:gd name="T94" fmla="*/ 270431353 w 2392"/>
                  <a:gd name="T95" fmla="*/ 64321059 h 2723"/>
                  <a:gd name="T96" fmla="*/ 275178385 w 2392"/>
                  <a:gd name="T97" fmla="*/ 112783886 h 2723"/>
                  <a:gd name="T98" fmla="*/ 256783782 w 2392"/>
                  <a:gd name="T99" fmla="*/ 156504220 h 2723"/>
                  <a:gd name="T100" fmla="*/ 220291146 w 2392"/>
                  <a:gd name="T101" fmla="*/ 186145287 h 2723"/>
                  <a:gd name="T102" fmla="*/ 172375978 w 2392"/>
                  <a:gd name="T103" fmla="*/ 195630660 h 2723"/>
                  <a:gd name="T104" fmla="*/ 126092325 w 2392"/>
                  <a:gd name="T105" fmla="*/ 181699224 h 2723"/>
                  <a:gd name="T106" fmla="*/ 92863490 w 2392"/>
                  <a:gd name="T107" fmla="*/ 148797812 h 2723"/>
                  <a:gd name="T108" fmla="*/ 78770680 w 2392"/>
                  <a:gd name="T109" fmla="*/ 103002469 h 2723"/>
                  <a:gd name="T110" fmla="*/ 88413028 w 2392"/>
                  <a:gd name="T111" fmla="*/ 55576761 h 2723"/>
                  <a:gd name="T112" fmla="*/ 118378447 w 2392"/>
                  <a:gd name="T113" fmla="*/ 19563220 h 2723"/>
                  <a:gd name="T114" fmla="*/ 162436676 w 2392"/>
                  <a:gd name="T115" fmla="*/ 1185720 h 27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2" h="2723">
                    <a:moveTo>
                      <a:pt x="1848" y="1940"/>
                    </a:moveTo>
                    <a:lnTo>
                      <a:pt x="1832" y="1925"/>
                    </a:lnTo>
                    <a:lnTo>
                      <a:pt x="1816" y="1909"/>
                    </a:lnTo>
                    <a:lnTo>
                      <a:pt x="1800" y="1895"/>
                    </a:lnTo>
                    <a:lnTo>
                      <a:pt x="1783" y="1881"/>
                    </a:lnTo>
                    <a:lnTo>
                      <a:pt x="1765" y="1867"/>
                    </a:lnTo>
                    <a:lnTo>
                      <a:pt x="1748" y="1854"/>
                    </a:lnTo>
                    <a:lnTo>
                      <a:pt x="1730" y="1841"/>
                    </a:lnTo>
                    <a:lnTo>
                      <a:pt x="1712" y="1828"/>
                    </a:lnTo>
                    <a:lnTo>
                      <a:pt x="1693" y="1816"/>
                    </a:lnTo>
                    <a:lnTo>
                      <a:pt x="1674" y="1804"/>
                    </a:lnTo>
                    <a:lnTo>
                      <a:pt x="1655" y="1793"/>
                    </a:lnTo>
                    <a:lnTo>
                      <a:pt x="1636" y="1782"/>
                    </a:lnTo>
                    <a:lnTo>
                      <a:pt x="1616" y="1772"/>
                    </a:lnTo>
                    <a:lnTo>
                      <a:pt x="1595" y="1762"/>
                    </a:lnTo>
                    <a:lnTo>
                      <a:pt x="1575" y="1753"/>
                    </a:lnTo>
                    <a:lnTo>
                      <a:pt x="1555" y="1744"/>
                    </a:lnTo>
                    <a:lnTo>
                      <a:pt x="1534" y="1736"/>
                    </a:lnTo>
                    <a:lnTo>
                      <a:pt x="1514" y="1727"/>
                    </a:lnTo>
                    <a:lnTo>
                      <a:pt x="1491" y="1720"/>
                    </a:lnTo>
                    <a:lnTo>
                      <a:pt x="1470" y="1713"/>
                    </a:lnTo>
                    <a:lnTo>
                      <a:pt x="1449" y="1706"/>
                    </a:lnTo>
                    <a:lnTo>
                      <a:pt x="1427" y="1701"/>
                    </a:lnTo>
                    <a:lnTo>
                      <a:pt x="1404" y="1695"/>
                    </a:lnTo>
                    <a:lnTo>
                      <a:pt x="1382" y="1690"/>
                    </a:lnTo>
                    <a:lnTo>
                      <a:pt x="1359" y="1686"/>
                    </a:lnTo>
                    <a:lnTo>
                      <a:pt x="1337" y="1682"/>
                    </a:lnTo>
                    <a:lnTo>
                      <a:pt x="1313" y="1679"/>
                    </a:lnTo>
                    <a:lnTo>
                      <a:pt x="1290" y="1677"/>
                    </a:lnTo>
                    <a:lnTo>
                      <a:pt x="1267" y="1675"/>
                    </a:lnTo>
                    <a:lnTo>
                      <a:pt x="1244" y="1673"/>
                    </a:lnTo>
                    <a:lnTo>
                      <a:pt x="1220" y="1672"/>
                    </a:lnTo>
                    <a:lnTo>
                      <a:pt x="1196" y="1672"/>
                    </a:lnTo>
                    <a:lnTo>
                      <a:pt x="1172" y="1672"/>
                    </a:lnTo>
                    <a:lnTo>
                      <a:pt x="1149" y="1673"/>
                    </a:lnTo>
                    <a:lnTo>
                      <a:pt x="1125" y="1675"/>
                    </a:lnTo>
                    <a:lnTo>
                      <a:pt x="1102" y="1677"/>
                    </a:lnTo>
                    <a:lnTo>
                      <a:pt x="1079" y="1679"/>
                    </a:lnTo>
                    <a:lnTo>
                      <a:pt x="1056" y="1682"/>
                    </a:lnTo>
                    <a:lnTo>
                      <a:pt x="1033" y="1686"/>
                    </a:lnTo>
                    <a:lnTo>
                      <a:pt x="1010" y="1690"/>
                    </a:lnTo>
                    <a:lnTo>
                      <a:pt x="988" y="1695"/>
                    </a:lnTo>
                    <a:lnTo>
                      <a:pt x="966" y="1701"/>
                    </a:lnTo>
                    <a:lnTo>
                      <a:pt x="943" y="1706"/>
                    </a:lnTo>
                    <a:lnTo>
                      <a:pt x="922" y="1713"/>
                    </a:lnTo>
                    <a:lnTo>
                      <a:pt x="900" y="1720"/>
                    </a:lnTo>
                    <a:lnTo>
                      <a:pt x="879" y="1727"/>
                    </a:lnTo>
                    <a:lnTo>
                      <a:pt x="858" y="1736"/>
                    </a:lnTo>
                    <a:lnTo>
                      <a:pt x="837" y="1744"/>
                    </a:lnTo>
                    <a:lnTo>
                      <a:pt x="817" y="1753"/>
                    </a:lnTo>
                    <a:lnTo>
                      <a:pt x="797" y="1762"/>
                    </a:lnTo>
                    <a:lnTo>
                      <a:pt x="777" y="1772"/>
                    </a:lnTo>
                    <a:lnTo>
                      <a:pt x="756" y="1782"/>
                    </a:lnTo>
                    <a:lnTo>
                      <a:pt x="737" y="1793"/>
                    </a:lnTo>
                    <a:lnTo>
                      <a:pt x="718" y="1804"/>
                    </a:lnTo>
                    <a:lnTo>
                      <a:pt x="699" y="1816"/>
                    </a:lnTo>
                    <a:lnTo>
                      <a:pt x="681" y="1828"/>
                    </a:lnTo>
                    <a:lnTo>
                      <a:pt x="662" y="1841"/>
                    </a:lnTo>
                    <a:lnTo>
                      <a:pt x="644" y="1854"/>
                    </a:lnTo>
                    <a:lnTo>
                      <a:pt x="627" y="1867"/>
                    </a:lnTo>
                    <a:lnTo>
                      <a:pt x="610" y="1881"/>
                    </a:lnTo>
                    <a:lnTo>
                      <a:pt x="593" y="1895"/>
                    </a:lnTo>
                    <a:lnTo>
                      <a:pt x="576" y="1909"/>
                    </a:lnTo>
                    <a:lnTo>
                      <a:pt x="560" y="1925"/>
                    </a:lnTo>
                    <a:lnTo>
                      <a:pt x="544" y="1940"/>
                    </a:lnTo>
                    <a:lnTo>
                      <a:pt x="519" y="1965"/>
                    </a:lnTo>
                    <a:lnTo>
                      <a:pt x="495" y="1992"/>
                    </a:lnTo>
                    <a:lnTo>
                      <a:pt x="472" y="2020"/>
                    </a:lnTo>
                    <a:lnTo>
                      <a:pt x="450" y="2049"/>
                    </a:lnTo>
                    <a:lnTo>
                      <a:pt x="429" y="2078"/>
                    </a:lnTo>
                    <a:lnTo>
                      <a:pt x="410" y="2109"/>
                    </a:lnTo>
                    <a:lnTo>
                      <a:pt x="391" y="2140"/>
                    </a:lnTo>
                    <a:lnTo>
                      <a:pt x="374" y="2171"/>
                    </a:lnTo>
                    <a:lnTo>
                      <a:pt x="358" y="2205"/>
                    </a:lnTo>
                    <a:lnTo>
                      <a:pt x="343" y="2238"/>
                    </a:lnTo>
                    <a:lnTo>
                      <a:pt x="330" y="2271"/>
                    </a:lnTo>
                    <a:lnTo>
                      <a:pt x="318" y="2307"/>
                    </a:lnTo>
                    <a:lnTo>
                      <a:pt x="307" y="2341"/>
                    </a:lnTo>
                    <a:lnTo>
                      <a:pt x="298" y="2377"/>
                    </a:lnTo>
                    <a:lnTo>
                      <a:pt x="290" y="2414"/>
                    </a:lnTo>
                    <a:lnTo>
                      <a:pt x="284" y="2451"/>
                    </a:lnTo>
                    <a:lnTo>
                      <a:pt x="328" y="2451"/>
                    </a:lnTo>
                    <a:lnTo>
                      <a:pt x="373" y="2451"/>
                    </a:lnTo>
                    <a:lnTo>
                      <a:pt x="420" y="2451"/>
                    </a:lnTo>
                    <a:lnTo>
                      <a:pt x="468" y="2451"/>
                    </a:lnTo>
                    <a:lnTo>
                      <a:pt x="518" y="2451"/>
                    </a:lnTo>
                    <a:lnTo>
                      <a:pt x="569" y="2451"/>
                    </a:lnTo>
                    <a:lnTo>
                      <a:pt x="623" y="2451"/>
                    </a:lnTo>
                    <a:lnTo>
                      <a:pt x="679" y="2451"/>
                    </a:lnTo>
                    <a:lnTo>
                      <a:pt x="736" y="2451"/>
                    </a:lnTo>
                    <a:lnTo>
                      <a:pt x="796" y="2451"/>
                    </a:lnTo>
                    <a:lnTo>
                      <a:pt x="857" y="2451"/>
                    </a:lnTo>
                    <a:lnTo>
                      <a:pt x="921" y="2451"/>
                    </a:lnTo>
                    <a:lnTo>
                      <a:pt x="987" y="2451"/>
                    </a:lnTo>
                    <a:lnTo>
                      <a:pt x="1055" y="2451"/>
                    </a:lnTo>
                    <a:lnTo>
                      <a:pt x="1125" y="2451"/>
                    </a:lnTo>
                    <a:lnTo>
                      <a:pt x="1198" y="2451"/>
                    </a:lnTo>
                    <a:lnTo>
                      <a:pt x="1271" y="2451"/>
                    </a:lnTo>
                    <a:lnTo>
                      <a:pt x="1341" y="2451"/>
                    </a:lnTo>
                    <a:lnTo>
                      <a:pt x="1408" y="2451"/>
                    </a:lnTo>
                    <a:lnTo>
                      <a:pt x="1474" y="2451"/>
                    </a:lnTo>
                    <a:lnTo>
                      <a:pt x="1538" y="2451"/>
                    </a:lnTo>
                    <a:lnTo>
                      <a:pt x="1600" y="2451"/>
                    </a:lnTo>
                    <a:lnTo>
                      <a:pt x="1658" y="2451"/>
                    </a:lnTo>
                    <a:lnTo>
                      <a:pt x="1716" y="2451"/>
                    </a:lnTo>
                    <a:lnTo>
                      <a:pt x="1770" y="2451"/>
                    </a:lnTo>
                    <a:lnTo>
                      <a:pt x="1824" y="2451"/>
                    </a:lnTo>
                    <a:lnTo>
                      <a:pt x="1876" y="2451"/>
                    </a:lnTo>
                    <a:lnTo>
                      <a:pt x="1925" y="2451"/>
                    </a:lnTo>
                    <a:lnTo>
                      <a:pt x="1974" y="2451"/>
                    </a:lnTo>
                    <a:lnTo>
                      <a:pt x="2020" y="2451"/>
                    </a:lnTo>
                    <a:lnTo>
                      <a:pt x="2065" y="2451"/>
                    </a:lnTo>
                    <a:lnTo>
                      <a:pt x="2108" y="2451"/>
                    </a:lnTo>
                    <a:lnTo>
                      <a:pt x="2102" y="2414"/>
                    </a:lnTo>
                    <a:lnTo>
                      <a:pt x="2094" y="2377"/>
                    </a:lnTo>
                    <a:lnTo>
                      <a:pt x="2085" y="2341"/>
                    </a:lnTo>
                    <a:lnTo>
                      <a:pt x="2075" y="2307"/>
                    </a:lnTo>
                    <a:lnTo>
                      <a:pt x="2063" y="2271"/>
                    </a:lnTo>
                    <a:lnTo>
                      <a:pt x="2048" y="2238"/>
                    </a:lnTo>
                    <a:lnTo>
                      <a:pt x="2034" y="2205"/>
                    </a:lnTo>
                    <a:lnTo>
                      <a:pt x="2018" y="2171"/>
                    </a:lnTo>
                    <a:lnTo>
                      <a:pt x="2001" y="2140"/>
                    </a:lnTo>
                    <a:lnTo>
                      <a:pt x="1983" y="2109"/>
                    </a:lnTo>
                    <a:lnTo>
                      <a:pt x="1962" y="2078"/>
                    </a:lnTo>
                    <a:lnTo>
                      <a:pt x="1942" y="2049"/>
                    </a:lnTo>
                    <a:lnTo>
                      <a:pt x="1920" y="2020"/>
                    </a:lnTo>
                    <a:lnTo>
                      <a:pt x="1897" y="1992"/>
                    </a:lnTo>
                    <a:lnTo>
                      <a:pt x="1874" y="1965"/>
                    </a:lnTo>
                    <a:lnTo>
                      <a:pt x="1848" y="1940"/>
                    </a:lnTo>
                    <a:close/>
                    <a:moveTo>
                      <a:pt x="1196" y="1400"/>
                    </a:moveTo>
                    <a:lnTo>
                      <a:pt x="1227" y="1401"/>
                    </a:lnTo>
                    <a:lnTo>
                      <a:pt x="1258" y="1402"/>
                    </a:lnTo>
                    <a:lnTo>
                      <a:pt x="1288" y="1404"/>
                    </a:lnTo>
                    <a:lnTo>
                      <a:pt x="1318" y="1406"/>
                    </a:lnTo>
                    <a:lnTo>
                      <a:pt x="1349" y="1410"/>
                    </a:lnTo>
                    <a:lnTo>
                      <a:pt x="1378" y="1414"/>
                    </a:lnTo>
                    <a:lnTo>
                      <a:pt x="1407" y="1419"/>
                    </a:lnTo>
                    <a:lnTo>
                      <a:pt x="1437" y="1424"/>
                    </a:lnTo>
                    <a:lnTo>
                      <a:pt x="1466" y="1430"/>
                    </a:lnTo>
                    <a:lnTo>
                      <a:pt x="1495" y="1437"/>
                    </a:lnTo>
                    <a:lnTo>
                      <a:pt x="1524" y="1445"/>
                    </a:lnTo>
                    <a:lnTo>
                      <a:pt x="1552" y="1454"/>
                    </a:lnTo>
                    <a:lnTo>
                      <a:pt x="1579" y="1463"/>
                    </a:lnTo>
                    <a:lnTo>
                      <a:pt x="1608" y="1472"/>
                    </a:lnTo>
                    <a:lnTo>
                      <a:pt x="1635" y="1483"/>
                    </a:lnTo>
                    <a:lnTo>
                      <a:pt x="1662" y="1493"/>
                    </a:lnTo>
                    <a:lnTo>
                      <a:pt x="1688" y="1505"/>
                    </a:lnTo>
                    <a:lnTo>
                      <a:pt x="1715" y="1517"/>
                    </a:lnTo>
                    <a:lnTo>
                      <a:pt x="1741" y="1530"/>
                    </a:lnTo>
                    <a:lnTo>
                      <a:pt x="1766" y="1544"/>
                    </a:lnTo>
                    <a:lnTo>
                      <a:pt x="1792" y="1558"/>
                    </a:lnTo>
                    <a:lnTo>
                      <a:pt x="1817" y="1572"/>
                    </a:lnTo>
                    <a:lnTo>
                      <a:pt x="1841" y="1587"/>
                    </a:lnTo>
                    <a:lnTo>
                      <a:pt x="1865" y="1603"/>
                    </a:lnTo>
                    <a:lnTo>
                      <a:pt x="1889" y="1619"/>
                    </a:lnTo>
                    <a:lnTo>
                      <a:pt x="1912" y="1635"/>
                    </a:lnTo>
                    <a:lnTo>
                      <a:pt x="1934" y="1653"/>
                    </a:lnTo>
                    <a:lnTo>
                      <a:pt x="1957" y="1671"/>
                    </a:lnTo>
                    <a:lnTo>
                      <a:pt x="1979" y="1689"/>
                    </a:lnTo>
                    <a:lnTo>
                      <a:pt x="2001" y="1708"/>
                    </a:lnTo>
                    <a:lnTo>
                      <a:pt x="2021" y="1727"/>
                    </a:lnTo>
                    <a:lnTo>
                      <a:pt x="2042" y="1748"/>
                    </a:lnTo>
                    <a:lnTo>
                      <a:pt x="2062" y="1768"/>
                    </a:lnTo>
                    <a:lnTo>
                      <a:pt x="2082" y="1789"/>
                    </a:lnTo>
                    <a:lnTo>
                      <a:pt x="2101" y="1810"/>
                    </a:lnTo>
                    <a:lnTo>
                      <a:pt x="2119" y="1832"/>
                    </a:lnTo>
                    <a:lnTo>
                      <a:pt x="2137" y="1854"/>
                    </a:lnTo>
                    <a:lnTo>
                      <a:pt x="2155" y="1876"/>
                    </a:lnTo>
                    <a:lnTo>
                      <a:pt x="2172" y="1899"/>
                    </a:lnTo>
                    <a:lnTo>
                      <a:pt x="2188" y="1923"/>
                    </a:lnTo>
                    <a:lnTo>
                      <a:pt x="2204" y="1947"/>
                    </a:lnTo>
                    <a:lnTo>
                      <a:pt x="2219" y="1971"/>
                    </a:lnTo>
                    <a:lnTo>
                      <a:pt x="2233" y="1995"/>
                    </a:lnTo>
                    <a:lnTo>
                      <a:pt x="2248" y="2021"/>
                    </a:lnTo>
                    <a:lnTo>
                      <a:pt x="2262" y="2046"/>
                    </a:lnTo>
                    <a:lnTo>
                      <a:pt x="2275" y="2072"/>
                    </a:lnTo>
                    <a:lnTo>
                      <a:pt x="2287" y="2097"/>
                    </a:lnTo>
                    <a:lnTo>
                      <a:pt x="2298" y="2125"/>
                    </a:lnTo>
                    <a:lnTo>
                      <a:pt x="2309" y="2151"/>
                    </a:lnTo>
                    <a:lnTo>
                      <a:pt x="2319" y="2178"/>
                    </a:lnTo>
                    <a:lnTo>
                      <a:pt x="2329" y="2206"/>
                    </a:lnTo>
                    <a:lnTo>
                      <a:pt x="2339" y="2233"/>
                    </a:lnTo>
                    <a:lnTo>
                      <a:pt x="2347" y="2261"/>
                    </a:lnTo>
                    <a:lnTo>
                      <a:pt x="2355" y="2289"/>
                    </a:lnTo>
                    <a:lnTo>
                      <a:pt x="2362" y="2318"/>
                    </a:lnTo>
                    <a:lnTo>
                      <a:pt x="2368" y="2347"/>
                    </a:lnTo>
                    <a:lnTo>
                      <a:pt x="2374" y="2376"/>
                    </a:lnTo>
                    <a:lnTo>
                      <a:pt x="2379" y="2406"/>
                    </a:lnTo>
                    <a:lnTo>
                      <a:pt x="2383" y="2435"/>
                    </a:lnTo>
                    <a:lnTo>
                      <a:pt x="2386" y="2464"/>
                    </a:lnTo>
                    <a:lnTo>
                      <a:pt x="2389" y="2495"/>
                    </a:lnTo>
                    <a:lnTo>
                      <a:pt x="2391" y="2525"/>
                    </a:lnTo>
                    <a:lnTo>
                      <a:pt x="2392" y="2555"/>
                    </a:lnTo>
                    <a:lnTo>
                      <a:pt x="2392" y="2586"/>
                    </a:lnTo>
                    <a:lnTo>
                      <a:pt x="2392" y="2600"/>
                    </a:lnTo>
                    <a:lnTo>
                      <a:pt x="2390" y="2613"/>
                    </a:lnTo>
                    <a:lnTo>
                      <a:pt x="2386" y="2626"/>
                    </a:lnTo>
                    <a:lnTo>
                      <a:pt x="2382" y="2638"/>
                    </a:lnTo>
                    <a:lnTo>
                      <a:pt x="2376" y="2650"/>
                    </a:lnTo>
                    <a:lnTo>
                      <a:pt x="2369" y="2661"/>
                    </a:lnTo>
                    <a:lnTo>
                      <a:pt x="2361" y="2672"/>
                    </a:lnTo>
                    <a:lnTo>
                      <a:pt x="2353" y="2682"/>
                    </a:lnTo>
                    <a:lnTo>
                      <a:pt x="2343" y="2691"/>
                    </a:lnTo>
                    <a:lnTo>
                      <a:pt x="2331" y="2699"/>
                    </a:lnTo>
                    <a:lnTo>
                      <a:pt x="2320" y="2705"/>
                    </a:lnTo>
                    <a:lnTo>
                      <a:pt x="2308" y="2711"/>
                    </a:lnTo>
                    <a:lnTo>
                      <a:pt x="2296" y="2715"/>
                    </a:lnTo>
                    <a:lnTo>
                      <a:pt x="2283" y="2719"/>
                    </a:lnTo>
                    <a:lnTo>
                      <a:pt x="2269" y="2721"/>
                    </a:lnTo>
                    <a:lnTo>
                      <a:pt x="2256" y="2722"/>
                    </a:lnTo>
                    <a:lnTo>
                      <a:pt x="2250" y="2721"/>
                    </a:lnTo>
                    <a:lnTo>
                      <a:pt x="2244" y="2721"/>
                    </a:lnTo>
                    <a:lnTo>
                      <a:pt x="2147" y="2721"/>
                    </a:lnTo>
                    <a:lnTo>
                      <a:pt x="2055" y="2721"/>
                    </a:lnTo>
                    <a:lnTo>
                      <a:pt x="1969" y="2722"/>
                    </a:lnTo>
                    <a:lnTo>
                      <a:pt x="1886" y="2722"/>
                    </a:lnTo>
                    <a:lnTo>
                      <a:pt x="1807" y="2722"/>
                    </a:lnTo>
                    <a:lnTo>
                      <a:pt x="1731" y="2722"/>
                    </a:lnTo>
                    <a:lnTo>
                      <a:pt x="1660" y="2722"/>
                    </a:lnTo>
                    <a:lnTo>
                      <a:pt x="1593" y="2722"/>
                    </a:lnTo>
                    <a:lnTo>
                      <a:pt x="1531" y="2723"/>
                    </a:lnTo>
                    <a:lnTo>
                      <a:pt x="1472" y="2723"/>
                    </a:lnTo>
                    <a:lnTo>
                      <a:pt x="1417" y="2723"/>
                    </a:lnTo>
                    <a:lnTo>
                      <a:pt x="1365" y="2723"/>
                    </a:lnTo>
                    <a:lnTo>
                      <a:pt x="1317" y="2723"/>
                    </a:lnTo>
                    <a:lnTo>
                      <a:pt x="1274" y="2723"/>
                    </a:lnTo>
                    <a:lnTo>
                      <a:pt x="1235" y="2723"/>
                    </a:lnTo>
                    <a:lnTo>
                      <a:pt x="1198" y="2723"/>
                    </a:lnTo>
                    <a:lnTo>
                      <a:pt x="1162" y="2723"/>
                    </a:lnTo>
                    <a:lnTo>
                      <a:pt x="1121" y="2723"/>
                    </a:lnTo>
                    <a:lnTo>
                      <a:pt x="1078" y="2723"/>
                    </a:lnTo>
                    <a:lnTo>
                      <a:pt x="1029" y="2723"/>
                    </a:lnTo>
                    <a:lnTo>
                      <a:pt x="978" y="2723"/>
                    </a:lnTo>
                    <a:lnTo>
                      <a:pt x="922" y="2723"/>
                    </a:lnTo>
                    <a:lnTo>
                      <a:pt x="863" y="2723"/>
                    </a:lnTo>
                    <a:lnTo>
                      <a:pt x="799" y="2722"/>
                    </a:lnTo>
                    <a:lnTo>
                      <a:pt x="730" y="2722"/>
                    </a:lnTo>
                    <a:lnTo>
                      <a:pt x="658" y="2722"/>
                    </a:lnTo>
                    <a:lnTo>
                      <a:pt x="582" y="2722"/>
                    </a:lnTo>
                    <a:lnTo>
                      <a:pt x="502" y="2722"/>
                    </a:lnTo>
                    <a:lnTo>
                      <a:pt x="417" y="2722"/>
                    </a:lnTo>
                    <a:lnTo>
                      <a:pt x="328" y="2721"/>
                    </a:lnTo>
                    <a:lnTo>
                      <a:pt x="235" y="2721"/>
                    </a:lnTo>
                    <a:lnTo>
                      <a:pt x="137" y="2721"/>
                    </a:lnTo>
                    <a:lnTo>
                      <a:pt x="122" y="2720"/>
                    </a:lnTo>
                    <a:lnTo>
                      <a:pt x="109" y="2718"/>
                    </a:lnTo>
                    <a:lnTo>
                      <a:pt x="96" y="2715"/>
                    </a:lnTo>
                    <a:lnTo>
                      <a:pt x="84" y="2710"/>
                    </a:lnTo>
                    <a:lnTo>
                      <a:pt x="72" y="2705"/>
                    </a:lnTo>
                    <a:lnTo>
                      <a:pt x="61" y="2698"/>
                    </a:lnTo>
                    <a:lnTo>
                      <a:pt x="50" y="2690"/>
                    </a:lnTo>
                    <a:lnTo>
                      <a:pt x="41" y="2682"/>
                    </a:lnTo>
                    <a:lnTo>
                      <a:pt x="31" y="2671"/>
                    </a:lnTo>
                    <a:lnTo>
                      <a:pt x="23" y="2661"/>
                    </a:lnTo>
                    <a:lnTo>
                      <a:pt x="17" y="2650"/>
                    </a:lnTo>
                    <a:lnTo>
                      <a:pt x="11" y="2638"/>
                    </a:lnTo>
                    <a:lnTo>
                      <a:pt x="6" y="2626"/>
                    </a:lnTo>
                    <a:lnTo>
                      <a:pt x="3" y="2613"/>
                    </a:lnTo>
                    <a:lnTo>
                      <a:pt x="1" y="2600"/>
                    </a:lnTo>
                    <a:lnTo>
                      <a:pt x="0" y="2586"/>
                    </a:lnTo>
                    <a:lnTo>
                      <a:pt x="0" y="2555"/>
                    </a:lnTo>
                    <a:lnTo>
                      <a:pt x="1" y="2525"/>
                    </a:lnTo>
                    <a:lnTo>
                      <a:pt x="3" y="2495"/>
                    </a:lnTo>
                    <a:lnTo>
                      <a:pt x="6" y="2464"/>
                    </a:lnTo>
                    <a:lnTo>
                      <a:pt x="9" y="2435"/>
                    </a:lnTo>
                    <a:lnTo>
                      <a:pt x="13" y="2406"/>
                    </a:lnTo>
                    <a:lnTo>
                      <a:pt x="18" y="2376"/>
                    </a:lnTo>
                    <a:lnTo>
                      <a:pt x="24" y="2347"/>
                    </a:lnTo>
                    <a:lnTo>
                      <a:pt x="30" y="2318"/>
                    </a:lnTo>
                    <a:lnTo>
                      <a:pt x="38" y="2289"/>
                    </a:lnTo>
                    <a:lnTo>
                      <a:pt x="46" y="2261"/>
                    </a:lnTo>
                    <a:lnTo>
                      <a:pt x="54" y="2233"/>
                    </a:lnTo>
                    <a:lnTo>
                      <a:pt x="63" y="2206"/>
                    </a:lnTo>
                    <a:lnTo>
                      <a:pt x="72" y="2178"/>
                    </a:lnTo>
                    <a:lnTo>
                      <a:pt x="83" y="2151"/>
                    </a:lnTo>
                    <a:lnTo>
                      <a:pt x="94" y="2125"/>
                    </a:lnTo>
                    <a:lnTo>
                      <a:pt x="105" y="2097"/>
                    </a:lnTo>
                    <a:lnTo>
                      <a:pt x="117" y="2072"/>
                    </a:lnTo>
                    <a:lnTo>
                      <a:pt x="131" y="2046"/>
                    </a:lnTo>
                    <a:lnTo>
                      <a:pt x="144" y="2021"/>
                    </a:lnTo>
                    <a:lnTo>
                      <a:pt x="158" y="1995"/>
                    </a:lnTo>
                    <a:lnTo>
                      <a:pt x="173" y="1971"/>
                    </a:lnTo>
                    <a:lnTo>
                      <a:pt x="188" y="1947"/>
                    </a:lnTo>
                    <a:lnTo>
                      <a:pt x="204" y="1923"/>
                    </a:lnTo>
                    <a:lnTo>
                      <a:pt x="221" y="1899"/>
                    </a:lnTo>
                    <a:lnTo>
                      <a:pt x="238" y="1876"/>
                    </a:lnTo>
                    <a:lnTo>
                      <a:pt x="255" y="1854"/>
                    </a:lnTo>
                    <a:lnTo>
                      <a:pt x="273" y="1832"/>
                    </a:lnTo>
                    <a:lnTo>
                      <a:pt x="291" y="1810"/>
                    </a:lnTo>
                    <a:lnTo>
                      <a:pt x="311" y="1789"/>
                    </a:lnTo>
                    <a:lnTo>
                      <a:pt x="330" y="1768"/>
                    </a:lnTo>
                    <a:lnTo>
                      <a:pt x="350" y="1748"/>
                    </a:lnTo>
                    <a:lnTo>
                      <a:pt x="371" y="1727"/>
                    </a:lnTo>
                    <a:lnTo>
                      <a:pt x="391" y="1708"/>
                    </a:lnTo>
                    <a:lnTo>
                      <a:pt x="414" y="1689"/>
                    </a:lnTo>
                    <a:lnTo>
                      <a:pt x="435" y="1671"/>
                    </a:lnTo>
                    <a:lnTo>
                      <a:pt x="457" y="1653"/>
                    </a:lnTo>
                    <a:lnTo>
                      <a:pt x="480" y="1635"/>
                    </a:lnTo>
                    <a:lnTo>
                      <a:pt x="504" y="1619"/>
                    </a:lnTo>
                    <a:lnTo>
                      <a:pt x="527" y="1603"/>
                    </a:lnTo>
                    <a:lnTo>
                      <a:pt x="551" y="1587"/>
                    </a:lnTo>
                    <a:lnTo>
                      <a:pt x="575" y="1572"/>
                    </a:lnTo>
                    <a:lnTo>
                      <a:pt x="601" y="1558"/>
                    </a:lnTo>
                    <a:lnTo>
                      <a:pt x="626" y="1544"/>
                    </a:lnTo>
                    <a:lnTo>
                      <a:pt x="651" y="1530"/>
                    </a:lnTo>
                    <a:lnTo>
                      <a:pt x="677" y="1517"/>
                    </a:lnTo>
                    <a:lnTo>
                      <a:pt x="704" y="1505"/>
                    </a:lnTo>
                    <a:lnTo>
                      <a:pt x="730" y="1493"/>
                    </a:lnTo>
                    <a:lnTo>
                      <a:pt x="757" y="1483"/>
                    </a:lnTo>
                    <a:lnTo>
                      <a:pt x="785" y="1472"/>
                    </a:lnTo>
                    <a:lnTo>
                      <a:pt x="812" y="1463"/>
                    </a:lnTo>
                    <a:lnTo>
                      <a:pt x="840" y="1454"/>
                    </a:lnTo>
                    <a:lnTo>
                      <a:pt x="869" y="1445"/>
                    </a:lnTo>
                    <a:lnTo>
                      <a:pt x="897" y="1437"/>
                    </a:lnTo>
                    <a:lnTo>
                      <a:pt x="926" y="1430"/>
                    </a:lnTo>
                    <a:lnTo>
                      <a:pt x="956" y="1424"/>
                    </a:lnTo>
                    <a:lnTo>
                      <a:pt x="985" y="1419"/>
                    </a:lnTo>
                    <a:lnTo>
                      <a:pt x="1014" y="1414"/>
                    </a:lnTo>
                    <a:lnTo>
                      <a:pt x="1043" y="1410"/>
                    </a:lnTo>
                    <a:lnTo>
                      <a:pt x="1074" y="1406"/>
                    </a:lnTo>
                    <a:lnTo>
                      <a:pt x="1104" y="1404"/>
                    </a:lnTo>
                    <a:lnTo>
                      <a:pt x="1134" y="1402"/>
                    </a:lnTo>
                    <a:lnTo>
                      <a:pt x="1165" y="1401"/>
                    </a:lnTo>
                    <a:lnTo>
                      <a:pt x="1196" y="1400"/>
                    </a:lnTo>
                    <a:close/>
                    <a:moveTo>
                      <a:pt x="1474" y="386"/>
                    </a:moveTo>
                    <a:lnTo>
                      <a:pt x="1460" y="373"/>
                    </a:lnTo>
                    <a:lnTo>
                      <a:pt x="1446" y="361"/>
                    </a:lnTo>
                    <a:lnTo>
                      <a:pt x="1431" y="350"/>
                    </a:lnTo>
                    <a:lnTo>
                      <a:pt x="1416" y="339"/>
                    </a:lnTo>
                    <a:lnTo>
                      <a:pt x="1399" y="329"/>
                    </a:lnTo>
                    <a:lnTo>
                      <a:pt x="1383" y="320"/>
                    </a:lnTo>
                    <a:lnTo>
                      <a:pt x="1366" y="310"/>
                    </a:lnTo>
                    <a:lnTo>
                      <a:pt x="1349" y="302"/>
                    </a:lnTo>
                    <a:lnTo>
                      <a:pt x="1332" y="296"/>
                    </a:lnTo>
                    <a:lnTo>
                      <a:pt x="1313" y="290"/>
                    </a:lnTo>
                    <a:lnTo>
                      <a:pt x="1294" y="284"/>
                    </a:lnTo>
                    <a:lnTo>
                      <a:pt x="1275" y="280"/>
                    </a:lnTo>
                    <a:lnTo>
                      <a:pt x="1256" y="277"/>
                    </a:lnTo>
                    <a:lnTo>
                      <a:pt x="1237" y="274"/>
                    </a:lnTo>
                    <a:lnTo>
                      <a:pt x="1216" y="273"/>
                    </a:lnTo>
                    <a:lnTo>
                      <a:pt x="1196" y="272"/>
                    </a:lnTo>
                    <a:lnTo>
                      <a:pt x="1176" y="273"/>
                    </a:lnTo>
                    <a:lnTo>
                      <a:pt x="1157" y="274"/>
                    </a:lnTo>
                    <a:lnTo>
                      <a:pt x="1136" y="277"/>
                    </a:lnTo>
                    <a:lnTo>
                      <a:pt x="1117" y="280"/>
                    </a:lnTo>
                    <a:lnTo>
                      <a:pt x="1098" y="284"/>
                    </a:lnTo>
                    <a:lnTo>
                      <a:pt x="1080" y="290"/>
                    </a:lnTo>
                    <a:lnTo>
                      <a:pt x="1062" y="296"/>
                    </a:lnTo>
                    <a:lnTo>
                      <a:pt x="1043" y="302"/>
                    </a:lnTo>
                    <a:lnTo>
                      <a:pt x="1026" y="310"/>
                    </a:lnTo>
                    <a:lnTo>
                      <a:pt x="1009" y="320"/>
                    </a:lnTo>
                    <a:lnTo>
                      <a:pt x="993" y="329"/>
                    </a:lnTo>
                    <a:lnTo>
                      <a:pt x="977" y="339"/>
                    </a:lnTo>
                    <a:lnTo>
                      <a:pt x="962" y="350"/>
                    </a:lnTo>
                    <a:lnTo>
                      <a:pt x="947" y="361"/>
                    </a:lnTo>
                    <a:lnTo>
                      <a:pt x="932" y="373"/>
                    </a:lnTo>
                    <a:lnTo>
                      <a:pt x="919" y="386"/>
                    </a:lnTo>
                    <a:lnTo>
                      <a:pt x="906" y="399"/>
                    </a:lnTo>
                    <a:lnTo>
                      <a:pt x="894" y="414"/>
                    </a:lnTo>
                    <a:lnTo>
                      <a:pt x="882" y="429"/>
                    </a:lnTo>
                    <a:lnTo>
                      <a:pt x="872" y="444"/>
                    </a:lnTo>
                    <a:lnTo>
                      <a:pt x="860" y="459"/>
                    </a:lnTo>
                    <a:lnTo>
                      <a:pt x="851" y="475"/>
                    </a:lnTo>
                    <a:lnTo>
                      <a:pt x="843" y="492"/>
                    </a:lnTo>
                    <a:lnTo>
                      <a:pt x="835" y="510"/>
                    </a:lnTo>
                    <a:lnTo>
                      <a:pt x="828" y="528"/>
                    </a:lnTo>
                    <a:lnTo>
                      <a:pt x="822" y="545"/>
                    </a:lnTo>
                    <a:lnTo>
                      <a:pt x="816" y="564"/>
                    </a:lnTo>
                    <a:lnTo>
                      <a:pt x="812" y="582"/>
                    </a:lnTo>
                    <a:lnTo>
                      <a:pt x="809" y="602"/>
                    </a:lnTo>
                    <a:lnTo>
                      <a:pt x="806" y="621"/>
                    </a:lnTo>
                    <a:lnTo>
                      <a:pt x="805" y="641"/>
                    </a:lnTo>
                    <a:lnTo>
                      <a:pt x="804" y="661"/>
                    </a:lnTo>
                    <a:lnTo>
                      <a:pt x="805" y="681"/>
                    </a:lnTo>
                    <a:lnTo>
                      <a:pt x="806" y="701"/>
                    </a:lnTo>
                    <a:lnTo>
                      <a:pt x="809" y="720"/>
                    </a:lnTo>
                    <a:lnTo>
                      <a:pt x="812" y="739"/>
                    </a:lnTo>
                    <a:lnTo>
                      <a:pt x="816" y="758"/>
                    </a:lnTo>
                    <a:lnTo>
                      <a:pt x="822" y="776"/>
                    </a:lnTo>
                    <a:lnTo>
                      <a:pt x="828" y="795"/>
                    </a:lnTo>
                    <a:lnTo>
                      <a:pt x="835" y="812"/>
                    </a:lnTo>
                    <a:lnTo>
                      <a:pt x="843" y="829"/>
                    </a:lnTo>
                    <a:lnTo>
                      <a:pt x="851" y="846"/>
                    </a:lnTo>
                    <a:lnTo>
                      <a:pt x="860" y="862"/>
                    </a:lnTo>
                    <a:lnTo>
                      <a:pt x="872" y="878"/>
                    </a:lnTo>
                    <a:lnTo>
                      <a:pt x="882" y="894"/>
                    </a:lnTo>
                    <a:lnTo>
                      <a:pt x="894" y="908"/>
                    </a:lnTo>
                    <a:lnTo>
                      <a:pt x="906" y="922"/>
                    </a:lnTo>
                    <a:lnTo>
                      <a:pt x="919" y="936"/>
                    </a:lnTo>
                    <a:lnTo>
                      <a:pt x="932" y="948"/>
                    </a:lnTo>
                    <a:lnTo>
                      <a:pt x="947" y="961"/>
                    </a:lnTo>
                    <a:lnTo>
                      <a:pt x="962" y="972"/>
                    </a:lnTo>
                    <a:lnTo>
                      <a:pt x="977" y="984"/>
                    </a:lnTo>
                    <a:lnTo>
                      <a:pt x="993" y="994"/>
                    </a:lnTo>
                    <a:lnTo>
                      <a:pt x="1009" y="1003"/>
                    </a:lnTo>
                    <a:lnTo>
                      <a:pt x="1026" y="1011"/>
                    </a:lnTo>
                    <a:lnTo>
                      <a:pt x="1043" y="1019"/>
                    </a:lnTo>
                    <a:lnTo>
                      <a:pt x="1062" y="1026"/>
                    </a:lnTo>
                    <a:lnTo>
                      <a:pt x="1080" y="1032"/>
                    </a:lnTo>
                    <a:lnTo>
                      <a:pt x="1098" y="1037"/>
                    </a:lnTo>
                    <a:lnTo>
                      <a:pt x="1117" y="1042"/>
                    </a:lnTo>
                    <a:lnTo>
                      <a:pt x="1136" y="1045"/>
                    </a:lnTo>
                    <a:lnTo>
                      <a:pt x="1157" y="1047"/>
                    </a:lnTo>
                    <a:lnTo>
                      <a:pt x="1176" y="1049"/>
                    </a:lnTo>
                    <a:lnTo>
                      <a:pt x="1196" y="1049"/>
                    </a:lnTo>
                    <a:lnTo>
                      <a:pt x="1216" y="1049"/>
                    </a:lnTo>
                    <a:lnTo>
                      <a:pt x="1237" y="1047"/>
                    </a:lnTo>
                    <a:lnTo>
                      <a:pt x="1256" y="1045"/>
                    </a:lnTo>
                    <a:lnTo>
                      <a:pt x="1275" y="1042"/>
                    </a:lnTo>
                    <a:lnTo>
                      <a:pt x="1294" y="1037"/>
                    </a:lnTo>
                    <a:lnTo>
                      <a:pt x="1313" y="1032"/>
                    </a:lnTo>
                    <a:lnTo>
                      <a:pt x="1332" y="1026"/>
                    </a:lnTo>
                    <a:lnTo>
                      <a:pt x="1349" y="1019"/>
                    </a:lnTo>
                    <a:lnTo>
                      <a:pt x="1366" y="1011"/>
                    </a:lnTo>
                    <a:lnTo>
                      <a:pt x="1383" y="1003"/>
                    </a:lnTo>
                    <a:lnTo>
                      <a:pt x="1399" y="994"/>
                    </a:lnTo>
                    <a:lnTo>
                      <a:pt x="1416" y="984"/>
                    </a:lnTo>
                    <a:lnTo>
                      <a:pt x="1431" y="972"/>
                    </a:lnTo>
                    <a:lnTo>
                      <a:pt x="1446" y="961"/>
                    </a:lnTo>
                    <a:lnTo>
                      <a:pt x="1460" y="948"/>
                    </a:lnTo>
                    <a:lnTo>
                      <a:pt x="1474" y="936"/>
                    </a:lnTo>
                    <a:lnTo>
                      <a:pt x="1487" y="922"/>
                    </a:lnTo>
                    <a:lnTo>
                      <a:pt x="1499" y="908"/>
                    </a:lnTo>
                    <a:lnTo>
                      <a:pt x="1511" y="894"/>
                    </a:lnTo>
                    <a:lnTo>
                      <a:pt x="1522" y="878"/>
                    </a:lnTo>
                    <a:lnTo>
                      <a:pt x="1532" y="862"/>
                    </a:lnTo>
                    <a:lnTo>
                      <a:pt x="1541" y="846"/>
                    </a:lnTo>
                    <a:lnTo>
                      <a:pt x="1550" y="829"/>
                    </a:lnTo>
                    <a:lnTo>
                      <a:pt x="1558" y="812"/>
                    </a:lnTo>
                    <a:lnTo>
                      <a:pt x="1565" y="795"/>
                    </a:lnTo>
                    <a:lnTo>
                      <a:pt x="1571" y="776"/>
                    </a:lnTo>
                    <a:lnTo>
                      <a:pt x="1576" y="758"/>
                    </a:lnTo>
                    <a:lnTo>
                      <a:pt x="1580" y="739"/>
                    </a:lnTo>
                    <a:lnTo>
                      <a:pt x="1584" y="720"/>
                    </a:lnTo>
                    <a:lnTo>
                      <a:pt x="1586" y="701"/>
                    </a:lnTo>
                    <a:lnTo>
                      <a:pt x="1588" y="681"/>
                    </a:lnTo>
                    <a:lnTo>
                      <a:pt x="1588" y="661"/>
                    </a:lnTo>
                    <a:lnTo>
                      <a:pt x="1588" y="641"/>
                    </a:lnTo>
                    <a:lnTo>
                      <a:pt x="1586" y="621"/>
                    </a:lnTo>
                    <a:lnTo>
                      <a:pt x="1584" y="602"/>
                    </a:lnTo>
                    <a:lnTo>
                      <a:pt x="1580" y="582"/>
                    </a:lnTo>
                    <a:lnTo>
                      <a:pt x="1576" y="564"/>
                    </a:lnTo>
                    <a:lnTo>
                      <a:pt x="1571" y="545"/>
                    </a:lnTo>
                    <a:lnTo>
                      <a:pt x="1565" y="528"/>
                    </a:lnTo>
                    <a:lnTo>
                      <a:pt x="1558" y="510"/>
                    </a:lnTo>
                    <a:lnTo>
                      <a:pt x="1550" y="492"/>
                    </a:lnTo>
                    <a:lnTo>
                      <a:pt x="1541" y="475"/>
                    </a:lnTo>
                    <a:lnTo>
                      <a:pt x="1532" y="459"/>
                    </a:lnTo>
                    <a:lnTo>
                      <a:pt x="1522" y="444"/>
                    </a:lnTo>
                    <a:lnTo>
                      <a:pt x="1511" y="429"/>
                    </a:lnTo>
                    <a:lnTo>
                      <a:pt x="1499" y="414"/>
                    </a:lnTo>
                    <a:lnTo>
                      <a:pt x="1487" y="399"/>
                    </a:lnTo>
                    <a:lnTo>
                      <a:pt x="1474" y="386"/>
                    </a:lnTo>
                    <a:close/>
                    <a:moveTo>
                      <a:pt x="1196" y="0"/>
                    </a:moveTo>
                    <a:lnTo>
                      <a:pt x="1231" y="1"/>
                    </a:lnTo>
                    <a:lnTo>
                      <a:pt x="1265" y="4"/>
                    </a:lnTo>
                    <a:lnTo>
                      <a:pt x="1298" y="8"/>
                    </a:lnTo>
                    <a:lnTo>
                      <a:pt x="1331" y="14"/>
                    </a:lnTo>
                    <a:lnTo>
                      <a:pt x="1363" y="21"/>
                    </a:lnTo>
                    <a:lnTo>
                      <a:pt x="1394" y="31"/>
                    </a:lnTo>
                    <a:lnTo>
                      <a:pt x="1426" y="41"/>
                    </a:lnTo>
                    <a:lnTo>
                      <a:pt x="1456" y="53"/>
                    </a:lnTo>
                    <a:lnTo>
                      <a:pt x="1485" y="66"/>
                    </a:lnTo>
                    <a:lnTo>
                      <a:pt x="1514" y="80"/>
                    </a:lnTo>
                    <a:lnTo>
                      <a:pt x="1542" y="96"/>
                    </a:lnTo>
                    <a:lnTo>
                      <a:pt x="1569" y="113"/>
                    </a:lnTo>
                    <a:lnTo>
                      <a:pt x="1595" y="132"/>
                    </a:lnTo>
                    <a:lnTo>
                      <a:pt x="1621" y="152"/>
                    </a:lnTo>
                    <a:lnTo>
                      <a:pt x="1644" y="172"/>
                    </a:lnTo>
                    <a:lnTo>
                      <a:pt x="1667" y="194"/>
                    </a:lnTo>
                    <a:lnTo>
                      <a:pt x="1690" y="216"/>
                    </a:lnTo>
                    <a:lnTo>
                      <a:pt x="1711" y="241"/>
                    </a:lnTo>
                    <a:lnTo>
                      <a:pt x="1731" y="266"/>
                    </a:lnTo>
                    <a:lnTo>
                      <a:pt x="1749" y="291"/>
                    </a:lnTo>
                    <a:lnTo>
                      <a:pt x="1766" y="319"/>
                    </a:lnTo>
                    <a:lnTo>
                      <a:pt x="1783" y="346"/>
                    </a:lnTo>
                    <a:lnTo>
                      <a:pt x="1798" y="375"/>
                    </a:lnTo>
                    <a:lnTo>
                      <a:pt x="1811" y="403"/>
                    </a:lnTo>
                    <a:lnTo>
                      <a:pt x="1823" y="434"/>
                    </a:lnTo>
                    <a:lnTo>
                      <a:pt x="1833" y="465"/>
                    </a:lnTo>
                    <a:lnTo>
                      <a:pt x="1842" y="495"/>
                    </a:lnTo>
                    <a:lnTo>
                      <a:pt x="1849" y="528"/>
                    </a:lnTo>
                    <a:lnTo>
                      <a:pt x="1855" y="560"/>
                    </a:lnTo>
                    <a:lnTo>
                      <a:pt x="1859" y="593"/>
                    </a:lnTo>
                    <a:lnTo>
                      <a:pt x="1862" y="627"/>
                    </a:lnTo>
                    <a:lnTo>
                      <a:pt x="1863" y="661"/>
                    </a:lnTo>
                    <a:lnTo>
                      <a:pt x="1862" y="695"/>
                    </a:lnTo>
                    <a:lnTo>
                      <a:pt x="1859" y="729"/>
                    </a:lnTo>
                    <a:lnTo>
                      <a:pt x="1855" y="761"/>
                    </a:lnTo>
                    <a:lnTo>
                      <a:pt x="1849" y="794"/>
                    </a:lnTo>
                    <a:lnTo>
                      <a:pt x="1842" y="826"/>
                    </a:lnTo>
                    <a:lnTo>
                      <a:pt x="1833" y="857"/>
                    </a:lnTo>
                    <a:lnTo>
                      <a:pt x="1823" y="888"/>
                    </a:lnTo>
                    <a:lnTo>
                      <a:pt x="1811" y="918"/>
                    </a:lnTo>
                    <a:lnTo>
                      <a:pt x="1798" y="947"/>
                    </a:lnTo>
                    <a:lnTo>
                      <a:pt x="1783" y="976"/>
                    </a:lnTo>
                    <a:lnTo>
                      <a:pt x="1766" y="1004"/>
                    </a:lnTo>
                    <a:lnTo>
                      <a:pt x="1749" y="1030"/>
                    </a:lnTo>
                    <a:lnTo>
                      <a:pt x="1731" y="1056"/>
                    </a:lnTo>
                    <a:lnTo>
                      <a:pt x="1711" y="1081"/>
                    </a:lnTo>
                    <a:lnTo>
                      <a:pt x="1690" y="1105"/>
                    </a:lnTo>
                    <a:lnTo>
                      <a:pt x="1667" y="1128"/>
                    </a:lnTo>
                    <a:lnTo>
                      <a:pt x="1644" y="1149"/>
                    </a:lnTo>
                    <a:lnTo>
                      <a:pt x="1621" y="1171"/>
                    </a:lnTo>
                    <a:lnTo>
                      <a:pt x="1595" y="1190"/>
                    </a:lnTo>
                    <a:lnTo>
                      <a:pt x="1569" y="1209"/>
                    </a:lnTo>
                    <a:lnTo>
                      <a:pt x="1542" y="1226"/>
                    </a:lnTo>
                    <a:lnTo>
                      <a:pt x="1514" y="1241"/>
                    </a:lnTo>
                    <a:lnTo>
                      <a:pt x="1485" y="1256"/>
                    </a:lnTo>
                    <a:lnTo>
                      <a:pt x="1456" y="1270"/>
                    </a:lnTo>
                    <a:lnTo>
                      <a:pt x="1426" y="1282"/>
                    </a:lnTo>
                    <a:lnTo>
                      <a:pt x="1394" y="1292"/>
                    </a:lnTo>
                    <a:lnTo>
                      <a:pt x="1363" y="1301"/>
                    </a:lnTo>
                    <a:lnTo>
                      <a:pt x="1331" y="1308"/>
                    </a:lnTo>
                    <a:lnTo>
                      <a:pt x="1298" y="1314"/>
                    </a:lnTo>
                    <a:lnTo>
                      <a:pt x="1265" y="1318"/>
                    </a:lnTo>
                    <a:lnTo>
                      <a:pt x="1231" y="1320"/>
                    </a:lnTo>
                    <a:lnTo>
                      <a:pt x="1196" y="1321"/>
                    </a:lnTo>
                    <a:lnTo>
                      <a:pt x="1162" y="1320"/>
                    </a:lnTo>
                    <a:lnTo>
                      <a:pt x="1128" y="1318"/>
                    </a:lnTo>
                    <a:lnTo>
                      <a:pt x="1095" y="1314"/>
                    </a:lnTo>
                    <a:lnTo>
                      <a:pt x="1062" y="1308"/>
                    </a:lnTo>
                    <a:lnTo>
                      <a:pt x="1030" y="1301"/>
                    </a:lnTo>
                    <a:lnTo>
                      <a:pt x="998" y="1292"/>
                    </a:lnTo>
                    <a:lnTo>
                      <a:pt x="968" y="1282"/>
                    </a:lnTo>
                    <a:lnTo>
                      <a:pt x="937" y="1270"/>
                    </a:lnTo>
                    <a:lnTo>
                      <a:pt x="907" y="1256"/>
                    </a:lnTo>
                    <a:lnTo>
                      <a:pt x="879" y="1241"/>
                    </a:lnTo>
                    <a:lnTo>
                      <a:pt x="850" y="1226"/>
                    </a:lnTo>
                    <a:lnTo>
                      <a:pt x="824" y="1209"/>
                    </a:lnTo>
                    <a:lnTo>
                      <a:pt x="798" y="1190"/>
                    </a:lnTo>
                    <a:lnTo>
                      <a:pt x="773" y="1171"/>
                    </a:lnTo>
                    <a:lnTo>
                      <a:pt x="748" y="1149"/>
                    </a:lnTo>
                    <a:lnTo>
                      <a:pt x="725" y="1128"/>
                    </a:lnTo>
                    <a:lnTo>
                      <a:pt x="703" y="1105"/>
                    </a:lnTo>
                    <a:lnTo>
                      <a:pt x="683" y="1081"/>
                    </a:lnTo>
                    <a:lnTo>
                      <a:pt x="662" y="1056"/>
                    </a:lnTo>
                    <a:lnTo>
                      <a:pt x="644" y="1030"/>
                    </a:lnTo>
                    <a:lnTo>
                      <a:pt x="626" y="1004"/>
                    </a:lnTo>
                    <a:lnTo>
                      <a:pt x="611" y="976"/>
                    </a:lnTo>
                    <a:lnTo>
                      <a:pt x="596" y="947"/>
                    </a:lnTo>
                    <a:lnTo>
                      <a:pt x="582" y="918"/>
                    </a:lnTo>
                    <a:lnTo>
                      <a:pt x="570" y="888"/>
                    </a:lnTo>
                    <a:lnTo>
                      <a:pt x="560" y="857"/>
                    </a:lnTo>
                    <a:lnTo>
                      <a:pt x="551" y="826"/>
                    </a:lnTo>
                    <a:lnTo>
                      <a:pt x="543" y="794"/>
                    </a:lnTo>
                    <a:lnTo>
                      <a:pt x="538" y="761"/>
                    </a:lnTo>
                    <a:lnTo>
                      <a:pt x="533" y="729"/>
                    </a:lnTo>
                    <a:lnTo>
                      <a:pt x="531" y="695"/>
                    </a:lnTo>
                    <a:lnTo>
                      <a:pt x="530" y="661"/>
                    </a:lnTo>
                    <a:lnTo>
                      <a:pt x="531" y="627"/>
                    </a:lnTo>
                    <a:lnTo>
                      <a:pt x="533" y="593"/>
                    </a:lnTo>
                    <a:lnTo>
                      <a:pt x="538" y="560"/>
                    </a:lnTo>
                    <a:lnTo>
                      <a:pt x="543" y="528"/>
                    </a:lnTo>
                    <a:lnTo>
                      <a:pt x="551" y="495"/>
                    </a:lnTo>
                    <a:lnTo>
                      <a:pt x="560" y="465"/>
                    </a:lnTo>
                    <a:lnTo>
                      <a:pt x="570" y="434"/>
                    </a:lnTo>
                    <a:lnTo>
                      <a:pt x="582" y="403"/>
                    </a:lnTo>
                    <a:lnTo>
                      <a:pt x="596" y="375"/>
                    </a:lnTo>
                    <a:lnTo>
                      <a:pt x="611" y="346"/>
                    </a:lnTo>
                    <a:lnTo>
                      <a:pt x="626" y="319"/>
                    </a:lnTo>
                    <a:lnTo>
                      <a:pt x="644" y="291"/>
                    </a:lnTo>
                    <a:lnTo>
                      <a:pt x="662" y="266"/>
                    </a:lnTo>
                    <a:lnTo>
                      <a:pt x="683" y="241"/>
                    </a:lnTo>
                    <a:lnTo>
                      <a:pt x="703" y="216"/>
                    </a:lnTo>
                    <a:lnTo>
                      <a:pt x="725" y="194"/>
                    </a:lnTo>
                    <a:lnTo>
                      <a:pt x="748" y="172"/>
                    </a:lnTo>
                    <a:lnTo>
                      <a:pt x="773" y="152"/>
                    </a:lnTo>
                    <a:lnTo>
                      <a:pt x="798" y="132"/>
                    </a:lnTo>
                    <a:lnTo>
                      <a:pt x="824" y="113"/>
                    </a:lnTo>
                    <a:lnTo>
                      <a:pt x="850" y="96"/>
                    </a:lnTo>
                    <a:lnTo>
                      <a:pt x="879" y="80"/>
                    </a:lnTo>
                    <a:lnTo>
                      <a:pt x="907" y="66"/>
                    </a:lnTo>
                    <a:lnTo>
                      <a:pt x="937" y="53"/>
                    </a:lnTo>
                    <a:lnTo>
                      <a:pt x="968" y="41"/>
                    </a:lnTo>
                    <a:lnTo>
                      <a:pt x="998" y="31"/>
                    </a:lnTo>
                    <a:lnTo>
                      <a:pt x="1030" y="21"/>
                    </a:lnTo>
                    <a:lnTo>
                      <a:pt x="1062" y="14"/>
                    </a:lnTo>
                    <a:lnTo>
                      <a:pt x="1095" y="8"/>
                    </a:lnTo>
                    <a:lnTo>
                      <a:pt x="1128" y="4"/>
                    </a:lnTo>
                    <a:lnTo>
                      <a:pt x="1162" y="1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6C7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4"/>
              <p:cNvSpPr>
                <a:spLocks noEditPoints="1"/>
              </p:cNvSpPr>
              <p:nvPr/>
            </p:nvSpPr>
            <p:spPr bwMode="auto">
              <a:xfrm>
                <a:off x="6448836" y="4756980"/>
                <a:ext cx="921290" cy="1048284"/>
              </a:xfrm>
              <a:custGeom>
                <a:avLst/>
                <a:gdLst>
                  <a:gd name="T0" fmla="*/ 251146658 w 2392"/>
                  <a:gd name="T1" fmla="*/ 269140276 h 2723"/>
                  <a:gd name="T2" fmla="*/ 221329523 w 2392"/>
                  <a:gd name="T3" fmla="*/ 254912410 h 2723"/>
                  <a:gd name="T4" fmla="*/ 187803734 w 2392"/>
                  <a:gd name="T5" fmla="*/ 248243122 h 2723"/>
                  <a:gd name="T6" fmla="*/ 153239568 w 2392"/>
                  <a:gd name="T7" fmla="*/ 249873486 h 2723"/>
                  <a:gd name="T8" fmla="*/ 121197009 w 2392"/>
                  <a:gd name="T9" fmla="*/ 259803119 h 2723"/>
                  <a:gd name="T10" fmla="*/ 92863490 w 2392"/>
                  <a:gd name="T11" fmla="*/ 276698469 h 2723"/>
                  <a:gd name="T12" fmla="*/ 63639493 w 2392"/>
                  <a:gd name="T13" fmla="*/ 307969901 h 2723"/>
                  <a:gd name="T14" fmla="*/ 43019852 w 2392"/>
                  <a:gd name="T15" fmla="*/ 357766664 h 2723"/>
                  <a:gd name="T16" fmla="*/ 109181338 w 2392"/>
                  <a:gd name="T17" fmla="*/ 363250232 h 2723"/>
                  <a:gd name="T18" fmla="*/ 208868614 w 2392"/>
                  <a:gd name="T19" fmla="*/ 363250232 h 2723"/>
                  <a:gd name="T20" fmla="*/ 292682895 w 2392"/>
                  <a:gd name="T21" fmla="*/ 363250232 h 2723"/>
                  <a:gd name="T22" fmla="*/ 301732104 w 2392"/>
                  <a:gd name="T23" fmla="*/ 326792046 h 2723"/>
                  <a:gd name="T24" fmla="*/ 177419579 w 2392"/>
                  <a:gd name="T25" fmla="*/ 207486702 h 2723"/>
                  <a:gd name="T26" fmla="*/ 221774377 w 2392"/>
                  <a:gd name="T27" fmla="*/ 212970656 h 2723"/>
                  <a:gd name="T28" fmla="*/ 261975667 w 2392"/>
                  <a:gd name="T29" fmla="*/ 228828502 h 2723"/>
                  <a:gd name="T30" fmla="*/ 296688118 w 2392"/>
                  <a:gd name="T31" fmla="*/ 253133830 h 2723"/>
                  <a:gd name="T32" fmla="*/ 324428499 w 2392"/>
                  <a:gd name="T33" fmla="*/ 284998122 h 2723"/>
                  <a:gd name="T34" fmla="*/ 344158433 w 2392"/>
                  <a:gd name="T35" fmla="*/ 322790243 h 2723"/>
                  <a:gd name="T36" fmla="*/ 353949065 w 2392"/>
                  <a:gd name="T37" fmla="*/ 365177027 h 2723"/>
                  <a:gd name="T38" fmla="*/ 351278787 w 2392"/>
                  <a:gd name="T39" fmla="*/ 394373449 h 2723"/>
                  <a:gd name="T40" fmla="*/ 334516085 w 2392"/>
                  <a:gd name="T41" fmla="*/ 403413792 h 2723"/>
                  <a:gd name="T42" fmla="*/ 236312040 w 2392"/>
                  <a:gd name="T43" fmla="*/ 403413792 h 2723"/>
                  <a:gd name="T44" fmla="*/ 166293615 w 2392"/>
                  <a:gd name="T45" fmla="*/ 403562007 h 2723"/>
                  <a:gd name="T46" fmla="*/ 74320218 w 2392"/>
                  <a:gd name="T47" fmla="*/ 403413792 h 2723"/>
                  <a:gd name="T48" fmla="*/ 8900540 w 2392"/>
                  <a:gd name="T49" fmla="*/ 399857018 h 2723"/>
                  <a:gd name="T50" fmla="*/ 0 w 2392"/>
                  <a:gd name="T51" fmla="*/ 383258097 h 2723"/>
                  <a:gd name="T52" fmla="*/ 4450462 w 2392"/>
                  <a:gd name="T53" fmla="*/ 343539182 h 2723"/>
                  <a:gd name="T54" fmla="*/ 19284695 w 2392"/>
                  <a:gd name="T55" fmla="*/ 303227407 h 2723"/>
                  <a:gd name="T56" fmla="*/ 43168137 w 2392"/>
                  <a:gd name="T57" fmla="*/ 268250986 h 2723"/>
                  <a:gd name="T58" fmla="*/ 74617172 w 2392"/>
                  <a:gd name="T59" fmla="*/ 239943854 h 2723"/>
                  <a:gd name="T60" fmla="*/ 112296469 w 2392"/>
                  <a:gd name="T61" fmla="*/ 219787774 h 2723"/>
                  <a:gd name="T62" fmla="*/ 154722798 w 2392"/>
                  <a:gd name="T63" fmla="*/ 208968852 h 2723"/>
                  <a:gd name="T64" fmla="*/ 209906991 w 2392"/>
                  <a:gd name="T65" fmla="*/ 50241407 h 2723"/>
                  <a:gd name="T66" fmla="*/ 183353272 w 2392"/>
                  <a:gd name="T67" fmla="*/ 40608205 h 2723"/>
                  <a:gd name="T68" fmla="*/ 154722798 w 2392"/>
                  <a:gd name="T69" fmla="*/ 44757839 h 2723"/>
                  <a:gd name="T70" fmla="*/ 132471257 w 2392"/>
                  <a:gd name="T71" fmla="*/ 61356759 h 2723"/>
                  <a:gd name="T72" fmla="*/ 120306917 w 2392"/>
                  <a:gd name="T73" fmla="*/ 86255333 h 2723"/>
                  <a:gd name="T74" fmla="*/ 121938817 w 2392"/>
                  <a:gd name="T75" fmla="*/ 115007111 h 2723"/>
                  <a:gd name="T76" fmla="*/ 136328196 w 2392"/>
                  <a:gd name="T77" fmla="*/ 138719965 h 2723"/>
                  <a:gd name="T78" fmla="*/ 160063353 w 2392"/>
                  <a:gd name="T79" fmla="*/ 152947446 h 2723"/>
                  <a:gd name="T80" fmla="*/ 189286965 w 2392"/>
                  <a:gd name="T81" fmla="*/ 154429596 h 2723"/>
                  <a:gd name="T82" fmla="*/ 214357453 w 2392"/>
                  <a:gd name="T83" fmla="*/ 142424954 h 2723"/>
                  <a:gd name="T84" fmla="*/ 231120155 w 2392"/>
                  <a:gd name="T85" fmla="*/ 120342464 h 2723"/>
                  <a:gd name="T86" fmla="*/ 235273663 w 2392"/>
                  <a:gd name="T87" fmla="*/ 92035331 h 2723"/>
                  <a:gd name="T88" fmla="*/ 225631316 w 2392"/>
                  <a:gd name="T89" fmla="*/ 65802823 h 2723"/>
                  <a:gd name="T90" fmla="*/ 202044828 w 2392"/>
                  <a:gd name="T91" fmla="*/ 3112129 h 2723"/>
                  <a:gd name="T92" fmla="*/ 244025918 w 2392"/>
                  <a:gd name="T93" fmla="*/ 25491433 h 2723"/>
                  <a:gd name="T94" fmla="*/ 270283069 w 2392"/>
                  <a:gd name="T95" fmla="*/ 64321059 h 2723"/>
                  <a:gd name="T96" fmla="*/ 275178385 w 2392"/>
                  <a:gd name="T97" fmla="*/ 112783886 h 2723"/>
                  <a:gd name="T98" fmla="*/ 256635498 w 2392"/>
                  <a:gd name="T99" fmla="*/ 156504220 h 2723"/>
                  <a:gd name="T100" fmla="*/ 220291146 w 2392"/>
                  <a:gd name="T101" fmla="*/ 186145287 h 2723"/>
                  <a:gd name="T102" fmla="*/ 172375978 w 2392"/>
                  <a:gd name="T103" fmla="*/ 195630660 h 2723"/>
                  <a:gd name="T104" fmla="*/ 126240995 w 2392"/>
                  <a:gd name="T105" fmla="*/ 181699224 h 2723"/>
                  <a:gd name="T106" fmla="*/ 92863490 w 2392"/>
                  <a:gd name="T107" fmla="*/ 148797812 h 2723"/>
                  <a:gd name="T108" fmla="*/ 78622396 w 2392"/>
                  <a:gd name="T109" fmla="*/ 103002469 h 2723"/>
                  <a:gd name="T110" fmla="*/ 88264743 w 2392"/>
                  <a:gd name="T111" fmla="*/ 55576761 h 2723"/>
                  <a:gd name="T112" fmla="*/ 118230163 w 2392"/>
                  <a:gd name="T113" fmla="*/ 19563220 h 2723"/>
                  <a:gd name="T114" fmla="*/ 162436676 w 2392"/>
                  <a:gd name="T115" fmla="*/ 1185720 h 27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392" h="2723">
                    <a:moveTo>
                      <a:pt x="1848" y="1940"/>
                    </a:moveTo>
                    <a:lnTo>
                      <a:pt x="1832" y="1925"/>
                    </a:lnTo>
                    <a:lnTo>
                      <a:pt x="1815" y="1909"/>
                    </a:lnTo>
                    <a:lnTo>
                      <a:pt x="1799" y="1895"/>
                    </a:lnTo>
                    <a:lnTo>
                      <a:pt x="1782" y="1881"/>
                    </a:lnTo>
                    <a:lnTo>
                      <a:pt x="1765" y="1867"/>
                    </a:lnTo>
                    <a:lnTo>
                      <a:pt x="1748" y="1854"/>
                    </a:lnTo>
                    <a:lnTo>
                      <a:pt x="1729" y="1841"/>
                    </a:lnTo>
                    <a:lnTo>
                      <a:pt x="1711" y="1828"/>
                    </a:lnTo>
                    <a:lnTo>
                      <a:pt x="1693" y="1816"/>
                    </a:lnTo>
                    <a:lnTo>
                      <a:pt x="1674" y="1804"/>
                    </a:lnTo>
                    <a:lnTo>
                      <a:pt x="1655" y="1793"/>
                    </a:lnTo>
                    <a:lnTo>
                      <a:pt x="1635" y="1782"/>
                    </a:lnTo>
                    <a:lnTo>
                      <a:pt x="1615" y="1772"/>
                    </a:lnTo>
                    <a:lnTo>
                      <a:pt x="1595" y="1762"/>
                    </a:lnTo>
                    <a:lnTo>
                      <a:pt x="1575" y="1753"/>
                    </a:lnTo>
                    <a:lnTo>
                      <a:pt x="1555" y="1744"/>
                    </a:lnTo>
                    <a:lnTo>
                      <a:pt x="1533" y="1736"/>
                    </a:lnTo>
                    <a:lnTo>
                      <a:pt x="1513" y="1727"/>
                    </a:lnTo>
                    <a:lnTo>
                      <a:pt x="1492" y="1720"/>
                    </a:lnTo>
                    <a:lnTo>
                      <a:pt x="1470" y="1713"/>
                    </a:lnTo>
                    <a:lnTo>
                      <a:pt x="1448" y="1706"/>
                    </a:lnTo>
                    <a:lnTo>
                      <a:pt x="1426" y="1701"/>
                    </a:lnTo>
                    <a:lnTo>
                      <a:pt x="1404" y="1695"/>
                    </a:lnTo>
                    <a:lnTo>
                      <a:pt x="1382" y="1690"/>
                    </a:lnTo>
                    <a:lnTo>
                      <a:pt x="1359" y="1686"/>
                    </a:lnTo>
                    <a:lnTo>
                      <a:pt x="1336" y="1682"/>
                    </a:lnTo>
                    <a:lnTo>
                      <a:pt x="1313" y="1679"/>
                    </a:lnTo>
                    <a:lnTo>
                      <a:pt x="1290" y="1677"/>
                    </a:lnTo>
                    <a:lnTo>
                      <a:pt x="1266" y="1675"/>
                    </a:lnTo>
                    <a:lnTo>
                      <a:pt x="1243" y="1673"/>
                    </a:lnTo>
                    <a:lnTo>
                      <a:pt x="1220" y="1672"/>
                    </a:lnTo>
                    <a:lnTo>
                      <a:pt x="1196" y="1672"/>
                    </a:lnTo>
                    <a:lnTo>
                      <a:pt x="1172" y="1672"/>
                    </a:lnTo>
                    <a:lnTo>
                      <a:pt x="1148" y="1673"/>
                    </a:lnTo>
                    <a:lnTo>
                      <a:pt x="1125" y="1675"/>
                    </a:lnTo>
                    <a:lnTo>
                      <a:pt x="1102" y="1677"/>
                    </a:lnTo>
                    <a:lnTo>
                      <a:pt x="1078" y="1679"/>
                    </a:lnTo>
                    <a:lnTo>
                      <a:pt x="1055" y="1682"/>
                    </a:lnTo>
                    <a:lnTo>
                      <a:pt x="1033" y="1686"/>
                    </a:lnTo>
                    <a:lnTo>
                      <a:pt x="1010" y="1690"/>
                    </a:lnTo>
                    <a:lnTo>
                      <a:pt x="987" y="1695"/>
                    </a:lnTo>
                    <a:lnTo>
                      <a:pt x="965" y="1701"/>
                    </a:lnTo>
                    <a:lnTo>
                      <a:pt x="943" y="1706"/>
                    </a:lnTo>
                    <a:lnTo>
                      <a:pt x="922" y="1713"/>
                    </a:lnTo>
                    <a:lnTo>
                      <a:pt x="900" y="1720"/>
                    </a:lnTo>
                    <a:lnTo>
                      <a:pt x="878" y="1727"/>
                    </a:lnTo>
                    <a:lnTo>
                      <a:pt x="858" y="1736"/>
                    </a:lnTo>
                    <a:lnTo>
                      <a:pt x="837" y="1744"/>
                    </a:lnTo>
                    <a:lnTo>
                      <a:pt x="817" y="1753"/>
                    </a:lnTo>
                    <a:lnTo>
                      <a:pt x="796" y="1762"/>
                    </a:lnTo>
                    <a:lnTo>
                      <a:pt x="776" y="1772"/>
                    </a:lnTo>
                    <a:lnTo>
                      <a:pt x="756" y="1782"/>
                    </a:lnTo>
                    <a:lnTo>
                      <a:pt x="737" y="1793"/>
                    </a:lnTo>
                    <a:lnTo>
                      <a:pt x="717" y="1804"/>
                    </a:lnTo>
                    <a:lnTo>
                      <a:pt x="698" y="1816"/>
                    </a:lnTo>
                    <a:lnTo>
                      <a:pt x="680" y="1828"/>
                    </a:lnTo>
                    <a:lnTo>
                      <a:pt x="662" y="1841"/>
                    </a:lnTo>
                    <a:lnTo>
                      <a:pt x="644" y="1854"/>
                    </a:lnTo>
                    <a:lnTo>
                      <a:pt x="626" y="1867"/>
                    </a:lnTo>
                    <a:lnTo>
                      <a:pt x="609" y="1881"/>
                    </a:lnTo>
                    <a:lnTo>
                      <a:pt x="592" y="1895"/>
                    </a:lnTo>
                    <a:lnTo>
                      <a:pt x="576" y="1909"/>
                    </a:lnTo>
                    <a:lnTo>
                      <a:pt x="560" y="1925"/>
                    </a:lnTo>
                    <a:lnTo>
                      <a:pt x="544" y="1940"/>
                    </a:lnTo>
                    <a:lnTo>
                      <a:pt x="518" y="1965"/>
                    </a:lnTo>
                    <a:lnTo>
                      <a:pt x="494" y="1992"/>
                    </a:lnTo>
                    <a:lnTo>
                      <a:pt x="472" y="2020"/>
                    </a:lnTo>
                    <a:lnTo>
                      <a:pt x="450" y="2049"/>
                    </a:lnTo>
                    <a:lnTo>
                      <a:pt x="429" y="2078"/>
                    </a:lnTo>
                    <a:lnTo>
                      <a:pt x="409" y="2109"/>
                    </a:lnTo>
                    <a:lnTo>
                      <a:pt x="391" y="2140"/>
                    </a:lnTo>
                    <a:lnTo>
                      <a:pt x="374" y="2171"/>
                    </a:lnTo>
                    <a:lnTo>
                      <a:pt x="358" y="2205"/>
                    </a:lnTo>
                    <a:lnTo>
                      <a:pt x="343" y="2238"/>
                    </a:lnTo>
                    <a:lnTo>
                      <a:pt x="329" y="2271"/>
                    </a:lnTo>
                    <a:lnTo>
                      <a:pt x="318" y="2307"/>
                    </a:lnTo>
                    <a:lnTo>
                      <a:pt x="307" y="2341"/>
                    </a:lnTo>
                    <a:lnTo>
                      <a:pt x="298" y="2377"/>
                    </a:lnTo>
                    <a:lnTo>
                      <a:pt x="290" y="2414"/>
                    </a:lnTo>
                    <a:lnTo>
                      <a:pt x="284" y="2451"/>
                    </a:lnTo>
                    <a:lnTo>
                      <a:pt x="327" y="2451"/>
                    </a:lnTo>
                    <a:lnTo>
                      <a:pt x="373" y="2451"/>
                    </a:lnTo>
                    <a:lnTo>
                      <a:pt x="419" y="2451"/>
                    </a:lnTo>
                    <a:lnTo>
                      <a:pt x="468" y="2451"/>
                    </a:lnTo>
                    <a:lnTo>
                      <a:pt x="517" y="2451"/>
                    </a:lnTo>
                    <a:lnTo>
                      <a:pt x="569" y="2451"/>
                    </a:lnTo>
                    <a:lnTo>
                      <a:pt x="622" y="2451"/>
                    </a:lnTo>
                    <a:lnTo>
                      <a:pt x="678" y="2451"/>
                    </a:lnTo>
                    <a:lnTo>
                      <a:pt x="736" y="2451"/>
                    </a:lnTo>
                    <a:lnTo>
                      <a:pt x="795" y="2451"/>
                    </a:lnTo>
                    <a:lnTo>
                      <a:pt x="857" y="2451"/>
                    </a:lnTo>
                    <a:lnTo>
                      <a:pt x="921" y="2451"/>
                    </a:lnTo>
                    <a:lnTo>
                      <a:pt x="986" y="2451"/>
                    </a:lnTo>
                    <a:lnTo>
                      <a:pt x="1054" y="2451"/>
                    </a:lnTo>
                    <a:lnTo>
                      <a:pt x="1125" y="2451"/>
                    </a:lnTo>
                    <a:lnTo>
                      <a:pt x="1198" y="2451"/>
                    </a:lnTo>
                    <a:lnTo>
                      <a:pt x="1270" y="2451"/>
                    </a:lnTo>
                    <a:lnTo>
                      <a:pt x="1340" y="2451"/>
                    </a:lnTo>
                    <a:lnTo>
                      <a:pt x="1408" y="2451"/>
                    </a:lnTo>
                    <a:lnTo>
                      <a:pt x="1474" y="2451"/>
                    </a:lnTo>
                    <a:lnTo>
                      <a:pt x="1537" y="2451"/>
                    </a:lnTo>
                    <a:lnTo>
                      <a:pt x="1599" y="2451"/>
                    </a:lnTo>
                    <a:lnTo>
                      <a:pt x="1658" y="2451"/>
                    </a:lnTo>
                    <a:lnTo>
                      <a:pt x="1715" y="2451"/>
                    </a:lnTo>
                    <a:lnTo>
                      <a:pt x="1770" y="2451"/>
                    </a:lnTo>
                    <a:lnTo>
                      <a:pt x="1823" y="2451"/>
                    </a:lnTo>
                    <a:lnTo>
                      <a:pt x="1875" y="2451"/>
                    </a:lnTo>
                    <a:lnTo>
                      <a:pt x="1925" y="2451"/>
                    </a:lnTo>
                    <a:lnTo>
                      <a:pt x="1973" y="2451"/>
                    </a:lnTo>
                    <a:lnTo>
                      <a:pt x="2020" y="2451"/>
                    </a:lnTo>
                    <a:lnTo>
                      <a:pt x="2064" y="2451"/>
                    </a:lnTo>
                    <a:lnTo>
                      <a:pt x="2108" y="2451"/>
                    </a:lnTo>
                    <a:lnTo>
                      <a:pt x="2102" y="2414"/>
                    </a:lnTo>
                    <a:lnTo>
                      <a:pt x="2093" y="2377"/>
                    </a:lnTo>
                    <a:lnTo>
                      <a:pt x="2084" y="2341"/>
                    </a:lnTo>
                    <a:lnTo>
                      <a:pt x="2074" y="2307"/>
                    </a:lnTo>
                    <a:lnTo>
                      <a:pt x="2062" y="2271"/>
                    </a:lnTo>
                    <a:lnTo>
                      <a:pt x="2049" y="2238"/>
                    </a:lnTo>
                    <a:lnTo>
                      <a:pt x="2034" y="2205"/>
                    </a:lnTo>
                    <a:lnTo>
                      <a:pt x="2018" y="2171"/>
                    </a:lnTo>
                    <a:lnTo>
                      <a:pt x="2000" y="2140"/>
                    </a:lnTo>
                    <a:lnTo>
                      <a:pt x="1982" y="2109"/>
                    </a:lnTo>
                    <a:lnTo>
                      <a:pt x="1963" y="2078"/>
                    </a:lnTo>
                    <a:lnTo>
                      <a:pt x="1942" y="2049"/>
                    </a:lnTo>
                    <a:lnTo>
                      <a:pt x="1920" y="2020"/>
                    </a:lnTo>
                    <a:lnTo>
                      <a:pt x="1897" y="1992"/>
                    </a:lnTo>
                    <a:lnTo>
                      <a:pt x="1873" y="1965"/>
                    </a:lnTo>
                    <a:lnTo>
                      <a:pt x="1848" y="1940"/>
                    </a:lnTo>
                    <a:close/>
                    <a:moveTo>
                      <a:pt x="1196" y="1400"/>
                    </a:moveTo>
                    <a:lnTo>
                      <a:pt x="1227" y="1401"/>
                    </a:lnTo>
                    <a:lnTo>
                      <a:pt x="1257" y="1402"/>
                    </a:lnTo>
                    <a:lnTo>
                      <a:pt x="1288" y="1404"/>
                    </a:lnTo>
                    <a:lnTo>
                      <a:pt x="1318" y="1406"/>
                    </a:lnTo>
                    <a:lnTo>
                      <a:pt x="1348" y="1410"/>
                    </a:lnTo>
                    <a:lnTo>
                      <a:pt x="1378" y="1414"/>
                    </a:lnTo>
                    <a:lnTo>
                      <a:pt x="1408" y="1419"/>
                    </a:lnTo>
                    <a:lnTo>
                      <a:pt x="1437" y="1424"/>
                    </a:lnTo>
                    <a:lnTo>
                      <a:pt x="1466" y="1430"/>
                    </a:lnTo>
                    <a:lnTo>
                      <a:pt x="1495" y="1437"/>
                    </a:lnTo>
                    <a:lnTo>
                      <a:pt x="1523" y="1445"/>
                    </a:lnTo>
                    <a:lnTo>
                      <a:pt x="1552" y="1454"/>
                    </a:lnTo>
                    <a:lnTo>
                      <a:pt x="1580" y="1463"/>
                    </a:lnTo>
                    <a:lnTo>
                      <a:pt x="1607" y="1472"/>
                    </a:lnTo>
                    <a:lnTo>
                      <a:pt x="1634" y="1483"/>
                    </a:lnTo>
                    <a:lnTo>
                      <a:pt x="1662" y="1493"/>
                    </a:lnTo>
                    <a:lnTo>
                      <a:pt x="1688" y="1505"/>
                    </a:lnTo>
                    <a:lnTo>
                      <a:pt x="1714" y="1517"/>
                    </a:lnTo>
                    <a:lnTo>
                      <a:pt x="1741" y="1530"/>
                    </a:lnTo>
                    <a:lnTo>
                      <a:pt x="1766" y="1544"/>
                    </a:lnTo>
                    <a:lnTo>
                      <a:pt x="1791" y="1558"/>
                    </a:lnTo>
                    <a:lnTo>
                      <a:pt x="1816" y="1572"/>
                    </a:lnTo>
                    <a:lnTo>
                      <a:pt x="1841" y="1587"/>
                    </a:lnTo>
                    <a:lnTo>
                      <a:pt x="1865" y="1603"/>
                    </a:lnTo>
                    <a:lnTo>
                      <a:pt x="1888" y="1619"/>
                    </a:lnTo>
                    <a:lnTo>
                      <a:pt x="1911" y="1635"/>
                    </a:lnTo>
                    <a:lnTo>
                      <a:pt x="1935" y="1653"/>
                    </a:lnTo>
                    <a:lnTo>
                      <a:pt x="1957" y="1671"/>
                    </a:lnTo>
                    <a:lnTo>
                      <a:pt x="1978" y="1689"/>
                    </a:lnTo>
                    <a:lnTo>
                      <a:pt x="2000" y="1708"/>
                    </a:lnTo>
                    <a:lnTo>
                      <a:pt x="2021" y="1727"/>
                    </a:lnTo>
                    <a:lnTo>
                      <a:pt x="2042" y="1748"/>
                    </a:lnTo>
                    <a:lnTo>
                      <a:pt x="2062" y="1768"/>
                    </a:lnTo>
                    <a:lnTo>
                      <a:pt x="2081" y="1789"/>
                    </a:lnTo>
                    <a:lnTo>
                      <a:pt x="2101" y="1810"/>
                    </a:lnTo>
                    <a:lnTo>
                      <a:pt x="2119" y="1832"/>
                    </a:lnTo>
                    <a:lnTo>
                      <a:pt x="2137" y="1854"/>
                    </a:lnTo>
                    <a:lnTo>
                      <a:pt x="2154" y="1876"/>
                    </a:lnTo>
                    <a:lnTo>
                      <a:pt x="2171" y="1899"/>
                    </a:lnTo>
                    <a:lnTo>
                      <a:pt x="2187" y="1923"/>
                    </a:lnTo>
                    <a:lnTo>
                      <a:pt x="2204" y="1947"/>
                    </a:lnTo>
                    <a:lnTo>
                      <a:pt x="2219" y="1971"/>
                    </a:lnTo>
                    <a:lnTo>
                      <a:pt x="2234" y="1995"/>
                    </a:lnTo>
                    <a:lnTo>
                      <a:pt x="2248" y="2021"/>
                    </a:lnTo>
                    <a:lnTo>
                      <a:pt x="2261" y="2046"/>
                    </a:lnTo>
                    <a:lnTo>
                      <a:pt x="2274" y="2072"/>
                    </a:lnTo>
                    <a:lnTo>
                      <a:pt x="2287" y="2097"/>
                    </a:lnTo>
                    <a:lnTo>
                      <a:pt x="2298" y="2125"/>
                    </a:lnTo>
                    <a:lnTo>
                      <a:pt x="2309" y="2151"/>
                    </a:lnTo>
                    <a:lnTo>
                      <a:pt x="2320" y="2178"/>
                    </a:lnTo>
                    <a:lnTo>
                      <a:pt x="2329" y="2206"/>
                    </a:lnTo>
                    <a:lnTo>
                      <a:pt x="2338" y="2233"/>
                    </a:lnTo>
                    <a:lnTo>
                      <a:pt x="2347" y="2261"/>
                    </a:lnTo>
                    <a:lnTo>
                      <a:pt x="2354" y="2289"/>
                    </a:lnTo>
                    <a:lnTo>
                      <a:pt x="2361" y="2318"/>
                    </a:lnTo>
                    <a:lnTo>
                      <a:pt x="2367" y="2347"/>
                    </a:lnTo>
                    <a:lnTo>
                      <a:pt x="2373" y="2376"/>
                    </a:lnTo>
                    <a:lnTo>
                      <a:pt x="2379" y="2406"/>
                    </a:lnTo>
                    <a:lnTo>
                      <a:pt x="2383" y="2435"/>
                    </a:lnTo>
                    <a:lnTo>
                      <a:pt x="2386" y="2464"/>
                    </a:lnTo>
                    <a:lnTo>
                      <a:pt x="2389" y="2495"/>
                    </a:lnTo>
                    <a:lnTo>
                      <a:pt x="2391" y="2525"/>
                    </a:lnTo>
                    <a:lnTo>
                      <a:pt x="2392" y="2555"/>
                    </a:lnTo>
                    <a:lnTo>
                      <a:pt x="2392" y="2586"/>
                    </a:lnTo>
                    <a:lnTo>
                      <a:pt x="2392" y="2600"/>
                    </a:lnTo>
                    <a:lnTo>
                      <a:pt x="2390" y="2613"/>
                    </a:lnTo>
                    <a:lnTo>
                      <a:pt x="2386" y="2626"/>
                    </a:lnTo>
                    <a:lnTo>
                      <a:pt x="2382" y="2638"/>
                    </a:lnTo>
                    <a:lnTo>
                      <a:pt x="2375" y="2650"/>
                    </a:lnTo>
                    <a:lnTo>
                      <a:pt x="2368" y="2661"/>
                    </a:lnTo>
                    <a:lnTo>
                      <a:pt x="2360" y="2672"/>
                    </a:lnTo>
                    <a:lnTo>
                      <a:pt x="2352" y="2682"/>
                    </a:lnTo>
                    <a:lnTo>
                      <a:pt x="2342" y="2691"/>
                    </a:lnTo>
                    <a:lnTo>
                      <a:pt x="2332" y="2699"/>
                    </a:lnTo>
                    <a:lnTo>
                      <a:pt x="2320" y="2705"/>
                    </a:lnTo>
                    <a:lnTo>
                      <a:pt x="2309" y="2711"/>
                    </a:lnTo>
                    <a:lnTo>
                      <a:pt x="2296" y="2715"/>
                    </a:lnTo>
                    <a:lnTo>
                      <a:pt x="2282" y="2719"/>
                    </a:lnTo>
                    <a:lnTo>
                      <a:pt x="2269" y="2721"/>
                    </a:lnTo>
                    <a:lnTo>
                      <a:pt x="2255" y="2722"/>
                    </a:lnTo>
                    <a:lnTo>
                      <a:pt x="2249" y="2721"/>
                    </a:lnTo>
                    <a:lnTo>
                      <a:pt x="2243" y="2721"/>
                    </a:lnTo>
                    <a:lnTo>
                      <a:pt x="2147" y="2721"/>
                    </a:lnTo>
                    <a:lnTo>
                      <a:pt x="2056" y="2721"/>
                    </a:lnTo>
                    <a:lnTo>
                      <a:pt x="1968" y="2722"/>
                    </a:lnTo>
                    <a:lnTo>
                      <a:pt x="1885" y="2722"/>
                    </a:lnTo>
                    <a:lnTo>
                      <a:pt x="1806" y="2722"/>
                    </a:lnTo>
                    <a:lnTo>
                      <a:pt x="1730" y="2722"/>
                    </a:lnTo>
                    <a:lnTo>
                      <a:pt x="1660" y="2722"/>
                    </a:lnTo>
                    <a:lnTo>
                      <a:pt x="1593" y="2722"/>
                    </a:lnTo>
                    <a:lnTo>
                      <a:pt x="1530" y="2723"/>
                    </a:lnTo>
                    <a:lnTo>
                      <a:pt x="1472" y="2723"/>
                    </a:lnTo>
                    <a:lnTo>
                      <a:pt x="1416" y="2723"/>
                    </a:lnTo>
                    <a:lnTo>
                      <a:pt x="1366" y="2723"/>
                    </a:lnTo>
                    <a:lnTo>
                      <a:pt x="1318" y="2723"/>
                    </a:lnTo>
                    <a:lnTo>
                      <a:pt x="1274" y="2723"/>
                    </a:lnTo>
                    <a:lnTo>
                      <a:pt x="1234" y="2723"/>
                    </a:lnTo>
                    <a:lnTo>
                      <a:pt x="1198" y="2723"/>
                    </a:lnTo>
                    <a:lnTo>
                      <a:pt x="1161" y="2723"/>
                    </a:lnTo>
                    <a:lnTo>
                      <a:pt x="1121" y="2723"/>
                    </a:lnTo>
                    <a:lnTo>
                      <a:pt x="1077" y="2723"/>
                    </a:lnTo>
                    <a:lnTo>
                      <a:pt x="1029" y="2723"/>
                    </a:lnTo>
                    <a:lnTo>
                      <a:pt x="977" y="2723"/>
                    </a:lnTo>
                    <a:lnTo>
                      <a:pt x="922" y="2723"/>
                    </a:lnTo>
                    <a:lnTo>
                      <a:pt x="862" y="2723"/>
                    </a:lnTo>
                    <a:lnTo>
                      <a:pt x="798" y="2722"/>
                    </a:lnTo>
                    <a:lnTo>
                      <a:pt x="731" y="2722"/>
                    </a:lnTo>
                    <a:lnTo>
                      <a:pt x="658" y="2722"/>
                    </a:lnTo>
                    <a:lnTo>
                      <a:pt x="582" y="2722"/>
                    </a:lnTo>
                    <a:lnTo>
                      <a:pt x="501" y="2722"/>
                    </a:lnTo>
                    <a:lnTo>
                      <a:pt x="417" y="2722"/>
                    </a:lnTo>
                    <a:lnTo>
                      <a:pt x="327" y="2721"/>
                    </a:lnTo>
                    <a:lnTo>
                      <a:pt x="234" y="2721"/>
                    </a:lnTo>
                    <a:lnTo>
                      <a:pt x="136" y="2721"/>
                    </a:lnTo>
                    <a:lnTo>
                      <a:pt x="123" y="2720"/>
                    </a:lnTo>
                    <a:lnTo>
                      <a:pt x="109" y="2718"/>
                    </a:lnTo>
                    <a:lnTo>
                      <a:pt x="96" y="2715"/>
                    </a:lnTo>
                    <a:lnTo>
                      <a:pt x="84" y="2710"/>
                    </a:lnTo>
                    <a:lnTo>
                      <a:pt x="71" y="2705"/>
                    </a:lnTo>
                    <a:lnTo>
                      <a:pt x="60" y="2698"/>
                    </a:lnTo>
                    <a:lnTo>
                      <a:pt x="49" y="2690"/>
                    </a:lnTo>
                    <a:lnTo>
                      <a:pt x="40" y="2682"/>
                    </a:lnTo>
                    <a:lnTo>
                      <a:pt x="31" y="2671"/>
                    </a:lnTo>
                    <a:lnTo>
                      <a:pt x="23" y="2661"/>
                    </a:lnTo>
                    <a:lnTo>
                      <a:pt x="17" y="2650"/>
                    </a:lnTo>
                    <a:lnTo>
                      <a:pt x="11" y="2638"/>
                    </a:lnTo>
                    <a:lnTo>
                      <a:pt x="6" y="2626"/>
                    </a:lnTo>
                    <a:lnTo>
                      <a:pt x="3" y="2613"/>
                    </a:lnTo>
                    <a:lnTo>
                      <a:pt x="1" y="2600"/>
                    </a:lnTo>
                    <a:lnTo>
                      <a:pt x="0" y="2586"/>
                    </a:lnTo>
                    <a:lnTo>
                      <a:pt x="0" y="2555"/>
                    </a:lnTo>
                    <a:lnTo>
                      <a:pt x="1" y="2525"/>
                    </a:lnTo>
                    <a:lnTo>
                      <a:pt x="3" y="2495"/>
                    </a:lnTo>
                    <a:lnTo>
                      <a:pt x="6" y="2464"/>
                    </a:lnTo>
                    <a:lnTo>
                      <a:pt x="9" y="2435"/>
                    </a:lnTo>
                    <a:lnTo>
                      <a:pt x="13" y="2406"/>
                    </a:lnTo>
                    <a:lnTo>
                      <a:pt x="18" y="2376"/>
                    </a:lnTo>
                    <a:lnTo>
                      <a:pt x="24" y="2347"/>
                    </a:lnTo>
                    <a:lnTo>
                      <a:pt x="30" y="2318"/>
                    </a:lnTo>
                    <a:lnTo>
                      <a:pt x="37" y="2289"/>
                    </a:lnTo>
                    <a:lnTo>
                      <a:pt x="45" y="2261"/>
                    </a:lnTo>
                    <a:lnTo>
                      <a:pt x="53" y="2233"/>
                    </a:lnTo>
                    <a:lnTo>
                      <a:pt x="62" y="2206"/>
                    </a:lnTo>
                    <a:lnTo>
                      <a:pt x="72" y="2178"/>
                    </a:lnTo>
                    <a:lnTo>
                      <a:pt x="83" y="2151"/>
                    </a:lnTo>
                    <a:lnTo>
                      <a:pt x="94" y="2125"/>
                    </a:lnTo>
                    <a:lnTo>
                      <a:pt x="105" y="2097"/>
                    </a:lnTo>
                    <a:lnTo>
                      <a:pt x="117" y="2072"/>
                    </a:lnTo>
                    <a:lnTo>
                      <a:pt x="130" y="2046"/>
                    </a:lnTo>
                    <a:lnTo>
                      <a:pt x="144" y="2021"/>
                    </a:lnTo>
                    <a:lnTo>
                      <a:pt x="158" y="1995"/>
                    </a:lnTo>
                    <a:lnTo>
                      <a:pt x="173" y="1971"/>
                    </a:lnTo>
                    <a:lnTo>
                      <a:pt x="188" y="1947"/>
                    </a:lnTo>
                    <a:lnTo>
                      <a:pt x="204" y="1923"/>
                    </a:lnTo>
                    <a:lnTo>
                      <a:pt x="220" y="1899"/>
                    </a:lnTo>
                    <a:lnTo>
                      <a:pt x="237" y="1876"/>
                    </a:lnTo>
                    <a:lnTo>
                      <a:pt x="254" y="1854"/>
                    </a:lnTo>
                    <a:lnTo>
                      <a:pt x="273" y="1832"/>
                    </a:lnTo>
                    <a:lnTo>
                      <a:pt x="291" y="1810"/>
                    </a:lnTo>
                    <a:lnTo>
                      <a:pt x="310" y="1789"/>
                    </a:lnTo>
                    <a:lnTo>
                      <a:pt x="330" y="1768"/>
                    </a:lnTo>
                    <a:lnTo>
                      <a:pt x="349" y="1748"/>
                    </a:lnTo>
                    <a:lnTo>
                      <a:pt x="371" y="1727"/>
                    </a:lnTo>
                    <a:lnTo>
                      <a:pt x="391" y="1708"/>
                    </a:lnTo>
                    <a:lnTo>
                      <a:pt x="413" y="1689"/>
                    </a:lnTo>
                    <a:lnTo>
                      <a:pt x="434" y="1671"/>
                    </a:lnTo>
                    <a:lnTo>
                      <a:pt x="458" y="1653"/>
                    </a:lnTo>
                    <a:lnTo>
                      <a:pt x="480" y="1635"/>
                    </a:lnTo>
                    <a:lnTo>
                      <a:pt x="503" y="1619"/>
                    </a:lnTo>
                    <a:lnTo>
                      <a:pt x="527" y="1603"/>
                    </a:lnTo>
                    <a:lnTo>
                      <a:pt x="551" y="1587"/>
                    </a:lnTo>
                    <a:lnTo>
                      <a:pt x="576" y="1572"/>
                    </a:lnTo>
                    <a:lnTo>
                      <a:pt x="600" y="1558"/>
                    </a:lnTo>
                    <a:lnTo>
                      <a:pt x="625" y="1544"/>
                    </a:lnTo>
                    <a:lnTo>
                      <a:pt x="651" y="1530"/>
                    </a:lnTo>
                    <a:lnTo>
                      <a:pt x="677" y="1517"/>
                    </a:lnTo>
                    <a:lnTo>
                      <a:pt x="703" y="1505"/>
                    </a:lnTo>
                    <a:lnTo>
                      <a:pt x="731" y="1493"/>
                    </a:lnTo>
                    <a:lnTo>
                      <a:pt x="757" y="1483"/>
                    </a:lnTo>
                    <a:lnTo>
                      <a:pt x="784" y="1472"/>
                    </a:lnTo>
                    <a:lnTo>
                      <a:pt x="812" y="1463"/>
                    </a:lnTo>
                    <a:lnTo>
                      <a:pt x="840" y="1454"/>
                    </a:lnTo>
                    <a:lnTo>
                      <a:pt x="868" y="1445"/>
                    </a:lnTo>
                    <a:lnTo>
                      <a:pt x="896" y="1437"/>
                    </a:lnTo>
                    <a:lnTo>
                      <a:pt x="926" y="1430"/>
                    </a:lnTo>
                    <a:lnTo>
                      <a:pt x="955" y="1424"/>
                    </a:lnTo>
                    <a:lnTo>
                      <a:pt x="984" y="1419"/>
                    </a:lnTo>
                    <a:lnTo>
                      <a:pt x="1014" y="1414"/>
                    </a:lnTo>
                    <a:lnTo>
                      <a:pt x="1043" y="1410"/>
                    </a:lnTo>
                    <a:lnTo>
                      <a:pt x="1073" y="1406"/>
                    </a:lnTo>
                    <a:lnTo>
                      <a:pt x="1104" y="1404"/>
                    </a:lnTo>
                    <a:lnTo>
                      <a:pt x="1134" y="1402"/>
                    </a:lnTo>
                    <a:lnTo>
                      <a:pt x="1165" y="1401"/>
                    </a:lnTo>
                    <a:lnTo>
                      <a:pt x="1196" y="1400"/>
                    </a:lnTo>
                    <a:close/>
                    <a:moveTo>
                      <a:pt x="1474" y="386"/>
                    </a:moveTo>
                    <a:lnTo>
                      <a:pt x="1460" y="373"/>
                    </a:lnTo>
                    <a:lnTo>
                      <a:pt x="1445" y="361"/>
                    </a:lnTo>
                    <a:lnTo>
                      <a:pt x="1431" y="350"/>
                    </a:lnTo>
                    <a:lnTo>
                      <a:pt x="1415" y="339"/>
                    </a:lnTo>
                    <a:lnTo>
                      <a:pt x="1400" y="329"/>
                    </a:lnTo>
                    <a:lnTo>
                      <a:pt x="1383" y="320"/>
                    </a:lnTo>
                    <a:lnTo>
                      <a:pt x="1367" y="310"/>
                    </a:lnTo>
                    <a:lnTo>
                      <a:pt x="1348" y="302"/>
                    </a:lnTo>
                    <a:lnTo>
                      <a:pt x="1331" y="296"/>
                    </a:lnTo>
                    <a:lnTo>
                      <a:pt x="1313" y="290"/>
                    </a:lnTo>
                    <a:lnTo>
                      <a:pt x="1294" y="284"/>
                    </a:lnTo>
                    <a:lnTo>
                      <a:pt x="1276" y="280"/>
                    </a:lnTo>
                    <a:lnTo>
                      <a:pt x="1255" y="277"/>
                    </a:lnTo>
                    <a:lnTo>
                      <a:pt x="1236" y="274"/>
                    </a:lnTo>
                    <a:lnTo>
                      <a:pt x="1216" y="273"/>
                    </a:lnTo>
                    <a:lnTo>
                      <a:pt x="1196" y="272"/>
                    </a:lnTo>
                    <a:lnTo>
                      <a:pt x="1175" y="273"/>
                    </a:lnTo>
                    <a:lnTo>
                      <a:pt x="1156" y="274"/>
                    </a:lnTo>
                    <a:lnTo>
                      <a:pt x="1136" y="277"/>
                    </a:lnTo>
                    <a:lnTo>
                      <a:pt x="1117" y="280"/>
                    </a:lnTo>
                    <a:lnTo>
                      <a:pt x="1098" y="284"/>
                    </a:lnTo>
                    <a:lnTo>
                      <a:pt x="1079" y="290"/>
                    </a:lnTo>
                    <a:lnTo>
                      <a:pt x="1061" y="296"/>
                    </a:lnTo>
                    <a:lnTo>
                      <a:pt x="1043" y="302"/>
                    </a:lnTo>
                    <a:lnTo>
                      <a:pt x="1026" y="310"/>
                    </a:lnTo>
                    <a:lnTo>
                      <a:pt x="1009" y="320"/>
                    </a:lnTo>
                    <a:lnTo>
                      <a:pt x="992" y="329"/>
                    </a:lnTo>
                    <a:lnTo>
                      <a:pt x="977" y="339"/>
                    </a:lnTo>
                    <a:lnTo>
                      <a:pt x="961" y="350"/>
                    </a:lnTo>
                    <a:lnTo>
                      <a:pt x="947" y="361"/>
                    </a:lnTo>
                    <a:lnTo>
                      <a:pt x="933" y="373"/>
                    </a:lnTo>
                    <a:lnTo>
                      <a:pt x="919" y="386"/>
                    </a:lnTo>
                    <a:lnTo>
                      <a:pt x="906" y="399"/>
                    </a:lnTo>
                    <a:lnTo>
                      <a:pt x="893" y="414"/>
                    </a:lnTo>
                    <a:lnTo>
                      <a:pt x="881" y="429"/>
                    </a:lnTo>
                    <a:lnTo>
                      <a:pt x="871" y="444"/>
                    </a:lnTo>
                    <a:lnTo>
                      <a:pt x="861" y="459"/>
                    </a:lnTo>
                    <a:lnTo>
                      <a:pt x="851" y="475"/>
                    </a:lnTo>
                    <a:lnTo>
                      <a:pt x="843" y="492"/>
                    </a:lnTo>
                    <a:lnTo>
                      <a:pt x="835" y="510"/>
                    </a:lnTo>
                    <a:lnTo>
                      <a:pt x="828" y="528"/>
                    </a:lnTo>
                    <a:lnTo>
                      <a:pt x="822" y="545"/>
                    </a:lnTo>
                    <a:lnTo>
                      <a:pt x="817" y="564"/>
                    </a:lnTo>
                    <a:lnTo>
                      <a:pt x="811" y="582"/>
                    </a:lnTo>
                    <a:lnTo>
                      <a:pt x="808" y="602"/>
                    </a:lnTo>
                    <a:lnTo>
                      <a:pt x="805" y="621"/>
                    </a:lnTo>
                    <a:lnTo>
                      <a:pt x="804" y="641"/>
                    </a:lnTo>
                    <a:lnTo>
                      <a:pt x="803" y="661"/>
                    </a:lnTo>
                    <a:lnTo>
                      <a:pt x="804" y="681"/>
                    </a:lnTo>
                    <a:lnTo>
                      <a:pt x="805" y="701"/>
                    </a:lnTo>
                    <a:lnTo>
                      <a:pt x="808" y="720"/>
                    </a:lnTo>
                    <a:lnTo>
                      <a:pt x="811" y="739"/>
                    </a:lnTo>
                    <a:lnTo>
                      <a:pt x="817" y="758"/>
                    </a:lnTo>
                    <a:lnTo>
                      <a:pt x="822" y="776"/>
                    </a:lnTo>
                    <a:lnTo>
                      <a:pt x="828" y="795"/>
                    </a:lnTo>
                    <a:lnTo>
                      <a:pt x="835" y="812"/>
                    </a:lnTo>
                    <a:lnTo>
                      <a:pt x="843" y="829"/>
                    </a:lnTo>
                    <a:lnTo>
                      <a:pt x="851" y="846"/>
                    </a:lnTo>
                    <a:lnTo>
                      <a:pt x="861" y="862"/>
                    </a:lnTo>
                    <a:lnTo>
                      <a:pt x="871" y="878"/>
                    </a:lnTo>
                    <a:lnTo>
                      <a:pt x="881" y="894"/>
                    </a:lnTo>
                    <a:lnTo>
                      <a:pt x="893" y="908"/>
                    </a:lnTo>
                    <a:lnTo>
                      <a:pt x="906" y="922"/>
                    </a:lnTo>
                    <a:lnTo>
                      <a:pt x="919" y="936"/>
                    </a:lnTo>
                    <a:lnTo>
                      <a:pt x="933" y="948"/>
                    </a:lnTo>
                    <a:lnTo>
                      <a:pt x="947" y="961"/>
                    </a:lnTo>
                    <a:lnTo>
                      <a:pt x="961" y="972"/>
                    </a:lnTo>
                    <a:lnTo>
                      <a:pt x="977" y="984"/>
                    </a:lnTo>
                    <a:lnTo>
                      <a:pt x="992" y="994"/>
                    </a:lnTo>
                    <a:lnTo>
                      <a:pt x="1009" y="1003"/>
                    </a:lnTo>
                    <a:lnTo>
                      <a:pt x="1026" y="1011"/>
                    </a:lnTo>
                    <a:lnTo>
                      <a:pt x="1043" y="1019"/>
                    </a:lnTo>
                    <a:lnTo>
                      <a:pt x="1061" y="1026"/>
                    </a:lnTo>
                    <a:lnTo>
                      <a:pt x="1079" y="1032"/>
                    </a:lnTo>
                    <a:lnTo>
                      <a:pt x="1098" y="1037"/>
                    </a:lnTo>
                    <a:lnTo>
                      <a:pt x="1117" y="1042"/>
                    </a:lnTo>
                    <a:lnTo>
                      <a:pt x="1136" y="1045"/>
                    </a:lnTo>
                    <a:lnTo>
                      <a:pt x="1156" y="1047"/>
                    </a:lnTo>
                    <a:lnTo>
                      <a:pt x="1175" y="1049"/>
                    </a:lnTo>
                    <a:lnTo>
                      <a:pt x="1196" y="1049"/>
                    </a:lnTo>
                    <a:lnTo>
                      <a:pt x="1216" y="1049"/>
                    </a:lnTo>
                    <a:lnTo>
                      <a:pt x="1236" y="1047"/>
                    </a:lnTo>
                    <a:lnTo>
                      <a:pt x="1255" y="1045"/>
                    </a:lnTo>
                    <a:lnTo>
                      <a:pt x="1276" y="1042"/>
                    </a:lnTo>
                    <a:lnTo>
                      <a:pt x="1294" y="1037"/>
                    </a:lnTo>
                    <a:lnTo>
                      <a:pt x="1313" y="1032"/>
                    </a:lnTo>
                    <a:lnTo>
                      <a:pt x="1331" y="1026"/>
                    </a:lnTo>
                    <a:lnTo>
                      <a:pt x="1348" y="1019"/>
                    </a:lnTo>
                    <a:lnTo>
                      <a:pt x="1367" y="1011"/>
                    </a:lnTo>
                    <a:lnTo>
                      <a:pt x="1383" y="1003"/>
                    </a:lnTo>
                    <a:lnTo>
                      <a:pt x="1400" y="994"/>
                    </a:lnTo>
                    <a:lnTo>
                      <a:pt x="1415" y="984"/>
                    </a:lnTo>
                    <a:lnTo>
                      <a:pt x="1431" y="972"/>
                    </a:lnTo>
                    <a:lnTo>
                      <a:pt x="1445" y="961"/>
                    </a:lnTo>
                    <a:lnTo>
                      <a:pt x="1460" y="948"/>
                    </a:lnTo>
                    <a:lnTo>
                      <a:pt x="1474" y="936"/>
                    </a:lnTo>
                    <a:lnTo>
                      <a:pt x="1487" y="922"/>
                    </a:lnTo>
                    <a:lnTo>
                      <a:pt x="1499" y="908"/>
                    </a:lnTo>
                    <a:lnTo>
                      <a:pt x="1510" y="894"/>
                    </a:lnTo>
                    <a:lnTo>
                      <a:pt x="1521" y="878"/>
                    </a:lnTo>
                    <a:lnTo>
                      <a:pt x="1531" y="862"/>
                    </a:lnTo>
                    <a:lnTo>
                      <a:pt x="1541" y="846"/>
                    </a:lnTo>
                    <a:lnTo>
                      <a:pt x="1550" y="829"/>
                    </a:lnTo>
                    <a:lnTo>
                      <a:pt x="1558" y="812"/>
                    </a:lnTo>
                    <a:lnTo>
                      <a:pt x="1565" y="795"/>
                    </a:lnTo>
                    <a:lnTo>
                      <a:pt x="1571" y="776"/>
                    </a:lnTo>
                    <a:lnTo>
                      <a:pt x="1576" y="758"/>
                    </a:lnTo>
                    <a:lnTo>
                      <a:pt x="1580" y="739"/>
                    </a:lnTo>
                    <a:lnTo>
                      <a:pt x="1584" y="720"/>
                    </a:lnTo>
                    <a:lnTo>
                      <a:pt x="1586" y="701"/>
                    </a:lnTo>
                    <a:lnTo>
                      <a:pt x="1588" y="681"/>
                    </a:lnTo>
                    <a:lnTo>
                      <a:pt x="1588" y="661"/>
                    </a:lnTo>
                    <a:lnTo>
                      <a:pt x="1588" y="641"/>
                    </a:lnTo>
                    <a:lnTo>
                      <a:pt x="1586" y="621"/>
                    </a:lnTo>
                    <a:lnTo>
                      <a:pt x="1584" y="602"/>
                    </a:lnTo>
                    <a:lnTo>
                      <a:pt x="1580" y="582"/>
                    </a:lnTo>
                    <a:lnTo>
                      <a:pt x="1576" y="564"/>
                    </a:lnTo>
                    <a:lnTo>
                      <a:pt x="1571" y="545"/>
                    </a:lnTo>
                    <a:lnTo>
                      <a:pt x="1565" y="528"/>
                    </a:lnTo>
                    <a:lnTo>
                      <a:pt x="1558" y="510"/>
                    </a:lnTo>
                    <a:lnTo>
                      <a:pt x="1550" y="492"/>
                    </a:lnTo>
                    <a:lnTo>
                      <a:pt x="1541" y="475"/>
                    </a:lnTo>
                    <a:lnTo>
                      <a:pt x="1531" y="459"/>
                    </a:lnTo>
                    <a:lnTo>
                      <a:pt x="1521" y="444"/>
                    </a:lnTo>
                    <a:lnTo>
                      <a:pt x="1510" y="429"/>
                    </a:lnTo>
                    <a:lnTo>
                      <a:pt x="1499" y="414"/>
                    </a:lnTo>
                    <a:lnTo>
                      <a:pt x="1487" y="399"/>
                    </a:lnTo>
                    <a:lnTo>
                      <a:pt x="1474" y="386"/>
                    </a:lnTo>
                    <a:close/>
                    <a:moveTo>
                      <a:pt x="1196" y="0"/>
                    </a:moveTo>
                    <a:lnTo>
                      <a:pt x="1230" y="1"/>
                    </a:lnTo>
                    <a:lnTo>
                      <a:pt x="1264" y="4"/>
                    </a:lnTo>
                    <a:lnTo>
                      <a:pt x="1298" y="8"/>
                    </a:lnTo>
                    <a:lnTo>
                      <a:pt x="1330" y="14"/>
                    </a:lnTo>
                    <a:lnTo>
                      <a:pt x="1362" y="21"/>
                    </a:lnTo>
                    <a:lnTo>
                      <a:pt x="1394" y="31"/>
                    </a:lnTo>
                    <a:lnTo>
                      <a:pt x="1425" y="41"/>
                    </a:lnTo>
                    <a:lnTo>
                      <a:pt x="1455" y="53"/>
                    </a:lnTo>
                    <a:lnTo>
                      <a:pt x="1485" y="66"/>
                    </a:lnTo>
                    <a:lnTo>
                      <a:pt x="1514" y="80"/>
                    </a:lnTo>
                    <a:lnTo>
                      <a:pt x="1541" y="96"/>
                    </a:lnTo>
                    <a:lnTo>
                      <a:pt x="1569" y="113"/>
                    </a:lnTo>
                    <a:lnTo>
                      <a:pt x="1595" y="132"/>
                    </a:lnTo>
                    <a:lnTo>
                      <a:pt x="1620" y="152"/>
                    </a:lnTo>
                    <a:lnTo>
                      <a:pt x="1645" y="172"/>
                    </a:lnTo>
                    <a:lnTo>
                      <a:pt x="1667" y="194"/>
                    </a:lnTo>
                    <a:lnTo>
                      <a:pt x="1689" y="216"/>
                    </a:lnTo>
                    <a:lnTo>
                      <a:pt x="1710" y="241"/>
                    </a:lnTo>
                    <a:lnTo>
                      <a:pt x="1730" y="266"/>
                    </a:lnTo>
                    <a:lnTo>
                      <a:pt x="1749" y="291"/>
                    </a:lnTo>
                    <a:lnTo>
                      <a:pt x="1766" y="319"/>
                    </a:lnTo>
                    <a:lnTo>
                      <a:pt x="1782" y="346"/>
                    </a:lnTo>
                    <a:lnTo>
                      <a:pt x="1797" y="375"/>
                    </a:lnTo>
                    <a:lnTo>
                      <a:pt x="1810" y="403"/>
                    </a:lnTo>
                    <a:lnTo>
                      <a:pt x="1822" y="434"/>
                    </a:lnTo>
                    <a:lnTo>
                      <a:pt x="1833" y="465"/>
                    </a:lnTo>
                    <a:lnTo>
                      <a:pt x="1842" y="495"/>
                    </a:lnTo>
                    <a:lnTo>
                      <a:pt x="1849" y="528"/>
                    </a:lnTo>
                    <a:lnTo>
                      <a:pt x="1855" y="560"/>
                    </a:lnTo>
                    <a:lnTo>
                      <a:pt x="1859" y="593"/>
                    </a:lnTo>
                    <a:lnTo>
                      <a:pt x="1862" y="627"/>
                    </a:lnTo>
                    <a:lnTo>
                      <a:pt x="1863" y="661"/>
                    </a:lnTo>
                    <a:lnTo>
                      <a:pt x="1862" y="695"/>
                    </a:lnTo>
                    <a:lnTo>
                      <a:pt x="1859" y="729"/>
                    </a:lnTo>
                    <a:lnTo>
                      <a:pt x="1855" y="761"/>
                    </a:lnTo>
                    <a:lnTo>
                      <a:pt x="1849" y="794"/>
                    </a:lnTo>
                    <a:lnTo>
                      <a:pt x="1842" y="826"/>
                    </a:lnTo>
                    <a:lnTo>
                      <a:pt x="1833" y="857"/>
                    </a:lnTo>
                    <a:lnTo>
                      <a:pt x="1822" y="888"/>
                    </a:lnTo>
                    <a:lnTo>
                      <a:pt x="1810" y="918"/>
                    </a:lnTo>
                    <a:lnTo>
                      <a:pt x="1797" y="947"/>
                    </a:lnTo>
                    <a:lnTo>
                      <a:pt x="1782" y="976"/>
                    </a:lnTo>
                    <a:lnTo>
                      <a:pt x="1766" y="1004"/>
                    </a:lnTo>
                    <a:lnTo>
                      <a:pt x="1749" y="1030"/>
                    </a:lnTo>
                    <a:lnTo>
                      <a:pt x="1730" y="1056"/>
                    </a:lnTo>
                    <a:lnTo>
                      <a:pt x="1710" y="1081"/>
                    </a:lnTo>
                    <a:lnTo>
                      <a:pt x="1689" y="1105"/>
                    </a:lnTo>
                    <a:lnTo>
                      <a:pt x="1667" y="1128"/>
                    </a:lnTo>
                    <a:lnTo>
                      <a:pt x="1645" y="1149"/>
                    </a:lnTo>
                    <a:lnTo>
                      <a:pt x="1620" y="1171"/>
                    </a:lnTo>
                    <a:lnTo>
                      <a:pt x="1595" y="1190"/>
                    </a:lnTo>
                    <a:lnTo>
                      <a:pt x="1569" y="1209"/>
                    </a:lnTo>
                    <a:lnTo>
                      <a:pt x="1541" y="1226"/>
                    </a:lnTo>
                    <a:lnTo>
                      <a:pt x="1514" y="1241"/>
                    </a:lnTo>
                    <a:lnTo>
                      <a:pt x="1485" y="1256"/>
                    </a:lnTo>
                    <a:lnTo>
                      <a:pt x="1455" y="1270"/>
                    </a:lnTo>
                    <a:lnTo>
                      <a:pt x="1425" y="1282"/>
                    </a:lnTo>
                    <a:lnTo>
                      <a:pt x="1394" y="1292"/>
                    </a:lnTo>
                    <a:lnTo>
                      <a:pt x="1362" y="1301"/>
                    </a:lnTo>
                    <a:lnTo>
                      <a:pt x="1330" y="1308"/>
                    </a:lnTo>
                    <a:lnTo>
                      <a:pt x="1298" y="1314"/>
                    </a:lnTo>
                    <a:lnTo>
                      <a:pt x="1264" y="1318"/>
                    </a:lnTo>
                    <a:lnTo>
                      <a:pt x="1230" y="1320"/>
                    </a:lnTo>
                    <a:lnTo>
                      <a:pt x="1196" y="1321"/>
                    </a:lnTo>
                    <a:lnTo>
                      <a:pt x="1162" y="1320"/>
                    </a:lnTo>
                    <a:lnTo>
                      <a:pt x="1128" y="1318"/>
                    </a:lnTo>
                    <a:lnTo>
                      <a:pt x="1095" y="1314"/>
                    </a:lnTo>
                    <a:lnTo>
                      <a:pt x="1062" y="1308"/>
                    </a:lnTo>
                    <a:lnTo>
                      <a:pt x="1030" y="1301"/>
                    </a:lnTo>
                    <a:lnTo>
                      <a:pt x="998" y="1292"/>
                    </a:lnTo>
                    <a:lnTo>
                      <a:pt x="967" y="1282"/>
                    </a:lnTo>
                    <a:lnTo>
                      <a:pt x="937" y="1270"/>
                    </a:lnTo>
                    <a:lnTo>
                      <a:pt x="908" y="1256"/>
                    </a:lnTo>
                    <a:lnTo>
                      <a:pt x="878" y="1241"/>
                    </a:lnTo>
                    <a:lnTo>
                      <a:pt x="851" y="1226"/>
                    </a:lnTo>
                    <a:lnTo>
                      <a:pt x="824" y="1209"/>
                    </a:lnTo>
                    <a:lnTo>
                      <a:pt x="797" y="1190"/>
                    </a:lnTo>
                    <a:lnTo>
                      <a:pt x="772" y="1171"/>
                    </a:lnTo>
                    <a:lnTo>
                      <a:pt x="748" y="1149"/>
                    </a:lnTo>
                    <a:lnTo>
                      <a:pt x="725" y="1128"/>
                    </a:lnTo>
                    <a:lnTo>
                      <a:pt x="702" y="1105"/>
                    </a:lnTo>
                    <a:lnTo>
                      <a:pt x="682" y="1081"/>
                    </a:lnTo>
                    <a:lnTo>
                      <a:pt x="662" y="1056"/>
                    </a:lnTo>
                    <a:lnTo>
                      <a:pt x="644" y="1030"/>
                    </a:lnTo>
                    <a:lnTo>
                      <a:pt x="626" y="1004"/>
                    </a:lnTo>
                    <a:lnTo>
                      <a:pt x="610" y="976"/>
                    </a:lnTo>
                    <a:lnTo>
                      <a:pt x="595" y="947"/>
                    </a:lnTo>
                    <a:lnTo>
                      <a:pt x="582" y="918"/>
                    </a:lnTo>
                    <a:lnTo>
                      <a:pt x="570" y="888"/>
                    </a:lnTo>
                    <a:lnTo>
                      <a:pt x="560" y="857"/>
                    </a:lnTo>
                    <a:lnTo>
                      <a:pt x="551" y="826"/>
                    </a:lnTo>
                    <a:lnTo>
                      <a:pt x="543" y="794"/>
                    </a:lnTo>
                    <a:lnTo>
                      <a:pt x="537" y="761"/>
                    </a:lnTo>
                    <a:lnTo>
                      <a:pt x="532" y="729"/>
                    </a:lnTo>
                    <a:lnTo>
                      <a:pt x="530" y="695"/>
                    </a:lnTo>
                    <a:lnTo>
                      <a:pt x="529" y="661"/>
                    </a:lnTo>
                    <a:lnTo>
                      <a:pt x="530" y="627"/>
                    </a:lnTo>
                    <a:lnTo>
                      <a:pt x="532" y="593"/>
                    </a:lnTo>
                    <a:lnTo>
                      <a:pt x="537" y="560"/>
                    </a:lnTo>
                    <a:lnTo>
                      <a:pt x="543" y="528"/>
                    </a:lnTo>
                    <a:lnTo>
                      <a:pt x="551" y="495"/>
                    </a:lnTo>
                    <a:lnTo>
                      <a:pt x="560" y="465"/>
                    </a:lnTo>
                    <a:lnTo>
                      <a:pt x="570" y="434"/>
                    </a:lnTo>
                    <a:lnTo>
                      <a:pt x="582" y="403"/>
                    </a:lnTo>
                    <a:lnTo>
                      <a:pt x="595" y="375"/>
                    </a:lnTo>
                    <a:lnTo>
                      <a:pt x="610" y="346"/>
                    </a:lnTo>
                    <a:lnTo>
                      <a:pt x="626" y="319"/>
                    </a:lnTo>
                    <a:lnTo>
                      <a:pt x="644" y="291"/>
                    </a:lnTo>
                    <a:lnTo>
                      <a:pt x="662" y="266"/>
                    </a:lnTo>
                    <a:lnTo>
                      <a:pt x="682" y="241"/>
                    </a:lnTo>
                    <a:lnTo>
                      <a:pt x="702" y="216"/>
                    </a:lnTo>
                    <a:lnTo>
                      <a:pt x="725" y="194"/>
                    </a:lnTo>
                    <a:lnTo>
                      <a:pt x="748" y="172"/>
                    </a:lnTo>
                    <a:lnTo>
                      <a:pt x="772" y="152"/>
                    </a:lnTo>
                    <a:lnTo>
                      <a:pt x="797" y="132"/>
                    </a:lnTo>
                    <a:lnTo>
                      <a:pt x="824" y="113"/>
                    </a:lnTo>
                    <a:lnTo>
                      <a:pt x="851" y="96"/>
                    </a:lnTo>
                    <a:lnTo>
                      <a:pt x="878" y="80"/>
                    </a:lnTo>
                    <a:lnTo>
                      <a:pt x="908" y="66"/>
                    </a:lnTo>
                    <a:lnTo>
                      <a:pt x="937" y="53"/>
                    </a:lnTo>
                    <a:lnTo>
                      <a:pt x="967" y="41"/>
                    </a:lnTo>
                    <a:lnTo>
                      <a:pt x="998" y="31"/>
                    </a:lnTo>
                    <a:lnTo>
                      <a:pt x="1030" y="21"/>
                    </a:lnTo>
                    <a:lnTo>
                      <a:pt x="1062" y="14"/>
                    </a:lnTo>
                    <a:lnTo>
                      <a:pt x="1095" y="8"/>
                    </a:lnTo>
                    <a:lnTo>
                      <a:pt x="1128" y="4"/>
                    </a:lnTo>
                    <a:lnTo>
                      <a:pt x="1162" y="1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rgbClr val="6C7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" name="Пятиугольник 33"/>
            <p:cNvSpPr/>
            <p:nvPr/>
          </p:nvSpPr>
          <p:spPr bwMode="auto">
            <a:xfrm>
              <a:off x="207776" y="3090926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36" name="Пятиугольник 35"/>
            <p:cNvSpPr/>
            <p:nvPr/>
          </p:nvSpPr>
          <p:spPr bwMode="auto">
            <a:xfrm>
              <a:off x="228278" y="4590091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38" name="Пятиугольник 37"/>
            <p:cNvSpPr/>
            <p:nvPr/>
          </p:nvSpPr>
          <p:spPr bwMode="auto">
            <a:xfrm>
              <a:off x="195022" y="1593996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0" name="Пятиугольник 39"/>
            <p:cNvSpPr/>
            <p:nvPr/>
          </p:nvSpPr>
          <p:spPr bwMode="auto">
            <a:xfrm rot="10800000">
              <a:off x="8572629" y="1585561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4" name="Пятиугольник 43"/>
            <p:cNvSpPr/>
            <p:nvPr/>
          </p:nvSpPr>
          <p:spPr bwMode="auto">
            <a:xfrm rot="10800000">
              <a:off x="8589821" y="3096005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6" name="Пятиугольник 45"/>
            <p:cNvSpPr/>
            <p:nvPr/>
          </p:nvSpPr>
          <p:spPr bwMode="auto">
            <a:xfrm rot="10800000">
              <a:off x="8607329" y="4584208"/>
              <a:ext cx="243716" cy="883569"/>
            </a:xfrm>
            <a:prstGeom prst="homePlate">
              <a:avLst/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>
              <a:defPPr>
                <a:defRPr lang="en-GB"/>
              </a:defPPr>
              <a:lvl1pPr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1pPr>
              <a:lvl2pPr marL="742796" indent="-285690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2pPr>
              <a:lvl3pPr marL="114276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3pPr>
              <a:lvl4pPr marL="1599868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4pPr>
              <a:lvl5pPr marL="2056974" indent="-228553" algn="l" defTabSz="449171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5pPr>
              <a:lvl6pPr marL="228552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6pPr>
              <a:lvl7pPr marL="2742630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7pPr>
              <a:lvl8pPr marL="3199736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8pPr>
              <a:lvl9pPr marL="3656841" algn="l" defTabSz="91421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</a:defRPr>
              </a:lvl9pPr>
            </a:lstStyle>
            <a:p>
              <a:pPr algn="ctr" eaLnBrk="1">
                <a:spcBef>
                  <a:spcPts val="0"/>
                </a:spcBef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Trebuchet MS"/>
                <a:ea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B0F0"/>
                </a:solidFill>
              </a:rPr>
              <a:t>Источник данных - http://</a:t>
            </a:r>
            <a:r>
              <a:rPr lang="ru-RU" sz="1200" b="1" dirty="0">
                <a:solidFill>
                  <a:srgbClr val="00B0F0"/>
                </a:solidFill>
              </a:rPr>
              <a:t>zakupki.gov.ru</a:t>
            </a:r>
            <a:r>
              <a:rPr lang="ru-RU" sz="1050" dirty="0">
                <a:solidFill>
                  <a:srgbClr val="00B0F0"/>
                </a:solidFill>
              </a:rPr>
              <a:t>/epz/main/public/home.html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08711"/>
            <a:ext cx="2978367" cy="276999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Тот кто растет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927708"/>
            <a:ext cx="8136904" cy="4554506"/>
            <a:chOff x="251520" y="1484784"/>
            <a:chExt cx="8712968" cy="4968552"/>
          </a:xfrm>
        </p:grpSpPr>
        <p:graphicFrame>
          <p:nvGraphicFramePr>
            <p:cNvPr id="2" name="Диаграмма 1"/>
            <p:cNvGraphicFramePr>
              <a:graphicFrameLocks/>
            </p:cNvGraphicFramePr>
            <p:nvPr>
              <p:extLst/>
            </p:nvPr>
          </p:nvGraphicFramePr>
          <p:xfrm>
            <a:off x="251520" y="1484784"/>
            <a:ext cx="8712968" cy="49685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899592" y="3976416"/>
              <a:ext cx="79208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" name="Прямоугольник 4"/>
          <p:cNvSpPr/>
          <p:nvPr/>
        </p:nvSpPr>
        <p:spPr>
          <a:xfrm>
            <a:off x="2277141" y="1420364"/>
            <a:ext cx="4589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lang="ru-RU" sz="2000" b="1" i="0" u="none" strike="noStrike" kern="1200" spc="0" baseline="0">
                <a:solidFill>
                  <a:srgbClr val="E4465A"/>
                </a:solidFill>
                <a:latin typeface="Trebuchet MS"/>
                <a:ea typeface="Arial Unicode MS" pitchFamily="34" charset="-128"/>
                <a:cs typeface="+mn-cs"/>
              </a:defRPr>
            </a:pPr>
            <a:r>
              <a:rPr lang="ru-RU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Динамика развития 2011г. - 2016г.</a:t>
            </a:r>
          </a:p>
        </p:txBody>
      </p:sp>
    </p:spTree>
    <p:extLst>
      <p:ext uri="{BB962C8B-B14F-4D97-AF65-F5344CB8AC3E}">
        <p14:creationId xmlns:p14="http://schemas.microsoft.com/office/powerpoint/2010/main" val="3420268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412776"/>
            <a:ext cx="75608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Количество слушателей ВУЗов работающих с дистанционными курсами «Профессионал закупок» в рамках проекта Межрегиональной ассоциации "Сибирское соглашение" по итогам первого полугодия 2016г.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008249"/>
              </p:ext>
            </p:extLst>
          </p:nvPr>
        </p:nvGraphicFramePr>
        <p:xfrm>
          <a:off x="137254" y="2292960"/>
          <a:ext cx="8941499" cy="386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75856" y="332656"/>
            <a:ext cx="5683391" cy="576064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Дистанционный курс повышения квалификации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4" y="6208123"/>
            <a:ext cx="122362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25" b="1" dirty="0">
                <a:solidFill>
                  <a:srgbClr val="E4465A"/>
                </a:solidFill>
                <a:ea typeface="Arial Unicode MS" pitchFamily="34" charset="-128"/>
              </a:rPr>
              <a:t>Всего 473 слушателя</a:t>
            </a:r>
            <a:endParaRPr lang="ru-RU" sz="825" dirty="0"/>
          </a:p>
        </p:txBody>
      </p:sp>
    </p:spTree>
    <p:extLst>
      <p:ext uri="{BB962C8B-B14F-4D97-AF65-F5344CB8AC3E}">
        <p14:creationId xmlns:p14="http://schemas.microsoft.com/office/powerpoint/2010/main" val="4131115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7241" y="548680"/>
            <a:ext cx="7506834" cy="486054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Работа с учебными центрами в РФ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683176"/>
            <a:ext cx="45117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Количество учебных центров в округах РФ по результатам полугодия</a:t>
            </a:r>
            <a:b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</a:br>
            <a:endParaRPr lang="ru-RU" sz="15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69800"/>
              </p:ext>
            </p:extLst>
          </p:nvPr>
        </p:nvGraphicFramePr>
        <p:xfrm>
          <a:off x="179512" y="2759667"/>
          <a:ext cx="2376264" cy="2593184"/>
        </p:xfrm>
        <a:graphic>
          <a:graphicData uri="http://schemas.openxmlformats.org/drawingml/2006/table">
            <a:tbl>
              <a:tblPr/>
              <a:tblGrid>
                <a:gridCol w="609693"/>
                <a:gridCol w="957367"/>
                <a:gridCol w="809204"/>
              </a:tblGrid>
              <a:tr h="4021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учебных центров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округах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результатам первого полугодия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Округ РФ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УЦ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учебных центров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СЗФО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ЮФО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093126"/>
              </p:ext>
            </p:extLst>
          </p:nvPr>
        </p:nvGraphicFramePr>
        <p:xfrm>
          <a:off x="2699792" y="2420888"/>
          <a:ext cx="627428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618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44824"/>
            <a:ext cx="851494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3" rIns="68565" bIns="34283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Количество бесплатных обучающих мероприятий проведенных </a:t>
            </a:r>
            <a:r>
              <a:rPr lang="ru-RU" altLang="ru-RU" sz="15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специалистами региональных представительств Сибирского </a:t>
            </a:r>
            <a:r>
              <a:rPr lang="ru-RU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филиала </a:t>
            </a:r>
            <a:r>
              <a:rPr lang="ru-RU" altLang="ru-RU" sz="15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РТС-тендер </a:t>
            </a:r>
            <a:r>
              <a:rPr lang="ru-RU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за 2015г.</a:t>
            </a:r>
            <a:endParaRPr lang="ru-RU" sz="15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81199"/>
              </p:ext>
            </p:extLst>
          </p:nvPr>
        </p:nvGraphicFramePr>
        <p:xfrm>
          <a:off x="323528" y="3068960"/>
          <a:ext cx="8514947" cy="20162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2208"/>
                <a:gridCol w="1646453"/>
                <a:gridCol w="3012659"/>
                <a:gridCol w="1983627"/>
              </a:tblGrid>
              <a:tr h="680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"/>
                        </a:rPr>
                        <a:t>Количество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"/>
                        </a:rPr>
                        <a:t>Количество организаций принявших участие в мероприятиях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"/>
                        </a:rPr>
                        <a:t>Количество участников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Всего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"/>
                        </a:rPr>
                        <a:t>121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2100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"/>
                        </a:rPr>
                        <a:t>4200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</a:tr>
              <a:tr h="428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Для заказчиков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"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1600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3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Для поставщиков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"/>
                        </a:rPr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1400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"/>
                        </a:rPr>
                        <a:t>2600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11960" y="548680"/>
            <a:ext cx="4752528" cy="648072"/>
          </a:xfrm>
          <a:prstGeom prst="rect">
            <a:avLst/>
          </a:prstGeom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Семинары и конференции 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6981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332656"/>
            <a:ext cx="6034537" cy="648072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Расписание бесплатных семинаров и вебинаров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03648" y="1556792"/>
            <a:ext cx="6355833" cy="4999370"/>
            <a:chOff x="1403648" y="1556792"/>
            <a:chExt cx="6355833" cy="499937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556792"/>
              <a:ext cx="6355833" cy="4999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 bwMode="auto">
            <a:xfrm>
              <a:off x="3728156" y="2060849"/>
              <a:ext cx="432048" cy="144016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3694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350">
                <a:latin typeface="Arial" charset="0"/>
                <a:ea typeface="Microsoft YaHei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95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996952"/>
            <a:ext cx="381027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ct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Витрина </a:t>
            </a:r>
            <a:r>
              <a:rPr lang="ru-RU" alt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закупок</a:t>
            </a:r>
          </a:p>
          <a:p>
            <a: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499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2353955" y="573627"/>
            <a:ext cx="6545263" cy="416472"/>
          </a:xfrm>
          <a:prstGeom prst="rect">
            <a:avLst/>
          </a:prstGeom>
          <a:extLst/>
        </p:spPr>
        <p:txBody>
          <a:bodyPr lIns="91420" tIns="45711" rIns="91420" bIns="45711"/>
          <a:lstStyle>
            <a:defPPr>
              <a:defRPr lang="ru-RU"/>
            </a:defPPr>
            <a:lvl1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kern="0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</a:lstStyle>
          <a:p>
            <a:r>
              <a:rPr lang="ru-RU" altLang="ru-RU" dirty="0"/>
              <a:t>Витрина закупок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7372" y="2636912"/>
            <a:ext cx="4133605" cy="940715"/>
            <a:chOff x="317372" y="2636912"/>
            <a:chExt cx="4133605" cy="940715"/>
          </a:xfrm>
        </p:grpSpPr>
        <p:sp>
          <p:nvSpPr>
            <p:cNvPr id="44" name="Прямоугольник 43"/>
            <p:cNvSpPr/>
            <p:nvPr/>
          </p:nvSpPr>
          <p:spPr bwMode="auto">
            <a:xfrm>
              <a:off x="332816" y="2639941"/>
              <a:ext cx="4118161" cy="937686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260000" tIns="35992" rIns="71986" bIns="35992" anchor="ctr"/>
            <a:lstStyle/>
            <a:p>
              <a:pPr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Возможность отображения закупок с разных площадок, в том числе с ЕИС, РТС-тендер, внутренних систем заказчика.</a:t>
              </a: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5" name="Пятиугольник 44"/>
            <p:cNvSpPr/>
            <p:nvPr/>
          </p:nvSpPr>
          <p:spPr bwMode="auto">
            <a:xfrm>
              <a:off x="317372" y="2636912"/>
              <a:ext cx="1079554" cy="937256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56" y="2777847"/>
              <a:ext cx="641774" cy="700075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32816" y="3668040"/>
            <a:ext cx="4125405" cy="937257"/>
            <a:chOff x="321897" y="3668040"/>
            <a:chExt cx="4125405" cy="937257"/>
          </a:xfrm>
        </p:grpSpPr>
        <p:sp>
          <p:nvSpPr>
            <p:cNvPr id="46" name="Прямоугольник 45"/>
            <p:cNvSpPr/>
            <p:nvPr/>
          </p:nvSpPr>
          <p:spPr bwMode="auto">
            <a:xfrm>
              <a:off x="323850" y="3668043"/>
              <a:ext cx="4123452" cy="93725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260000" tIns="35992" rIns="71986" bIns="35992" anchor="ctr"/>
            <a:lstStyle/>
            <a:p>
              <a:pPr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Возможность настройки визуализации страницы под требования заказчика </a:t>
              </a: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7" name="Пятиугольник 46"/>
            <p:cNvSpPr/>
            <p:nvPr/>
          </p:nvSpPr>
          <p:spPr bwMode="auto">
            <a:xfrm>
              <a:off x="321897" y="3668040"/>
              <a:ext cx="1083041" cy="935527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57" y="3796807"/>
              <a:ext cx="678847" cy="70831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770438" y="5727471"/>
            <a:ext cx="4122737" cy="941888"/>
            <a:chOff x="4770438" y="5727471"/>
            <a:chExt cx="4122737" cy="941888"/>
          </a:xfrm>
        </p:grpSpPr>
        <p:sp>
          <p:nvSpPr>
            <p:cNvPr id="40" name="Прямоугольник 39"/>
            <p:cNvSpPr/>
            <p:nvPr/>
          </p:nvSpPr>
          <p:spPr bwMode="auto">
            <a:xfrm>
              <a:off x="4770438" y="5728011"/>
              <a:ext cx="4122737" cy="936667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260000" bIns="35992" anchor="ctr"/>
            <a:lstStyle/>
            <a:p>
              <a:pPr algn="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Возможность выбора вида отображения списка закупок </a:t>
              </a:r>
              <a:r>
                <a:rPr lang="en-US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(</a:t>
              </a:r>
              <a:r>
                <a:rPr lang="ru-RU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табличный или карточный</a:t>
              </a: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)</a:t>
              </a:r>
              <a:endParaRPr lang="en-US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39" name="Пятиугольник 38"/>
            <p:cNvSpPr/>
            <p:nvPr/>
          </p:nvSpPr>
          <p:spPr bwMode="auto">
            <a:xfrm rot="10800000">
              <a:off x="7811461" y="5727471"/>
              <a:ext cx="1081123" cy="941888"/>
            </a:xfrm>
            <a:prstGeom prst="homePlate">
              <a:avLst>
                <a:gd name="adj" fmla="val 20691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chemeClr val="bg1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813" y="5833646"/>
              <a:ext cx="648072" cy="69169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76118" y="2639878"/>
            <a:ext cx="4123101" cy="937678"/>
            <a:chOff x="4757502" y="2639878"/>
            <a:chExt cx="4123101" cy="937678"/>
          </a:xfrm>
        </p:grpSpPr>
        <p:sp>
          <p:nvSpPr>
            <p:cNvPr id="62" name="Прямоугольник 61"/>
            <p:cNvSpPr/>
            <p:nvPr/>
          </p:nvSpPr>
          <p:spPr bwMode="auto">
            <a:xfrm>
              <a:off x="4757502" y="2639878"/>
              <a:ext cx="4123101" cy="9368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260000" bIns="35992" anchor="ctr"/>
            <a:lstStyle/>
            <a:p>
              <a:pPr algn="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Поиск информации может осуществляться как по информации в закупке, так и по приложенной документации</a:t>
              </a: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63" name="Пятиугольник 62"/>
            <p:cNvSpPr/>
            <p:nvPr/>
          </p:nvSpPr>
          <p:spPr bwMode="auto">
            <a:xfrm rot="10800000">
              <a:off x="7799515" y="2642028"/>
              <a:ext cx="1081087" cy="935528"/>
            </a:xfrm>
            <a:prstGeom prst="homePlate">
              <a:avLst>
                <a:gd name="adj" fmla="val 20691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54" name="Freeform 24"/>
            <p:cNvSpPr>
              <a:spLocks noEditPoints="1"/>
            </p:cNvSpPr>
            <p:nvPr/>
          </p:nvSpPr>
          <p:spPr bwMode="auto">
            <a:xfrm>
              <a:off x="8109864" y="3116335"/>
              <a:ext cx="626028" cy="249782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" name="Freeform 25"/>
            <p:cNvSpPr>
              <a:spLocks noEditPoints="1"/>
            </p:cNvSpPr>
            <p:nvPr/>
          </p:nvSpPr>
          <p:spPr bwMode="auto">
            <a:xfrm>
              <a:off x="8083182" y="2814796"/>
              <a:ext cx="535716" cy="391551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3288" y="5727471"/>
            <a:ext cx="4124014" cy="937873"/>
            <a:chOff x="295492" y="5727471"/>
            <a:chExt cx="4124014" cy="937873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295492" y="5727473"/>
              <a:ext cx="4124014" cy="937871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260000" tIns="35992" rIns="71986" bIns="35992" anchor="ctr"/>
            <a:lstStyle/>
            <a:p>
              <a:pPr defTabSz="449171" eaLnBrk="0" fontAlgn="b" hangingPunct="0"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  <a:defRPr/>
              </a:pPr>
              <a:endParaRPr lang="ru-RU" altLang="ru-RU" sz="1400" dirty="0">
                <a:solidFill>
                  <a:srgbClr val="444444"/>
                </a:solidFill>
                <a:ea typeface="Microsoft YaHei" charset="-122"/>
              </a:endParaRPr>
            </a:p>
            <a:p>
              <a:pPr defTabSz="449171" eaLnBrk="0" fontAlgn="b" hangingPunct="0"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  <a:defRPr/>
              </a:pPr>
              <a:r>
                <a:rPr lang="ru-RU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Поиск информации реализован на </a:t>
              </a:r>
              <a:r>
                <a:rPr lang="en-US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Sphinx (</a:t>
              </a:r>
              <a:r>
                <a:rPr lang="ru-RU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системе полнотекстового поиска</a:t>
              </a:r>
              <a:r>
                <a:rPr lang="en-US" sz="1400" dirty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)</a:t>
              </a:r>
              <a:endParaRPr lang="ru-RU" alt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  <a:p>
              <a:pPr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8" name="Пятиугольник 7"/>
            <p:cNvSpPr/>
            <p:nvPr/>
          </p:nvSpPr>
          <p:spPr bwMode="auto">
            <a:xfrm>
              <a:off x="295492" y="5727471"/>
              <a:ext cx="1081088" cy="937256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830025"/>
              <a:ext cx="573211" cy="623311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23849" y="4695711"/>
            <a:ext cx="4132982" cy="937873"/>
            <a:chOff x="323849" y="4695711"/>
            <a:chExt cx="4132982" cy="937873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32817" y="4695713"/>
              <a:ext cx="4124014" cy="937871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1260000" tIns="35992" rIns="71986" bIns="35992" anchor="ctr"/>
            <a:lstStyle/>
            <a:p>
              <a:pPr defTabSz="449171" eaLnBrk="0" fontAlgn="b" hangingPunct="0"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  <a:defRPr/>
              </a:pPr>
              <a:endParaRPr lang="ru-RU" altLang="ru-RU" sz="1400" dirty="0">
                <a:solidFill>
                  <a:srgbClr val="444444"/>
                </a:solidFill>
                <a:ea typeface="Microsoft YaHei" charset="-122"/>
              </a:endParaRPr>
            </a:p>
            <a:p>
              <a:pPr defTabSz="449171" eaLnBrk="0" fontAlgn="b" hangingPunct="0">
                <a:buClr>
                  <a:srgbClr val="000000"/>
                </a:buClr>
                <a:buSzPct val="45000"/>
                <a:tabLst>
                  <a:tab pos="723750" algn="l"/>
                  <a:tab pos="1447500" algn="l"/>
                  <a:tab pos="2171250" algn="l"/>
                  <a:tab pos="2895000" algn="l"/>
                  <a:tab pos="3618749" algn="l"/>
                  <a:tab pos="4342500" algn="l"/>
                  <a:tab pos="5066250" algn="l"/>
                  <a:tab pos="5789999" algn="l"/>
                  <a:tab pos="6513750" algn="l"/>
                  <a:tab pos="7237500" algn="l"/>
                  <a:tab pos="7961249" algn="l"/>
                </a:tabLst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Размещение страницы Витрины для заказчика по любому адресу в домене заказчика</a:t>
              </a:r>
              <a:endParaRPr lang="ru-RU" alt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  <a:p>
              <a:pPr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41" name="Пятиугольник 40"/>
            <p:cNvSpPr/>
            <p:nvPr/>
          </p:nvSpPr>
          <p:spPr bwMode="auto">
            <a:xfrm>
              <a:off x="323849" y="4695711"/>
              <a:ext cx="1092007" cy="937256"/>
            </a:xfrm>
            <a:prstGeom prst="homePlate">
              <a:avLst>
                <a:gd name="adj" fmla="val 20798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lIns="91420" tIns="45711" rIns="91420" bIns="45711"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23561" name="Рисунок 7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31" y="4839727"/>
              <a:ext cx="549275" cy="59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774349" y="3656973"/>
            <a:ext cx="4122539" cy="942361"/>
            <a:chOff x="4774349" y="3656973"/>
            <a:chExt cx="4122539" cy="942361"/>
          </a:xfrm>
        </p:grpSpPr>
        <p:sp>
          <p:nvSpPr>
            <p:cNvPr id="73" name="Прямоугольник 72"/>
            <p:cNvSpPr/>
            <p:nvPr/>
          </p:nvSpPr>
          <p:spPr bwMode="auto">
            <a:xfrm>
              <a:off x="4774349" y="3661655"/>
              <a:ext cx="4122539" cy="936814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260000" bIns="35992" anchor="ctr"/>
            <a:lstStyle/>
            <a:p>
              <a:pPr algn="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Счётчики на просмотр и скачивание документов</a:t>
              </a: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74" name="Пятиугольник 73"/>
            <p:cNvSpPr/>
            <p:nvPr/>
          </p:nvSpPr>
          <p:spPr bwMode="auto">
            <a:xfrm rot="10800000">
              <a:off x="7815800" y="3656973"/>
              <a:ext cx="1081088" cy="942361"/>
            </a:xfrm>
            <a:prstGeom prst="homePlate">
              <a:avLst>
                <a:gd name="adj" fmla="val 20691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rgbClr val="FFFFFF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630" y="3761912"/>
              <a:ext cx="708495" cy="708495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774349" y="4696251"/>
            <a:ext cx="4122598" cy="936667"/>
            <a:chOff x="4774349" y="4696251"/>
            <a:chExt cx="4122598" cy="93666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4774349" y="4696251"/>
              <a:ext cx="4122598" cy="936667"/>
            </a:xfrm>
            <a:prstGeom prst="rect">
              <a:avLst/>
            </a:prstGeom>
            <a:solidFill>
              <a:srgbClr val="DCDC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88900">
                <a:prstClr val="black">
                  <a:alpha val="30000"/>
                </a:prstClr>
              </a:innerShdw>
            </a:effectLst>
            <a:extLst/>
          </p:spPr>
          <p:txBody>
            <a:bodyPr lIns="71986" tIns="35992" rIns="1260000" bIns="35992" anchor="ctr"/>
            <a:lstStyle/>
            <a:p>
              <a:pPr algn="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ru-RU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Возможность подписки на рассылку по определённым параметрам поиска на указанный </a:t>
              </a:r>
              <a:r>
                <a:rPr lang="en-US" sz="1400" dirty="0" smtClean="0">
                  <a:solidFill>
                    <a:srgbClr val="444444"/>
                  </a:solidFill>
                  <a:latin typeface="Trebuchet MS"/>
                  <a:ea typeface="Microsoft YaHei" charset="-122"/>
                </a:rPr>
                <a:t>e-mail</a:t>
              </a:r>
              <a:endParaRPr lang="ru-RU" sz="1400" dirty="0">
                <a:solidFill>
                  <a:srgbClr val="444444"/>
                </a:solidFill>
                <a:latin typeface="Trebuchet MS"/>
                <a:ea typeface="Microsoft YaHei" charset="-122"/>
              </a:endParaRPr>
            </a:p>
          </p:txBody>
        </p:sp>
        <p:sp>
          <p:nvSpPr>
            <p:cNvPr id="61" name="Пятиугольник 60"/>
            <p:cNvSpPr/>
            <p:nvPr/>
          </p:nvSpPr>
          <p:spPr bwMode="auto">
            <a:xfrm rot="10800000">
              <a:off x="7815859" y="4697298"/>
              <a:ext cx="1081087" cy="935527"/>
            </a:xfrm>
            <a:prstGeom prst="homePlate">
              <a:avLst>
                <a:gd name="adj" fmla="val 20691"/>
              </a:avLst>
            </a:prstGeom>
            <a:solidFill>
              <a:srgbClr val="E4465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108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449171" hangingPunct="0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ru-RU" b="1" dirty="0">
                <a:solidFill>
                  <a:schemeClr val="bg1"/>
                </a:solidFill>
                <a:latin typeface="Arial" charset="0"/>
                <a:ea typeface="Microsoft YaHei" charset="-122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4831336"/>
              <a:ext cx="638057" cy="638057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8100392" y="1480826"/>
            <a:ext cx="781671" cy="868054"/>
            <a:chOff x="4863207" y="1519488"/>
            <a:chExt cx="588963" cy="654050"/>
          </a:xfrm>
          <a:solidFill>
            <a:srgbClr val="E4465A"/>
          </a:solidFill>
        </p:grpSpPr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4863207" y="1519488"/>
              <a:ext cx="588963" cy="654050"/>
            </a:xfrm>
            <a:custGeom>
              <a:avLst/>
              <a:gdLst>
                <a:gd name="T0" fmla="*/ 364 w 371"/>
                <a:gd name="T1" fmla="*/ 184 h 412"/>
                <a:gd name="T2" fmla="*/ 352 w 371"/>
                <a:gd name="T3" fmla="*/ 147 h 412"/>
                <a:gd name="T4" fmla="*/ 333 w 371"/>
                <a:gd name="T5" fmla="*/ 116 h 412"/>
                <a:gd name="T6" fmla="*/ 333 w 371"/>
                <a:gd name="T7" fmla="*/ 109 h 412"/>
                <a:gd name="T8" fmla="*/ 340 w 371"/>
                <a:gd name="T9" fmla="*/ 106 h 412"/>
                <a:gd name="T10" fmla="*/ 345 w 371"/>
                <a:gd name="T11" fmla="*/ 104 h 412"/>
                <a:gd name="T12" fmla="*/ 350 w 371"/>
                <a:gd name="T13" fmla="*/ 104 h 412"/>
                <a:gd name="T14" fmla="*/ 355 w 371"/>
                <a:gd name="T15" fmla="*/ 104 h 412"/>
                <a:gd name="T16" fmla="*/ 357 w 371"/>
                <a:gd name="T17" fmla="*/ 102 h 412"/>
                <a:gd name="T18" fmla="*/ 359 w 371"/>
                <a:gd name="T19" fmla="*/ 94 h 412"/>
                <a:gd name="T20" fmla="*/ 355 w 371"/>
                <a:gd name="T21" fmla="*/ 85 h 412"/>
                <a:gd name="T22" fmla="*/ 347 w 371"/>
                <a:gd name="T23" fmla="*/ 73 h 412"/>
                <a:gd name="T24" fmla="*/ 335 w 371"/>
                <a:gd name="T25" fmla="*/ 65 h 412"/>
                <a:gd name="T26" fmla="*/ 326 w 371"/>
                <a:gd name="T27" fmla="*/ 63 h 412"/>
                <a:gd name="T28" fmla="*/ 321 w 371"/>
                <a:gd name="T29" fmla="*/ 63 h 412"/>
                <a:gd name="T30" fmla="*/ 318 w 371"/>
                <a:gd name="T31" fmla="*/ 68 h 412"/>
                <a:gd name="T32" fmla="*/ 318 w 371"/>
                <a:gd name="T33" fmla="*/ 73 h 412"/>
                <a:gd name="T34" fmla="*/ 318 w 371"/>
                <a:gd name="T35" fmla="*/ 77 h 412"/>
                <a:gd name="T36" fmla="*/ 316 w 371"/>
                <a:gd name="T37" fmla="*/ 82 h 412"/>
                <a:gd name="T38" fmla="*/ 311 w 371"/>
                <a:gd name="T39" fmla="*/ 87 h 412"/>
                <a:gd name="T40" fmla="*/ 302 w 371"/>
                <a:gd name="T41" fmla="*/ 82 h 412"/>
                <a:gd name="T42" fmla="*/ 273 w 371"/>
                <a:gd name="T43" fmla="*/ 65 h 412"/>
                <a:gd name="T44" fmla="*/ 244 w 371"/>
                <a:gd name="T45" fmla="*/ 51 h 412"/>
                <a:gd name="T46" fmla="*/ 212 w 371"/>
                <a:gd name="T47" fmla="*/ 44 h 412"/>
                <a:gd name="T48" fmla="*/ 215 w 371"/>
                <a:gd name="T49" fmla="*/ 37 h 412"/>
                <a:gd name="T50" fmla="*/ 217 w 371"/>
                <a:gd name="T51" fmla="*/ 29 h 412"/>
                <a:gd name="T52" fmla="*/ 224 w 371"/>
                <a:gd name="T53" fmla="*/ 24 h 412"/>
                <a:gd name="T54" fmla="*/ 232 w 371"/>
                <a:gd name="T55" fmla="*/ 22 h 412"/>
                <a:gd name="T56" fmla="*/ 234 w 371"/>
                <a:gd name="T57" fmla="*/ 17 h 412"/>
                <a:gd name="T58" fmla="*/ 232 w 371"/>
                <a:gd name="T59" fmla="*/ 10 h 412"/>
                <a:gd name="T60" fmla="*/ 217 w 371"/>
                <a:gd name="T61" fmla="*/ 3 h 412"/>
                <a:gd name="T62" fmla="*/ 198 w 371"/>
                <a:gd name="T63" fmla="*/ 0 h 412"/>
                <a:gd name="T64" fmla="*/ 174 w 371"/>
                <a:gd name="T65" fmla="*/ 0 h 412"/>
                <a:gd name="T66" fmla="*/ 152 w 371"/>
                <a:gd name="T67" fmla="*/ 3 h 412"/>
                <a:gd name="T68" fmla="*/ 140 w 371"/>
                <a:gd name="T69" fmla="*/ 10 h 412"/>
                <a:gd name="T70" fmla="*/ 135 w 371"/>
                <a:gd name="T71" fmla="*/ 17 h 412"/>
                <a:gd name="T72" fmla="*/ 140 w 371"/>
                <a:gd name="T73" fmla="*/ 22 h 412"/>
                <a:gd name="T74" fmla="*/ 147 w 371"/>
                <a:gd name="T75" fmla="*/ 24 h 412"/>
                <a:gd name="T76" fmla="*/ 152 w 371"/>
                <a:gd name="T77" fmla="*/ 29 h 412"/>
                <a:gd name="T78" fmla="*/ 157 w 371"/>
                <a:gd name="T79" fmla="*/ 37 h 412"/>
                <a:gd name="T80" fmla="*/ 157 w 371"/>
                <a:gd name="T81" fmla="*/ 44 h 412"/>
                <a:gd name="T82" fmla="*/ 87 w 371"/>
                <a:gd name="T83" fmla="*/ 70 h 412"/>
                <a:gd name="T84" fmla="*/ 32 w 371"/>
                <a:gd name="T85" fmla="*/ 126 h 412"/>
                <a:gd name="T86" fmla="*/ 3 w 371"/>
                <a:gd name="T87" fmla="*/ 203 h 412"/>
                <a:gd name="T88" fmla="*/ 12 w 371"/>
                <a:gd name="T89" fmla="*/ 292 h 412"/>
                <a:gd name="T90" fmla="*/ 61 w 371"/>
                <a:gd name="T91" fmla="*/ 364 h 412"/>
                <a:gd name="T92" fmla="*/ 140 w 371"/>
                <a:gd name="T93" fmla="*/ 408 h 412"/>
                <a:gd name="T94" fmla="*/ 232 w 371"/>
                <a:gd name="T95" fmla="*/ 408 h 412"/>
                <a:gd name="T96" fmla="*/ 309 w 371"/>
                <a:gd name="T97" fmla="*/ 364 h 412"/>
                <a:gd name="T98" fmla="*/ 359 w 371"/>
                <a:gd name="T99" fmla="*/ 292 h 412"/>
                <a:gd name="T100" fmla="*/ 333 w 371"/>
                <a:gd name="T101" fmla="*/ 237 h 412"/>
                <a:gd name="T102" fmla="*/ 314 w 371"/>
                <a:gd name="T103" fmla="*/ 304 h 412"/>
                <a:gd name="T104" fmla="*/ 263 w 371"/>
                <a:gd name="T105" fmla="*/ 355 h 412"/>
                <a:gd name="T106" fmla="*/ 193 w 371"/>
                <a:gd name="T107" fmla="*/ 376 h 412"/>
                <a:gd name="T108" fmla="*/ 121 w 371"/>
                <a:gd name="T109" fmla="*/ 362 h 412"/>
                <a:gd name="T110" fmla="*/ 65 w 371"/>
                <a:gd name="T111" fmla="*/ 316 h 412"/>
                <a:gd name="T112" fmla="*/ 39 w 371"/>
                <a:gd name="T113" fmla="*/ 251 h 412"/>
                <a:gd name="T114" fmla="*/ 46 w 371"/>
                <a:gd name="T115" fmla="*/ 176 h 412"/>
                <a:gd name="T116" fmla="*/ 85 w 371"/>
                <a:gd name="T117" fmla="*/ 118 h 412"/>
                <a:gd name="T118" fmla="*/ 147 w 371"/>
                <a:gd name="T119" fmla="*/ 82 h 412"/>
                <a:gd name="T120" fmla="*/ 222 w 371"/>
                <a:gd name="T121" fmla="*/ 82 h 412"/>
                <a:gd name="T122" fmla="*/ 285 w 371"/>
                <a:gd name="T123" fmla="*/ 118 h 412"/>
                <a:gd name="T124" fmla="*/ 326 w 371"/>
                <a:gd name="T125" fmla="*/ 17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1" h="412">
                  <a:moveTo>
                    <a:pt x="369" y="220"/>
                  </a:moveTo>
                  <a:lnTo>
                    <a:pt x="369" y="215"/>
                  </a:lnTo>
                  <a:lnTo>
                    <a:pt x="369" y="212"/>
                  </a:lnTo>
                  <a:lnTo>
                    <a:pt x="369" y="208"/>
                  </a:lnTo>
                  <a:lnTo>
                    <a:pt x="369" y="203"/>
                  </a:lnTo>
                  <a:lnTo>
                    <a:pt x="369" y="200"/>
                  </a:lnTo>
                  <a:lnTo>
                    <a:pt x="367" y="196"/>
                  </a:lnTo>
                  <a:lnTo>
                    <a:pt x="367" y="193"/>
                  </a:lnTo>
                  <a:lnTo>
                    <a:pt x="367" y="188"/>
                  </a:lnTo>
                  <a:lnTo>
                    <a:pt x="364" y="184"/>
                  </a:lnTo>
                  <a:lnTo>
                    <a:pt x="364" y="181"/>
                  </a:lnTo>
                  <a:lnTo>
                    <a:pt x="364" y="176"/>
                  </a:lnTo>
                  <a:lnTo>
                    <a:pt x="362" y="174"/>
                  </a:lnTo>
                  <a:lnTo>
                    <a:pt x="362" y="169"/>
                  </a:lnTo>
                  <a:lnTo>
                    <a:pt x="359" y="167"/>
                  </a:lnTo>
                  <a:lnTo>
                    <a:pt x="359" y="162"/>
                  </a:lnTo>
                  <a:lnTo>
                    <a:pt x="357" y="159"/>
                  </a:lnTo>
                  <a:lnTo>
                    <a:pt x="355" y="155"/>
                  </a:lnTo>
                  <a:lnTo>
                    <a:pt x="355" y="152"/>
                  </a:lnTo>
                  <a:lnTo>
                    <a:pt x="352" y="147"/>
                  </a:lnTo>
                  <a:lnTo>
                    <a:pt x="350" y="145"/>
                  </a:lnTo>
                  <a:lnTo>
                    <a:pt x="350" y="143"/>
                  </a:lnTo>
                  <a:lnTo>
                    <a:pt x="347" y="138"/>
                  </a:lnTo>
                  <a:lnTo>
                    <a:pt x="345" y="135"/>
                  </a:lnTo>
                  <a:lnTo>
                    <a:pt x="343" y="130"/>
                  </a:lnTo>
                  <a:lnTo>
                    <a:pt x="343" y="128"/>
                  </a:lnTo>
                  <a:lnTo>
                    <a:pt x="340" y="126"/>
                  </a:lnTo>
                  <a:lnTo>
                    <a:pt x="338" y="121"/>
                  </a:lnTo>
                  <a:lnTo>
                    <a:pt x="335" y="118"/>
                  </a:lnTo>
                  <a:lnTo>
                    <a:pt x="333" y="116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3" y="111"/>
                  </a:lnTo>
                  <a:lnTo>
                    <a:pt x="333" y="111"/>
                  </a:lnTo>
                  <a:lnTo>
                    <a:pt x="333" y="111"/>
                  </a:lnTo>
                  <a:lnTo>
                    <a:pt x="333" y="109"/>
                  </a:lnTo>
                  <a:lnTo>
                    <a:pt x="333" y="109"/>
                  </a:lnTo>
                  <a:lnTo>
                    <a:pt x="333" y="109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5" y="106"/>
                  </a:lnTo>
                  <a:lnTo>
                    <a:pt x="335" y="106"/>
                  </a:lnTo>
                  <a:lnTo>
                    <a:pt x="338" y="106"/>
                  </a:lnTo>
                  <a:lnTo>
                    <a:pt x="338" y="106"/>
                  </a:lnTo>
                  <a:lnTo>
                    <a:pt x="338" y="106"/>
                  </a:lnTo>
                  <a:lnTo>
                    <a:pt x="338" y="106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40" y="104"/>
                  </a:lnTo>
                  <a:lnTo>
                    <a:pt x="340" y="104"/>
                  </a:lnTo>
                  <a:lnTo>
                    <a:pt x="343" y="104"/>
                  </a:lnTo>
                  <a:lnTo>
                    <a:pt x="343" y="104"/>
                  </a:lnTo>
                  <a:lnTo>
                    <a:pt x="343" y="104"/>
                  </a:lnTo>
                  <a:lnTo>
                    <a:pt x="343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5" y="104"/>
                  </a:lnTo>
                  <a:lnTo>
                    <a:pt x="347" y="104"/>
                  </a:lnTo>
                  <a:lnTo>
                    <a:pt x="347" y="104"/>
                  </a:lnTo>
                  <a:lnTo>
                    <a:pt x="347" y="104"/>
                  </a:lnTo>
                  <a:lnTo>
                    <a:pt x="347" y="104"/>
                  </a:lnTo>
                  <a:lnTo>
                    <a:pt x="347" y="104"/>
                  </a:lnTo>
                  <a:lnTo>
                    <a:pt x="350" y="104"/>
                  </a:lnTo>
                  <a:lnTo>
                    <a:pt x="350" y="104"/>
                  </a:lnTo>
                  <a:lnTo>
                    <a:pt x="350" y="104"/>
                  </a:lnTo>
                  <a:lnTo>
                    <a:pt x="350" y="104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2"/>
                  </a:lnTo>
                  <a:lnTo>
                    <a:pt x="357" y="102"/>
                  </a:lnTo>
                  <a:lnTo>
                    <a:pt x="359" y="102"/>
                  </a:lnTo>
                  <a:lnTo>
                    <a:pt x="359" y="102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359" y="99"/>
                  </a:lnTo>
                  <a:lnTo>
                    <a:pt x="359" y="97"/>
                  </a:lnTo>
                  <a:lnTo>
                    <a:pt x="359" y="97"/>
                  </a:lnTo>
                  <a:lnTo>
                    <a:pt x="359" y="97"/>
                  </a:lnTo>
                  <a:lnTo>
                    <a:pt x="359" y="94"/>
                  </a:lnTo>
                  <a:lnTo>
                    <a:pt x="359" y="94"/>
                  </a:lnTo>
                  <a:lnTo>
                    <a:pt x="359" y="94"/>
                  </a:lnTo>
                  <a:lnTo>
                    <a:pt x="357" y="92"/>
                  </a:lnTo>
                  <a:lnTo>
                    <a:pt x="357" y="92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57" y="87"/>
                  </a:lnTo>
                  <a:lnTo>
                    <a:pt x="355" y="87"/>
                  </a:lnTo>
                  <a:lnTo>
                    <a:pt x="355" y="85"/>
                  </a:lnTo>
                  <a:lnTo>
                    <a:pt x="355" y="85"/>
                  </a:lnTo>
                  <a:lnTo>
                    <a:pt x="355" y="82"/>
                  </a:lnTo>
                  <a:lnTo>
                    <a:pt x="352" y="82"/>
                  </a:lnTo>
                  <a:lnTo>
                    <a:pt x="352" y="82"/>
                  </a:lnTo>
                  <a:lnTo>
                    <a:pt x="352" y="80"/>
                  </a:lnTo>
                  <a:lnTo>
                    <a:pt x="350" y="80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47" y="75"/>
                  </a:lnTo>
                  <a:lnTo>
                    <a:pt x="347" y="75"/>
                  </a:lnTo>
                  <a:lnTo>
                    <a:pt x="347" y="73"/>
                  </a:lnTo>
                  <a:lnTo>
                    <a:pt x="345" y="73"/>
                  </a:lnTo>
                  <a:lnTo>
                    <a:pt x="345" y="73"/>
                  </a:lnTo>
                  <a:lnTo>
                    <a:pt x="343" y="70"/>
                  </a:lnTo>
                  <a:lnTo>
                    <a:pt x="343" y="70"/>
                  </a:lnTo>
                  <a:lnTo>
                    <a:pt x="340" y="70"/>
                  </a:lnTo>
                  <a:lnTo>
                    <a:pt x="340" y="68"/>
                  </a:lnTo>
                  <a:lnTo>
                    <a:pt x="340" y="68"/>
                  </a:lnTo>
                  <a:lnTo>
                    <a:pt x="338" y="68"/>
                  </a:lnTo>
                  <a:lnTo>
                    <a:pt x="338" y="65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5" y="65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1" y="63"/>
                  </a:lnTo>
                  <a:lnTo>
                    <a:pt x="331" y="63"/>
                  </a:lnTo>
                  <a:lnTo>
                    <a:pt x="331" y="63"/>
                  </a:lnTo>
                  <a:lnTo>
                    <a:pt x="328" y="63"/>
                  </a:lnTo>
                  <a:lnTo>
                    <a:pt x="328" y="63"/>
                  </a:lnTo>
                  <a:lnTo>
                    <a:pt x="326" y="63"/>
                  </a:lnTo>
                  <a:lnTo>
                    <a:pt x="326" y="63"/>
                  </a:lnTo>
                  <a:lnTo>
                    <a:pt x="326" y="61"/>
                  </a:lnTo>
                  <a:lnTo>
                    <a:pt x="323" y="61"/>
                  </a:lnTo>
                  <a:lnTo>
                    <a:pt x="323" y="61"/>
                  </a:lnTo>
                  <a:lnTo>
                    <a:pt x="323" y="63"/>
                  </a:lnTo>
                  <a:lnTo>
                    <a:pt x="323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5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0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318" y="75"/>
                  </a:lnTo>
                  <a:lnTo>
                    <a:pt x="318" y="75"/>
                  </a:lnTo>
                  <a:lnTo>
                    <a:pt x="318" y="75"/>
                  </a:lnTo>
                  <a:lnTo>
                    <a:pt x="318" y="75"/>
                  </a:lnTo>
                  <a:lnTo>
                    <a:pt x="318" y="75"/>
                  </a:lnTo>
                  <a:lnTo>
                    <a:pt x="318" y="77"/>
                  </a:lnTo>
                  <a:lnTo>
                    <a:pt x="318" y="77"/>
                  </a:lnTo>
                  <a:lnTo>
                    <a:pt x="318" y="77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4" y="82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6" y="87"/>
                  </a:lnTo>
                  <a:lnTo>
                    <a:pt x="304" y="85"/>
                  </a:lnTo>
                  <a:lnTo>
                    <a:pt x="302" y="82"/>
                  </a:lnTo>
                  <a:lnTo>
                    <a:pt x="299" y="80"/>
                  </a:lnTo>
                  <a:lnTo>
                    <a:pt x="294" y="80"/>
                  </a:lnTo>
                  <a:lnTo>
                    <a:pt x="292" y="77"/>
                  </a:lnTo>
                  <a:lnTo>
                    <a:pt x="290" y="75"/>
                  </a:lnTo>
                  <a:lnTo>
                    <a:pt x="287" y="73"/>
                  </a:lnTo>
                  <a:lnTo>
                    <a:pt x="285" y="73"/>
                  </a:lnTo>
                  <a:lnTo>
                    <a:pt x="282" y="70"/>
                  </a:lnTo>
                  <a:lnTo>
                    <a:pt x="280" y="68"/>
                  </a:lnTo>
                  <a:lnTo>
                    <a:pt x="277" y="65"/>
                  </a:lnTo>
                  <a:lnTo>
                    <a:pt x="273" y="65"/>
                  </a:lnTo>
                  <a:lnTo>
                    <a:pt x="270" y="63"/>
                  </a:lnTo>
                  <a:lnTo>
                    <a:pt x="268" y="63"/>
                  </a:lnTo>
                  <a:lnTo>
                    <a:pt x="265" y="61"/>
                  </a:lnTo>
                  <a:lnTo>
                    <a:pt x="261" y="58"/>
                  </a:lnTo>
                  <a:lnTo>
                    <a:pt x="258" y="58"/>
                  </a:lnTo>
                  <a:lnTo>
                    <a:pt x="256" y="56"/>
                  </a:lnTo>
                  <a:lnTo>
                    <a:pt x="253" y="56"/>
                  </a:lnTo>
                  <a:lnTo>
                    <a:pt x="249" y="53"/>
                  </a:lnTo>
                  <a:lnTo>
                    <a:pt x="246" y="53"/>
                  </a:lnTo>
                  <a:lnTo>
                    <a:pt x="244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49"/>
                  </a:lnTo>
                  <a:lnTo>
                    <a:pt x="229" y="49"/>
                  </a:lnTo>
                  <a:lnTo>
                    <a:pt x="227" y="46"/>
                  </a:lnTo>
                  <a:lnTo>
                    <a:pt x="224" y="46"/>
                  </a:lnTo>
                  <a:lnTo>
                    <a:pt x="220" y="46"/>
                  </a:lnTo>
                  <a:lnTo>
                    <a:pt x="217" y="46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5" y="39"/>
                  </a:lnTo>
                  <a:lnTo>
                    <a:pt x="215" y="39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5" y="34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32"/>
                  </a:lnTo>
                  <a:lnTo>
                    <a:pt x="217" y="29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20" y="27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2" y="27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4" y="24"/>
                  </a:lnTo>
                  <a:lnTo>
                    <a:pt x="227" y="24"/>
                  </a:lnTo>
                  <a:lnTo>
                    <a:pt x="227" y="24"/>
                  </a:lnTo>
                  <a:lnTo>
                    <a:pt x="227" y="24"/>
                  </a:lnTo>
                  <a:lnTo>
                    <a:pt x="229" y="22"/>
                  </a:lnTo>
                  <a:lnTo>
                    <a:pt x="229" y="22"/>
                  </a:lnTo>
                  <a:lnTo>
                    <a:pt x="229" y="22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4" y="17"/>
                  </a:lnTo>
                  <a:lnTo>
                    <a:pt x="234" y="17"/>
                  </a:lnTo>
                  <a:lnTo>
                    <a:pt x="234" y="17"/>
                  </a:lnTo>
                  <a:lnTo>
                    <a:pt x="234" y="17"/>
                  </a:lnTo>
                  <a:lnTo>
                    <a:pt x="234" y="17"/>
                  </a:lnTo>
                  <a:lnTo>
                    <a:pt x="234" y="17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2" y="12"/>
                  </a:lnTo>
                  <a:lnTo>
                    <a:pt x="232" y="10"/>
                  </a:lnTo>
                  <a:lnTo>
                    <a:pt x="232" y="10"/>
                  </a:lnTo>
                  <a:lnTo>
                    <a:pt x="229" y="10"/>
                  </a:lnTo>
                  <a:lnTo>
                    <a:pt x="229" y="8"/>
                  </a:lnTo>
                  <a:lnTo>
                    <a:pt x="229" y="8"/>
                  </a:lnTo>
                  <a:lnTo>
                    <a:pt x="227" y="8"/>
                  </a:lnTo>
                  <a:lnTo>
                    <a:pt x="227" y="8"/>
                  </a:lnTo>
                  <a:lnTo>
                    <a:pt x="224" y="5"/>
                  </a:lnTo>
                  <a:lnTo>
                    <a:pt x="222" y="5"/>
                  </a:lnTo>
                  <a:lnTo>
                    <a:pt x="222" y="5"/>
                  </a:lnTo>
                  <a:lnTo>
                    <a:pt x="220" y="5"/>
                  </a:lnTo>
                  <a:lnTo>
                    <a:pt x="217" y="3"/>
                  </a:lnTo>
                  <a:lnTo>
                    <a:pt x="217" y="3"/>
                  </a:lnTo>
                  <a:lnTo>
                    <a:pt x="215" y="3"/>
                  </a:lnTo>
                  <a:lnTo>
                    <a:pt x="212" y="3"/>
                  </a:lnTo>
                  <a:lnTo>
                    <a:pt x="210" y="3"/>
                  </a:lnTo>
                  <a:lnTo>
                    <a:pt x="208" y="3"/>
                  </a:lnTo>
                  <a:lnTo>
                    <a:pt x="208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3" y="0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5" y="3"/>
                  </a:lnTo>
                  <a:lnTo>
                    <a:pt x="152" y="3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7" y="5"/>
                  </a:lnTo>
                  <a:lnTo>
                    <a:pt x="145" y="5"/>
                  </a:lnTo>
                  <a:lnTo>
                    <a:pt x="145" y="8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3" y="22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7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50" y="2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5" y="37"/>
                  </a:lnTo>
                  <a:lnTo>
                    <a:pt x="157" y="37"/>
                  </a:lnTo>
                  <a:lnTo>
                    <a:pt x="157" y="37"/>
                  </a:lnTo>
                  <a:lnTo>
                    <a:pt x="157" y="37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57" y="44"/>
                  </a:lnTo>
                  <a:lnTo>
                    <a:pt x="147" y="46"/>
                  </a:lnTo>
                  <a:lnTo>
                    <a:pt x="140" y="49"/>
                  </a:lnTo>
                  <a:lnTo>
                    <a:pt x="133" y="51"/>
                  </a:lnTo>
                  <a:lnTo>
                    <a:pt x="126" y="53"/>
                  </a:lnTo>
                  <a:lnTo>
                    <a:pt x="116" y="56"/>
                  </a:lnTo>
                  <a:lnTo>
                    <a:pt x="109" y="58"/>
                  </a:lnTo>
                  <a:lnTo>
                    <a:pt x="102" y="63"/>
                  </a:lnTo>
                  <a:lnTo>
                    <a:pt x="94" y="65"/>
                  </a:lnTo>
                  <a:lnTo>
                    <a:pt x="87" y="70"/>
                  </a:lnTo>
                  <a:lnTo>
                    <a:pt x="80" y="75"/>
                  </a:lnTo>
                  <a:lnTo>
                    <a:pt x="75" y="80"/>
                  </a:lnTo>
                  <a:lnTo>
                    <a:pt x="68" y="85"/>
                  </a:lnTo>
                  <a:lnTo>
                    <a:pt x="63" y="90"/>
                  </a:lnTo>
                  <a:lnTo>
                    <a:pt x="56" y="94"/>
                  </a:lnTo>
                  <a:lnTo>
                    <a:pt x="51" y="102"/>
                  </a:lnTo>
                  <a:lnTo>
                    <a:pt x="46" y="106"/>
                  </a:lnTo>
                  <a:lnTo>
                    <a:pt x="39" y="114"/>
                  </a:lnTo>
                  <a:lnTo>
                    <a:pt x="34" y="118"/>
                  </a:lnTo>
                  <a:lnTo>
                    <a:pt x="32" y="126"/>
                  </a:lnTo>
                  <a:lnTo>
                    <a:pt x="27" y="133"/>
                  </a:lnTo>
                  <a:lnTo>
                    <a:pt x="22" y="140"/>
                  </a:lnTo>
                  <a:lnTo>
                    <a:pt x="20" y="147"/>
                  </a:lnTo>
                  <a:lnTo>
                    <a:pt x="15" y="155"/>
                  </a:lnTo>
                  <a:lnTo>
                    <a:pt x="12" y="162"/>
                  </a:lnTo>
                  <a:lnTo>
                    <a:pt x="10" y="169"/>
                  </a:lnTo>
                  <a:lnTo>
                    <a:pt x="8" y="179"/>
                  </a:lnTo>
                  <a:lnTo>
                    <a:pt x="5" y="186"/>
                  </a:lnTo>
                  <a:lnTo>
                    <a:pt x="3" y="193"/>
                  </a:lnTo>
                  <a:lnTo>
                    <a:pt x="3" y="203"/>
                  </a:lnTo>
                  <a:lnTo>
                    <a:pt x="0" y="210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0" y="237"/>
                  </a:lnTo>
                  <a:lnTo>
                    <a:pt x="0" y="246"/>
                  </a:lnTo>
                  <a:lnTo>
                    <a:pt x="3" y="256"/>
                  </a:lnTo>
                  <a:lnTo>
                    <a:pt x="3" y="265"/>
                  </a:lnTo>
                  <a:lnTo>
                    <a:pt x="5" y="275"/>
                  </a:lnTo>
                  <a:lnTo>
                    <a:pt x="8" y="282"/>
                  </a:lnTo>
                  <a:lnTo>
                    <a:pt x="12" y="292"/>
                  </a:lnTo>
                  <a:lnTo>
                    <a:pt x="15" y="299"/>
                  </a:lnTo>
                  <a:lnTo>
                    <a:pt x="17" y="309"/>
                  </a:lnTo>
                  <a:lnTo>
                    <a:pt x="22" y="316"/>
                  </a:lnTo>
                  <a:lnTo>
                    <a:pt x="27" y="323"/>
                  </a:lnTo>
                  <a:lnTo>
                    <a:pt x="32" y="330"/>
                  </a:lnTo>
                  <a:lnTo>
                    <a:pt x="36" y="338"/>
                  </a:lnTo>
                  <a:lnTo>
                    <a:pt x="41" y="345"/>
                  </a:lnTo>
                  <a:lnTo>
                    <a:pt x="49" y="352"/>
                  </a:lnTo>
                  <a:lnTo>
                    <a:pt x="53" y="359"/>
                  </a:lnTo>
                  <a:lnTo>
                    <a:pt x="61" y="364"/>
                  </a:lnTo>
                  <a:lnTo>
                    <a:pt x="68" y="371"/>
                  </a:lnTo>
                  <a:lnTo>
                    <a:pt x="75" y="376"/>
                  </a:lnTo>
                  <a:lnTo>
                    <a:pt x="82" y="381"/>
                  </a:lnTo>
                  <a:lnTo>
                    <a:pt x="89" y="386"/>
                  </a:lnTo>
                  <a:lnTo>
                    <a:pt x="97" y="391"/>
                  </a:lnTo>
                  <a:lnTo>
                    <a:pt x="104" y="396"/>
                  </a:lnTo>
                  <a:lnTo>
                    <a:pt x="114" y="398"/>
                  </a:lnTo>
                  <a:lnTo>
                    <a:pt x="121" y="403"/>
                  </a:lnTo>
                  <a:lnTo>
                    <a:pt x="130" y="405"/>
                  </a:lnTo>
                  <a:lnTo>
                    <a:pt x="140" y="408"/>
                  </a:lnTo>
                  <a:lnTo>
                    <a:pt x="147" y="410"/>
                  </a:lnTo>
                  <a:lnTo>
                    <a:pt x="157" y="410"/>
                  </a:lnTo>
                  <a:lnTo>
                    <a:pt x="167" y="412"/>
                  </a:lnTo>
                  <a:lnTo>
                    <a:pt x="176" y="412"/>
                  </a:lnTo>
                  <a:lnTo>
                    <a:pt x="186" y="412"/>
                  </a:lnTo>
                  <a:lnTo>
                    <a:pt x="196" y="412"/>
                  </a:lnTo>
                  <a:lnTo>
                    <a:pt x="205" y="412"/>
                  </a:lnTo>
                  <a:lnTo>
                    <a:pt x="212" y="410"/>
                  </a:lnTo>
                  <a:lnTo>
                    <a:pt x="222" y="410"/>
                  </a:lnTo>
                  <a:lnTo>
                    <a:pt x="232" y="408"/>
                  </a:lnTo>
                  <a:lnTo>
                    <a:pt x="241" y="405"/>
                  </a:lnTo>
                  <a:lnTo>
                    <a:pt x="249" y="403"/>
                  </a:lnTo>
                  <a:lnTo>
                    <a:pt x="258" y="398"/>
                  </a:lnTo>
                  <a:lnTo>
                    <a:pt x="265" y="396"/>
                  </a:lnTo>
                  <a:lnTo>
                    <a:pt x="273" y="391"/>
                  </a:lnTo>
                  <a:lnTo>
                    <a:pt x="282" y="386"/>
                  </a:lnTo>
                  <a:lnTo>
                    <a:pt x="290" y="381"/>
                  </a:lnTo>
                  <a:lnTo>
                    <a:pt x="297" y="376"/>
                  </a:lnTo>
                  <a:lnTo>
                    <a:pt x="304" y="371"/>
                  </a:lnTo>
                  <a:lnTo>
                    <a:pt x="309" y="364"/>
                  </a:lnTo>
                  <a:lnTo>
                    <a:pt x="316" y="359"/>
                  </a:lnTo>
                  <a:lnTo>
                    <a:pt x="323" y="352"/>
                  </a:lnTo>
                  <a:lnTo>
                    <a:pt x="328" y="345"/>
                  </a:lnTo>
                  <a:lnTo>
                    <a:pt x="333" y="338"/>
                  </a:lnTo>
                  <a:lnTo>
                    <a:pt x="338" y="330"/>
                  </a:lnTo>
                  <a:lnTo>
                    <a:pt x="343" y="323"/>
                  </a:lnTo>
                  <a:lnTo>
                    <a:pt x="347" y="316"/>
                  </a:lnTo>
                  <a:lnTo>
                    <a:pt x="352" y="309"/>
                  </a:lnTo>
                  <a:lnTo>
                    <a:pt x="355" y="299"/>
                  </a:lnTo>
                  <a:lnTo>
                    <a:pt x="359" y="292"/>
                  </a:lnTo>
                  <a:lnTo>
                    <a:pt x="362" y="282"/>
                  </a:lnTo>
                  <a:lnTo>
                    <a:pt x="364" y="275"/>
                  </a:lnTo>
                  <a:lnTo>
                    <a:pt x="367" y="265"/>
                  </a:lnTo>
                  <a:lnTo>
                    <a:pt x="369" y="256"/>
                  </a:lnTo>
                  <a:lnTo>
                    <a:pt x="369" y="246"/>
                  </a:lnTo>
                  <a:lnTo>
                    <a:pt x="369" y="237"/>
                  </a:lnTo>
                  <a:lnTo>
                    <a:pt x="371" y="227"/>
                  </a:lnTo>
                  <a:lnTo>
                    <a:pt x="371" y="224"/>
                  </a:lnTo>
                  <a:lnTo>
                    <a:pt x="369" y="220"/>
                  </a:lnTo>
                  <a:close/>
                  <a:moveTo>
                    <a:pt x="333" y="237"/>
                  </a:moveTo>
                  <a:lnTo>
                    <a:pt x="333" y="244"/>
                  </a:lnTo>
                  <a:lnTo>
                    <a:pt x="333" y="251"/>
                  </a:lnTo>
                  <a:lnTo>
                    <a:pt x="331" y="258"/>
                  </a:lnTo>
                  <a:lnTo>
                    <a:pt x="331" y="265"/>
                  </a:lnTo>
                  <a:lnTo>
                    <a:pt x="328" y="273"/>
                  </a:lnTo>
                  <a:lnTo>
                    <a:pt x="326" y="280"/>
                  </a:lnTo>
                  <a:lnTo>
                    <a:pt x="323" y="285"/>
                  </a:lnTo>
                  <a:lnTo>
                    <a:pt x="318" y="292"/>
                  </a:lnTo>
                  <a:lnTo>
                    <a:pt x="316" y="299"/>
                  </a:lnTo>
                  <a:lnTo>
                    <a:pt x="314" y="304"/>
                  </a:lnTo>
                  <a:lnTo>
                    <a:pt x="309" y="311"/>
                  </a:lnTo>
                  <a:lnTo>
                    <a:pt x="304" y="316"/>
                  </a:lnTo>
                  <a:lnTo>
                    <a:pt x="299" y="323"/>
                  </a:lnTo>
                  <a:lnTo>
                    <a:pt x="294" y="328"/>
                  </a:lnTo>
                  <a:lnTo>
                    <a:pt x="290" y="333"/>
                  </a:lnTo>
                  <a:lnTo>
                    <a:pt x="285" y="338"/>
                  </a:lnTo>
                  <a:lnTo>
                    <a:pt x="280" y="343"/>
                  </a:lnTo>
                  <a:lnTo>
                    <a:pt x="275" y="347"/>
                  </a:lnTo>
                  <a:lnTo>
                    <a:pt x="268" y="352"/>
                  </a:lnTo>
                  <a:lnTo>
                    <a:pt x="263" y="355"/>
                  </a:lnTo>
                  <a:lnTo>
                    <a:pt x="256" y="359"/>
                  </a:lnTo>
                  <a:lnTo>
                    <a:pt x="251" y="362"/>
                  </a:lnTo>
                  <a:lnTo>
                    <a:pt x="244" y="364"/>
                  </a:lnTo>
                  <a:lnTo>
                    <a:pt x="237" y="367"/>
                  </a:lnTo>
                  <a:lnTo>
                    <a:pt x="229" y="369"/>
                  </a:lnTo>
                  <a:lnTo>
                    <a:pt x="222" y="371"/>
                  </a:lnTo>
                  <a:lnTo>
                    <a:pt x="215" y="374"/>
                  </a:lnTo>
                  <a:lnTo>
                    <a:pt x="208" y="374"/>
                  </a:lnTo>
                  <a:lnTo>
                    <a:pt x="200" y="376"/>
                  </a:lnTo>
                  <a:lnTo>
                    <a:pt x="193" y="376"/>
                  </a:lnTo>
                  <a:lnTo>
                    <a:pt x="186" y="376"/>
                  </a:lnTo>
                  <a:lnTo>
                    <a:pt x="179" y="376"/>
                  </a:lnTo>
                  <a:lnTo>
                    <a:pt x="169" y="376"/>
                  </a:lnTo>
                  <a:lnTo>
                    <a:pt x="162" y="374"/>
                  </a:lnTo>
                  <a:lnTo>
                    <a:pt x="155" y="374"/>
                  </a:lnTo>
                  <a:lnTo>
                    <a:pt x="147" y="371"/>
                  </a:lnTo>
                  <a:lnTo>
                    <a:pt x="140" y="369"/>
                  </a:lnTo>
                  <a:lnTo>
                    <a:pt x="133" y="367"/>
                  </a:lnTo>
                  <a:lnTo>
                    <a:pt x="128" y="364"/>
                  </a:lnTo>
                  <a:lnTo>
                    <a:pt x="121" y="362"/>
                  </a:lnTo>
                  <a:lnTo>
                    <a:pt x="114" y="359"/>
                  </a:lnTo>
                  <a:lnTo>
                    <a:pt x="109" y="355"/>
                  </a:lnTo>
                  <a:lnTo>
                    <a:pt x="102" y="352"/>
                  </a:lnTo>
                  <a:lnTo>
                    <a:pt x="97" y="347"/>
                  </a:lnTo>
                  <a:lnTo>
                    <a:pt x="89" y="343"/>
                  </a:lnTo>
                  <a:lnTo>
                    <a:pt x="85" y="338"/>
                  </a:lnTo>
                  <a:lnTo>
                    <a:pt x="80" y="333"/>
                  </a:lnTo>
                  <a:lnTo>
                    <a:pt x="75" y="328"/>
                  </a:lnTo>
                  <a:lnTo>
                    <a:pt x="70" y="323"/>
                  </a:lnTo>
                  <a:lnTo>
                    <a:pt x="65" y="316"/>
                  </a:lnTo>
                  <a:lnTo>
                    <a:pt x="61" y="311"/>
                  </a:lnTo>
                  <a:lnTo>
                    <a:pt x="58" y="304"/>
                  </a:lnTo>
                  <a:lnTo>
                    <a:pt x="53" y="299"/>
                  </a:lnTo>
                  <a:lnTo>
                    <a:pt x="51" y="292"/>
                  </a:lnTo>
                  <a:lnTo>
                    <a:pt x="49" y="285"/>
                  </a:lnTo>
                  <a:lnTo>
                    <a:pt x="46" y="280"/>
                  </a:lnTo>
                  <a:lnTo>
                    <a:pt x="44" y="273"/>
                  </a:lnTo>
                  <a:lnTo>
                    <a:pt x="41" y="265"/>
                  </a:lnTo>
                  <a:lnTo>
                    <a:pt x="39" y="258"/>
                  </a:lnTo>
                  <a:lnTo>
                    <a:pt x="39" y="251"/>
                  </a:lnTo>
                  <a:lnTo>
                    <a:pt x="36" y="244"/>
                  </a:lnTo>
                  <a:lnTo>
                    <a:pt x="36" y="237"/>
                  </a:lnTo>
                  <a:lnTo>
                    <a:pt x="36" y="227"/>
                  </a:lnTo>
                  <a:lnTo>
                    <a:pt x="36" y="220"/>
                  </a:lnTo>
                  <a:lnTo>
                    <a:pt x="36" y="212"/>
                  </a:lnTo>
                  <a:lnTo>
                    <a:pt x="39" y="205"/>
                  </a:lnTo>
                  <a:lnTo>
                    <a:pt x="39" y="198"/>
                  </a:lnTo>
                  <a:lnTo>
                    <a:pt x="41" y="191"/>
                  </a:lnTo>
                  <a:lnTo>
                    <a:pt x="44" y="184"/>
                  </a:lnTo>
                  <a:lnTo>
                    <a:pt x="46" y="176"/>
                  </a:lnTo>
                  <a:lnTo>
                    <a:pt x="49" y="169"/>
                  </a:lnTo>
                  <a:lnTo>
                    <a:pt x="51" y="164"/>
                  </a:lnTo>
                  <a:lnTo>
                    <a:pt x="53" y="157"/>
                  </a:lnTo>
                  <a:lnTo>
                    <a:pt x="58" y="150"/>
                  </a:lnTo>
                  <a:lnTo>
                    <a:pt x="61" y="145"/>
                  </a:lnTo>
                  <a:lnTo>
                    <a:pt x="65" y="138"/>
                  </a:lnTo>
                  <a:lnTo>
                    <a:pt x="70" y="133"/>
                  </a:lnTo>
                  <a:lnTo>
                    <a:pt x="75" y="128"/>
                  </a:lnTo>
                  <a:lnTo>
                    <a:pt x="80" y="123"/>
                  </a:lnTo>
                  <a:lnTo>
                    <a:pt x="85" y="118"/>
                  </a:lnTo>
                  <a:lnTo>
                    <a:pt x="89" y="114"/>
                  </a:lnTo>
                  <a:lnTo>
                    <a:pt x="97" y="109"/>
                  </a:lnTo>
                  <a:lnTo>
                    <a:pt x="102" y="104"/>
                  </a:lnTo>
                  <a:lnTo>
                    <a:pt x="109" y="99"/>
                  </a:lnTo>
                  <a:lnTo>
                    <a:pt x="114" y="97"/>
                  </a:lnTo>
                  <a:lnTo>
                    <a:pt x="121" y="94"/>
                  </a:lnTo>
                  <a:lnTo>
                    <a:pt x="128" y="90"/>
                  </a:lnTo>
                  <a:lnTo>
                    <a:pt x="133" y="87"/>
                  </a:lnTo>
                  <a:lnTo>
                    <a:pt x="140" y="85"/>
                  </a:lnTo>
                  <a:lnTo>
                    <a:pt x="147" y="82"/>
                  </a:lnTo>
                  <a:lnTo>
                    <a:pt x="155" y="82"/>
                  </a:lnTo>
                  <a:lnTo>
                    <a:pt x="162" y="80"/>
                  </a:lnTo>
                  <a:lnTo>
                    <a:pt x="169" y="80"/>
                  </a:lnTo>
                  <a:lnTo>
                    <a:pt x="179" y="80"/>
                  </a:lnTo>
                  <a:lnTo>
                    <a:pt x="186" y="80"/>
                  </a:lnTo>
                  <a:lnTo>
                    <a:pt x="193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15" y="82"/>
                  </a:lnTo>
                  <a:lnTo>
                    <a:pt x="222" y="82"/>
                  </a:lnTo>
                  <a:lnTo>
                    <a:pt x="229" y="85"/>
                  </a:lnTo>
                  <a:lnTo>
                    <a:pt x="237" y="87"/>
                  </a:lnTo>
                  <a:lnTo>
                    <a:pt x="244" y="90"/>
                  </a:lnTo>
                  <a:lnTo>
                    <a:pt x="251" y="94"/>
                  </a:lnTo>
                  <a:lnTo>
                    <a:pt x="256" y="97"/>
                  </a:lnTo>
                  <a:lnTo>
                    <a:pt x="263" y="99"/>
                  </a:lnTo>
                  <a:lnTo>
                    <a:pt x="268" y="104"/>
                  </a:lnTo>
                  <a:lnTo>
                    <a:pt x="275" y="109"/>
                  </a:lnTo>
                  <a:lnTo>
                    <a:pt x="280" y="114"/>
                  </a:lnTo>
                  <a:lnTo>
                    <a:pt x="285" y="118"/>
                  </a:lnTo>
                  <a:lnTo>
                    <a:pt x="290" y="123"/>
                  </a:lnTo>
                  <a:lnTo>
                    <a:pt x="294" y="128"/>
                  </a:lnTo>
                  <a:lnTo>
                    <a:pt x="299" y="133"/>
                  </a:lnTo>
                  <a:lnTo>
                    <a:pt x="304" y="138"/>
                  </a:lnTo>
                  <a:lnTo>
                    <a:pt x="309" y="145"/>
                  </a:lnTo>
                  <a:lnTo>
                    <a:pt x="314" y="150"/>
                  </a:lnTo>
                  <a:lnTo>
                    <a:pt x="316" y="157"/>
                  </a:lnTo>
                  <a:lnTo>
                    <a:pt x="318" y="164"/>
                  </a:lnTo>
                  <a:lnTo>
                    <a:pt x="323" y="169"/>
                  </a:lnTo>
                  <a:lnTo>
                    <a:pt x="326" y="176"/>
                  </a:lnTo>
                  <a:lnTo>
                    <a:pt x="328" y="184"/>
                  </a:lnTo>
                  <a:lnTo>
                    <a:pt x="331" y="191"/>
                  </a:lnTo>
                  <a:lnTo>
                    <a:pt x="331" y="198"/>
                  </a:lnTo>
                  <a:lnTo>
                    <a:pt x="333" y="205"/>
                  </a:lnTo>
                  <a:lnTo>
                    <a:pt x="333" y="212"/>
                  </a:lnTo>
                  <a:lnTo>
                    <a:pt x="333" y="220"/>
                  </a:lnTo>
                  <a:lnTo>
                    <a:pt x="333" y="227"/>
                  </a:lnTo>
                  <a:lnTo>
                    <a:pt x="333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5158482" y="1681413"/>
              <a:ext cx="198438" cy="198438"/>
            </a:xfrm>
            <a:custGeom>
              <a:avLst/>
              <a:gdLst>
                <a:gd name="T0" fmla="*/ 123 w 125"/>
                <a:gd name="T1" fmla="*/ 113 h 125"/>
                <a:gd name="T2" fmla="*/ 123 w 125"/>
                <a:gd name="T3" fmla="*/ 106 h 125"/>
                <a:gd name="T4" fmla="*/ 123 w 125"/>
                <a:gd name="T5" fmla="*/ 101 h 125"/>
                <a:gd name="T6" fmla="*/ 120 w 125"/>
                <a:gd name="T7" fmla="*/ 94 h 125"/>
                <a:gd name="T8" fmla="*/ 118 w 125"/>
                <a:gd name="T9" fmla="*/ 89 h 125"/>
                <a:gd name="T10" fmla="*/ 118 w 125"/>
                <a:gd name="T11" fmla="*/ 82 h 125"/>
                <a:gd name="T12" fmla="*/ 116 w 125"/>
                <a:gd name="T13" fmla="*/ 77 h 125"/>
                <a:gd name="T14" fmla="*/ 113 w 125"/>
                <a:gd name="T15" fmla="*/ 72 h 125"/>
                <a:gd name="T16" fmla="*/ 108 w 125"/>
                <a:gd name="T17" fmla="*/ 67 h 125"/>
                <a:gd name="T18" fmla="*/ 106 w 125"/>
                <a:gd name="T19" fmla="*/ 60 h 125"/>
                <a:gd name="T20" fmla="*/ 104 w 125"/>
                <a:gd name="T21" fmla="*/ 55 h 125"/>
                <a:gd name="T22" fmla="*/ 99 w 125"/>
                <a:gd name="T23" fmla="*/ 50 h 125"/>
                <a:gd name="T24" fmla="*/ 96 w 125"/>
                <a:gd name="T25" fmla="*/ 45 h 125"/>
                <a:gd name="T26" fmla="*/ 91 w 125"/>
                <a:gd name="T27" fmla="*/ 41 h 125"/>
                <a:gd name="T28" fmla="*/ 87 w 125"/>
                <a:gd name="T29" fmla="*/ 38 h 125"/>
                <a:gd name="T30" fmla="*/ 84 w 125"/>
                <a:gd name="T31" fmla="*/ 33 h 125"/>
                <a:gd name="T32" fmla="*/ 79 w 125"/>
                <a:gd name="T33" fmla="*/ 28 h 125"/>
                <a:gd name="T34" fmla="*/ 75 w 125"/>
                <a:gd name="T35" fmla="*/ 26 h 125"/>
                <a:gd name="T36" fmla="*/ 70 w 125"/>
                <a:gd name="T37" fmla="*/ 21 h 125"/>
                <a:gd name="T38" fmla="*/ 65 w 125"/>
                <a:gd name="T39" fmla="*/ 19 h 125"/>
                <a:gd name="T40" fmla="*/ 60 w 125"/>
                <a:gd name="T41" fmla="*/ 16 h 125"/>
                <a:gd name="T42" fmla="*/ 53 w 125"/>
                <a:gd name="T43" fmla="*/ 12 h 125"/>
                <a:gd name="T44" fmla="*/ 48 w 125"/>
                <a:gd name="T45" fmla="*/ 9 h 125"/>
                <a:gd name="T46" fmla="*/ 43 w 125"/>
                <a:gd name="T47" fmla="*/ 7 h 125"/>
                <a:gd name="T48" fmla="*/ 36 w 125"/>
                <a:gd name="T49" fmla="*/ 7 h 125"/>
                <a:gd name="T50" fmla="*/ 31 w 125"/>
                <a:gd name="T51" fmla="*/ 4 h 125"/>
                <a:gd name="T52" fmla="*/ 24 w 125"/>
                <a:gd name="T53" fmla="*/ 2 h 125"/>
                <a:gd name="T54" fmla="*/ 19 w 125"/>
                <a:gd name="T55" fmla="*/ 2 h 125"/>
                <a:gd name="T56" fmla="*/ 12 w 125"/>
                <a:gd name="T57" fmla="*/ 2 h 125"/>
                <a:gd name="T58" fmla="*/ 5 w 125"/>
                <a:gd name="T59" fmla="*/ 0 h 125"/>
                <a:gd name="T60" fmla="*/ 0 w 125"/>
                <a:gd name="T61" fmla="*/ 0 h 125"/>
                <a:gd name="T62" fmla="*/ 0 w 125"/>
                <a:gd name="T63" fmla="*/ 125 h 125"/>
                <a:gd name="T64" fmla="*/ 125 w 125"/>
                <a:gd name="T65" fmla="*/ 125 h 125"/>
                <a:gd name="T66" fmla="*/ 125 w 125"/>
                <a:gd name="T67" fmla="*/ 120 h 125"/>
                <a:gd name="T68" fmla="*/ 123 w 125"/>
                <a:gd name="T69" fmla="*/ 1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25">
                  <a:moveTo>
                    <a:pt x="123" y="113"/>
                  </a:moveTo>
                  <a:lnTo>
                    <a:pt x="123" y="106"/>
                  </a:lnTo>
                  <a:lnTo>
                    <a:pt x="123" y="101"/>
                  </a:lnTo>
                  <a:lnTo>
                    <a:pt x="120" y="94"/>
                  </a:lnTo>
                  <a:lnTo>
                    <a:pt x="118" y="89"/>
                  </a:lnTo>
                  <a:lnTo>
                    <a:pt x="118" y="82"/>
                  </a:lnTo>
                  <a:lnTo>
                    <a:pt x="116" y="77"/>
                  </a:lnTo>
                  <a:lnTo>
                    <a:pt x="113" y="72"/>
                  </a:lnTo>
                  <a:lnTo>
                    <a:pt x="108" y="67"/>
                  </a:lnTo>
                  <a:lnTo>
                    <a:pt x="106" y="60"/>
                  </a:lnTo>
                  <a:lnTo>
                    <a:pt x="104" y="55"/>
                  </a:lnTo>
                  <a:lnTo>
                    <a:pt x="99" y="50"/>
                  </a:lnTo>
                  <a:lnTo>
                    <a:pt x="96" y="45"/>
                  </a:lnTo>
                  <a:lnTo>
                    <a:pt x="91" y="41"/>
                  </a:lnTo>
                  <a:lnTo>
                    <a:pt x="87" y="38"/>
                  </a:lnTo>
                  <a:lnTo>
                    <a:pt x="84" y="33"/>
                  </a:lnTo>
                  <a:lnTo>
                    <a:pt x="79" y="28"/>
                  </a:lnTo>
                  <a:lnTo>
                    <a:pt x="75" y="26"/>
                  </a:lnTo>
                  <a:lnTo>
                    <a:pt x="70" y="21"/>
                  </a:lnTo>
                  <a:lnTo>
                    <a:pt x="65" y="19"/>
                  </a:lnTo>
                  <a:lnTo>
                    <a:pt x="60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5"/>
                  </a:lnTo>
                  <a:lnTo>
                    <a:pt x="125" y="125"/>
                  </a:lnTo>
                  <a:lnTo>
                    <a:pt x="125" y="120"/>
                  </a:lnTo>
                  <a:lnTo>
                    <a:pt x="123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036906" y="1715383"/>
            <a:ext cx="716037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5" tIns="34283" rIns="68565" bIns="34283"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ВИТРИНА ЗАКУПОК ЗАКАЗЧИКА </a:t>
            </a:r>
            <a:r>
              <a:rPr lang="en-US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—</a:t>
            </a:r>
            <a:r>
              <a:rPr lang="ru-RU" altLang="ru-RU" sz="15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 СТРАНИЦА В СЕТИ ИНТЕРНЕТ С ЗАКУПКАМИ ЗАКАЗЧИКА </a:t>
            </a:r>
          </a:p>
        </p:txBody>
      </p:sp>
    </p:spTree>
    <p:extLst>
      <p:ext uri="{BB962C8B-B14F-4D97-AF65-F5344CB8AC3E}">
        <p14:creationId xmlns:p14="http://schemas.microsoft.com/office/powerpoint/2010/main" val="2824059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Заголовок 1"/>
          <p:cNvSpPr txBox="1">
            <a:spLocks/>
          </p:cNvSpPr>
          <p:nvPr/>
        </p:nvSpPr>
        <p:spPr bwMode="auto">
          <a:xfrm>
            <a:off x="2411760" y="476672"/>
            <a:ext cx="6545263" cy="41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 smtClean="0"/>
              <a:t>Пример витрины заказчика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4883"/>
            <a:ext cx="4720427" cy="474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5076915" y="1680948"/>
            <a:ext cx="3810866" cy="4484356"/>
            <a:chOff x="5076915" y="1225053"/>
            <a:chExt cx="3810866" cy="448435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076915" y="2156491"/>
              <a:ext cx="3810866" cy="771004"/>
              <a:chOff x="5082309" y="1578496"/>
              <a:chExt cx="3810866" cy="771004"/>
            </a:xfrm>
          </p:grpSpPr>
          <p:sp>
            <p:nvSpPr>
              <p:cNvPr id="8" name="Пятиугольник 7"/>
              <p:cNvSpPr/>
              <p:nvPr/>
            </p:nvSpPr>
            <p:spPr bwMode="auto">
              <a:xfrm rot="10800000">
                <a:off x="5082309" y="157849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5220072" y="1678912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Настроен </a:t>
                </a:r>
                <a:r>
                  <a:rPr lang="en-US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header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с логотипом и 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телефонами заказчика</a:t>
                </a:r>
                <a:endParaRPr lang="ru-RU" sz="14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076915" y="3083796"/>
              <a:ext cx="3810866" cy="771004"/>
              <a:chOff x="5082309" y="2597671"/>
              <a:chExt cx="3810866" cy="771004"/>
            </a:xfrm>
          </p:grpSpPr>
          <p:sp>
            <p:nvSpPr>
              <p:cNvPr id="10" name="Пятиугольник 9"/>
              <p:cNvSpPr/>
              <p:nvPr/>
            </p:nvSpPr>
            <p:spPr bwMode="auto">
              <a:xfrm rot="10800000">
                <a:off x="5082309" y="2597671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220072" y="2705480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Настроен список закупок определённого заказчика </a:t>
                </a:r>
              </a:p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(список закупок из ЕИС)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5076915" y="4011100"/>
              <a:ext cx="3810866" cy="771004"/>
              <a:chOff x="5082309" y="3626371"/>
              <a:chExt cx="3810866" cy="771004"/>
            </a:xfrm>
          </p:grpSpPr>
          <p:sp>
            <p:nvSpPr>
              <p:cNvPr id="12" name="Пятиугольник 11"/>
              <p:cNvSpPr/>
              <p:nvPr/>
            </p:nvSpPr>
            <p:spPr bwMode="auto">
              <a:xfrm rot="10800000">
                <a:off x="5082309" y="3626371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220072" y="3726787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Настроена цвет фона 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/>
                </a:r>
                <a:b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</a:b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и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размер шрифта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076915" y="4938405"/>
              <a:ext cx="3810866" cy="771004"/>
              <a:chOff x="5082309" y="4645546"/>
              <a:chExt cx="3810866" cy="771004"/>
            </a:xfrm>
          </p:grpSpPr>
          <p:sp>
            <p:nvSpPr>
              <p:cNvPr id="14" name="Пятиугольник 13"/>
              <p:cNvSpPr/>
              <p:nvPr/>
            </p:nvSpPr>
            <p:spPr bwMode="auto">
              <a:xfrm rot="10800000">
                <a:off x="5082309" y="464554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220072" y="4753355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Настроен </a:t>
                </a:r>
                <a:r>
                  <a:rPr lang="en-US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footer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в соответствии 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/>
                </a:r>
                <a:b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</a:b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с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информацией о заказчике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076915" y="1225053"/>
              <a:ext cx="3810866" cy="771004"/>
              <a:chOff x="5082309" y="1578496"/>
              <a:chExt cx="3810866" cy="771004"/>
            </a:xfrm>
          </p:grpSpPr>
          <p:sp>
            <p:nvSpPr>
              <p:cNvPr id="23" name="Пятиугольник 22"/>
              <p:cNvSpPr/>
              <p:nvPr/>
            </p:nvSpPr>
            <p:spPr bwMode="auto">
              <a:xfrm rot="10800000">
                <a:off x="5082309" y="157849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220072" y="1678912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Отображение закупок малого объёма </a:t>
                </a:r>
                <a:r>
                  <a:rPr lang="en-US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/>
                </a:r>
                <a:br>
                  <a:rPr lang="en-US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</a:b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в Витрине закупок региона</a:t>
                </a:r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29" y="2042392"/>
            <a:ext cx="4677428" cy="189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 bwMode="auto">
          <a:xfrm>
            <a:off x="2999450" y="2113615"/>
            <a:ext cx="1148689" cy="2868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209821" y="2113615"/>
            <a:ext cx="862377" cy="2868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460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996952"/>
            <a:ext cx="381027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Закупки малого объема</a:t>
            </a: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03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646238"/>
            <a:ext cx="3815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Возможность участия поставщиков, аккредитованных на электронной площадке РТС-тендер или возможность простой регистрации;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6132" y="5373216"/>
            <a:ext cx="3896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560" algn="just">
              <a:spcBef>
                <a:spcPts val="600"/>
              </a:spcBef>
              <a:spcAft>
                <a:spcPts val="600"/>
              </a:spcAft>
              <a:tabLst>
                <a:tab pos="915670" algn="l"/>
              </a:tabLst>
            </a:pP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PT Sans" pitchFamily="34" charset="-52"/>
              <a:cs typeface="Arial" pitchFamily="34" charset="0"/>
            </a:endParaRPr>
          </a:p>
          <a:p>
            <a:pPr marR="35560" lvl="0" algn="just">
              <a:spcBef>
                <a:spcPts val="600"/>
              </a:spcBef>
              <a:spcAft>
                <a:spcPts val="600"/>
              </a:spcAft>
              <a:tabLst>
                <a:tab pos="915670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471946" y="338138"/>
            <a:ext cx="6421229" cy="9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defRPr/>
            </a:pPr>
            <a:r>
              <a:rPr lang="ru-RU" altLang="ru-RU" dirty="0"/>
              <a:t>Закупки малого объема </a:t>
            </a:r>
          </a:p>
          <a:p>
            <a:pPr>
              <a:defRPr/>
            </a:pPr>
            <a:r>
              <a:rPr lang="ru-RU" altLang="ru-RU" dirty="0"/>
              <a:t>На площадке РТС-тендер</a:t>
            </a: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250825" y="171090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250825" y="294915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250825" y="392070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250825" y="4877965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 bwMode="auto">
          <a:xfrm>
            <a:off x="4641727" y="171090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855913"/>
            <a:ext cx="381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Размещение заказчиком потребности в «Витрине поставщика» для сбора предложений поставщиков;</a:t>
            </a:r>
            <a:endParaRPr lang="en-US" sz="1600" dirty="0">
              <a:solidFill>
                <a:srgbClr val="444444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846513"/>
            <a:ext cx="381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Уведомление поставщиков 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/>
            </a:r>
            <a:b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по выбранным ими категориям при проведении закупок заказчиками;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4808538"/>
            <a:ext cx="381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Возможность формирования аналитических отчетов 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/>
            </a:r>
            <a:b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по проведению ЗМО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1646238"/>
            <a:ext cx="4065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8035"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Возможность классификации продукции по разным классификаторам, в том числе по своим (пример КОЗ для </a:t>
            </a:r>
            <a:r>
              <a:rPr lang="ru-RU" sz="1600" dirty="0" err="1">
                <a:solidFill>
                  <a:srgbClr val="444444"/>
                </a:solidFill>
                <a:ea typeface="Microsoft YaHei" panose="020B0503020204020204" pitchFamily="34" charset="-122"/>
              </a:rPr>
              <a:t>Мос.области</a:t>
            </a: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);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2855913"/>
            <a:ext cx="3889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Внесение информации о заключённом договоре или заключение договора 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/>
            </a:r>
            <a:b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 электронной форме;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4049" y="3846513"/>
            <a:ext cx="3815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8035"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Использование ЭЦП </a:t>
            </a:r>
            <a:b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при совершение юридически значимых действий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;</a:t>
            </a:r>
            <a:endParaRPr lang="ru-RU" sz="1600" dirty="0">
              <a:solidFill>
                <a:srgbClr val="444444"/>
              </a:solidFill>
              <a:ea typeface="Microsoft YaHei" panose="020B0503020204020204" pitchFamily="34" charset="-12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9" y="4808538"/>
            <a:ext cx="3815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4465A"/>
              </a:buClr>
            </a:pP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Возможность интеграции </a:t>
            </a:r>
            <a: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/>
            </a:r>
            <a:br>
              <a:rPr lang="en-US" sz="1600" dirty="0">
                <a:solidFill>
                  <a:srgbClr val="444444"/>
                </a:solidFill>
                <a:ea typeface="Microsoft YaHei" panose="020B0503020204020204" pitchFamily="34" charset="-122"/>
              </a:rPr>
            </a:br>
            <a:r>
              <a:rPr lang="ru-RU" sz="1600" dirty="0">
                <a:solidFill>
                  <a:srgbClr val="444444"/>
                </a:solidFill>
                <a:ea typeface="Microsoft YaHei" panose="020B0503020204020204" pitchFamily="34" charset="-122"/>
              </a:rPr>
              <a:t>с существующими ВСРЗ.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4641727" y="294915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4641727" y="3920703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 bwMode="auto">
          <a:xfrm>
            <a:off x="4641727" y="4877965"/>
            <a:ext cx="288727" cy="216025"/>
          </a:xfrm>
          <a:prstGeom prst="homePlate">
            <a:avLst>
              <a:gd name="adj" fmla="val 38059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vert"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09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616624" cy="665882"/>
          </a:xfrm>
        </p:spPr>
        <p:txBody>
          <a:bodyPr/>
          <a:lstStyle/>
          <a:p>
            <a:r>
              <a:rPr lang="ru-RU" dirty="0"/>
              <a:t>Создание закупок заказчиком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652226" cy="506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5076915" y="1844824"/>
            <a:ext cx="3810866" cy="4484356"/>
            <a:chOff x="5076915" y="1225053"/>
            <a:chExt cx="3810866" cy="4484356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076915" y="2156491"/>
              <a:ext cx="3810866" cy="771004"/>
              <a:chOff x="5082309" y="1578496"/>
              <a:chExt cx="3810866" cy="771004"/>
            </a:xfrm>
          </p:grpSpPr>
          <p:sp>
            <p:nvSpPr>
              <p:cNvPr id="18" name="Пятиугольник 17"/>
              <p:cNvSpPr/>
              <p:nvPr/>
            </p:nvSpPr>
            <p:spPr bwMode="auto">
              <a:xfrm rot="10800000">
                <a:off x="5082309" y="157849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220072" y="1678912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Снижение рисков со стороны </a:t>
                </a:r>
                <a:b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</a:b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регуляторов (ФАС и т.д.)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076915" y="3083796"/>
              <a:ext cx="3810866" cy="771004"/>
              <a:chOff x="5082309" y="2597671"/>
              <a:chExt cx="3810866" cy="771004"/>
            </a:xfrm>
          </p:grpSpPr>
          <p:sp>
            <p:nvSpPr>
              <p:cNvPr id="16" name="Пятиугольник 15"/>
              <p:cNvSpPr/>
              <p:nvPr/>
            </p:nvSpPr>
            <p:spPr bwMode="auto">
              <a:xfrm rot="10800000">
                <a:off x="5082309" y="2597671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20072" y="2705480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Возможность оперативного получения информации о ценах и тарифах на РТУ</a:t>
                </a:r>
                <a:endParaRPr lang="ru-RU" sz="14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076915" y="4011100"/>
              <a:ext cx="3810866" cy="771004"/>
              <a:chOff x="5082309" y="3626371"/>
              <a:chExt cx="3810866" cy="771004"/>
            </a:xfrm>
          </p:grpSpPr>
          <p:sp>
            <p:nvSpPr>
              <p:cNvPr id="14" name="Пятиугольник 13"/>
              <p:cNvSpPr/>
              <p:nvPr/>
            </p:nvSpPr>
            <p:spPr bwMode="auto">
              <a:xfrm rot="10800000">
                <a:off x="5082309" y="3626371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220072" y="3726787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Возможность на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любом этапе 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отказаться от осуществления закупки</a:t>
                </a:r>
                <a:endParaRPr lang="ru-RU" sz="14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5076915" y="4938405"/>
              <a:ext cx="3810866" cy="771004"/>
              <a:chOff x="5082309" y="4645546"/>
              <a:chExt cx="3810866" cy="771004"/>
            </a:xfrm>
          </p:grpSpPr>
          <p:sp>
            <p:nvSpPr>
              <p:cNvPr id="12" name="Пятиугольник 11"/>
              <p:cNvSpPr/>
              <p:nvPr/>
            </p:nvSpPr>
            <p:spPr bwMode="auto">
              <a:xfrm rot="10800000">
                <a:off x="5082309" y="464554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220072" y="4753355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Заключение договора в электронной форме</a:t>
                </a:r>
                <a:endParaRPr lang="ru-RU" sz="14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076915" y="1225053"/>
              <a:ext cx="3810866" cy="771004"/>
              <a:chOff x="5082309" y="1578496"/>
              <a:chExt cx="3810866" cy="771004"/>
            </a:xfrm>
          </p:grpSpPr>
          <p:sp>
            <p:nvSpPr>
              <p:cNvPr id="10" name="Пятиугольник 9"/>
              <p:cNvSpPr/>
              <p:nvPr/>
            </p:nvSpPr>
            <p:spPr bwMode="auto">
              <a:xfrm rot="10800000">
                <a:off x="5082309" y="1578496"/>
                <a:ext cx="3810866" cy="771004"/>
              </a:xfrm>
              <a:prstGeom prst="homePlate">
                <a:avLst>
                  <a:gd name="adj" fmla="val 16749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36000" tIns="0" rIns="0" bIns="0" anchor="t"/>
              <a:lstStyle/>
              <a:p>
                <a:pPr algn="ctr"/>
                <a:endParaRPr lang="ru-RU" sz="1200" b="1" dirty="0">
                  <a:solidFill>
                    <a:srgbClr val="444444"/>
                  </a:solidFill>
                  <a:latin typeface="Trebuchet MS" pitchFamily="34" charset="0"/>
                  <a:ea typeface="Arial Unicode MS" pitchFamily="34" charset="-128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220072" y="1678912"/>
                <a:ext cx="3673103" cy="570169"/>
              </a:xfrm>
              <a:prstGeom prst="rect">
                <a:avLst/>
              </a:prstGeom>
            </p:spPr>
            <p:txBody>
              <a:bodyPr wrap="square" lIns="72000" tIns="36000" rIns="72000" bIns="36000" anchor="ctr">
                <a:noAutofit/>
              </a:bodyPr>
              <a:lstStyle/>
              <a:p>
                <a:pPr algn="ctr" defTabSz="449263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Снижение </a:t>
                </a: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закупочной цены </a:t>
                </a:r>
                <a:b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</a:br>
                <a:r>
                  <a:rPr lang="ru-RU" sz="1400" b="1" dirty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за счёт обеспечения конкурентных </a:t>
                </a:r>
                <a:r>
                  <a:rPr lang="ru-RU" sz="1400" b="1" dirty="0" smtClean="0">
                    <a:solidFill>
                      <a:srgbClr val="444444"/>
                    </a:solidFill>
                    <a:latin typeface="Trebuchet MS" panose="020B0603020202020204" pitchFamily="34" charset="0"/>
                    <a:ea typeface="Microsoft YaHei" charset="-122"/>
                  </a:rPr>
                  <a:t>закупок </a:t>
                </a:r>
                <a:endParaRPr lang="ru-RU" sz="1400" b="1" dirty="0">
                  <a:solidFill>
                    <a:srgbClr val="444444"/>
                  </a:solidFill>
                  <a:latin typeface="Trebuchet MS" panose="020B0603020202020204" pitchFamily="34" charset="0"/>
                  <a:ea typeface="Microsoft YaHei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2780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4069640" y="548680"/>
            <a:ext cx="4861322" cy="576064"/>
          </a:xfrm>
          <a:prstGeom prst="rect">
            <a:avLst/>
          </a:prstGeom>
        </p:spPr>
        <p:txBody>
          <a:bodyPr lIns="91420" tIns="45711" rIns="91420" bIns="45711"/>
          <a:lstStyle>
            <a:defPPr>
              <a:defRPr lang="ru-RU"/>
            </a:defPPr>
            <a:lvl1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b="1" kern="0" cap="all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defRPr>
            </a:lvl1pPr>
          </a:lstStyle>
          <a:p>
            <a:r>
              <a:rPr lang="ru-RU" dirty="0"/>
              <a:t>ПОКАЗАТЕЛИ ДОЛИ РЫНКА: </a:t>
            </a:r>
          </a:p>
          <a:p>
            <a:r>
              <a:rPr lang="ru-RU" dirty="0"/>
              <a:t> 201</a:t>
            </a:r>
            <a:r>
              <a:rPr lang="en-US" dirty="0"/>
              <a:t>6</a:t>
            </a:r>
            <a:r>
              <a:rPr lang="ru-RU" dirty="0"/>
              <a:t> г.</a:t>
            </a:r>
            <a:br>
              <a:rPr lang="ru-RU" dirty="0"/>
            </a:b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5166067" y="2546848"/>
            <a:ext cx="3593306" cy="3031805"/>
            <a:chOff x="5876926" y="2204865"/>
            <a:chExt cx="4791075" cy="404240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296" y="2204865"/>
              <a:ext cx="1907704" cy="80684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926" y="2657208"/>
              <a:ext cx="4791075" cy="2867025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7117513" y="4581129"/>
              <a:ext cx="2492564" cy="1666142"/>
              <a:chOff x="5593513" y="4494868"/>
              <a:chExt cx="2492564" cy="16661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593513" y="5483902"/>
                <a:ext cx="249256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350" b="1" dirty="0">
                    <a:solidFill>
                      <a:srgbClr val="C00000"/>
                    </a:solidFill>
                  </a:rPr>
                  <a:t>26,78%</a:t>
                </a:r>
              </a:p>
              <a:p>
                <a:pPr algn="ctr"/>
                <a:r>
                  <a:rPr lang="ru-RU" sz="1350" b="1" dirty="0">
                    <a:solidFill>
                      <a:srgbClr val="C00000"/>
                    </a:solidFill>
                  </a:rPr>
                  <a:t>385 767,7 млн. руб.</a:t>
                </a: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696" y="4494868"/>
                <a:ext cx="573558" cy="573558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5"/>
          <p:cNvGrpSpPr/>
          <p:nvPr/>
        </p:nvGrpSpPr>
        <p:grpSpPr>
          <a:xfrm>
            <a:off x="521550" y="2437161"/>
            <a:ext cx="3486437" cy="3141491"/>
            <a:chOff x="1532660" y="2058617"/>
            <a:chExt cx="4648582" cy="418865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0767" y="2516973"/>
              <a:ext cx="4290475" cy="288031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2660" y="2058617"/>
              <a:ext cx="1775821" cy="59859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98374" y="5570163"/>
              <a:ext cx="183853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350" b="1" dirty="0">
                  <a:solidFill>
                    <a:srgbClr val="C00000"/>
                  </a:solidFill>
                </a:rPr>
                <a:t>24,98%</a:t>
              </a:r>
            </a:p>
            <a:p>
              <a:pPr algn="ctr"/>
              <a:r>
                <a:rPr lang="ru-RU" sz="1350" b="1" dirty="0">
                  <a:solidFill>
                    <a:srgbClr val="C00000"/>
                  </a:solidFill>
                </a:rPr>
                <a:t>195 177 лотов</a:t>
              </a: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702" y="4294351"/>
              <a:ext cx="573558" cy="573558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645706" y="1905276"/>
            <a:ext cx="34034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Доля рынка по кол-ву аукционов: </a:t>
            </a:r>
          </a:p>
          <a:p>
            <a:pPr algn="ctr"/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201</a:t>
            </a:r>
            <a:r>
              <a:rPr lang="en-US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6</a:t>
            </a:r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 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39089" y="1944085"/>
            <a:ext cx="33842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Доля рынка по сумме аукционов: </a:t>
            </a:r>
            <a:b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</a:br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 201</a:t>
            </a:r>
            <a:r>
              <a:rPr lang="en-US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6</a:t>
            </a:r>
            <a:r>
              <a: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00B0F0"/>
                </a:solidFill>
              </a:rPr>
              <a:t>Источник данных - http://</a:t>
            </a:r>
            <a:r>
              <a:rPr lang="ru-RU" sz="1200" b="1" dirty="0">
                <a:solidFill>
                  <a:srgbClr val="00B0F0"/>
                </a:solidFill>
              </a:rPr>
              <a:t>zakupki.gov.ru</a:t>
            </a:r>
            <a:r>
              <a:rPr lang="ru-RU" sz="1050" dirty="0">
                <a:solidFill>
                  <a:srgbClr val="00B0F0"/>
                </a:solidFill>
              </a:rPr>
              <a:t>/epz/main/public/home.html</a:t>
            </a:r>
          </a:p>
        </p:txBody>
      </p:sp>
    </p:spTree>
    <p:extLst>
      <p:ext uri="{BB962C8B-B14F-4D97-AF65-F5344CB8AC3E}">
        <p14:creationId xmlns:p14="http://schemas.microsoft.com/office/powerpoint/2010/main" val="33771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3664693" y="3122316"/>
            <a:ext cx="1833563" cy="1835150"/>
            <a:chOff x="3664693" y="3122316"/>
            <a:chExt cx="1833563" cy="1835150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3664693" y="3122316"/>
              <a:ext cx="1833563" cy="1835150"/>
            </a:xfrm>
            <a:prstGeom prst="ellipse">
              <a:avLst/>
            </a:prstGeom>
            <a:solidFill>
              <a:srgbClr val="F8D0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0"/>
            <p:cNvSpPr>
              <a:spLocks noEditPoints="1"/>
            </p:cNvSpPr>
            <p:nvPr/>
          </p:nvSpPr>
          <p:spPr bwMode="auto">
            <a:xfrm>
              <a:off x="4394051" y="3649791"/>
              <a:ext cx="764749" cy="879711"/>
            </a:xfrm>
            <a:custGeom>
              <a:avLst/>
              <a:gdLst>
                <a:gd name="T0" fmla="*/ 199 w 306"/>
                <a:gd name="T1" fmla="*/ 226 h 352"/>
                <a:gd name="T2" fmla="*/ 143 w 306"/>
                <a:gd name="T3" fmla="*/ 215 h 352"/>
                <a:gd name="T4" fmla="*/ 87 w 306"/>
                <a:gd name="T5" fmla="*/ 236 h 352"/>
                <a:gd name="T6" fmla="*/ 54 w 306"/>
                <a:gd name="T7" fmla="*/ 274 h 352"/>
                <a:gd name="T8" fmla="*/ 37 w 306"/>
                <a:gd name="T9" fmla="*/ 317 h 352"/>
                <a:gd name="T10" fmla="*/ 103 w 306"/>
                <a:gd name="T11" fmla="*/ 317 h 352"/>
                <a:gd name="T12" fmla="*/ 188 w 306"/>
                <a:gd name="T13" fmla="*/ 317 h 352"/>
                <a:gd name="T14" fmla="*/ 258 w 306"/>
                <a:gd name="T15" fmla="*/ 317 h 352"/>
                <a:gd name="T16" fmla="*/ 258 w 306"/>
                <a:gd name="T17" fmla="*/ 280 h 352"/>
                <a:gd name="T18" fmla="*/ 236 w 306"/>
                <a:gd name="T19" fmla="*/ 251 h 352"/>
                <a:gd name="T20" fmla="*/ 184 w 306"/>
                <a:gd name="T21" fmla="*/ 184 h 352"/>
                <a:gd name="T22" fmla="*/ 219 w 306"/>
                <a:gd name="T23" fmla="*/ 197 h 352"/>
                <a:gd name="T24" fmla="*/ 250 w 306"/>
                <a:gd name="T25" fmla="*/ 215 h 352"/>
                <a:gd name="T26" fmla="*/ 275 w 306"/>
                <a:gd name="T27" fmla="*/ 242 h 352"/>
                <a:gd name="T28" fmla="*/ 294 w 306"/>
                <a:gd name="T29" fmla="*/ 274 h 352"/>
                <a:gd name="T30" fmla="*/ 304 w 306"/>
                <a:gd name="T31" fmla="*/ 311 h 352"/>
                <a:gd name="T32" fmla="*/ 304 w 306"/>
                <a:gd name="T33" fmla="*/ 342 h 352"/>
                <a:gd name="T34" fmla="*/ 292 w 306"/>
                <a:gd name="T35" fmla="*/ 352 h 352"/>
                <a:gd name="T36" fmla="*/ 242 w 306"/>
                <a:gd name="T37" fmla="*/ 352 h 352"/>
                <a:gd name="T38" fmla="*/ 163 w 306"/>
                <a:gd name="T39" fmla="*/ 352 h 352"/>
                <a:gd name="T40" fmla="*/ 103 w 306"/>
                <a:gd name="T41" fmla="*/ 352 h 352"/>
                <a:gd name="T42" fmla="*/ 15 w 306"/>
                <a:gd name="T43" fmla="*/ 352 h 352"/>
                <a:gd name="T44" fmla="*/ 2 w 306"/>
                <a:gd name="T45" fmla="*/ 342 h 352"/>
                <a:gd name="T46" fmla="*/ 2 w 306"/>
                <a:gd name="T47" fmla="*/ 319 h 352"/>
                <a:gd name="T48" fmla="*/ 10 w 306"/>
                <a:gd name="T49" fmla="*/ 282 h 352"/>
                <a:gd name="T50" fmla="*/ 27 w 306"/>
                <a:gd name="T51" fmla="*/ 249 h 352"/>
                <a:gd name="T52" fmla="*/ 52 w 306"/>
                <a:gd name="T53" fmla="*/ 222 h 352"/>
                <a:gd name="T54" fmla="*/ 81 w 306"/>
                <a:gd name="T55" fmla="*/ 199 h 352"/>
                <a:gd name="T56" fmla="*/ 116 w 306"/>
                <a:gd name="T57" fmla="*/ 184 h 352"/>
                <a:gd name="T58" fmla="*/ 153 w 306"/>
                <a:gd name="T59" fmla="*/ 180 h 352"/>
                <a:gd name="T60" fmla="*/ 178 w 306"/>
                <a:gd name="T61" fmla="*/ 41 h 352"/>
                <a:gd name="T62" fmla="*/ 153 w 306"/>
                <a:gd name="T63" fmla="*/ 35 h 352"/>
                <a:gd name="T64" fmla="*/ 130 w 306"/>
                <a:gd name="T65" fmla="*/ 41 h 352"/>
                <a:gd name="T66" fmla="*/ 114 w 306"/>
                <a:gd name="T67" fmla="*/ 58 h 352"/>
                <a:gd name="T68" fmla="*/ 103 w 306"/>
                <a:gd name="T69" fmla="*/ 81 h 352"/>
                <a:gd name="T70" fmla="*/ 108 w 306"/>
                <a:gd name="T71" fmla="*/ 103 h 352"/>
                <a:gd name="T72" fmla="*/ 122 w 306"/>
                <a:gd name="T73" fmla="*/ 124 h 352"/>
                <a:gd name="T74" fmla="*/ 143 w 306"/>
                <a:gd name="T75" fmla="*/ 135 h 352"/>
                <a:gd name="T76" fmla="*/ 170 w 306"/>
                <a:gd name="T77" fmla="*/ 132 h 352"/>
                <a:gd name="T78" fmla="*/ 188 w 306"/>
                <a:gd name="T79" fmla="*/ 120 h 352"/>
                <a:gd name="T80" fmla="*/ 201 w 306"/>
                <a:gd name="T81" fmla="*/ 101 h 352"/>
                <a:gd name="T82" fmla="*/ 203 w 306"/>
                <a:gd name="T83" fmla="*/ 74 h 352"/>
                <a:gd name="T84" fmla="*/ 192 w 306"/>
                <a:gd name="T85" fmla="*/ 54 h 352"/>
                <a:gd name="T86" fmla="*/ 172 w 306"/>
                <a:gd name="T87" fmla="*/ 2 h 352"/>
                <a:gd name="T88" fmla="*/ 207 w 306"/>
                <a:gd name="T89" fmla="*/ 20 h 352"/>
                <a:gd name="T90" fmla="*/ 232 w 306"/>
                <a:gd name="T91" fmla="*/ 52 h 352"/>
                <a:gd name="T92" fmla="*/ 238 w 306"/>
                <a:gd name="T93" fmla="*/ 93 h 352"/>
                <a:gd name="T94" fmla="*/ 223 w 306"/>
                <a:gd name="T95" fmla="*/ 132 h 352"/>
                <a:gd name="T96" fmla="*/ 194 w 306"/>
                <a:gd name="T97" fmla="*/ 159 h 352"/>
                <a:gd name="T98" fmla="*/ 153 w 306"/>
                <a:gd name="T99" fmla="*/ 170 h 352"/>
                <a:gd name="T100" fmla="*/ 114 w 306"/>
                <a:gd name="T101" fmla="*/ 159 h 352"/>
                <a:gd name="T102" fmla="*/ 83 w 306"/>
                <a:gd name="T103" fmla="*/ 132 h 352"/>
                <a:gd name="T104" fmla="*/ 68 w 306"/>
                <a:gd name="T105" fmla="*/ 93 h 352"/>
                <a:gd name="T106" fmla="*/ 77 w 306"/>
                <a:gd name="T107" fmla="*/ 52 h 352"/>
                <a:gd name="T108" fmla="*/ 99 w 306"/>
                <a:gd name="T109" fmla="*/ 20 h 352"/>
                <a:gd name="T110" fmla="*/ 137 w 306"/>
                <a:gd name="T111" fmla="*/ 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" h="352">
                  <a:moveTo>
                    <a:pt x="236" y="251"/>
                  </a:moveTo>
                  <a:lnTo>
                    <a:pt x="227" y="242"/>
                  </a:lnTo>
                  <a:lnTo>
                    <a:pt x="219" y="236"/>
                  </a:lnTo>
                  <a:lnTo>
                    <a:pt x="209" y="230"/>
                  </a:lnTo>
                  <a:lnTo>
                    <a:pt x="199" y="226"/>
                  </a:lnTo>
                  <a:lnTo>
                    <a:pt x="188" y="222"/>
                  </a:lnTo>
                  <a:lnTo>
                    <a:pt x="178" y="218"/>
                  </a:lnTo>
                  <a:lnTo>
                    <a:pt x="165" y="215"/>
                  </a:lnTo>
                  <a:lnTo>
                    <a:pt x="153" y="215"/>
                  </a:lnTo>
                  <a:lnTo>
                    <a:pt x="143" y="215"/>
                  </a:lnTo>
                  <a:lnTo>
                    <a:pt x="130" y="218"/>
                  </a:lnTo>
                  <a:lnTo>
                    <a:pt x="118" y="222"/>
                  </a:lnTo>
                  <a:lnTo>
                    <a:pt x="108" y="226"/>
                  </a:lnTo>
                  <a:lnTo>
                    <a:pt x="97" y="230"/>
                  </a:lnTo>
                  <a:lnTo>
                    <a:pt x="87" y="236"/>
                  </a:lnTo>
                  <a:lnTo>
                    <a:pt x="79" y="242"/>
                  </a:lnTo>
                  <a:lnTo>
                    <a:pt x="70" y="251"/>
                  </a:lnTo>
                  <a:lnTo>
                    <a:pt x="64" y="257"/>
                  </a:lnTo>
                  <a:lnTo>
                    <a:pt x="58" y="265"/>
                  </a:lnTo>
                  <a:lnTo>
                    <a:pt x="54" y="274"/>
                  </a:lnTo>
                  <a:lnTo>
                    <a:pt x="50" y="280"/>
                  </a:lnTo>
                  <a:lnTo>
                    <a:pt x="46" y="290"/>
                  </a:lnTo>
                  <a:lnTo>
                    <a:pt x="41" y="298"/>
                  </a:lnTo>
                  <a:lnTo>
                    <a:pt x="39" y="307"/>
                  </a:lnTo>
                  <a:lnTo>
                    <a:pt x="37" y="317"/>
                  </a:lnTo>
                  <a:lnTo>
                    <a:pt x="50" y="317"/>
                  </a:lnTo>
                  <a:lnTo>
                    <a:pt x="60" y="317"/>
                  </a:lnTo>
                  <a:lnTo>
                    <a:pt x="75" y="317"/>
                  </a:lnTo>
                  <a:lnTo>
                    <a:pt x="87" y="317"/>
                  </a:lnTo>
                  <a:lnTo>
                    <a:pt x="103" y="317"/>
                  </a:lnTo>
                  <a:lnTo>
                    <a:pt x="118" y="317"/>
                  </a:lnTo>
                  <a:lnTo>
                    <a:pt x="134" y="317"/>
                  </a:lnTo>
                  <a:lnTo>
                    <a:pt x="153" y="317"/>
                  </a:lnTo>
                  <a:lnTo>
                    <a:pt x="172" y="317"/>
                  </a:lnTo>
                  <a:lnTo>
                    <a:pt x="188" y="317"/>
                  </a:lnTo>
                  <a:lnTo>
                    <a:pt x="205" y="317"/>
                  </a:lnTo>
                  <a:lnTo>
                    <a:pt x="219" y="317"/>
                  </a:lnTo>
                  <a:lnTo>
                    <a:pt x="234" y="317"/>
                  </a:lnTo>
                  <a:lnTo>
                    <a:pt x="246" y="317"/>
                  </a:lnTo>
                  <a:lnTo>
                    <a:pt x="258" y="317"/>
                  </a:lnTo>
                  <a:lnTo>
                    <a:pt x="269" y="317"/>
                  </a:lnTo>
                  <a:lnTo>
                    <a:pt x="267" y="307"/>
                  </a:lnTo>
                  <a:lnTo>
                    <a:pt x="265" y="298"/>
                  </a:lnTo>
                  <a:lnTo>
                    <a:pt x="263" y="290"/>
                  </a:lnTo>
                  <a:lnTo>
                    <a:pt x="258" y="280"/>
                  </a:lnTo>
                  <a:lnTo>
                    <a:pt x="252" y="274"/>
                  </a:lnTo>
                  <a:lnTo>
                    <a:pt x="248" y="265"/>
                  </a:lnTo>
                  <a:lnTo>
                    <a:pt x="244" y="257"/>
                  </a:lnTo>
                  <a:lnTo>
                    <a:pt x="236" y="251"/>
                  </a:lnTo>
                  <a:lnTo>
                    <a:pt x="236" y="251"/>
                  </a:lnTo>
                  <a:close/>
                  <a:moveTo>
                    <a:pt x="153" y="180"/>
                  </a:moveTo>
                  <a:lnTo>
                    <a:pt x="161" y="180"/>
                  </a:lnTo>
                  <a:lnTo>
                    <a:pt x="170" y="182"/>
                  </a:lnTo>
                  <a:lnTo>
                    <a:pt x="178" y="182"/>
                  </a:lnTo>
                  <a:lnTo>
                    <a:pt x="184" y="184"/>
                  </a:lnTo>
                  <a:lnTo>
                    <a:pt x="192" y="184"/>
                  </a:lnTo>
                  <a:lnTo>
                    <a:pt x="199" y="188"/>
                  </a:lnTo>
                  <a:lnTo>
                    <a:pt x="207" y="191"/>
                  </a:lnTo>
                  <a:lnTo>
                    <a:pt x="213" y="193"/>
                  </a:lnTo>
                  <a:lnTo>
                    <a:pt x="219" y="197"/>
                  </a:lnTo>
                  <a:lnTo>
                    <a:pt x="225" y="199"/>
                  </a:lnTo>
                  <a:lnTo>
                    <a:pt x="234" y="203"/>
                  </a:lnTo>
                  <a:lnTo>
                    <a:pt x="238" y="207"/>
                  </a:lnTo>
                  <a:lnTo>
                    <a:pt x="244" y="211"/>
                  </a:lnTo>
                  <a:lnTo>
                    <a:pt x="250" y="215"/>
                  </a:lnTo>
                  <a:lnTo>
                    <a:pt x="256" y="222"/>
                  </a:lnTo>
                  <a:lnTo>
                    <a:pt x="263" y="226"/>
                  </a:lnTo>
                  <a:lnTo>
                    <a:pt x="267" y="230"/>
                  </a:lnTo>
                  <a:lnTo>
                    <a:pt x="271" y="236"/>
                  </a:lnTo>
                  <a:lnTo>
                    <a:pt x="275" y="242"/>
                  </a:lnTo>
                  <a:lnTo>
                    <a:pt x="279" y="249"/>
                  </a:lnTo>
                  <a:lnTo>
                    <a:pt x="283" y="255"/>
                  </a:lnTo>
                  <a:lnTo>
                    <a:pt x="287" y="261"/>
                  </a:lnTo>
                  <a:lnTo>
                    <a:pt x="292" y="267"/>
                  </a:lnTo>
                  <a:lnTo>
                    <a:pt x="294" y="274"/>
                  </a:lnTo>
                  <a:lnTo>
                    <a:pt x="296" y="282"/>
                  </a:lnTo>
                  <a:lnTo>
                    <a:pt x="300" y="288"/>
                  </a:lnTo>
                  <a:lnTo>
                    <a:pt x="302" y="296"/>
                  </a:lnTo>
                  <a:lnTo>
                    <a:pt x="302" y="303"/>
                  </a:lnTo>
                  <a:lnTo>
                    <a:pt x="304" y="311"/>
                  </a:lnTo>
                  <a:lnTo>
                    <a:pt x="306" y="319"/>
                  </a:lnTo>
                  <a:lnTo>
                    <a:pt x="306" y="325"/>
                  </a:lnTo>
                  <a:lnTo>
                    <a:pt x="306" y="334"/>
                  </a:lnTo>
                  <a:lnTo>
                    <a:pt x="306" y="338"/>
                  </a:lnTo>
                  <a:lnTo>
                    <a:pt x="304" y="342"/>
                  </a:lnTo>
                  <a:lnTo>
                    <a:pt x="304" y="344"/>
                  </a:lnTo>
                  <a:lnTo>
                    <a:pt x="300" y="346"/>
                  </a:lnTo>
                  <a:lnTo>
                    <a:pt x="298" y="348"/>
                  </a:lnTo>
                  <a:lnTo>
                    <a:pt x="296" y="350"/>
                  </a:lnTo>
                  <a:lnTo>
                    <a:pt x="292" y="352"/>
                  </a:lnTo>
                  <a:lnTo>
                    <a:pt x="289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63" y="352"/>
                  </a:lnTo>
                  <a:lnTo>
                    <a:pt x="242" y="352"/>
                  </a:lnTo>
                  <a:lnTo>
                    <a:pt x="221" y="352"/>
                  </a:lnTo>
                  <a:lnTo>
                    <a:pt x="205" y="352"/>
                  </a:lnTo>
                  <a:lnTo>
                    <a:pt x="188" y="352"/>
                  </a:lnTo>
                  <a:lnTo>
                    <a:pt x="176" y="352"/>
                  </a:lnTo>
                  <a:lnTo>
                    <a:pt x="163" y="352"/>
                  </a:lnTo>
                  <a:lnTo>
                    <a:pt x="153" y="352"/>
                  </a:lnTo>
                  <a:lnTo>
                    <a:pt x="145" y="352"/>
                  </a:lnTo>
                  <a:lnTo>
                    <a:pt x="132" y="352"/>
                  </a:lnTo>
                  <a:lnTo>
                    <a:pt x="118" y="352"/>
                  </a:lnTo>
                  <a:lnTo>
                    <a:pt x="103" y="352"/>
                  </a:lnTo>
                  <a:lnTo>
                    <a:pt x="85" y="352"/>
                  </a:lnTo>
                  <a:lnTo>
                    <a:pt x="66" y="352"/>
                  </a:lnTo>
                  <a:lnTo>
                    <a:pt x="44" y="352"/>
                  </a:lnTo>
                  <a:lnTo>
                    <a:pt x="19" y="352"/>
                  </a:lnTo>
                  <a:lnTo>
                    <a:pt x="15" y="352"/>
                  </a:lnTo>
                  <a:lnTo>
                    <a:pt x="13" y="350"/>
                  </a:lnTo>
                  <a:lnTo>
                    <a:pt x="10" y="348"/>
                  </a:lnTo>
                  <a:lnTo>
                    <a:pt x="6" y="346"/>
                  </a:lnTo>
                  <a:lnTo>
                    <a:pt x="4" y="344"/>
                  </a:lnTo>
                  <a:lnTo>
                    <a:pt x="2" y="342"/>
                  </a:lnTo>
                  <a:lnTo>
                    <a:pt x="2" y="338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2" y="325"/>
                  </a:lnTo>
                  <a:lnTo>
                    <a:pt x="2" y="319"/>
                  </a:lnTo>
                  <a:lnTo>
                    <a:pt x="2" y="311"/>
                  </a:lnTo>
                  <a:lnTo>
                    <a:pt x="4" y="303"/>
                  </a:lnTo>
                  <a:lnTo>
                    <a:pt x="6" y="296"/>
                  </a:lnTo>
                  <a:lnTo>
                    <a:pt x="8" y="288"/>
                  </a:lnTo>
                  <a:lnTo>
                    <a:pt x="10" y="282"/>
                  </a:lnTo>
                  <a:lnTo>
                    <a:pt x="13" y="274"/>
                  </a:lnTo>
                  <a:lnTo>
                    <a:pt x="17" y="267"/>
                  </a:lnTo>
                  <a:lnTo>
                    <a:pt x="21" y="261"/>
                  </a:lnTo>
                  <a:lnTo>
                    <a:pt x="23" y="255"/>
                  </a:lnTo>
                  <a:lnTo>
                    <a:pt x="27" y="249"/>
                  </a:lnTo>
                  <a:lnTo>
                    <a:pt x="31" y="242"/>
                  </a:lnTo>
                  <a:lnTo>
                    <a:pt x="37" y="236"/>
                  </a:lnTo>
                  <a:lnTo>
                    <a:pt x="41" y="230"/>
                  </a:lnTo>
                  <a:lnTo>
                    <a:pt x="46" y="226"/>
                  </a:lnTo>
                  <a:lnTo>
                    <a:pt x="52" y="222"/>
                  </a:lnTo>
                  <a:lnTo>
                    <a:pt x="58" y="215"/>
                  </a:lnTo>
                  <a:lnTo>
                    <a:pt x="62" y="211"/>
                  </a:lnTo>
                  <a:lnTo>
                    <a:pt x="68" y="207"/>
                  </a:lnTo>
                  <a:lnTo>
                    <a:pt x="75" y="203"/>
                  </a:lnTo>
                  <a:lnTo>
                    <a:pt x="81" y="199"/>
                  </a:lnTo>
                  <a:lnTo>
                    <a:pt x="87" y="197"/>
                  </a:lnTo>
                  <a:lnTo>
                    <a:pt x="95" y="193"/>
                  </a:lnTo>
                  <a:lnTo>
                    <a:pt x="101" y="191"/>
                  </a:lnTo>
                  <a:lnTo>
                    <a:pt x="110" y="188"/>
                  </a:lnTo>
                  <a:lnTo>
                    <a:pt x="116" y="184"/>
                  </a:lnTo>
                  <a:lnTo>
                    <a:pt x="124" y="184"/>
                  </a:lnTo>
                  <a:lnTo>
                    <a:pt x="130" y="182"/>
                  </a:lnTo>
                  <a:lnTo>
                    <a:pt x="139" y="182"/>
                  </a:lnTo>
                  <a:lnTo>
                    <a:pt x="145" y="180"/>
                  </a:lnTo>
                  <a:lnTo>
                    <a:pt x="153" y="180"/>
                  </a:lnTo>
                  <a:lnTo>
                    <a:pt x="153" y="180"/>
                  </a:lnTo>
                  <a:close/>
                  <a:moveTo>
                    <a:pt x="188" y="49"/>
                  </a:moveTo>
                  <a:lnTo>
                    <a:pt x="186" y="47"/>
                  </a:lnTo>
                  <a:lnTo>
                    <a:pt x="182" y="43"/>
                  </a:lnTo>
                  <a:lnTo>
                    <a:pt x="178" y="41"/>
                  </a:lnTo>
                  <a:lnTo>
                    <a:pt x="174" y="39"/>
                  </a:lnTo>
                  <a:lnTo>
                    <a:pt x="170" y="37"/>
                  </a:lnTo>
                  <a:lnTo>
                    <a:pt x="163" y="37"/>
                  </a:lnTo>
                  <a:lnTo>
                    <a:pt x="159" y="35"/>
                  </a:lnTo>
                  <a:lnTo>
                    <a:pt x="153" y="35"/>
                  </a:lnTo>
                  <a:lnTo>
                    <a:pt x="149" y="35"/>
                  </a:lnTo>
                  <a:lnTo>
                    <a:pt x="143" y="37"/>
                  </a:lnTo>
                  <a:lnTo>
                    <a:pt x="139" y="37"/>
                  </a:lnTo>
                  <a:lnTo>
                    <a:pt x="134" y="39"/>
                  </a:lnTo>
                  <a:lnTo>
                    <a:pt x="130" y="41"/>
                  </a:lnTo>
                  <a:lnTo>
                    <a:pt x="126" y="43"/>
                  </a:lnTo>
                  <a:lnTo>
                    <a:pt x="122" y="47"/>
                  </a:lnTo>
                  <a:lnTo>
                    <a:pt x="118" y="49"/>
                  </a:lnTo>
                  <a:lnTo>
                    <a:pt x="116" y="54"/>
                  </a:lnTo>
                  <a:lnTo>
                    <a:pt x="114" y="58"/>
                  </a:lnTo>
                  <a:lnTo>
                    <a:pt x="110" y="62"/>
                  </a:lnTo>
                  <a:lnTo>
                    <a:pt x="108" y="66"/>
                  </a:lnTo>
                  <a:lnTo>
                    <a:pt x="106" y="70"/>
                  </a:lnTo>
                  <a:lnTo>
                    <a:pt x="106" y="74"/>
                  </a:lnTo>
                  <a:lnTo>
                    <a:pt x="103" y="81"/>
                  </a:lnTo>
                  <a:lnTo>
                    <a:pt x="103" y="85"/>
                  </a:lnTo>
                  <a:lnTo>
                    <a:pt x="103" y="89"/>
                  </a:lnTo>
                  <a:lnTo>
                    <a:pt x="106" y="95"/>
                  </a:lnTo>
                  <a:lnTo>
                    <a:pt x="106" y="101"/>
                  </a:lnTo>
                  <a:lnTo>
                    <a:pt x="108" y="103"/>
                  </a:lnTo>
                  <a:lnTo>
                    <a:pt x="110" y="110"/>
                  </a:lnTo>
                  <a:lnTo>
                    <a:pt x="114" y="114"/>
                  </a:lnTo>
                  <a:lnTo>
                    <a:pt x="116" y="118"/>
                  </a:lnTo>
                  <a:lnTo>
                    <a:pt x="118" y="120"/>
                  </a:lnTo>
                  <a:lnTo>
                    <a:pt x="122" y="124"/>
                  </a:lnTo>
                  <a:lnTo>
                    <a:pt x="126" y="126"/>
                  </a:lnTo>
                  <a:lnTo>
                    <a:pt x="130" y="128"/>
                  </a:lnTo>
                  <a:lnTo>
                    <a:pt x="134" y="130"/>
                  </a:lnTo>
                  <a:lnTo>
                    <a:pt x="139" y="132"/>
                  </a:lnTo>
                  <a:lnTo>
                    <a:pt x="143" y="135"/>
                  </a:lnTo>
                  <a:lnTo>
                    <a:pt x="149" y="135"/>
                  </a:lnTo>
                  <a:lnTo>
                    <a:pt x="153" y="137"/>
                  </a:lnTo>
                  <a:lnTo>
                    <a:pt x="159" y="135"/>
                  </a:lnTo>
                  <a:lnTo>
                    <a:pt x="163" y="135"/>
                  </a:lnTo>
                  <a:lnTo>
                    <a:pt x="170" y="132"/>
                  </a:lnTo>
                  <a:lnTo>
                    <a:pt x="174" y="130"/>
                  </a:lnTo>
                  <a:lnTo>
                    <a:pt x="178" y="128"/>
                  </a:lnTo>
                  <a:lnTo>
                    <a:pt x="182" y="126"/>
                  </a:lnTo>
                  <a:lnTo>
                    <a:pt x="186" y="124"/>
                  </a:lnTo>
                  <a:lnTo>
                    <a:pt x="188" y="120"/>
                  </a:lnTo>
                  <a:lnTo>
                    <a:pt x="192" y="118"/>
                  </a:lnTo>
                  <a:lnTo>
                    <a:pt x="194" y="114"/>
                  </a:lnTo>
                  <a:lnTo>
                    <a:pt x="199" y="110"/>
                  </a:lnTo>
                  <a:lnTo>
                    <a:pt x="201" y="103"/>
                  </a:lnTo>
                  <a:lnTo>
                    <a:pt x="201" y="101"/>
                  </a:lnTo>
                  <a:lnTo>
                    <a:pt x="203" y="95"/>
                  </a:lnTo>
                  <a:lnTo>
                    <a:pt x="203" y="89"/>
                  </a:lnTo>
                  <a:lnTo>
                    <a:pt x="205" y="85"/>
                  </a:lnTo>
                  <a:lnTo>
                    <a:pt x="203" y="81"/>
                  </a:lnTo>
                  <a:lnTo>
                    <a:pt x="203" y="74"/>
                  </a:lnTo>
                  <a:lnTo>
                    <a:pt x="201" y="70"/>
                  </a:lnTo>
                  <a:lnTo>
                    <a:pt x="201" y="66"/>
                  </a:lnTo>
                  <a:lnTo>
                    <a:pt x="199" y="62"/>
                  </a:lnTo>
                  <a:lnTo>
                    <a:pt x="194" y="58"/>
                  </a:lnTo>
                  <a:lnTo>
                    <a:pt x="192" y="54"/>
                  </a:lnTo>
                  <a:lnTo>
                    <a:pt x="188" y="49"/>
                  </a:lnTo>
                  <a:lnTo>
                    <a:pt x="188" y="49"/>
                  </a:lnTo>
                  <a:close/>
                  <a:moveTo>
                    <a:pt x="153" y="0"/>
                  </a:moveTo>
                  <a:lnTo>
                    <a:pt x="161" y="0"/>
                  </a:lnTo>
                  <a:lnTo>
                    <a:pt x="172" y="2"/>
                  </a:lnTo>
                  <a:lnTo>
                    <a:pt x="180" y="4"/>
                  </a:lnTo>
                  <a:lnTo>
                    <a:pt x="186" y="6"/>
                  </a:lnTo>
                  <a:lnTo>
                    <a:pt x="194" y="10"/>
                  </a:lnTo>
                  <a:lnTo>
                    <a:pt x="201" y="14"/>
                  </a:lnTo>
                  <a:lnTo>
                    <a:pt x="207" y="20"/>
                  </a:lnTo>
                  <a:lnTo>
                    <a:pt x="215" y="25"/>
                  </a:lnTo>
                  <a:lnTo>
                    <a:pt x="219" y="31"/>
                  </a:lnTo>
                  <a:lnTo>
                    <a:pt x="223" y="37"/>
                  </a:lnTo>
                  <a:lnTo>
                    <a:pt x="227" y="43"/>
                  </a:lnTo>
                  <a:lnTo>
                    <a:pt x="232" y="52"/>
                  </a:lnTo>
                  <a:lnTo>
                    <a:pt x="234" y="60"/>
                  </a:lnTo>
                  <a:lnTo>
                    <a:pt x="236" y="68"/>
                  </a:lnTo>
                  <a:lnTo>
                    <a:pt x="238" y="76"/>
                  </a:lnTo>
                  <a:lnTo>
                    <a:pt x="238" y="85"/>
                  </a:lnTo>
                  <a:lnTo>
                    <a:pt x="238" y="93"/>
                  </a:lnTo>
                  <a:lnTo>
                    <a:pt x="236" y="103"/>
                  </a:lnTo>
                  <a:lnTo>
                    <a:pt x="234" y="110"/>
                  </a:lnTo>
                  <a:lnTo>
                    <a:pt x="232" y="118"/>
                  </a:lnTo>
                  <a:lnTo>
                    <a:pt x="227" y="126"/>
                  </a:lnTo>
                  <a:lnTo>
                    <a:pt x="223" y="132"/>
                  </a:lnTo>
                  <a:lnTo>
                    <a:pt x="219" y="139"/>
                  </a:lnTo>
                  <a:lnTo>
                    <a:pt x="215" y="145"/>
                  </a:lnTo>
                  <a:lnTo>
                    <a:pt x="207" y="151"/>
                  </a:lnTo>
                  <a:lnTo>
                    <a:pt x="201" y="155"/>
                  </a:lnTo>
                  <a:lnTo>
                    <a:pt x="194" y="159"/>
                  </a:lnTo>
                  <a:lnTo>
                    <a:pt x="186" y="164"/>
                  </a:lnTo>
                  <a:lnTo>
                    <a:pt x="180" y="166"/>
                  </a:lnTo>
                  <a:lnTo>
                    <a:pt x="172" y="168"/>
                  </a:lnTo>
                  <a:lnTo>
                    <a:pt x="161" y="170"/>
                  </a:lnTo>
                  <a:lnTo>
                    <a:pt x="153" y="170"/>
                  </a:lnTo>
                  <a:lnTo>
                    <a:pt x="145" y="170"/>
                  </a:lnTo>
                  <a:lnTo>
                    <a:pt x="137" y="168"/>
                  </a:lnTo>
                  <a:lnTo>
                    <a:pt x="128" y="166"/>
                  </a:lnTo>
                  <a:lnTo>
                    <a:pt x="120" y="164"/>
                  </a:lnTo>
                  <a:lnTo>
                    <a:pt x="114" y="159"/>
                  </a:lnTo>
                  <a:lnTo>
                    <a:pt x="106" y="155"/>
                  </a:lnTo>
                  <a:lnTo>
                    <a:pt x="99" y="151"/>
                  </a:lnTo>
                  <a:lnTo>
                    <a:pt x="95" y="145"/>
                  </a:lnTo>
                  <a:lnTo>
                    <a:pt x="89" y="139"/>
                  </a:lnTo>
                  <a:lnTo>
                    <a:pt x="83" y="132"/>
                  </a:lnTo>
                  <a:lnTo>
                    <a:pt x="79" y="126"/>
                  </a:lnTo>
                  <a:lnTo>
                    <a:pt x="77" y="118"/>
                  </a:lnTo>
                  <a:lnTo>
                    <a:pt x="72" y="110"/>
                  </a:lnTo>
                  <a:lnTo>
                    <a:pt x="70" y="103"/>
                  </a:lnTo>
                  <a:lnTo>
                    <a:pt x="68" y="93"/>
                  </a:lnTo>
                  <a:lnTo>
                    <a:pt x="68" y="85"/>
                  </a:lnTo>
                  <a:lnTo>
                    <a:pt x="68" y="76"/>
                  </a:lnTo>
                  <a:lnTo>
                    <a:pt x="70" y="68"/>
                  </a:lnTo>
                  <a:lnTo>
                    <a:pt x="72" y="60"/>
                  </a:lnTo>
                  <a:lnTo>
                    <a:pt x="77" y="52"/>
                  </a:lnTo>
                  <a:lnTo>
                    <a:pt x="79" y="43"/>
                  </a:lnTo>
                  <a:lnTo>
                    <a:pt x="83" y="37"/>
                  </a:lnTo>
                  <a:lnTo>
                    <a:pt x="89" y="31"/>
                  </a:lnTo>
                  <a:lnTo>
                    <a:pt x="95" y="25"/>
                  </a:lnTo>
                  <a:lnTo>
                    <a:pt x="99" y="20"/>
                  </a:lnTo>
                  <a:lnTo>
                    <a:pt x="106" y="14"/>
                  </a:lnTo>
                  <a:lnTo>
                    <a:pt x="114" y="10"/>
                  </a:lnTo>
                  <a:lnTo>
                    <a:pt x="120" y="6"/>
                  </a:lnTo>
                  <a:lnTo>
                    <a:pt x="128" y="4"/>
                  </a:lnTo>
                  <a:lnTo>
                    <a:pt x="137" y="2"/>
                  </a:lnTo>
                  <a:lnTo>
                    <a:pt x="145" y="0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52" name="Freeform 21"/>
            <p:cNvSpPr>
              <a:spLocks noEditPoints="1"/>
            </p:cNvSpPr>
            <p:nvPr/>
          </p:nvSpPr>
          <p:spPr bwMode="auto">
            <a:xfrm>
              <a:off x="4068217" y="3674499"/>
              <a:ext cx="301625" cy="619125"/>
            </a:xfrm>
            <a:custGeom>
              <a:avLst/>
              <a:gdLst>
                <a:gd name="T0" fmla="*/ 43 w 92"/>
                <a:gd name="T1" fmla="*/ 35 h 188"/>
                <a:gd name="T2" fmla="*/ 36 w 92"/>
                <a:gd name="T3" fmla="*/ 19 h 188"/>
                <a:gd name="T4" fmla="*/ 10 w 92"/>
                <a:gd name="T5" fmla="*/ 45 h 188"/>
                <a:gd name="T6" fmla="*/ 19 w 92"/>
                <a:gd name="T7" fmla="*/ 3 h 188"/>
                <a:gd name="T8" fmla="*/ 69 w 92"/>
                <a:gd name="T9" fmla="*/ 0 h 188"/>
                <a:gd name="T10" fmla="*/ 73 w 92"/>
                <a:gd name="T11" fmla="*/ 45 h 188"/>
                <a:gd name="T12" fmla="*/ 89 w 92"/>
                <a:gd name="T13" fmla="*/ 48 h 188"/>
                <a:gd name="T14" fmla="*/ 89 w 92"/>
                <a:gd name="T15" fmla="*/ 48 h 188"/>
                <a:gd name="T16" fmla="*/ 92 w 92"/>
                <a:gd name="T17" fmla="*/ 55 h 188"/>
                <a:gd name="T18" fmla="*/ 78 w 92"/>
                <a:gd name="T19" fmla="*/ 175 h 188"/>
                <a:gd name="T20" fmla="*/ 14 w 92"/>
                <a:gd name="T21" fmla="*/ 175 h 188"/>
                <a:gd name="T22" fmla="*/ 0 w 92"/>
                <a:gd name="T23" fmla="*/ 55 h 188"/>
                <a:gd name="T24" fmla="*/ 3 w 92"/>
                <a:gd name="T25" fmla="*/ 48 h 188"/>
                <a:gd name="T26" fmla="*/ 3 w 92"/>
                <a:gd name="T27" fmla="*/ 48 h 188"/>
                <a:gd name="T28" fmla="*/ 26 w 92"/>
                <a:gd name="T29" fmla="*/ 45 h 188"/>
                <a:gd name="T30" fmla="*/ 66 w 92"/>
                <a:gd name="T31" fmla="*/ 7 h 188"/>
                <a:gd name="T32" fmla="*/ 26 w 92"/>
                <a:gd name="T33" fmla="*/ 45 h 188"/>
                <a:gd name="T34" fmla="*/ 12 w 92"/>
                <a:gd name="T35" fmla="*/ 57 h 188"/>
                <a:gd name="T36" fmla="*/ 22 w 92"/>
                <a:gd name="T37" fmla="*/ 166 h 188"/>
                <a:gd name="T38" fmla="*/ 70 w 92"/>
                <a:gd name="T39" fmla="*/ 166 h 188"/>
                <a:gd name="T40" fmla="*/ 80 w 92"/>
                <a:gd name="T41" fmla="*/ 57 h 188"/>
                <a:gd name="T42" fmla="*/ 62 w 92"/>
                <a:gd name="T43" fmla="*/ 128 h 188"/>
                <a:gd name="T44" fmla="*/ 62 w 92"/>
                <a:gd name="T45" fmla="*/ 161 h 188"/>
                <a:gd name="T46" fmla="*/ 29 w 92"/>
                <a:gd name="T47" fmla="*/ 161 h 188"/>
                <a:gd name="T48" fmla="*/ 29 w 92"/>
                <a:gd name="T49" fmla="*/ 128 h 188"/>
                <a:gd name="T50" fmla="*/ 57 w 92"/>
                <a:gd name="T51" fmla="*/ 133 h 188"/>
                <a:gd name="T52" fmla="*/ 34 w 92"/>
                <a:gd name="T53" fmla="*/ 133 h 188"/>
                <a:gd name="T54" fmla="*/ 34 w 92"/>
                <a:gd name="T55" fmla="*/ 156 h 188"/>
                <a:gd name="T56" fmla="*/ 57 w 92"/>
                <a:gd name="T57" fmla="*/ 156 h 188"/>
                <a:gd name="T58" fmla="*/ 57 w 92"/>
                <a:gd name="T59" fmla="*/ 133 h 188"/>
                <a:gd name="T60" fmla="*/ 56 w 92"/>
                <a:gd name="T61" fmla="*/ 35 h 188"/>
                <a:gd name="T62" fmla="*/ 49 w 92"/>
                <a:gd name="T63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188">
                  <a:moveTo>
                    <a:pt x="43" y="19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43" y="19"/>
                    <a:pt x="43" y="19"/>
                    <a:pt x="43" y="19"/>
                  </a:cubicBezTo>
                  <a:close/>
                  <a:moveTo>
                    <a:pt x="10" y="45"/>
                  </a:moveTo>
                  <a:cubicBezTo>
                    <a:pt x="19" y="45"/>
                    <a:pt x="19" y="45"/>
                    <a:pt x="19" y="4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1"/>
                    <a:pt x="21" y="0"/>
                    <a:pt x="2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3" y="1"/>
                    <a:pt x="73" y="3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4" y="45"/>
                    <a:pt x="87" y="46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90" y="50"/>
                    <a:pt x="92" y="52"/>
                    <a:pt x="92" y="55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2" y="155"/>
                    <a:pt x="86" y="166"/>
                    <a:pt x="78" y="175"/>
                  </a:cubicBezTo>
                  <a:cubicBezTo>
                    <a:pt x="70" y="183"/>
                    <a:pt x="58" y="188"/>
                    <a:pt x="46" y="188"/>
                  </a:cubicBezTo>
                  <a:cubicBezTo>
                    <a:pt x="33" y="188"/>
                    <a:pt x="22" y="183"/>
                    <a:pt x="14" y="175"/>
                  </a:cubicBezTo>
                  <a:cubicBezTo>
                    <a:pt x="5" y="166"/>
                    <a:pt x="0" y="155"/>
                    <a:pt x="0" y="14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2"/>
                    <a:pt x="1" y="50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5" y="46"/>
                    <a:pt x="7" y="45"/>
                    <a:pt x="10" y="45"/>
                  </a:cubicBezTo>
                  <a:close/>
                  <a:moveTo>
                    <a:pt x="26" y="45"/>
                  </a:moveTo>
                  <a:cubicBezTo>
                    <a:pt x="66" y="45"/>
                    <a:pt x="66" y="45"/>
                    <a:pt x="66" y="45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45"/>
                    <a:pt x="26" y="45"/>
                    <a:pt x="26" y="45"/>
                  </a:cubicBezTo>
                  <a:close/>
                  <a:moveTo>
                    <a:pt x="80" y="57"/>
                  </a:moveTo>
                  <a:cubicBezTo>
                    <a:pt x="12" y="57"/>
                    <a:pt x="12" y="57"/>
                    <a:pt x="12" y="57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52"/>
                    <a:pt x="16" y="160"/>
                    <a:pt x="22" y="166"/>
                  </a:cubicBezTo>
                  <a:cubicBezTo>
                    <a:pt x="28" y="173"/>
                    <a:pt x="37" y="176"/>
                    <a:pt x="46" y="176"/>
                  </a:cubicBezTo>
                  <a:cubicBezTo>
                    <a:pt x="55" y="176"/>
                    <a:pt x="64" y="173"/>
                    <a:pt x="70" y="166"/>
                  </a:cubicBezTo>
                  <a:cubicBezTo>
                    <a:pt x="76" y="160"/>
                    <a:pt x="80" y="152"/>
                    <a:pt x="80" y="143"/>
                  </a:cubicBezTo>
                  <a:cubicBezTo>
                    <a:pt x="80" y="57"/>
                    <a:pt x="80" y="57"/>
                    <a:pt x="80" y="57"/>
                  </a:cubicBezTo>
                  <a:close/>
                  <a:moveTo>
                    <a:pt x="46" y="121"/>
                  </a:moveTo>
                  <a:cubicBezTo>
                    <a:pt x="52" y="121"/>
                    <a:pt x="58" y="123"/>
                    <a:pt x="62" y="128"/>
                  </a:cubicBezTo>
                  <a:cubicBezTo>
                    <a:pt x="67" y="132"/>
                    <a:pt x="69" y="138"/>
                    <a:pt x="69" y="144"/>
                  </a:cubicBezTo>
                  <a:cubicBezTo>
                    <a:pt x="69" y="151"/>
                    <a:pt x="67" y="156"/>
                    <a:pt x="62" y="161"/>
                  </a:cubicBezTo>
                  <a:cubicBezTo>
                    <a:pt x="58" y="165"/>
                    <a:pt x="52" y="167"/>
                    <a:pt x="46" y="167"/>
                  </a:cubicBezTo>
                  <a:cubicBezTo>
                    <a:pt x="39" y="167"/>
                    <a:pt x="34" y="165"/>
                    <a:pt x="29" y="161"/>
                  </a:cubicBezTo>
                  <a:cubicBezTo>
                    <a:pt x="25" y="156"/>
                    <a:pt x="23" y="151"/>
                    <a:pt x="23" y="144"/>
                  </a:cubicBezTo>
                  <a:cubicBezTo>
                    <a:pt x="23" y="138"/>
                    <a:pt x="25" y="132"/>
                    <a:pt x="29" y="128"/>
                  </a:cubicBezTo>
                  <a:cubicBezTo>
                    <a:pt x="34" y="123"/>
                    <a:pt x="39" y="121"/>
                    <a:pt x="46" y="121"/>
                  </a:cubicBezTo>
                  <a:close/>
                  <a:moveTo>
                    <a:pt x="57" y="133"/>
                  </a:moveTo>
                  <a:cubicBezTo>
                    <a:pt x="54" y="130"/>
                    <a:pt x="50" y="128"/>
                    <a:pt x="46" y="128"/>
                  </a:cubicBezTo>
                  <a:cubicBezTo>
                    <a:pt x="41" y="128"/>
                    <a:pt x="37" y="130"/>
                    <a:pt x="34" y="133"/>
                  </a:cubicBezTo>
                  <a:cubicBezTo>
                    <a:pt x="32" y="136"/>
                    <a:pt x="30" y="140"/>
                    <a:pt x="30" y="144"/>
                  </a:cubicBezTo>
                  <a:cubicBezTo>
                    <a:pt x="30" y="149"/>
                    <a:pt x="32" y="153"/>
                    <a:pt x="34" y="156"/>
                  </a:cubicBezTo>
                  <a:cubicBezTo>
                    <a:pt x="37" y="159"/>
                    <a:pt x="41" y="160"/>
                    <a:pt x="46" y="160"/>
                  </a:cubicBezTo>
                  <a:cubicBezTo>
                    <a:pt x="50" y="160"/>
                    <a:pt x="54" y="159"/>
                    <a:pt x="57" y="156"/>
                  </a:cubicBezTo>
                  <a:cubicBezTo>
                    <a:pt x="60" y="153"/>
                    <a:pt x="62" y="149"/>
                    <a:pt x="62" y="144"/>
                  </a:cubicBezTo>
                  <a:cubicBezTo>
                    <a:pt x="62" y="140"/>
                    <a:pt x="60" y="136"/>
                    <a:pt x="57" y="133"/>
                  </a:cubicBezTo>
                  <a:close/>
                  <a:moveTo>
                    <a:pt x="56" y="19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6" y="19"/>
                    <a:pt x="56" y="19"/>
                    <a:pt x="56" y="19"/>
                  </a:cubicBezTo>
                  <a:close/>
                </a:path>
              </a:pathLst>
            </a:custGeom>
            <a:solidFill>
              <a:srgbClr val="E4465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8138"/>
            <a:ext cx="5616624" cy="930624"/>
          </a:xfrm>
        </p:spPr>
        <p:txBody>
          <a:bodyPr/>
          <a:lstStyle/>
          <a:p>
            <a:r>
              <a:rPr lang="ru-RU" kern="1200" dirty="0">
                <a:cs typeface="Arial" panose="020B0604020202020204" pitchFamily="34" charset="0"/>
              </a:rPr>
              <a:t>Схема работы заказчика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081313" y="1871663"/>
            <a:ext cx="2820594" cy="1203276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444444"/>
                </a:solidFill>
              </a:rPr>
              <a:t>Просматривает поданные заявки и информацию </a:t>
            </a:r>
            <a:br>
              <a:rPr lang="ru-RU" sz="1600" b="1" dirty="0">
                <a:solidFill>
                  <a:srgbClr val="444444"/>
                </a:solidFill>
              </a:rPr>
            </a:br>
            <a:r>
              <a:rPr lang="ru-RU" sz="1600" b="1" dirty="0">
                <a:solidFill>
                  <a:srgbClr val="444444"/>
                </a:solidFill>
              </a:rPr>
              <a:t>о Поставщиках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5148064" y="2473301"/>
            <a:ext cx="930548" cy="429675"/>
            <a:chOff x="5148064" y="2473301"/>
            <a:chExt cx="930548" cy="429675"/>
          </a:xfrm>
        </p:grpSpPr>
        <p:cxnSp>
          <p:nvCxnSpPr>
            <p:cNvPr id="22" name="Прямая со стрелкой 21"/>
            <p:cNvCxnSpPr/>
            <p:nvPr/>
          </p:nvCxnSpPr>
          <p:spPr bwMode="auto">
            <a:xfrm>
              <a:off x="5386045" y="2473301"/>
              <a:ext cx="6925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868686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flipH="1">
              <a:off x="5148064" y="2473301"/>
              <a:ext cx="237981" cy="42967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86868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Скругленный прямоугольник 23"/>
          <p:cNvSpPr/>
          <p:nvPr/>
        </p:nvSpPr>
        <p:spPr bwMode="auto">
          <a:xfrm>
            <a:off x="6081313" y="3711884"/>
            <a:ext cx="2820594" cy="1203276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444444"/>
                </a:solidFill>
              </a:rPr>
              <a:t>Осуществляет подписание договора </a:t>
            </a:r>
            <a:br>
              <a:rPr lang="ru-RU" sz="1600" b="1" dirty="0">
                <a:solidFill>
                  <a:srgbClr val="444444"/>
                </a:solidFill>
              </a:rPr>
            </a:br>
            <a:r>
              <a:rPr lang="ru-RU" sz="1600" b="1" dirty="0">
                <a:solidFill>
                  <a:srgbClr val="444444"/>
                </a:solidFill>
              </a:rPr>
              <a:t>в электронной форме или вносит информацию о договоре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658191" y="5620179"/>
            <a:ext cx="3848252" cy="600865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444444"/>
                </a:solidFill>
              </a:rPr>
              <a:t>Формирует аналитические отчеты по проведению ЗМО</a:t>
            </a:r>
          </a:p>
        </p:txBody>
      </p:sp>
      <p:cxnSp>
        <p:nvCxnSpPr>
          <p:cNvPr id="26" name="Прямая со стрелкой 25"/>
          <p:cNvCxnSpPr/>
          <p:nvPr/>
        </p:nvCxnSpPr>
        <p:spPr bwMode="auto">
          <a:xfrm>
            <a:off x="5796136" y="4343750"/>
            <a:ext cx="28247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868686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 стрелкой 32"/>
          <p:cNvCxnSpPr/>
          <p:nvPr/>
        </p:nvCxnSpPr>
        <p:spPr bwMode="auto">
          <a:xfrm>
            <a:off x="4570339" y="5314653"/>
            <a:ext cx="6352" cy="30552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868686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Группа 55"/>
          <p:cNvGrpSpPr/>
          <p:nvPr/>
        </p:nvGrpSpPr>
        <p:grpSpPr>
          <a:xfrm>
            <a:off x="3083048" y="2473301"/>
            <a:ext cx="930548" cy="429675"/>
            <a:chOff x="3083048" y="2473301"/>
            <a:chExt cx="930548" cy="429675"/>
          </a:xfrm>
        </p:grpSpPr>
        <p:cxnSp>
          <p:nvCxnSpPr>
            <p:cNvPr id="34" name="Прямая со стрелкой 33"/>
            <p:cNvCxnSpPr/>
            <p:nvPr/>
          </p:nvCxnSpPr>
          <p:spPr bwMode="auto">
            <a:xfrm flipH="1">
              <a:off x="3083048" y="2473301"/>
              <a:ext cx="692567" cy="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868686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3775615" y="2473301"/>
              <a:ext cx="237981" cy="429675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868686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6" name="Прямая со стрелкой 35"/>
          <p:cNvCxnSpPr/>
          <p:nvPr/>
        </p:nvCxnSpPr>
        <p:spPr bwMode="auto">
          <a:xfrm flipH="1">
            <a:off x="3083048" y="4343750"/>
            <a:ext cx="282476" cy="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868686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Скругленный прямоугольник 37"/>
          <p:cNvSpPr/>
          <p:nvPr/>
        </p:nvSpPr>
        <p:spPr bwMode="auto">
          <a:xfrm>
            <a:off x="259753" y="1871663"/>
            <a:ext cx="2820594" cy="1203276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444444"/>
                </a:solidFill>
              </a:rPr>
              <a:t>Проходит процедуру авторизации в ЛК площадки по своей ЭЦП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259753" y="3711884"/>
            <a:ext cx="2820594" cy="1203276"/>
          </a:xfrm>
          <a:prstGeom prst="roundRect">
            <a:avLst>
              <a:gd name="adj" fmla="val 7687"/>
            </a:avLst>
          </a:prstGeom>
          <a:solidFill>
            <a:schemeClr val="bg1"/>
          </a:solidFill>
          <a:ln w="19050" cap="flat" cmpd="sng" algn="ctr">
            <a:solidFill>
              <a:srgbClr val="E4465A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63500" dir="5400000" algn="t" rotWithShape="0">
              <a:prstClr val="black">
                <a:alpha val="20000"/>
              </a:prstClr>
            </a:outerShdw>
          </a:effectLst>
          <a:extLst/>
        </p:spPr>
        <p:txBody>
          <a:bodyPr vert="horz" lIns="91420" tIns="45711" rIns="91420" bIns="45711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1600" b="1" dirty="0">
                <a:solidFill>
                  <a:srgbClr val="444444"/>
                </a:solidFill>
              </a:rPr>
              <a:t>Размещает информацию о ЗМО на площадке или </a:t>
            </a:r>
            <a:br>
              <a:rPr lang="ru-RU" sz="1600" b="1" dirty="0">
                <a:solidFill>
                  <a:srgbClr val="444444"/>
                </a:solidFill>
              </a:rPr>
            </a:br>
            <a:r>
              <a:rPr lang="ru-RU" sz="1600" b="1" dirty="0">
                <a:solidFill>
                  <a:srgbClr val="444444"/>
                </a:solidFill>
              </a:rPr>
              <a:t>в Региональном ПО (ВСРЗ)</a:t>
            </a: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3388468" y="2758778"/>
            <a:ext cx="1095375" cy="884238"/>
          </a:xfrm>
          <a:custGeom>
            <a:avLst/>
            <a:gdLst>
              <a:gd name="T0" fmla="*/ 79 w 337"/>
              <a:gd name="T1" fmla="*/ 272 h 272"/>
              <a:gd name="T2" fmla="*/ 337 w 337"/>
              <a:gd name="T3" fmla="*/ 83 h 272"/>
              <a:gd name="T4" fmla="*/ 337 w 337"/>
              <a:gd name="T5" fmla="*/ 0 h 272"/>
              <a:gd name="T6" fmla="*/ 0 w 337"/>
              <a:gd name="T7" fmla="*/ 247 h 272"/>
              <a:gd name="T8" fmla="*/ 79 w 337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" h="272">
                <a:moveTo>
                  <a:pt x="79" y="272"/>
                </a:moveTo>
                <a:cubicBezTo>
                  <a:pt x="123" y="169"/>
                  <a:pt x="221" y="94"/>
                  <a:pt x="337" y="83"/>
                </a:cubicBezTo>
                <a:cubicBezTo>
                  <a:pt x="337" y="0"/>
                  <a:pt x="337" y="0"/>
                  <a:pt x="337" y="0"/>
                </a:cubicBezTo>
                <a:cubicBezTo>
                  <a:pt x="184" y="12"/>
                  <a:pt x="54" y="111"/>
                  <a:pt x="0" y="247"/>
                </a:cubicBezTo>
                <a:lnTo>
                  <a:pt x="79" y="272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4672756" y="2758778"/>
            <a:ext cx="1104900" cy="887413"/>
          </a:xfrm>
          <a:custGeom>
            <a:avLst/>
            <a:gdLst>
              <a:gd name="T0" fmla="*/ 0 w 340"/>
              <a:gd name="T1" fmla="*/ 83 h 273"/>
              <a:gd name="T2" fmla="*/ 261 w 340"/>
              <a:gd name="T3" fmla="*/ 273 h 273"/>
              <a:gd name="T4" fmla="*/ 340 w 340"/>
              <a:gd name="T5" fmla="*/ 248 h 273"/>
              <a:gd name="T6" fmla="*/ 0 w 340"/>
              <a:gd name="T7" fmla="*/ 0 h 273"/>
              <a:gd name="T8" fmla="*/ 0 w 340"/>
              <a:gd name="T9" fmla="*/ 8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273">
                <a:moveTo>
                  <a:pt x="0" y="83"/>
                </a:moveTo>
                <a:cubicBezTo>
                  <a:pt x="118" y="93"/>
                  <a:pt x="217" y="169"/>
                  <a:pt x="261" y="273"/>
                </a:cubicBezTo>
                <a:cubicBezTo>
                  <a:pt x="340" y="248"/>
                  <a:pt x="340" y="248"/>
                  <a:pt x="340" y="248"/>
                </a:cubicBezTo>
                <a:cubicBezTo>
                  <a:pt x="286" y="111"/>
                  <a:pt x="155" y="11"/>
                  <a:pt x="0" y="0"/>
                </a:cubicBezTo>
                <a:lnTo>
                  <a:pt x="0" y="83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915518" y="4911428"/>
            <a:ext cx="1338263" cy="403225"/>
          </a:xfrm>
          <a:custGeom>
            <a:avLst/>
            <a:gdLst>
              <a:gd name="T0" fmla="*/ 365 w 412"/>
              <a:gd name="T1" fmla="*/ 0 h 124"/>
              <a:gd name="T2" fmla="*/ 205 w 412"/>
              <a:gd name="T3" fmla="*/ 44 h 124"/>
              <a:gd name="T4" fmla="*/ 47 w 412"/>
              <a:gd name="T5" fmla="*/ 1 h 124"/>
              <a:gd name="T6" fmla="*/ 0 w 412"/>
              <a:gd name="T7" fmla="*/ 66 h 124"/>
              <a:gd name="T8" fmla="*/ 205 w 412"/>
              <a:gd name="T9" fmla="*/ 124 h 124"/>
              <a:gd name="T10" fmla="*/ 412 w 412"/>
              <a:gd name="T11" fmla="*/ 66 h 124"/>
              <a:gd name="T12" fmla="*/ 365 w 412"/>
              <a:gd name="T13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124">
                <a:moveTo>
                  <a:pt x="365" y="0"/>
                </a:moveTo>
                <a:cubicBezTo>
                  <a:pt x="318" y="28"/>
                  <a:pt x="264" y="44"/>
                  <a:pt x="205" y="44"/>
                </a:cubicBezTo>
                <a:cubicBezTo>
                  <a:pt x="147" y="44"/>
                  <a:pt x="93" y="28"/>
                  <a:pt x="47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59" y="103"/>
                  <a:pt x="130" y="124"/>
                  <a:pt x="205" y="124"/>
                </a:cubicBezTo>
                <a:cubicBezTo>
                  <a:pt x="281" y="124"/>
                  <a:pt x="352" y="103"/>
                  <a:pt x="412" y="66"/>
                </a:cubicBezTo>
                <a:lnTo>
                  <a:pt x="365" y="0"/>
                </a:lnTo>
                <a:close/>
              </a:path>
            </a:pathLst>
          </a:custGeom>
          <a:solidFill>
            <a:srgbClr val="515A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5253781" y="3747791"/>
            <a:ext cx="614363" cy="1268413"/>
          </a:xfrm>
          <a:custGeom>
            <a:avLst/>
            <a:gdLst>
              <a:gd name="T0" fmla="*/ 99 w 189"/>
              <a:gd name="T1" fmla="*/ 25 h 390"/>
              <a:gd name="T2" fmla="*/ 106 w 189"/>
              <a:gd name="T3" fmla="*/ 90 h 390"/>
              <a:gd name="T4" fmla="*/ 0 w 189"/>
              <a:gd name="T5" fmla="*/ 324 h 390"/>
              <a:gd name="T6" fmla="*/ 47 w 189"/>
              <a:gd name="T7" fmla="*/ 390 h 390"/>
              <a:gd name="T8" fmla="*/ 189 w 189"/>
              <a:gd name="T9" fmla="*/ 88 h 390"/>
              <a:gd name="T10" fmla="*/ 179 w 189"/>
              <a:gd name="T11" fmla="*/ 0 h 390"/>
              <a:gd name="T12" fmla="*/ 99 w 189"/>
              <a:gd name="T13" fmla="*/ 2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390">
                <a:moveTo>
                  <a:pt x="99" y="25"/>
                </a:moveTo>
                <a:cubicBezTo>
                  <a:pt x="104" y="46"/>
                  <a:pt x="106" y="68"/>
                  <a:pt x="106" y="90"/>
                </a:cubicBezTo>
                <a:cubicBezTo>
                  <a:pt x="106" y="183"/>
                  <a:pt x="65" y="267"/>
                  <a:pt x="0" y="324"/>
                </a:cubicBezTo>
                <a:cubicBezTo>
                  <a:pt x="47" y="390"/>
                  <a:pt x="47" y="390"/>
                  <a:pt x="47" y="390"/>
                </a:cubicBezTo>
                <a:cubicBezTo>
                  <a:pt x="134" y="318"/>
                  <a:pt x="189" y="210"/>
                  <a:pt x="189" y="88"/>
                </a:cubicBezTo>
                <a:cubicBezTo>
                  <a:pt x="189" y="58"/>
                  <a:pt x="185" y="28"/>
                  <a:pt x="179" y="0"/>
                </a:cubicBezTo>
                <a:lnTo>
                  <a:pt x="99" y="25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3297981" y="3744616"/>
            <a:ext cx="617538" cy="1274763"/>
          </a:xfrm>
          <a:custGeom>
            <a:avLst/>
            <a:gdLst>
              <a:gd name="T0" fmla="*/ 190 w 190"/>
              <a:gd name="T1" fmla="*/ 326 h 392"/>
              <a:gd name="T2" fmla="*/ 83 w 190"/>
              <a:gd name="T3" fmla="*/ 91 h 392"/>
              <a:gd name="T4" fmla="*/ 90 w 190"/>
              <a:gd name="T5" fmla="*/ 24 h 392"/>
              <a:gd name="T6" fmla="*/ 10 w 190"/>
              <a:gd name="T7" fmla="*/ 0 h 392"/>
              <a:gd name="T8" fmla="*/ 0 w 190"/>
              <a:gd name="T9" fmla="*/ 89 h 392"/>
              <a:gd name="T10" fmla="*/ 142 w 190"/>
              <a:gd name="T11" fmla="*/ 392 h 392"/>
              <a:gd name="T12" fmla="*/ 190 w 190"/>
              <a:gd name="T13" fmla="*/ 326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392">
                <a:moveTo>
                  <a:pt x="190" y="326"/>
                </a:moveTo>
                <a:cubicBezTo>
                  <a:pt x="124" y="269"/>
                  <a:pt x="83" y="185"/>
                  <a:pt x="83" y="91"/>
                </a:cubicBezTo>
                <a:cubicBezTo>
                  <a:pt x="83" y="68"/>
                  <a:pt x="85" y="46"/>
                  <a:pt x="90" y="24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28"/>
                  <a:pt x="0" y="59"/>
                  <a:pt x="0" y="89"/>
                </a:cubicBezTo>
                <a:cubicBezTo>
                  <a:pt x="0" y="211"/>
                  <a:pt x="55" y="320"/>
                  <a:pt x="142" y="392"/>
                </a:cubicBezTo>
                <a:lnTo>
                  <a:pt x="190" y="326"/>
                </a:lnTo>
                <a:close/>
              </a:path>
            </a:pathLst>
          </a:custGeom>
          <a:solidFill>
            <a:srgbClr val="E446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920851" y="2105873"/>
            <a:ext cx="1307706" cy="1268234"/>
            <a:chOff x="3920851" y="2105873"/>
            <a:chExt cx="1307706" cy="126823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920851" y="2105873"/>
              <a:ext cx="1307706" cy="350918"/>
              <a:chOff x="3925094" y="3726154"/>
              <a:chExt cx="1307706" cy="350918"/>
            </a:xfrm>
          </p:grpSpPr>
          <p:sp>
            <p:nvSpPr>
              <p:cNvPr id="18" name="Пятиугольник 17"/>
              <p:cNvSpPr/>
              <p:nvPr/>
            </p:nvSpPr>
            <p:spPr bwMode="auto">
              <a:xfrm rot="5400000">
                <a:off x="4413828" y="3258100"/>
                <a:ext cx="336979" cy="1300965"/>
              </a:xfrm>
              <a:prstGeom prst="homePlate">
                <a:avLst>
                  <a:gd name="adj" fmla="val 24106"/>
                </a:avLst>
              </a:prstGeom>
              <a:solidFill>
                <a:schemeClr val="bg1"/>
              </a:solidFill>
              <a:ln w="19050" cap="flat" cmpd="sng" algn="ctr">
                <a:solidFill>
                  <a:srgbClr val="E4465A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0" dist="63500" dir="5400000" algn="t" rotWithShape="0">
                  <a:prstClr val="black">
                    <a:alpha val="20000"/>
                  </a:prstClr>
                </a:outerShdw>
              </a:effectLst>
              <a:extLst/>
            </p:spPr>
            <p:txBody>
              <a:bodyPr vert="vert270" lIns="91420" tIns="45711" rIns="91420" bIns="45711" anchor="b"/>
              <a:lstStyle/>
              <a:p>
                <a:pPr algn="ctr"/>
                <a:endParaRPr lang="ru-RU" altLang="ru-RU" sz="1600" b="1" dirty="0">
                  <a:solidFill>
                    <a:srgbClr val="E4465A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925094" y="3726154"/>
                <a:ext cx="12775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400" b="1" dirty="0" smtClean="0">
                    <a:solidFill>
                      <a:srgbClr val="E4465A"/>
                    </a:solidFill>
                    <a:latin typeface="Trebuchet MS" panose="020B0603020202020204" pitchFamily="34" charset="0"/>
                    <a:ea typeface="Arial Unicode MS" panose="020B0604020202020204" pitchFamily="34" charset="-128"/>
                  </a:rPr>
                  <a:t>Заказчик</a:t>
                </a:r>
                <a:endParaRPr lang="ru-RU" altLang="ru-RU" sz="1400" b="1" dirty="0">
                  <a:solidFill>
                    <a:srgbClr val="E4465A"/>
                  </a:solidFill>
                  <a:latin typeface="Trebuchet MS" panose="020B0603020202020204" pitchFamily="34" charset="0"/>
                  <a:ea typeface="Arial Unicode MS" panose="020B0604020202020204" pitchFamily="34" charset="-128"/>
                </a:endParaRPr>
              </a:p>
            </p:txBody>
          </p:sp>
        </p:grpSp>
        <p:cxnSp>
          <p:nvCxnSpPr>
            <p:cNvPr id="42" name="Прямая со стрелкой 41"/>
            <p:cNvCxnSpPr>
              <a:endCxn id="46" idx="1"/>
            </p:cNvCxnSpPr>
            <p:nvPr/>
          </p:nvCxnSpPr>
          <p:spPr bwMode="auto">
            <a:xfrm flipH="1">
              <a:off x="4576691" y="2465147"/>
              <a:ext cx="3102" cy="72588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</p:cxnSp>
        <p:sp>
          <p:nvSpPr>
            <p:cNvPr id="46" name="Пятиугольник 45"/>
            <p:cNvSpPr/>
            <p:nvPr/>
          </p:nvSpPr>
          <p:spPr bwMode="auto">
            <a:xfrm rot="5400000">
              <a:off x="4485150" y="3176387"/>
              <a:ext cx="183081" cy="212360"/>
            </a:xfrm>
            <a:prstGeom prst="homePlate">
              <a:avLst>
                <a:gd name="adj" fmla="val 69630"/>
              </a:avLst>
            </a:prstGeom>
            <a:solidFill>
              <a:schemeClr val="bg1"/>
            </a:solidFill>
            <a:ln w="19050" cap="flat" cmpd="sng" algn="ctr">
              <a:solidFill>
                <a:srgbClr val="E4465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27000" dist="63500" dir="5400000" algn="t" rotWithShape="0">
                <a:prstClr val="black">
                  <a:alpha val="20000"/>
                </a:prstClr>
              </a:outerShdw>
            </a:effectLst>
            <a:extLst/>
          </p:spPr>
          <p:txBody>
            <a:bodyPr vert="vert270" lIns="91420" tIns="45711" rIns="91420" bIns="45711" anchor="b"/>
            <a:lstStyle/>
            <a:p>
              <a:pPr algn="ctr"/>
              <a:endParaRPr lang="ru-RU" altLang="ru-RU" sz="1600" b="1" dirty="0">
                <a:solidFill>
                  <a:srgbClr val="E4465A"/>
                </a:solidFill>
                <a:latin typeface="Trebuchet MS" panose="020B0603020202020204" pitchFamily="34" charset="0"/>
                <a:ea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717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38" grpId="0" animBg="1"/>
      <p:bldP spid="39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996952"/>
            <a:ext cx="381027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ct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СКРИН</a:t>
            </a:r>
            <a:endParaRPr lang="ru-RU" alt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  <a:p>
            <a:pPr algn="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35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710491" y="548680"/>
            <a:ext cx="32403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dirty="0"/>
              <a:t>Личный кабинет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" name="Picture 3" descr="C:\Users\manankin\Desktop\Презентации\СКРИН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1232" cy="4145330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lumMod val="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76579" y="489486"/>
            <a:ext cx="384187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dirty="0"/>
              <a:t>ПОИСК КОНТРАГЕНТОВ</a:t>
            </a:r>
          </a:p>
          <a:p>
            <a:r>
              <a:rPr lang="ru-RU" dirty="0"/>
              <a:t> (по реквизитам)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5" y="1981019"/>
            <a:ext cx="5627737" cy="232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5426571" cy="16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6267" y="4573307"/>
            <a:ext cx="26372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kern="0" cap="all" dirty="0">
                <a:latin typeface="Aria"/>
              </a:rPr>
              <a:t>ИНДИВИДУАЛЬНЫЕ </a:t>
            </a:r>
            <a:endParaRPr lang="ru-RU" sz="1600" b="1" kern="0" cap="all" dirty="0" smtClean="0">
              <a:latin typeface="Aria"/>
            </a:endParaRPr>
          </a:p>
          <a:p>
            <a:pPr algn="ctr"/>
            <a:r>
              <a:rPr lang="ru-RU" sz="1600" b="1" kern="0" cap="all" dirty="0" smtClean="0">
                <a:latin typeface="Aria"/>
              </a:rPr>
              <a:t>ПРЕДПРИНИМАТЕЛИ</a:t>
            </a:r>
            <a:endParaRPr lang="ru-RU" sz="1600" dirty="0" smtClean="0">
              <a:latin typeface="Aria"/>
            </a:endParaRPr>
          </a:p>
          <a:p>
            <a:pPr algn="ctr"/>
            <a:endParaRPr lang="ru-RU" dirty="0">
              <a:latin typeface="Aria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"/>
              </a:rPr>
              <a:t>http</a:t>
            </a:r>
            <a:r>
              <a:rPr lang="en-US" dirty="0">
                <a:solidFill>
                  <a:srgbClr val="0070C0"/>
                </a:solidFill>
                <a:latin typeface="Aria"/>
              </a:rPr>
              <a:t>://shop.skrin.ru/ichp</a:t>
            </a:r>
            <a:r>
              <a:rPr lang="en-US" dirty="0" smtClean="0">
                <a:solidFill>
                  <a:srgbClr val="0070C0"/>
                </a:solidFill>
                <a:latin typeface="Aria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0721" y="2341059"/>
            <a:ext cx="29418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kern="0" cap="all" dirty="0">
                <a:latin typeface="Aria"/>
              </a:rPr>
              <a:t>ЮРИДИЧЕСКИЕ ЛИЦА</a:t>
            </a:r>
            <a:endParaRPr lang="ru-RU" sz="1600" dirty="0" smtClean="0">
              <a:latin typeface="Aria"/>
            </a:endParaRPr>
          </a:p>
          <a:p>
            <a:pPr algn="ctr"/>
            <a:endParaRPr lang="ru-RU" dirty="0">
              <a:latin typeface="Aria"/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Aria"/>
              </a:rPr>
              <a:t>http</a:t>
            </a:r>
            <a:r>
              <a:rPr lang="en-US" dirty="0">
                <a:solidFill>
                  <a:srgbClr val="0070C0"/>
                </a:solidFill>
                <a:latin typeface="Aria"/>
              </a:rPr>
              <a:t>://shop.skrin.ru/issuers</a:t>
            </a:r>
            <a:r>
              <a:rPr lang="en-US" dirty="0" smtClean="0">
                <a:solidFill>
                  <a:srgbClr val="0070C0"/>
                </a:solidFill>
                <a:latin typeface="Aria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701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860032" y="476672"/>
            <a:ext cx="41044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dirty="0"/>
              <a:t>ПОИСК КОНТРАГЕНТОВ </a:t>
            </a:r>
          </a:p>
          <a:p>
            <a:r>
              <a:rPr lang="ru-RU" dirty="0"/>
              <a:t>(по учредителям)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5184576" cy="1620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536132" cy="276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2060848"/>
            <a:ext cx="27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"/>
              </a:rPr>
              <a:t>Поиск реализован на основе данных ЕГРЮЛ, осуществляется в режиме реального времени</a:t>
            </a:r>
            <a:endParaRPr lang="ru-RU" sz="1600" dirty="0">
              <a:latin typeface="A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77186"/>
            <a:ext cx="29801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"/>
              </a:rPr>
              <a:t>3 основных варианта поиска: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"/>
              </a:rPr>
              <a:t>По российским ЮЛ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"/>
              </a:rPr>
              <a:t>По российским 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"/>
              </a:rPr>
              <a:t>По иностранным ЮЛ</a:t>
            </a:r>
            <a:endParaRPr lang="ru-RU" sz="1600" dirty="0">
              <a:latin typeface="Aria"/>
            </a:endParaRPr>
          </a:p>
        </p:txBody>
      </p:sp>
    </p:spTree>
    <p:extLst>
      <p:ext uri="{BB962C8B-B14F-4D97-AF65-F5344CB8AC3E}">
        <p14:creationId xmlns:p14="http://schemas.microsoft.com/office/powerpoint/2010/main" val="42137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4860032" y="493540"/>
            <a:ext cx="4100909" cy="82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dirty="0"/>
              <a:t>Карточка </a:t>
            </a:r>
          </a:p>
          <a:p>
            <a:r>
              <a:rPr lang="ru-RU" dirty="0"/>
              <a:t>юридического лица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79512" y="1340768"/>
            <a:ext cx="8628461" cy="5268809"/>
            <a:chOff x="407291" y="1820512"/>
            <a:chExt cx="8628461" cy="526880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844824"/>
              <a:ext cx="3283645" cy="450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7291" y="1826342"/>
              <a:ext cx="2592288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В комплект входит:</a:t>
              </a:r>
            </a:p>
            <a:p>
              <a:endParaRPr lang="ru-RU" sz="1200" dirty="0"/>
            </a:p>
            <a:p>
              <a:r>
                <a:rPr lang="ru-RU" sz="1200" dirty="0" smtClean="0"/>
                <a:t>Профиль компании (</a:t>
              </a:r>
              <a:r>
                <a:rPr lang="ru-RU" sz="1200" i="1" dirty="0" smtClean="0"/>
                <a:t>контактные данные, регистрационные данные, основные фин. Показатели, владельцы</a:t>
              </a:r>
              <a:r>
                <a:rPr lang="ru-RU" sz="1200" dirty="0" smtClean="0"/>
                <a:t>)</a:t>
              </a:r>
            </a:p>
            <a:p>
              <a:endParaRPr lang="ru-RU" sz="1200" dirty="0"/>
            </a:p>
            <a:p>
              <a:r>
                <a:rPr lang="ru-RU" sz="1200" dirty="0" smtClean="0"/>
                <a:t>Просмотр ранее сформированного протокола проверки на основные стоп-сигналы</a:t>
              </a:r>
            </a:p>
            <a:p>
              <a:endParaRPr lang="ru-RU" sz="1200" dirty="0"/>
            </a:p>
            <a:p>
              <a:r>
                <a:rPr lang="ru-RU" sz="1200" dirty="0" smtClean="0"/>
                <a:t>Статистический паспорт города</a:t>
              </a:r>
            </a:p>
            <a:p>
              <a:endParaRPr lang="ru-RU" sz="1200" dirty="0"/>
            </a:p>
            <a:p>
              <a:r>
                <a:rPr lang="ru-RU" sz="1200" dirty="0" smtClean="0"/>
                <a:t>Онлайн заказ выписки из ЕГРЮЛ</a:t>
              </a:r>
            </a:p>
            <a:p>
              <a:endParaRPr lang="ru-RU" sz="1200" dirty="0"/>
            </a:p>
            <a:p>
              <a:r>
                <a:rPr lang="ru-RU" sz="1200" dirty="0" smtClean="0"/>
                <a:t>Полный отчет на основании данных ГМЦ Росстата</a:t>
              </a:r>
            </a:p>
            <a:p>
              <a:endParaRPr lang="ru-RU" sz="1200" dirty="0"/>
            </a:p>
            <a:p>
              <a:r>
                <a:rPr lang="ru-RU" sz="1200" dirty="0" smtClean="0"/>
                <a:t>Информация по </a:t>
              </a:r>
              <a:r>
                <a:rPr lang="ru-RU" sz="1200" dirty="0" err="1" smtClean="0"/>
                <a:t>госзакупкам</a:t>
              </a:r>
              <a:endParaRPr lang="ru-RU" sz="1200" dirty="0" smtClean="0"/>
            </a:p>
            <a:p>
              <a:endParaRPr lang="ru-RU" sz="1200" dirty="0"/>
            </a:p>
            <a:p>
              <a:r>
                <a:rPr lang="ru-RU" sz="1200" dirty="0" smtClean="0"/>
                <a:t>Онлайн проверка адреса на массовую регистрацию и дисквалифицированных лиц в исполнительном органе</a:t>
              </a:r>
            </a:p>
            <a:p>
              <a:endParaRPr lang="ru-RU" sz="1200" dirty="0"/>
            </a:p>
            <a:p>
              <a:r>
                <a:rPr lang="ru-RU" sz="1200" dirty="0" smtClean="0"/>
                <a:t>Архив годовой бухгалтерской отчетности</a:t>
              </a:r>
              <a:endParaRPr lang="ru-RU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00646" y="1820512"/>
              <a:ext cx="253510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В комплект </a:t>
              </a:r>
              <a:r>
                <a:rPr lang="ru-RU" sz="1200" b="1" u="sng" dirty="0" smtClean="0">
                  <a:solidFill>
                    <a:srgbClr val="FF0000"/>
                  </a:solidFill>
                </a:rPr>
                <a:t>не</a:t>
              </a:r>
              <a:r>
                <a:rPr lang="ru-RU" sz="1200" b="1" dirty="0" smtClean="0"/>
                <a:t> входит:</a:t>
              </a:r>
            </a:p>
            <a:p>
              <a:endParaRPr lang="ru-RU" sz="1200" dirty="0"/>
            </a:p>
            <a:p>
              <a:r>
                <a:rPr lang="ru-RU" sz="1200" dirty="0" smtClean="0"/>
                <a:t>Мониторинг изменений в ЕГРЮЛ и сообщений</a:t>
              </a:r>
            </a:p>
            <a:p>
              <a:endParaRPr lang="ru-RU" sz="1200" dirty="0"/>
            </a:p>
            <a:p>
              <a:r>
                <a:rPr lang="ru-RU" sz="1200" dirty="0" smtClean="0"/>
                <a:t>Онлайн </a:t>
              </a:r>
              <a:r>
                <a:rPr lang="ru-RU" sz="1200" dirty="0"/>
                <a:t>формирование протокола проверки на основные стоп-сигналы</a:t>
              </a:r>
              <a:endParaRPr lang="ru-RU" sz="1200" dirty="0" smtClean="0"/>
            </a:p>
            <a:p>
              <a:endParaRPr lang="ru-RU" sz="1200" dirty="0"/>
            </a:p>
            <a:p>
              <a:r>
                <a:rPr lang="ru-RU" sz="1200" dirty="0" smtClean="0"/>
                <a:t>Раздел Связи (цепочка собственников, отчет о взаимосвязанных лицах, список аффилированных лиц)</a:t>
              </a:r>
            </a:p>
            <a:p>
              <a:endParaRPr lang="ru-RU" sz="1200" dirty="0"/>
            </a:p>
            <a:p>
              <a:r>
                <a:rPr lang="ru-RU" sz="1200" dirty="0" smtClean="0"/>
                <a:t>Раздел сообщения (сообщения из системы раскрытия информации, сообщения о банкротстве, арбитражные дела)</a:t>
              </a:r>
              <a:endParaRPr lang="ru-RU" sz="1200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V="1">
              <a:off x="2627784" y="2311330"/>
              <a:ext cx="792088" cy="36004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2843808" y="2815386"/>
              <a:ext cx="864096" cy="504056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2627784" y="3607474"/>
              <a:ext cx="1656184" cy="50458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2711547" y="2383338"/>
              <a:ext cx="2940573" cy="208823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V="1">
              <a:off x="2515390" y="3535466"/>
              <a:ext cx="3064722" cy="136815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V="1">
              <a:off x="2515390" y="3895506"/>
              <a:ext cx="3064722" cy="1476222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2711547" y="5335666"/>
              <a:ext cx="2868565" cy="72060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2567531" y="5911730"/>
              <a:ext cx="2940573" cy="72112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flipH="1" flipV="1">
              <a:off x="3779912" y="1951290"/>
              <a:ext cx="2808312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H="1" flipV="1">
              <a:off x="4499992" y="2671370"/>
              <a:ext cx="2088232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H="1" flipV="1">
              <a:off x="5940152" y="2959402"/>
              <a:ext cx="648072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6156176" y="4471570"/>
              <a:ext cx="53558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40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852936"/>
            <a:ext cx="45625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ct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Поддержка пользователей</a:t>
            </a: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13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3876" y="552250"/>
            <a:ext cx="45625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Поддержка пользователей</a:t>
            </a: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10311" y="1412776"/>
            <a:ext cx="9033690" cy="4455561"/>
            <a:chOff x="147079" y="740700"/>
            <a:chExt cx="12044921" cy="5940749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47079" y="1548316"/>
              <a:ext cx="6164946" cy="4901975"/>
              <a:chOff x="147079" y="1548316"/>
              <a:chExt cx="6164946" cy="49019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858845" y="5403851"/>
                <a:ext cx="194101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900" b="1" dirty="0">
                    <a:latin typeface="Aria"/>
                  </a:rPr>
                  <a:t>ТЕХПОДДЕРЖКА</a:t>
                </a:r>
              </a:p>
              <a:p>
                <a:pPr algn="just"/>
                <a:r>
                  <a:rPr lang="ru-RU" sz="900" dirty="0">
                    <a:latin typeface="Aria"/>
                  </a:rPr>
                  <a:t>Для заказчиков</a:t>
                </a:r>
              </a:p>
              <a:p>
                <a:pPr algn="just"/>
                <a:r>
                  <a:rPr lang="ru-RU" sz="900" dirty="0">
                    <a:latin typeface="Aria"/>
                  </a:rPr>
                  <a:t>Для участников</a:t>
                </a:r>
              </a:p>
              <a:p>
                <a:pPr algn="just"/>
                <a:r>
                  <a:rPr lang="ru-RU" sz="900" dirty="0">
                    <a:latin typeface="Aria"/>
                  </a:rPr>
                  <a:t>Удаленное подключение</a:t>
                </a: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47079" y="1548316"/>
                <a:ext cx="6164946" cy="4901974"/>
                <a:chOff x="147079" y="1160963"/>
                <a:chExt cx="6164946" cy="4901974"/>
              </a:xfrm>
            </p:grpSpPr>
            <p:grpSp>
              <p:nvGrpSpPr>
                <p:cNvPr id="24" name="Группа 23"/>
                <p:cNvGrpSpPr/>
                <p:nvPr/>
              </p:nvGrpSpPr>
              <p:grpSpPr>
                <a:xfrm>
                  <a:off x="147079" y="1160963"/>
                  <a:ext cx="6164946" cy="3672408"/>
                  <a:chOff x="147078" y="1160963"/>
                  <a:chExt cx="6755569" cy="3672408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147078" y="1160963"/>
                    <a:ext cx="6755569" cy="3672408"/>
                    <a:chOff x="-11497" y="1700808"/>
                    <a:chExt cx="6095999" cy="3075519"/>
                  </a:xfrm>
                </p:grpSpPr>
                <p:pic>
                  <p:nvPicPr>
                    <p:cNvPr id="21" name="Рисунок 2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11497" y="1700808"/>
                      <a:ext cx="6095999" cy="2346559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pic>
                  <p:nvPicPr>
                    <p:cNvPr id="22" name="Рисунок 21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0" y="4047367"/>
                      <a:ext cx="6084502" cy="72896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</p:grpSp>
              <p:sp>
                <p:nvSpPr>
                  <p:cNvPr id="23" name="Прямоугольник 22"/>
                  <p:cNvSpPr/>
                  <p:nvPr/>
                </p:nvSpPr>
                <p:spPr bwMode="auto">
                  <a:xfrm>
                    <a:off x="4223792" y="1395524"/>
                    <a:ext cx="936104" cy="216024"/>
                  </a:xfrm>
                  <a:prstGeom prst="rect">
                    <a:avLst/>
                  </a:prstGeom>
                  <a:noFill/>
                  <a:ln w="381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336947" fontAlgn="base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</a:pPr>
                    <a:endParaRPr lang="ru-RU" sz="1350">
                      <a:latin typeface="Arial" charset="0"/>
                      <a:ea typeface="Microsoft YaHei" charset="-122"/>
                    </a:endParaRPr>
                  </a:p>
                </p:txBody>
              </p:sp>
            </p:grpSp>
            <p:sp>
              <p:nvSpPr>
                <p:cNvPr id="25" name="Прямоугольник 24"/>
                <p:cNvSpPr/>
                <p:nvPr/>
              </p:nvSpPr>
              <p:spPr bwMode="auto">
                <a:xfrm>
                  <a:off x="4620970" y="4088140"/>
                  <a:ext cx="854263" cy="56499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 bwMode="auto">
                <a:xfrm>
                  <a:off x="2920273" y="5026336"/>
                  <a:ext cx="1879582" cy="1036601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28" name="Стрелка вниз 27"/>
                <p:cNvSpPr/>
                <p:nvPr/>
              </p:nvSpPr>
              <p:spPr bwMode="auto">
                <a:xfrm rot="2554188">
                  <a:off x="4361164" y="4650458"/>
                  <a:ext cx="224340" cy="365827"/>
                </a:xfrm>
                <a:prstGeom prst="downArrow">
                  <a:avLst/>
                </a:prstGeom>
                <a:noFill/>
                <a:ln w="28575" cap="flat" cmpd="sng" algn="ctr">
                  <a:solidFill>
                    <a:srgbClr val="FF3D3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5523128" y="2851459"/>
              <a:ext cx="6668872" cy="3829990"/>
              <a:chOff x="1779126" y="1486126"/>
              <a:chExt cx="8685096" cy="4962795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126" y="1486126"/>
                <a:ext cx="8622721" cy="49627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2" name="Группа 11"/>
              <p:cNvGrpSpPr/>
              <p:nvPr/>
            </p:nvGrpSpPr>
            <p:grpSpPr>
              <a:xfrm>
                <a:off x="3575720" y="1674930"/>
                <a:ext cx="4718024" cy="4773990"/>
                <a:chOff x="2051720" y="1674930"/>
                <a:chExt cx="4718024" cy="4773990"/>
              </a:xfrm>
            </p:grpSpPr>
            <p:sp>
              <p:nvSpPr>
                <p:cNvPr id="6" name="Прямоугольник 5"/>
                <p:cNvSpPr/>
                <p:nvPr/>
              </p:nvSpPr>
              <p:spPr bwMode="auto">
                <a:xfrm>
                  <a:off x="5905648" y="1674930"/>
                  <a:ext cx="864096" cy="2160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 bwMode="auto">
                <a:xfrm>
                  <a:off x="2051720" y="4941168"/>
                  <a:ext cx="1440160" cy="150775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5387658" y="1674930"/>
                <a:ext cx="4092719" cy="4773990"/>
                <a:chOff x="3863657" y="1674930"/>
                <a:chExt cx="4092719" cy="4773990"/>
              </a:xfrm>
            </p:grpSpPr>
            <p:sp>
              <p:nvSpPr>
                <p:cNvPr id="8" name="Прямоугольник 7"/>
                <p:cNvSpPr/>
                <p:nvPr/>
              </p:nvSpPr>
              <p:spPr bwMode="auto">
                <a:xfrm>
                  <a:off x="6889494" y="1674930"/>
                  <a:ext cx="1066882" cy="2160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 bwMode="auto">
                <a:xfrm>
                  <a:off x="3863657" y="4941168"/>
                  <a:ext cx="1440160" cy="150775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7176120" y="1674930"/>
                <a:ext cx="3288102" cy="4773990"/>
                <a:chOff x="5652120" y="1674930"/>
                <a:chExt cx="3288102" cy="4773990"/>
              </a:xfrm>
            </p:grpSpPr>
            <p:sp>
              <p:nvSpPr>
                <p:cNvPr id="7" name="Прямоугольник 6"/>
                <p:cNvSpPr/>
                <p:nvPr/>
              </p:nvSpPr>
              <p:spPr bwMode="auto">
                <a:xfrm>
                  <a:off x="8076126" y="1674930"/>
                  <a:ext cx="864096" cy="216024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 bwMode="auto">
                <a:xfrm>
                  <a:off x="5652120" y="4941168"/>
                  <a:ext cx="1440160" cy="150775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336947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</a:pPr>
                  <a:endParaRPr lang="ru-RU" sz="1350">
                    <a:latin typeface="Arial" charset="0"/>
                    <a:ea typeface="Microsoft YaHei" charset="-122"/>
                  </a:endParaRPr>
                </a:p>
              </p:txBody>
            </p:sp>
          </p:grpSp>
        </p:grpSp>
        <p:sp>
          <p:nvSpPr>
            <p:cNvPr id="30" name="Прямоугольник 29"/>
            <p:cNvSpPr/>
            <p:nvPr/>
          </p:nvSpPr>
          <p:spPr>
            <a:xfrm>
              <a:off x="677358" y="740700"/>
              <a:ext cx="51043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E4465A"/>
                  </a:solidFill>
                  <a:latin typeface="Trebuchet MS"/>
                  <a:ea typeface="Arial Unicode MS" pitchFamily="34" charset="-128"/>
                </a:rPr>
                <a:t>Возможность обратиться по </a:t>
              </a:r>
              <a:r>
                <a:rPr lang="ru-RU" sz="1500" b="1" dirty="0" smtClean="0">
                  <a:solidFill>
                    <a:srgbClr val="E4465A"/>
                  </a:solidFill>
                  <a:latin typeface="Trebuchet MS"/>
                  <a:ea typeface="Arial Unicode MS" pitchFamily="34" charset="-128"/>
                </a:rPr>
                <a:t>телефону </a:t>
              </a:r>
            </a:p>
            <a:p>
              <a:pPr algn="ctr"/>
              <a:r>
                <a:rPr lang="ru-RU" sz="1500" b="1" dirty="0" smtClean="0">
                  <a:solidFill>
                    <a:srgbClr val="E4465A"/>
                  </a:solidFill>
                  <a:latin typeface="Trebuchet MS"/>
                  <a:ea typeface="Arial Unicode MS" pitchFamily="34" charset="-128"/>
                </a:rPr>
                <a:t>8 800 500 7 500</a:t>
              </a:r>
              <a:endParaRPr lang="ru-RU" sz="1500" b="1" dirty="0">
                <a:solidFill>
                  <a:srgbClr val="E4465A"/>
                </a:solidFill>
                <a:latin typeface="Trebuchet MS"/>
                <a:ea typeface="Arial Unicode MS" pitchFamily="34" charset="-128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21441" y="2070719"/>
              <a:ext cx="571274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E4465A"/>
                  </a:solidFill>
                  <a:latin typeface="Trebuchet MS"/>
                  <a:ea typeface="Arial Unicode MS" pitchFamily="34" charset="-128"/>
                </a:rPr>
                <a:t>Возможность интерактивного обращения или самостоятельного поиска ответа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778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2852936"/>
            <a:ext cx="456254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algn="ctr" defTabSz="447675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Сервисы поддержки поставщиков</a:t>
            </a:r>
            <a:endParaRPr 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34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987824" y="476673"/>
            <a:ext cx="60486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4991" rIns="89982" bIns="44991"/>
          <a:lstStyle/>
          <a:p>
            <a: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Финансовые </a:t>
            </a:r>
            <a:r>
              <a:rPr 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ресурсы для участников </a:t>
            </a:r>
            <a:r>
              <a:rPr lang="ru-RU" sz="20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госзакупок</a:t>
            </a:r>
            <a:endParaRPr lang="ru-RU" alt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 descr="D:\работа\2015\иконки\money_rub_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673808" cy="26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60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408052"/>
              </p:ext>
            </p:extLst>
          </p:nvPr>
        </p:nvGraphicFramePr>
        <p:xfrm>
          <a:off x="323528" y="2057400"/>
          <a:ext cx="856895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5982" y="1412776"/>
            <a:ext cx="54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Начальная цена процедуры (% площадки)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21166" y="332656"/>
            <a:ext cx="4572000" cy="895630"/>
          </a:xfrm>
          <a:prstGeom prst="rect">
            <a:avLst/>
          </a:prstGeom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ПОКАЗАТЕЛИ ДОЛИ РЫНКА 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СФО: 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Первое полугодие 2016 г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.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5545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4634" y="1794492"/>
            <a:ext cx="8851413" cy="3848755"/>
            <a:chOff x="179512" y="908720"/>
            <a:chExt cx="11801884" cy="513167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379454"/>
              <a:ext cx="8786588" cy="46609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806" y="908720"/>
              <a:ext cx="7408590" cy="377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Стрелка вверх 5"/>
            <p:cNvSpPr/>
            <p:nvPr/>
          </p:nvSpPr>
          <p:spPr bwMode="auto">
            <a:xfrm>
              <a:off x="6690893" y="4249008"/>
              <a:ext cx="360040" cy="537440"/>
            </a:xfrm>
            <a:prstGeom prst="upArrow">
              <a:avLst/>
            </a:prstGeom>
            <a:noFill/>
            <a:ln w="28575" cap="flat" cmpd="sng" algn="ctr">
              <a:solidFill>
                <a:srgbClr val="FF3D3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3694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350"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672133" y="420709"/>
            <a:ext cx="5278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Финансовые ресурсы для участников </a:t>
            </a:r>
            <a:r>
              <a:rPr lang="ru-RU" sz="2000" b="1" cap="all" dirty="0" err="1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госзакупок</a:t>
            </a:r>
            <a:endParaRPr lang="ru-RU" altLang="ru-RU" sz="20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11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 smtClean="0"/>
              <a:t> Тендерный кредит </a:t>
            </a:r>
            <a:r>
              <a:rPr lang="ru-RU" dirty="0" smtClean="0"/>
              <a:t>на обеспечение заявки</a:t>
            </a:r>
            <a:endParaRPr lang="ru-RU" alt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0" y="1518191"/>
            <a:ext cx="9144000" cy="4503097"/>
            <a:chOff x="3533" y="1463600"/>
            <a:chExt cx="9144000" cy="480437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533" y="1463600"/>
              <a:ext cx="9144000" cy="623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small" spc="0" normalizeH="0" baseline="0" noProof="0" dirty="0" smtClean="0">
                  <a:ln>
                    <a:noFill/>
                  </a:ln>
                  <a:solidFill>
                    <a:srgbClr val="EC1E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Тендерный кредит 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– кредит для обеспечения участия поставщика в закупках на электронных торговых площадках (ЭТП)</a:t>
              </a: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314188" y="2492656"/>
              <a:ext cx="8496548" cy="1900813"/>
              <a:chOff x="409074" y="1768052"/>
              <a:chExt cx="8496548" cy="1900813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073163" y="2602169"/>
                <a:ext cx="1507164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СОВРЕМЕННО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ЭЛЕКТРОННЫЙ ДОКУМЕНТООБОРОТ  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823456" y="2607036"/>
                <a:ext cx="1152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 b="1"/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УДОБНО</a:t>
                </a:r>
                <a:endPara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ВАША 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ЭЛЕКТРОННАЯ 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ПОДПИСЬ  – КЛЮЧ КО 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ВСЕМ 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ПРОДУКТАМ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67" name="Picture 16" descr="https://pp.vk.me/c623231/v623231103/24cf1/n-V_EkEihZg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21" t="39175" r="53675" b="40753"/>
              <a:stretch/>
            </p:blipFill>
            <p:spPr bwMode="auto">
              <a:xfrm>
                <a:off x="6513780" y="1786326"/>
                <a:ext cx="625931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8" descr="http://alla4u.ru/wp-content/uploads/2015/04/%D0%B8%D0%BA%D0%BE%D0%BD%D0%BA%D0%B8-02-1024x484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166" t="12843" r="21959" b="61877"/>
              <a:stretch/>
            </p:blipFill>
            <p:spPr bwMode="auto">
              <a:xfrm>
                <a:off x="5161447" y="1768052"/>
                <a:ext cx="476019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9" name="Прямоугольник 68"/>
              <p:cNvSpPr/>
              <p:nvPr/>
            </p:nvSpPr>
            <p:spPr>
              <a:xfrm>
                <a:off x="409074" y="2611059"/>
                <a:ext cx="11520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ВЫГОДНО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БЕЗ ОТВЛЕЧЕНИЯ СОБСТВЕННЫХ СРЕДСТВ</a:t>
                </a:r>
              </a:p>
            </p:txBody>
          </p:sp>
          <p:pic>
            <p:nvPicPr>
              <p:cNvPr id="70" name="Picture 20" descr="http://2.bp.blogspot.com/-KM_-YJKPqWw/Uk4GJt2v6hI/AAAAAAAAAwU/ERmKjtvQ7tM/s1600/ios-7-icons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98" t="28696" r="63651" b="51708"/>
              <a:stretch/>
            </p:blipFill>
            <p:spPr bwMode="auto">
              <a:xfrm>
                <a:off x="646667" y="1786906"/>
                <a:ext cx="685586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1908074" y="2612326"/>
                <a:ext cx="115200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/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ОПЕРАТИВНО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КРЕДИТ 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ПЕРЕЧИСЛЯЕТСЯ 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НАПРЯМУЮ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НА ЭТП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72" name="Picture 16" descr="https://pp.vk.me/c623231/v623231103/24cf1/n-V_EkEihZg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8" t="36771" r="76513" b="38252"/>
              <a:stretch/>
            </p:blipFill>
            <p:spPr bwMode="auto">
              <a:xfrm>
                <a:off x="2208567" y="1768052"/>
                <a:ext cx="551015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3288110" y="2611059"/>
                <a:ext cx="1344808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ДИСТАНЦИОННО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НЕ ВЫХОДЯ ИЗ ОФИСА</a:t>
                </a:r>
              </a:p>
            </p:txBody>
          </p:sp>
          <p:pic>
            <p:nvPicPr>
              <p:cNvPr id="74" name="Picture 8" descr="http://i.istockimg.com/file_thumbview_approve/50889488/5/stock-illustration-50889488-%D0%BD%D0%BE%D1%83%D1%82%D0%B1%D1%83%D0%BA-%D0%BC%D0%BE%D0%B1%D0%B8%D0%BB%D1%8C%D0%BD%D1%8B%D0%B9-%D1%82%D0%B5%D0%BB%D0%B5%D1%84%D0%BE%D0%BD-%D0%BF%D0%BB%D0%B0%D0%BD%D1%88%D0%B5%D1%82-%D0%BC%D0%BE%D0%BD%D0%B8%D1%82%D0%BE%D1%80-%D0%B8-%D0%B1%D0%B5%D1%81%D0%BF%D1%80%D0%BE%D0%B2%D0%BE%D0%B4%D0%BD%D0%BE%D0%B9-%D1%81%D0%B5%D1%82%D0%B8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1" t="7819" r="37115" b="49163"/>
              <a:stretch/>
            </p:blipFill>
            <p:spPr bwMode="auto">
              <a:xfrm>
                <a:off x="3635896" y="1768052"/>
                <a:ext cx="649237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6" descr="http://iconsparadise.com/wp-content/uploads/2013/06/iOS7_icons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11" t="75387" r="20298" b="18533"/>
              <a:stretch/>
            </p:blipFill>
            <p:spPr bwMode="auto">
              <a:xfrm>
                <a:off x="8016025" y="1777438"/>
                <a:ext cx="576065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7702492" y="2599500"/>
                <a:ext cx="120313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/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БОЛЬШЕ </a:t>
                </a: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ВОЗМОЖНОСТЕЙ </a:t>
                </a: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ПОЛУЧИТЕ КОМПЛЕКСНОЕ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ПРЕДЛОЖЕНИЕ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138811" y="4856024"/>
              <a:ext cx="8873444" cy="1411952"/>
              <a:chOff x="138811" y="4856024"/>
              <a:chExt cx="8873444" cy="1411952"/>
            </a:xfrm>
          </p:grpSpPr>
          <p:graphicFrame>
            <p:nvGraphicFramePr>
              <p:cNvPr id="61" name="Схема 60"/>
              <p:cNvGraphicFramePr/>
              <p:nvPr>
                <p:extLst/>
              </p:nvPr>
            </p:nvGraphicFramePr>
            <p:xfrm>
              <a:off x="138811" y="4856024"/>
              <a:ext cx="8873444" cy="14119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  <p:pic>
            <p:nvPicPr>
              <p:cNvPr id="62" name="Picture 22" descr="http://pressmia.ru/images/60034/44/600344439.jpg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17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55" t="21896" r="19572" b="19415"/>
              <a:stretch/>
            </p:blipFill>
            <p:spPr bwMode="auto">
              <a:xfrm>
                <a:off x="8144369" y="5517232"/>
                <a:ext cx="728082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24" descr="https://www.rts-tender.ru/portals/_default/skins/RTS/Content/images/css/rts-tender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2506" y="5517232"/>
                <a:ext cx="1077819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054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 smtClean="0"/>
              <a:t> БАНковская Гарантия</a:t>
            </a:r>
          </a:p>
          <a:p>
            <a:r>
              <a:rPr lang="ru-RU" altLang="ru-RU" dirty="0" smtClean="0"/>
              <a:t> </a:t>
            </a:r>
            <a:r>
              <a:rPr lang="ru-RU" dirty="0" smtClean="0"/>
              <a:t>на участие в торгах</a:t>
            </a:r>
            <a:endParaRPr lang="ru-RU" alt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51819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srgbClr val="EC1E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Банковская гарантия на участие в торгах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гарантия участия в закупках на электронных торговых площадках (ЭТП)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25000"/>
            <a:ext cx="8884602" cy="1508056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131932" y="4365102"/>
            <a:ext cx="2891666" cy="1728193"/>
            <a:chOff x="2990890" y="0"/>
            <a:chExt cx="2891666" cy="2341721"/>
          </a:xfrm>
        </p:grpSpPr>
        <p:sp>
          <p:nvSpPr>
            <p:cNvPr id="52" name="Прямоугольник с двумя скругленными противолежащими углами 51"/>
            <p:cNvSpPr/>
            <p:nvPr/>
          </p:nvSpPr>
          <p:spPr>
            <a:xfrm rot="16200000">
              <a:off x="3265862" y="-274972"/>
              <a:ext cx="2341721" cy="2891666"/>
            </a:xfrm>
            <a:prstGeom prst="round2Diag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ED7D3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рямоугольник 52"/>
            <p:cNvSpPr/>
            <p:nvPr/>
          </p:nvSpPr>
          <p:spPr>
            <a:xfrm rot="21600000">
              <a:off x="3105203" y="114313"/>
              <a:ext cx="2663040" cy="211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0" rIns="95250" bIns="0" numCol="1" spcCol="1270" anchor="ctr" anchorCtr="0">
              <a:noAutofit/>
            </a:bodyPr>
            <a:lstStyle/>
            <a:p>
              <a:pPr marL="0" lvl="0" indent="0" algn="ctr" defTabSz="1793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/>
              </a:pPr>
              <a:r>
                <a:rPr lang="ru-RU" sz="1200" b="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ru-RU" sz="15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44-ФЗ</a:t>
              </a:r>
            </a:p>
            <a:p>
              <a:pPr marL="0" lvl="0" indent="0" algn="ctr" defTabSz="1793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/>
              </a:pPr>
              <a:r>
                <a:rPr lang="ru-RU" sz="1200" b="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Предоставляют гарантию все банки- партнеры. Гарантии используются для открытых конкурсов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116215" y="4365104"/>
            <a:ext cx="2891666" cy="1728192"/>
            <a:chOff x="2990890" y="0"/>
            <a:chExt cx="2891666" cy="2341721"/>
          </a:xfrm>
        </p:grpSpPr>
        <p:sp>
          <p:nvSpPr>
            <p:cNvPr id="55" name="Прямоугольник с двумя скругленными противолежащими углами 54"/>
            <p:cNvSpPr/>
            <p:nvPr/>
          </p:nvSpPr>
          <p:spPr>
            <a:xfrm rot="16200000">
              <a:off x="3265862" y="-274972"/>
              <a:ext cx="2341721" cy="2891666"/>
            </a:xfrm>
            <a:prstGeom prst="round2Diag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ED7D3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оугольник 55"/>
            <p:cNvSpPr/>
            <p:nvPr/>
          </p:nvSpPr>
          <p:spPr>
            <a:xfrm>
              <a:off x="3105203" y="114312"/>
              <a:ext cx="2663040" cy="211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0" rIns="95250" bIns="0" numCol="1" spcCol="1270" anchor="t" anchorCtr="0">
              <a:noAutofit/>
            </a:bodyPr>
            <a:lstStyle/>
            <a:p>
              <a:pPr marL="0" lvl="0" indent="0" algn="ctr" defTabSz="1793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/>
              </a:pPr>
              <a:r>
                <a:rPr lang="ru-RU" sz="15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На любой ЭТП</a:t>
              </a:r>
            </a:p>
          </p:txBody>
        </p:sp>
      </p:grpSp>
      <p:pic>
        <p:nvPicPr>
          <p:cNvPr id="35" name="Picture 24" descr="https://www.rts-tender.ru/portals/_default/skins/RTS/Content/images/css/rts-t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60" y="4879310"/>
            <a:ext cx="1077819" cy="4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2" descr="http://pressmia.ru/images/60034/44/60034443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21896" r="19572" b="19415"/>
          <a:stretch/>
        </p:blipFill>
        <p:spPr bwMode="auto">
          <a:xfrm>
            <a:off x="7355045" y="4860577"/>
            <a:ext cx="728082" cy="4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243" y="4826053"/>
            <a:ext cx="635382" cy="491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3273" y="5434386"/>
            <a:ext cx="1045119" cy="399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5337" y="5459254"/>
            <a:ext cx="1206293" cy="370741"/>
          </a:xfrm>
          <a:prstGeom prst="rect">
            <a:avLst/>
          </a:prstGeom>
        </p:spPr>
      </p:pic>
      <p:grpSp>
        <p:nvGrpSpPr>
          <p:cNvPr id="77" name="Группа 76"/>
          <p:cNvGrpSpPr/>
          <p:nvPr/>
        </p:nvGrpSpPr>
        <p:grpSpPr>
          <a:xfrm>
            <a:off x="147648" y="4365103"/>
            <a:ext cx="2891666" cy="1728193"/>
            <a:chOff x="2990890" y="0"/>
            <a:chExt cx="2891666" cy="2341721"/>
          </a:xfrm>
        </p:grpSpPr>
        <p:sp>
          <p:nvSpPr>
            <p:cNvPr id="78" name="Прямоугольник с двумя скругленными противолежащими углами 77"/>
            <p:cNvSpPr/>
            <p:nvPr/>
          </p:nvSpPr>
          <p:spPr>
            <a:xfrm rot="16200000">
              <a:off x="3265862" y="-274972"/>
              <a:ext cx="2341721" cy="2891666"/>
            </a:xfrm>
            <a:prstGeom prst="round2Diag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ED7D31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Прямоугольник 78"/>
            <p:cNvSpPr/>
            <p:nvPr/>
          </p:nvSpPr>
          <p:spPr>
            <a:xfrm rot="21600000">
              <a:off x="3105203" y="114313"/>
              <a:ext cx="2663040" cy="2113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0" rIns="95250" bIns="0" numCol="1" spcCol="1270" anchor="ctr" anchorCtr="0">
              <a:noAutofit/>
            </a:bodyPr>
            <a:lstStyle/>
            <a:p>
              <a:pPr marL="0" lvl="0" indent="0" algn="ctr" defTabSz="1793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/>
              </a:pPr>
              <a:r>
                <a:rPr lang="ru-RU" sz="1200" b="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ru-RU" sz="15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223-ФЗ</a:t>
              </a:r>
            </a:p>
            <a:p>
              <a:pPr marL="0" lvl="0" indent="0" algn="ctr" defTabSz="179388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tabLst/>
              </a:pPr>
              <a:r>
                <a:rPr lang="ru-RU" sz="1200" b="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Предоставляет гарантию ПАО «</a:t>
              </a:r>
              <a:r>
                <a:rPr lang="ru-RU" sz="1200" b="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Совкомбанк</a:t>
              </a:r>
              <a:r>
                <a:rPr lang="ru-RU" sz="1200" b="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 panose="020F0502020204030204"/>
                  <a:ea typeface="+mn-ea"/>
                  <a:cs typeface="+mn-cs"/>
                </a:rPr>
                <a:t>»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3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 smtClean="0"/>
              <a:t> Банковская гарантия исполнения контракта</a:t>
            </a:r>
            <a:r>
              <a:rPr lang="ru-RU" dirty="0" smtClean="0"/>
              <a:t> </a:t>
            </a:r>
            <a:endParaRPr lang="ru-RU" alt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51819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srgbClr val="EC1E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Банковская гарантия исполнения контракта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гарантия исполнения обязательств по контракту от ведущих банков.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135278" y="4697880"/>
            <a:ext cx="8873444" cy="1323409"/>
            <a:chOff x="138811" y="4856022"/>
            <a:chExt cx="8873444" cy="1411951"/>
          </a:xfrm>
        </p:grpSpPr>
        <p:graphicFrame>
          <p:nvGraphicFramePr>
            <p:cNvPr id="61" name="Схема 60"/>
            <p:cNvGraphicFramePr/>
            <p:nvPr>
              <p:extLst>
                <p:ext uri="{D42A27DB-BD31-4B8C-83A1-F6EECF244321}">
                  <p14:modId xmlns:p14="http://schemas.microsoft.com/office/powerpoint/2010/main" val="4279143574"/>
                </p:ext>
              </p:extLst>
            </p:nvPr>
          </p:nvGraphicFramePr>
          <p:xfrm>
            <a:off x="138811" y="4856022"/>
            <a:ext cx="8873444" cy="14119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2" name="Picture 22" descr="http://pressmia.ru/images/60034/44/600344439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21896" r="19572" b="19415"/>
            <a:stretch/>
          </p:blipFill>
          <p:spPr bwMode="auto">
            <a:xfrm>
              <a:off x="8419495" y="5327687"/>
              <a:ext cx="480494" cy="30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4" descr="https://www.rts-tender.ru/portals/_default/skins/RTS/Content/images/css/rts-tender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256" y="5327687"/>
              <a:ext cx="764296" cy="331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986373" y="2518179"/>
            <a:ext cx="7171253" cy="1616806"/>
            <a:chOff x="310655" y="2499844"/>
            <a:chExt cx="7171253" cy="161680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10655" y="3272858"/>
              <a:ext cx="1152000" cy="8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ВЫГОДНО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БЕЗ ОТВЛЕЧЕНИЯ СОБСТВЕННЫХ СРЕДСТВ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548248" y="2499844"/>
              <a:ext cx="6933660" cy="1518076"/>
              <a:chOff x="548248" y="2499844"/>
              <a:chExt cx="6933660" cy="1518076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5974744" y="3264526"/>
                <a:ext cx="1507164" cy="54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СОВРЕМЕННО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ЭЛЕКТРОННЫЙ ДОКУМЕНТООБОРОТ  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659373" y="3272858"/>
                <a:ext cx="1152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 b="1"/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БЫСТРО</a:t>
                </a:r>
                <a:endPara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ВЫДАЧА ГАРАНТИИ ОТ 1 ДНЯ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67" name="Picture 16" descr="https://pp.vk.me/c623231/v623231103/24cf1/n-V_EkEihZg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21" t="39175" r="53675" b="40753"/>
              <a:stretch/>
            </p:blipFill>
            <p:spPr bwMode="auto">
              <a:xfrm>
                <a:off x="6415361" y="2499844"/>
                <a:ext cx="625931" cy="5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0" descr="http://2.bp.blogspot.com/-KM_-YJKPqWw/Uk4GJt2v6hI/AAAAAAAAAwU/ERmKjtvQ7tM/s1600/ios-7-icons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98" t="28696" r="63651" b="51708"/>
              <a:stretch/>
            </p:blipFill>
            <p:spPr bwMode="auto">
              <a:xfrm>
                <a:off x="548248" y="2500388"/>
                <a:ext cx="685586" cy="5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3189691" y="3272858"/>
                <a:ext cx="134480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b="1" kern="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НАДЕЖНО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ВЕДУЩИЕ</a:t>
                </a:r>
                <a:r>
                  <a:rPr kumimoji="0" lang="ru-RU" sz="1050" b="0" i="0" u="none" strike="noStrike" kern="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БАНКИ</a:t>
                </a:r>
                <a:endPara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9135" y="2505271"/>
                <a:ext cx="476250" cy="476250"/>
              </a:xfrm>
              <a:prstGeom prst="rect">
                <a:avLst/>
              </a:prstGeom>
              <a:noFill/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3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007" y="2536515"/>
                <a:ext cx="476250" cy="476250"/>
              </a:xfrm>
              <a:prstGeom prst="rect">
                <a:avLst/>
              </a:prstGeom>
              <a:noFill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605161" y="3279256"/>
                <a:ext cx="13448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50" b="1" kern="0" dirty="0" smtClean="0">
                    <a:solidFill>
                      <a:prstClr val="black"/>
                    </a:solidFill>
                    <a:latin typeface="Calibri" panose="020F0502020204030204"/>
                    <a:ea typeface="+mn-ea"/>
                  </a:rPr>
                  <a:t>ПРОСТО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МИНИМАЛЬНЫЙ ПЕРЕЧЕНЬ ДОКУМЕНТОВ</a:t>
                </a:r>
              </a:p>
            </p:txBody>
          </p:sp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14">
                <a:duotone>
                  <a:srgbClr val="5B9BD5">
                    <a:shade val="45000"/>
                    <a:satMod val="135000"/>
                  </a:srgbClr>
                  <a:prstClr val="white"/>
                </a:duotone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7248" y="2536515"/>
                <a:ext cx="476250" cy="47625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2394" y="5128967"/>
            <a:ext cx="430193" cy="3330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0454" y="5647884"/>
            <a:ext cx="707610" cy="2701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5676" y="5629505"/>
            <a:ext cx="816735" cy="2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 smtClean="0"/>
              <a:t> кредитование исполнения </a:t>
            </a:r>
          </a:p>
          <a:p>
            <a:r>
              <a:rPr lang="ru-RU" altLang="ru-RU" dirty="0" smtClean="0"/>
              <a:t>контракта</a:t>
            </a:r>
            <a:r>
              <a:rPr lang="ru-RU" dirty="0" smtClean="0"/>
              <a:t> </a:t>
            </a:r>
            <a:endParaRPr lang="ru-RU" alt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518191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srgbClr val="EC1E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Кредитование исполнения контракта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денежные средства на исполнение контракта.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63816" y="2482716"/>
            <a:ext cx="5718092" cy="1781614"/>
            <a:chOff x="1763816" y="2482716"/>
            <a:chExt cx="5718092" cy="1781614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5974744" y="3264526"/>
              <a:ext cx="1507164" cy="54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СОВРЕМЕННО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ЭЛЕКТРОННЫЙ ДОКУМЕНТООБОРОТ 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5037" y="3269088"/>
              <a:ext cx="1152000" cy="99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100" b="1"/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УДОБНО</a:t>
              </a:r>
              <a:endParaRPr kumimoji="0" lang="ru-RU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ВАША </a:t>
              </a: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ЭЛЕКТРОННАЯ </a:t>
              </a: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ПОДПИСЬ  – КЛЮЧ КО </a:t>
              </a:r>
              <a:r>
                <a: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ВСЕМ </a:t>
              </a: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ПРОДУКТАМ</a:t>
              </a:r>
              <a:endPara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pic>
          <p:nvPicPr>
            <p:cNvPr id="67" name="Picture 16" descr="https://pp.vk.me/c623231/v623231103/24cf1/n-V_EkEihZg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21" t="39175" r="53675" b="40753"/>
            <a:stretch/>
          </p:blipFill>
          <p:spPr bwMode="auto">
            <a:xfrm>
              <a:off x="6415361" y="2499844"/>
              <a:ext cx="625931" cy="5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8" descr="http://alla4u.ru/wp-content/uploads/2015/04/%D0%B8%D0%BA%D0%BE%D0%BD%D0%BA%D0%B8-02-1024x484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rgbClr val="5B9BD5">
                  <a:shade val="45000"/>
                  <a:satMod val="135000"/>
                </a:srgb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66" t="12843" r="21959" b="61877"/>
            <a:stretch/>
          </p:blipFill>
          <p:spPr bwMode="auto">
            <a:xfrm>
              <a:off x="5063028" y="2482716"/>
              <a:ext cx="476019" cy="5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Прямоугольник 68"/>
            <p:cNvSpPr/>
            <p:nvPr/>
          </p:nvSpPr>
          <p:spPr>
            <a:xfrm>
              <a:off x="1763816" y="3272858"/>
              <a:ext cx="1152000" cy="84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ВЫГОДНО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БЕЗ ОТВЛЕЧЕНИЯ СОБСТВЕННЫХ СРЕДСТВ</a:t>
              </a:r>
            </a:p>
          </p:txBody>
        </p:sp>
        <p:pic>
          <p:nvPicPr>
            <p:cNvPr id="70" name="Picture 20" descr="http://2.bp.blogspot.com/-KM_-YJKPqWw/Uk4GJt2v6hI/AAAAAAAAAwU/ERmKjtvQ7tM/s1600/ios-7-icon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rgbClr val="5B9BD5">
                  <a:shade val="45000"/>
                  <a:satMod val="135000"/>
                </a:srgbClr>
                <a:prstClr val="white"/>
              </a:duotone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98" t="28696" r="63651" b="51708"/>
            <a:stretch/>
          </p:blipFill>
          <p:spPr bwMode="auto">
            <a:xfrm>
              <a:off x="2001409" y="2500388"/>
              <a:ext cx="685586" cy="5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3189691" y="3272858"/>
              <a:ext cx="1344808" cy="54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ДИСТАНЦИОННО</a:t>
              </a:r>
              <a:r>
                <a:rPr kumimoji="0" lang="ru-RU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rPr>
                <a:t>  НЕ ВЫХОДЯ ИЗ ОФИСА</a:t>
              </a:r>
            </a:p>
          </p:txBody>
        </p:sp>
        <p:pic>
          <p:nvPicPr>
            <p:cNvPr id="74" name="Picture 8" descr="http://i.istockimg.com/file_thumbview_approve/50889488/5/stock-illustration-50889488-%D0%BD%D0%BE%D1%83%D1%82%D0%B1%D1%83%D0%BA-%D0%BC%D0%BE%D0%B1%D0%B8%D0%BB%D1%8C%D0%BD%D1%8B%D0%B9-%D1%82%D0%B5%D0%BB%D0%B5%D1%84%D0%BE%D0%BD-%D0%BF%D0%BB%D0%B0%D0%BD%D1%88%D0%B5%D1%82-%D0%BC%D0%BE%D0%BD%D0%B8%D1%82%D0%BE%D1%80-%D0%B8-%D0%B1%D0%B5%D1%81%D0%BF%D1%80%D0%BE%D0%B2%D0%BE%D0%B4%D0%BD%D0%BE%D0%B9-%D1%81%D0%B5%D1%82%D0%B8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1" t="7819" r="37115" b="49163"/>
            <a:stretch/>
          </p:blipFill>
          <p:spPr bwMode="auto">
            <a:xfrm>
              <a:off x="3537477" y="2482716"/>
              <a:ext cx="649237" cy="5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135278" y="4697879"/>
            <a:ext cx="8873444" cy="1323409"/>
            <a:chOff x="138811" y="4856024"/>
            <a:chExt cx="8873444" cy="1411952"/>
          </a:xfrm>
        </p:grpSpPr>
        <p:graphicFrame>
          <p:nvGraphicFramePr>
            <p:cNvPr id="61" name="Схема 60"/>
            <p:cNvGraphicFramePr/>
            <p:nvPr>
              <p:extLst/>
            </p:nvPr>
          </p:nvGraphicFramePr>
          <p:xfrm>
            <a:off x="138811" y="4856024"/>
            <a:ext cx="8873444" cy="14119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62" name="Picture 22" descr="http://pressmia.ru/images/60034/44/600344439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1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5" t="21896" r="19572" b="19415"/>
            <a:stretch/>
          </p:blipFill>
          <p:spPr bwMode="auto">
            <a:xfrm>
              <a:off x="8144369" y="5517232"/>
              <a:ext cx="728082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4" descr="https://www.rts-tender.ru/portals/_default/skins/RTS/Content/images/css/rts-tender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2506" y="5517232"/>
              <a:ext cx="1077819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6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 smtClean="0"/>
              <a:t> ДОРС </a:t>
            </a:r>
            <a:r>
              <a:rPr lang="ru-RU" altLang="ru-RU" sz="1400" dirty="0" smtClean="0"/>
              <a:t>(ТМ)</a:t>
            </a:r>
            <a:endParaRPr lang="ru-RU" alt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518191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small" spc="0" normalizeH="0" baseline="0" noProof="0" dirty="0" smtClean="0">
                <a:ln>
                  <a:noFill/>
                </a:ln>
                <a:solidFill>
                  <a:srgbClr val="EC1E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ДОРС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Дистанционное Открытие Расчетного Счета впервые в формате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online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1" name="Схема 60"/>
          <p:cNvGraphicFramePr/>
          <p:nvPr>
            <p:extLst/>
          </p:nvPr>
        </p:nvGraphicFramePr>
        <p:xfrm>
          <a:off x="135278" y="3699449"/>
          <a:ext cx="8873444" cy="234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932733"/>
            <a:ext cx="8892480" cy="16907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30282" y="6517866"/>
            <a:ext cx="6235577" cy="340134"/>
            <a:chOff x="1607751" y="6417321"/>
            <a:chExt cx="3839462" cy="3401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829282" y="6418901"/>
              <a:ext cx="1617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/>
                <a:t>http://</a:t>
              </a:r>
              <a:r>
                <a:rPr lang="ru-RU" sz="1600" dirty="0" smtClean="0"/>
                <a:t>i-skib.ru/business/rko</a:t>
              </a:r>
              <a:endParaRPr lang="ru-RU" sz="16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07751" y="6417321"/>
              <a:ext cx="236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Подробная информация по тарифам: </a:t>
              </a:r>
              <a:endParaRPr lang="ru-RU" sz="16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5859" y="6414694"/>
            <a:ext cx="15430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707904" y="476672"/>
            <a:ext cx="5260234" cy="10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dirty="0"/>
              <a:t>Удостоверяющий центр</a:t>
            </a:r>
          </a:p>
          <a:p>
            <a:r>
              <a:rPr lang="en-US" dirty="0"/>
              <a:t>FINTENDER</a:t>
            </a:r>
            <a:r>
              <a:rPr lang="ru-RU" dirty="0"/>
              <a:t>-</a:t>
            </a:r>
            <a:r>
              <a:rPr lang="en-US" dirty="0"/>
              <a:t>Crypto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564904"/>
            <a:ext cx="3960440" cy="33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6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470152" y="331790"/>
            <a:ext cx="64944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dirty="0"/>
              <a:t>Способы получения</a:t>
            </a:r>
          </a:p>
          <a:p>
            <a:r>
              <a:rPr lang="ru-RU" altLang="ru-RU" dirty="0"/>
              <a:t>электронной подписи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6241" y="6237312"/>
            <a:ext cx="3658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E4465A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E4465A"/>
                </a:solidFill>
                <a:latin typeface="+mn-lt"/>
              </a:rPr>
              <a:t>8-499-653-57-00   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FINTENDER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crypto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67305" y="2026478"/>
            <a:ext cx="8496823" cy="1135882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1007791" tIns="35992" rIns="71986" bIns="35992" anchor="ctr"/>
          <a:lstStyle/>
          <a:p>
            <a:pPr marL="62865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400" dirty="0">
              <a:solidFill>
                <a:srgbClr val="444444"/>
              </a:solidFill>
              <a:latin typeface="+mn-lt"/>
              <a:ea typeface="Microsoft YaHei" charset="-122"/>
            </a:endParaRPr>
          </a:p>
        </p:txBody>
      </p:sp>
      <p:sp>
        <p:nvSpPr>
          <p:cNvPr id="17" name="Пятиугольник 16"/>
          <p:cNvSpPr/>
          <p:nvPr/>
        </p:nvSpPr>
        <p:spPr bwMode="auto">
          <a:xfrm>
            <a:off x="367305" y="2021953"/>
            <a:ext cx="1584180" cy="1131068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Получение нового сертификата ЭП</a:t>
            </a:r>
            <a:endParaRPr lang="ru-RU" sz="1400" b="1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8" name="Пятиугольник 17"/>
          <p:cNvSpPr/>
          <p:nvPr/>
        </p:nvSpPr>
        <p:spPr bwMode="auto">
          <a:xfrm>
            <a:off x="2831788" y="2042436"/>
            <a:ext cx="2010780" cy="1119568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Подача заявки: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400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- на сайте ЭТП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- на сайте УЦ</a:t>
            </a:r>
            <a:endParaRPr lang="ru-RU" sz="1400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Пятиугольник 19"/>
          <p:cNvSpPr/>
          <p:nvPr/>
        </p:nvSpPr>
        <p:spPr bwMode="auto">
          <a:xfrm>
            <a:off x="4842568" y="2042436"/>
            <a:ext cx="2010780" cy="1110585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Предоставление необходимых документов в точку выдачи ЭП</a:t>
            </a:r>
            <a:endParaRPr lang="ru-RU" sz="1400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853348" y="2035817"/>
            <a:ext cx="2010780" cy="1117204"/>
          </a:xfrm>
          <a:prstGeom prst="rect">
            <a:avLst/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Генерация ЭП</a:t>
            </a:r>
            <a:endParaRPr lang="ru-RU" sz="1400" b="1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75943" y="3789040"/>
            <a:ext cx="8496823" cy="1135882"/>
          </a:xfrm>
          <a:prstGeom prst="rect">
            <a:avLst/>
          </a:prstGeom>
          <a:solidFill>
            <a:srgbClr val="DCDC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88900">
              <a:prstClr val="black">
                <a:alpha val="30000"/>
              </a:prstClr>
            </a:innerShdw>
          </a:effectLst>
          <a:extLst/>
        </p:spPr>
        <p:txBody>
          <a:bodyPr lIns="1007791" tIns="35992" rIns="71986" bIns="35992" anchor="ctr"/>
          <a:lstStyle/>
          <a:p>
            <a:pPr marL="628650" algn="just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400" dirty="0">
              <a:solidFill>
                <a:srgbClr val="444444"/>
              </a:solidFill>
              <a:latin typeface="+mn-lt"/>
              <a:ea typeface="Microsoft YaHei" charset="-122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368272" y="3798379"/>
            <a:ext cx="1584180" cy="1119568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Перевыпуск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ea typeface="Microsoft YaHei" charset="-122"/>
              </a:rPr>
              <a:t> сертификата ЭП</a:t>
            </a:r>
            <a:endParaRPr lang="ru-RU" sz="1400" b="1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2871712" y="3789040"/>
            <a:ext cx="2010780" cy="1119568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  <a:ea typeface="Microsoft YaHei" charset="-122"/>
              </a:rPr>
              <a:t>Подача заявки: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1400" dirty="0">
              <a:solidFill>
                <a:schemeClr val="bg1"/>
              </a:solidFill>
              <a:latin typeface="Arial" charset="0"/>
              <a:ea typeface="Microsoft YaHei" charset="-122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ea typeface="Microsoft YaHei" charset="-122"/>
              </a:rPr>
              <a:t>- на сайте ЭТП</a:t>
            </a:r>
          </a:p>
        </p:txBody>
      </p:sp>
      <p:sp>
        <p:nvSpPr>
          <p:cNvPr id="25" name="Пятиугольник 24"/>
          <p:cNvSpPr/>
          <p:nvPr/>
        </p:nvSpPr>
        <p:spPr bwMode="auto">
          <a:xfrm>
            <a:off x="4866849" y="3789040"/>
            <a:ext cx="2010780" cy="1119568"/>
          </a:xfrm>
          <a:prstGeom prst="homePlate">
            <a:avLst>
              <a:gd name="adj" fmla="val 26559"/>
            </a:avLst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dirty="0">
                <a:solidFill>
                  <a:schemeClr val="bg1"/>
                </a:solidFill>
                <a:latin typeface="Arial" charset="0"/>
                <a:ea typeface="Microsoft YaHei" charset="-122"/>
              </a:rPr>
              <a:t>Необходимо прикрепить сканы необходимых документов в личном кабинете ЭТП 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861986" y="3798380"/>
            <a:ext cx="2010780" cy="1119568"/>
          </a:xfrm>
          <a:prstGeom prst="rect">
            <a:avLst/>
          </a:prstGeom>
          <a:solidFill>
            <a:srgbClr val="E446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algn="t" rotWithShape="0">
              <a:prstClr val="black">
                <a:alpha val="20000"/>
              </a:prstClr>
            </a:outerShdw>
          </a:effectLst>
          <a:extLst/>
        </p:spPr>
        <p:txBody>
          <a:bodyPr lIns="91420" tIns="45711" rIns="91420" bIns="45711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1400" b="1" dirty="0">
                <a:solidFill>
                  <a:schemeClr val="bg1"/>
                </a:solidFill>
                <a:latin typeface="Arial" charset="0"/>
                <a:ea typeface="Microsoft YaHei" charset="-122"/>
              </a:rPr>
              <a:t>Формирование ЭП</a:t>
            </a:r>
          </a:p>
        </p:txBody>
      </p:sp>
    </p:spTree>
    <p:extLst>
      <p:ext uri="{BB962C8B-B14F-4D97-AF65-F5344CB8AC3E}">
        <p14:creationId xmlns:p14="http://schemas.microsoft.com/office/powerpoint/2010/main" val="5098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43508" y="1685755"/>
            <a:ext cx="8813549" cy="4018031"/>
            <a:chOff x="191344" y="1104673"/>
            <a:chExt cx="11751398" cy="5357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1298" t="10625" r="2958" b="17516"/>
            <a:stretch/>
          </p:blipFill>
          <p:spPr>
            <a:xfrm>
              <a:off x="191344" y="1104673"/>
              <a:ext cx="10957048" cy="4623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669868" y="5877271"/>
              <a:ext cx="62728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50" dirty="0">
                  <a:latin typeface="Aria"/>
                </a:rPr>
                <a:t>Сервис предоставляет возможность получить Электронную подпись </a:t>
              </a:r>
              <a:r>
                <a:rPr lang="ru-RU" sz="1200" b="1" u="sng" dirty="0">
                  <a:solidFill>
                    <a:srgbClr val="E4465A"/>
                  </a:solidFill>
                  <a:latin typeface="Aria"/>
                </a:rPr>
                <a:t>онлайн</a:t>
              </a:r>
              <a:r>
                <a:rPr lang="ru-RU" sz="1050" dirty="0">
                  <a:latin typeface="Aria"/>
                </a:rPr>
                <a:t> на сайте Электронной площадки.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2927648" y="4293096"/>
              <a:ext cx="2742220" cy="1435072"/>
            </a:xfrm>
            <a:prstGeom prst="rect">
              <a:avLst/>
            </a:prstGeom>
            <a:noFill/>
            <a:ln w="38100" cap="flat" cmpd="sng" algn="ctr">
              <a:solidFill>
                <a:srgbClr val="FF3D3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3694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350">
                <a:latin typeface="Arial" charset="0"/>
                <a:ea typeface="Microsoft YaHei" charset="-122"/>
              </a:endParaRPr>
            </a:p>
          </p:txBody>
        </p:sp>
        <p:sp>
          <p:nvSpPr>
            <p:cNvPr id="14" name="Стрелка углом вверх 13"/>
            <p:cNvSpPr/>
            <p:nvPr/>
          </p:nvSpPr>
          <p:spPr bwMode="auto">
            <a:xfrm rot="5400000">
              <a:off x="5226787" y="5794231"/>
              <a:ext cx="454114" cy="432048"/>
            </a:xfrm>
            <a:prstGeom prst="bentUpArrow">
              <a:avLst/>
            </a:prstGeom>
            <a:noFill/>
            <a:ln w="28575" cap="flat" cmpd="sng" algn="ctr">
              <a:solidFill>
                <a:srgbClr val="FF3D3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36947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ru-RU" sz="1350"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686220" y="404664"/>
            <a:ext cx="5278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/>
          <a:p>
            <a:pPr algn="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en-US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Online</a:t>
            </a:r>
            <a:r>
              <a:rPr lang="ru-RU" sz="2000" b="1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 сервис перевыпуска электронной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2663207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2411413" y="5229225"/>
            <a:ext cx="42481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2" tIns="44991" rIns="89982" bIns="44991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444444"/>
                </a:solidFill>
                <a:latin typeface="Trebuchet MS" panose="020B0603020202020204" pitchFamily="34" charset="0"/>
              </a:rPr>
              <a:t>www.rts-tender.ru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444444"/>
                </a:solidFill>
                <a:latin typeface="Trebuchet MS" panose="020B0603020202020204" pitchFamily="34" charset="0"/>
              </a:rPr>
              <a:t>8 800 500 7 500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>
                <a:solidFill>
                  <a:srgbClr val="444444"/>
                </a:solidFill>
                <a:latin typeface="Trebuchet MS" panose="020B0603020202020204" pitchFamily="34" charset="0"/>
              </a:rPr>
              <a:t>ЗВОНОК ПО РОССИИ БЕСПЛАТНЫЙ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u="sng">
                <a:solidFill>
                  <a:srgbClr val="E4465A"/>
                </a:solidFill>
                <a:latin typeface="Trebuchet MS" panose="020B0603020202020204" pitchFamily="34" charset="0"/>
              </a:rPr>
              <a:t>info@rts-tender.ru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ru-RU" u="sng">
                <a:solidFill>
                  <a:srgbClr val="E4465A"/>
                </a:solidFill>
                <a:latin typeface="Trebuchet MS" panose="020B0603020202020204" pitchFamily="34" charset="0"/>
              </a:rPr>
              <a:t>support@rts-tender.ru</a:t>
            </a:r>
            <a:endParaRPr lang="ru-RU" altLang="ru-RU" u="sng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6713"/>
            <a:ext cx="9144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0" y="893763"/>
            <a:ext cx="9144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0" tIns="45711" rIns="91420" bIns="45711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30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02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74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4613" indent="-227013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>
                <a:solidFill>
                  <a:srgbClr val="444444"/>
                </a:solidFill>
                <a:latin typeface="Trebuchet MS" panose="020B0603020202020204" pitchFamily="34" charset="0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852681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4238567"/>
              </p:ext>
            </p:extLst>
          </p:nvPr>
        </p:nvGraphicFramePr>
        <p:xfrm>
          <a:off x="323528" y="2057400"/>
          <a:ext cx="856895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36821" y="1408616"/>
            <a:ext cx="4070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Кол-во </a:t>
            </a:r>
            <a:r>
              <a:rPr lang="ru-RU" sz="2000" b="1" dirty="0">
                <a:solidFill>
                  <a:srgbClr val="E4465A"/>
                </a:solidFill>
                <a:ea typeface="Arial Unicode MS" pitchFamily="34" charset="-128"/>
              </a:rPr>
              <a:t>процедур (% площадки)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1166" y="332656"/>
            <a:ext cx="4572000" cy="895630"/>
          </a:xfrm>
          <a:prstGeom prst="rect">
            <a:avLst/>
          </a:prstGeom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ПОКАЗАТЕЛИ ДОЛИ РЫНКА 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СФО: 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Первое полугодие 2016 г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.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1948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814209"/>
              </p:ext>
            </p:extLst>
          </p:nvPr>
        </p:nvGraphicFramePr>
        <p:xfrm>
          <a:off x="431539" y="1772816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27984" y="330886"/>
            <a:ext cx="4572000" cy="895630"/>
          </a:xfrm>
          <a:prstGeom prst="rect">
            <a:avLst/>
          </a:prstGeom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ПОКАЗАТЕЛИ ДОЛИ РЫНКА 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СФО: 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Первое полугодие 2016 г.</a:t>
            </a:r>
            <a:b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</a:b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региональный уровень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9977" y="1408616"/>
            <a:ext cx="54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E4465A"/>
                </a:solidFill>
                <a:latin typeface="Trebuchet MS"/>
                <a:ea typeface="Arial Unicode MS" pitchFamily="34" charset="-128"/>
              </a:rPr>
              <a:t>Начальная цена процедуры (% площадки)</a:t>
            </a:r>
          </a:p>
        </p:txBody>
      </p:sp>
    </p:spTree>
    <p:extLst>
      <p:ext uri="{BB962C8B-B14F-4D97-AF65-F5344CB8AC3E}">
        <p14:creationId xmlns:p14="http://schemas.microsoft.com/office/powerpoint/2010/main" val="2747920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36821" y="1408616"/>
            <a:ext cx="4070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E4465A"/>
                </a:solidFill>
                <a:ea typeface="Arial Unicode MS" pitchFamily="34" charset="-128"/>
              </a:rPr>
              <a:t>Кол-во </a:t>
            </a:r>
            <a:r>
              <a:rPr lang="ru-RU" sz="2000" b="1" dirty="0">
                <a:solidFill>
                  <a:srgbClr val="E4465A"/>
                </a:solidFill>
                <a:ea typeface="Arial Unicode MS" pitchFamily="34" charset="-128"/>
              </a:rPr>
              <a:t>процедур (% площадки)</a:t>
            </a:r>
            <a:endParaRPr lang="ru-RU" sz="2000" b="1" dirty="0">
              <a:solidFill>
                <a:srgbClr val="E4465A"/>
              </a:solidFill>
              <a:latin typeface="Trebuchet MS"/>
              <a:ea typeface="Arial Unicode MS" pitchFamily="34" charset="-128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10801"/>
              </p:ext>
            </p:extLst>
          </p:nvPr>
        </p:nvGraphicFramePr>
        <p:xfrm>
          <a:off x="251520" y="1845040"/>
          <a:ext cx="8640960" cy="501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21166" y="332656"/>
            <a:ext cx="4572000" cy="895630"/>
          </a:xfrm>
          <a:prstGeom prst="rect">
            <a:avLst/>
          </a:prstGeom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ПОКАЗАТЕЛИ ДОЛИ РЫНКА </a:t>
            </a: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СФО: 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Первое полугодие 2016 г.</a:t>
            </a:r>
            <a:br>
              <a:rPr lang="ru-RU" sz="2000" b="1" kern="0" cap="all" dirty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</a:br>
            <a:r>
              <a:rPr 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региональный уровень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287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990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06636" y="260648"/>
            <a:ext cx="6794791" cy="1120089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Из отчета Министерства экономического развития РФ о развитии контрактной системы в 1 полугодии 2016г.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472965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5641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06636" y="260648"/>
            <a:ext cx="6794791" cy="1120089"/>
          </a:xfrm>
          <a:prstGeom prst="rect">
            <a:avLst/>
          </a:prstGeom>
          <a:extLst/>
        </p:spPr>
        <p:txBody>
          <a:bodyPr lIns="91420" tIns="45711" rIns="91420" bIns="45711"/>
          <a:lstStyle/>
          <a:p>
            <a:pPr algn="r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</a:pPr>
            <a:r>
              <a:rPr lang="ru-RU" altLang="ru-RU" sz="2000" b="1" kern="0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+mj-cs"/>
              </a:rPr>
              <a:t>Из отчета Министерства экономического развития РФ о развитии контрактной системы в 1 полугодии 2016г.</a:t>
            </a:r>
            <a:endParaRPr lang="ru-RU" sz="2000" b="1" kern="0" cap="all" dirty="0">
              <a:solidFill>
                <a:srgbClr val="E4465A"/>
              </a:solidFill>
              <a:latin typeface="Aria"/>
              <a:ea typeface="Arial Unicode MS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56439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Обновленная ИТ-платформа РТС-тендер</Template>
  <TotalTime>1694</TotalTime>
  <Words>1557</Words>
  <Application>Microsoft Office PowerPoint</Application>
  <PresentationFormat>Экран (4:3)</PresentationFormat>
  <Paragraphs>394</Paragraphs>
  <Slides>49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2" baseType="lpstr">
      <vt:lpstr>1_Тема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закупок заказчиком</vt:lpstr>
      <vt:lpstr>Схема работы заказчика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Боровков</dc:creator>
  <cp:lastModifiedBy>bubunenko</cp:lastModifiedBy>
  <cp:revision>110</cp:revision>
  <dcterms:created xsi:type="dcterms:W3CDTF">2016-07-05T07:45:29Z</dcterms:created>
  <dcterms:modified xsi:type="dcterms:W3CDTF">2016-08-04T04:22:01Z</dcterms:modified>
</cp:coreProperties>
</file>