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6" r:id="rId2"/>
    <p:sldId id="413" r:id="rId3"/>
    <p:sldId id="449" r:id="rId4"/>
    <p:sldId id="450" r:id="rId5"/>
    <p:sldId id="451" r:id="rId6"/>
    <p:sldId id="452" r:id="rId7"/>
    <p:sldId id="412" r:id="rId8"/>
    <p:sldId id="442" r:id="rId9"/>
    <p:sldId id="418" r:id="rId10"/>
    <p:sldId id="414" r:id="rId11"/>
    <p:sldId id="415" r:id="rId12"/>
    <p:sldId id="416" r:id="rId13"/>
    <p:sldId id="417" r:id="rId14"/>
    <p:sldId id="383" r:id="rId15"/>
    <p:sldId id="444" r:id="rId16"/>
    <p:sldId id="441" r:id="rId17"/>
    <p:sldId id="446" r:id="rId18"/>
    <p:sldId id="456" r:id="rId19"/>
    <p:sldId id="457" r:id="rId20"/>
    <p:sldId id="458" r:id="rId21"/>
    <p:sldId id="380" r:id="rId22"/>
    <p:sldId id="311" r:id="rId23"/>
    <p:sldId id="290" r:id="rId2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0" autoAdjust="0"/>
    <p:restoredTop sz="94639" autoAdjust="0"/>
  </p:normalViewPr>
  <p:slideViewPr>
    <p:cSldViewPr>
      <p:cViewPr varScale="1">
        <p:scale>
          <a:sx n="74" d="100"/>
          <a:sy n="74" d="100"/>
        </p:scale>
        <p:origin x="67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00895-D7A2-4D8C-96D9-62BAE0F02CB6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33E79EE-FE80-4B3F-9346-C8A23B710B22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Конец 2008 года</a:t>
          </a:r>
          <a:endParaRPr lang="ru-RU" sz="1600" b="1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3FADDCB1-7C1E-42D6-89B1-65740B2B7C7A}" type="parTrans" cxnId="{B754D4EE-E41D-4211-9DF8-5A1DFC2295D7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116A218-9105-44C1-A4F6-1A899F1BB94E}" type="sibTrans" cxnId="{B754D4EE-E41D-4211-9DF8-5A1DFC2295D7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0BDAF64-2F13-431A-B6BB-2BED1F0A2319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Январь 2013</a:t>
          </a:r>
          <a:endParaRPr lang="ru-RU" sz="1600" b="1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D00B9A51-916D-4A87-8C79-C8EF33D15A49}" type="parTrans" cxnId="{0A9FBD72-6DE2-45AC-96B7-74F537AC7E1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7DC7459D-2CD5-4B4E-A6DE-51E13F3E1C1A}" type="sibTrans" cxnId="{0A9FBD72-6DE2-45AC-96B7-74F537AC7E1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7BCAE47-B410-40CC-B1B9-C22452A43EC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переход Правительства НСО на полностью электронный внутренний документооборот </a:t>
          </a:r>
          <a:endParaRPr lang="ru-RU" sz="1400" b="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60102356-B5AF-4E29-96B7-4B6CBC113C04}" type="parTrans" cxnId="{E12751FB-D0BE-4B3B-9863-89EFE70F58B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8D33889-14CC-4883-BB72-B8EFAC1736CC}" type="sibTrans" cxnId="{E12751FB-D0BE-4B3B-9863-89EFE70F58B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C329D57-66CB-4382-82BC-875332F06CDB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Апрель 2013</a:t>
          </a:r>
          <a:endParaRPr lang="ru-RU" sz="1600" b="1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4F32A418-B994-47E8-AEB9-941173DF63EA}" type="parTrans" cxnId="{6BD44400-12B1-4411-9602-C55113EBCAE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E0EBB50-44F2-4C65-93E3-EE29569FAA54}" type="sibTrans" cxnId="{6BD44400-12B1-4411-9602-C55113EBCAE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98A7697-6F85-49A6-B0E1-1183DDFC0CC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36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Постановление Губернатора НСО </a:t>
          </a:r>
          <a:br>
            <a:rPr lang="ru-RU" sz="136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</a:br>
          <a:r>
            <a:rPr lang="ru-RU" sz="136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«О признании документов подписанных простой ЭП»</a:t>
          </a:r>
          <a:endParaRPr lang="ru-RU" sz="1360" b="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1F97D7B6-610C-48C1-A1C6-2C4E59D65629}" type="parTrans" cxnId="{8719F84B-8F59-4499-9EC6-2F9C18071E3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2EF90F6-5CAE-48D4-8594-FE680E91807E}" type="sibTrans" cxnId="{8719F84B-8F59-4499-9EC6-2F9C18071E3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26369CC-F91C-4560-83BA-21C325AA47D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внедрение СЭДД </a:t>
          </a:r>
          <a:br>
            <a:rPr lang="ru-RU" sz="140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</a:br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в Правительстве НСО</a:t>
          </a:r>
          <a:endParaRPr lang="ru-RU" sz="1400" b="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A7B8B0E8-43E8-4F67-A49C-F7D70298094D}" type="sibTrans" cxnId="{8798DCB0-AD49-4750-80D6-FF72F34842F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31EE235-0ABF-4F40-AD85-8CA07F69BB2C}" type="parTrans" cxnId="{8798DCB0-AD49-4750-80D6-FF72F34842F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C9AE8870-6102-40A2-B723-3F5B6A6C1413}" type="pres">
      <dgm:prSet presAssocID="{65A00895-D7A2-4D8C-96D9-62BAE0F02C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B624C-6FD3-4529-91BC-85F542A69FAB}" type="pres">
      <dgm:prSet presAssocID="{033E79EE-FE80-4B3F-9346-C8A23B710B22}" presName="parAndChTx" presStyleLbl="node1" presStyleIdx="0" presStyleCnt="3" custScaleX="72029" custLinFactNeighborX="-6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0E86E-708B-4076-AC5A-42C4D24CABD6}" type="pres">
      <dgm:prSet presAssocID="{E116A218-9105-44C1-A4F6-1A899F1BB94E}" presName="parAndChSpace" presStyleCnt="0"/>
      <dgm:spPr/>
    </dgm:pt>
    <dgm:pt modelId="{EE770EBF-7C72-4B4D-B57A-6C189754A474}" type="pres">
      <dgm:prSet presAssocID="{20BDAF64-2F13-431A-B6BB-2BED1F0A2319}" presName="parAndChTx" presStyleLbl="node1" presStyleIdx="1" presStyleCnt="3" custScaleX="89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587A7-6897-4ED6-B095-601576F1F30B}" type="pres">
      <dgm:prSet presAssocID="{7DC7459D-2CD5-4B4E-A6DE-51E13F3E1C1A}" presName="parAndChSpace" presStyleCnt="0"/>
      <dgm:spPr/>
    </dgm:pt>
    <dgm:pt modelId="{8843B45A-208E-440A-AD65-05CC27F7443D}" type="pres">
      <dgm:prSet presAssocID="{DC329D57-66CB-4382-82BC-875332F06CDB}" presName="parAndChTx" presStyleLbl="node1" presStyleIdx="2" presStyleCnt="3" custScaleX="89963" custLinFactNeighborX="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90813-2E93-4FA9-AE14-A7279D80F741}" type="presOf" srcId="{D7BCAE47-B410-40CC-B1B9-C22452A43ECC}" destId="{EE770EBF-7C72-4B4D-B57A-6C189754A474}" srcOrd="0" destOrd="1" presId="urn:microsoft.com/office/officeart/2005/8/layout/hChevron3"/>
    <dgm:cxn modelId="{C848700B-FAE6-44D8-89FD-EEB7B607AD8A}" type="presOf" srcId="{DC329D57-66CB-4382-82BC-875332F06CDB}" destId="{8843B45A-208E-440A-AD65-05CC27F7443D}" srcOrd="0" destOrd="0" presId="urn:microsoft.com/office/officeart/2005/8/layout/hChevron3"/>
    <dgm:cxn modelId="{B754D4EE-E41D-4211-9DF8-5A1DFC2295D7}" srcId="{65A00895-D7A2-4D8C-96D9-62BAE0F02CB6}" destId="{033E79EE-FE80-4B3F-9346-C8A23B710B22}" srcOrd="0" destOrd="0" parTransId="{3FADDCB1-7C1E-42D6-89B1-65740B2B7C7A}" sibTransId="{E116A218-9105-44C1-A4F6-1A899F1BB94E}"/>
    <dgm:cxn modelId="{8798DCB0-AD49-4750-80D6-FF72F34842F5}" srcId="{033E79EE-FE80-4B3F-9346-C8A23B710B22}" destId="{426369CC-F91C-4560-83BA-21C325AA47D3}" srcOrd="0" destOrd="0" parTransId="{831EE235-0ABF-4F40-AD85-8CA07F69BB2C}" sibTransId="{A7B8B0E8-43E8-4F67-A49C-F7D70298094D}"/>
    <dgm:cxn modelId="{0A9FBD72-6DE2-45AC-96B7-74F537AC7E18}" srcId="{65A00895-D7A2-4D8C-96D9-62BAE0F02CB6}" destId="{20BDAF64-2F13-431A-B6BB-2BED1F0A2319}" srcOrd="1" destOrd="0" parTransId="{D00B9A51-916D-4A87-8C79-C8EF33D15A49}" sibTransId="{7DC7459D-2CD5-4B4E-A6DE-51E13F3E1C1A}"/>
    <dgm:cxn modelId="{E12751FB-D0BE-4B3B-9863-89EFE70F58B8}" srcId="{20BDAF64-2F13-431A-B6BB-2BED1F0A2319}" destId="{D7BCAE47-B410-40CC-B1B9-C22452A43ECC}" srcOrd="0" destOrd="0" parTransId="{60102356-B5AF-4E29-96B7-4B6CBC113C04}" sibTransId="{98D33889-14CC-4883-BB72-B8EFAC1736CC}"/>
    <dgm:cxn modelId="{8719F84B-8F59-4499-9EC6-2F9C18071E34}" srcId="{DC329D57-66CB-4382-82BC-875332F06CDB}" destId="{598A7697-6F85-49A6-B0E1-1183DDFC0CCB}" srcOrd="0" destOrd="0" parTransId="{1F97D7B6-610C-48C1-A1C6-2C4E59D65629}" sibTransId="{B2EF90F6-5CAE-48D4-8594-FE680E91807E}"/>
    <dgm:cxn modelId="{A915C29D-2642-44D7-86CE-5170CA90DD98}" type="presOf" srcId="{426369CC-F91C-4560-83BA-21C325AA47D3}" destId="{9EDB624C-6FD3-4529-91BC-85F542A69FAB}" srcOrd="0" destOrd="1" presId="urn:microsoft.com/office/officeart/2005/8/layout/hChevron3"/>
    <dgm:cxn modelId="{822F9B98-DF5C-4216-8ABE-1CC1A2A0184E}" type="presOf" srcId="{65A00895-D7A2-4D8C-96D9-62BAE0F02CB6}" destId="{C9AE8870-6102-40A2-B723-3F5B6A6C1413}" srcOrd="0" destOrd="0" presId="urn:microsoft.com/office/officeart/2005/8/layout/hChevron3"/>
    <dgm:cxn modelId="{71E606FB-0973-4852-BBA7-5B495EB1D56A}" type="presOf" srcId="{20BDAF64-2F13-431A-B6BB-2BED1F0A2319}" destId="{EE770EBF-7C72-4B4D-B57A-6C189754A474}" srcOrd="0" destOrd="0" presId="urn:microsoft.com/office/officeart/2005/8/layout/hChevron3"/>
    <dgm:cxn modelId="{6BD44400-12B1-4411-9602-C55113EBCAEF}" srcId="{65A00895-D7A2-4D8C-96D9-62BAE0F02CB6}" destId="{DC329D57-66CB-4382-82BC-875332F06CDB}" srcOrd="2" destOrd="0" parTransId="{4F32A418-B994-47E8-AEB9-941173DF63EA}" sibTransId="{0E0EBB50-44F2-4C65-93E3-EE29569FAA54}"/>
    <dgm:cxn modelId="{1B7113EB-FC2F-496F-992C-AA7CA6EA140D}" type="presOf" srcId="{598A7697-6F85-49A6-B0E1-1183DDFC0CCB}" destId="{8843B45A-208E-440A-AD65-05CC27F7443D}" srcOrd="0" destOrd="1" presId="urn:microsoft.com/office/officeart/2005/8/layout/hChevron3"/>
    <dgm:cxn modelId="{B480F531-6691-4DF5-95E2-493AD3D2D01A}" type="presOf" srcId="{033E79EE-FE80-4B3F-9346-C8A23B710B22}" destId="{9EDB624C-6FD3-4529-91BC-85F542A69FAB}" srcOrd="0" destOrd="0" presId="urn:microsoft.com/office/officeart/2005/8/layout/hChevron3"/>
    <dgm:cxn modelId="{80C69492-4F3C-4F62-BB74-7A95CF6827C2}" type="presParOf" srcId="{C9AE8870-6102-40A2-B723-3F5B6A6C1413}" destId="{9EDB624C-6FD3-4529-91BC-85F542A69FAB}" srcOrd="0" destOrd="0" presId="urn:microsoft.com/office/officeart/2005/8/layout/hChevron3"/>
    <dgm:cxn modelId="{6022F7F6-ED77-43CD-8226-C972728A7BE3}" type="presParOf" srcId="{C9AE8870-6102-40A2-B723-3F5B6A6C1413}" destId="{A030E86E-708B-4076-AC5A-42C4D24CABD6}" srcOrd="1" destOrd="0" presId="urn:microsoft.com/office/officeart/2005/8/layout/hChevron3"/>
    <dgm:cxn modelId="{8A9D92C9-C448-4C46-A10A-8976610A2FCE}" type="presParOf" srcId="{C9AE8870-6102-40A2-B723-3F5B6A6C1413}" destId="{EE770EBF-7C72-4B4D-B57A-6C189754A474}" srcOrd="2" destOrd="0" presId="urn:microsoft.com/office/officeart/2005/8/layout/hChevron3"/>
    <dgm:cxn modelId="{D7120BDC-C296-4B61-BCBC-8A25263D5ADA}" type="presParOf" srcId="{C9AE8870-6102-40A2-B723-3F5B6A6C1413}" destId="{CCA587A7-6897-4ED6-B095-601576F1F30B}" srcOrd="3" destOrd="0" presId="urn:microsoft.com/office/officeart/2005/8/layout/hChevron3"/>
    <dgm:cxn modelId="{568A6A32-89A6-451D-9EB4-089806925A97}" type="presParOf" srcId="{C9AE8870-6102-40A2-B723-3F5B6A6C1413}" destId="{8843B45A-208E-440A-AD65-05CC27F7443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6D78F-BF02-4477-AFF6-746781A48E8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8C5A-451F-4E3D-9E69-9CA236FA0C7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Стационарные рабочие места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8A6FC-E346-4B1B-A214-E6D17AB9C43B}" type="parTrans" cxnId="{B6D5A01B-08FC-4C25-91F4-ABB091C32506}">
      <dgm:prSet/>
      <dgm:spPr/>
      <dgm:t>
        <a:bodyPr/>
        <a:lstStyle/>
        <a:p>
          <a:endParaRPr lang="ru-RU"/>
        </a:p>
      </dgm:t>
    </dgm:pt>
    <dgm:pt modelId="{A9216AAA-1960-44C0-B42D-58A9B876435E}" type="sibTrans" cxnId="{B6D5A01B-08FC-4C25-91F4-ABB091C32506}">
      <dgm:prSet/>
      <dgm:spPr/>
      <dgm:t>
        <a:bodyPr/>
        <a:lstStyle/>
        <a:p>
          <a:endParaRPr lang="ru-RU"/>
        </a:p>
      </dgm:t>
    </dgm:pt>
    <dgm:pt modelId="{D4D84B8A-5AFD-401D-A052-1EB47A012691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</a:t>
          </a:r>
        </a:p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-клиент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D2D05-F989-4240-94D4-09A79F5F6757}" type="parTrans" cxnId="{BF16BE48-A837-4E95-8CD2-E2EB0B116A36}">
      <dgm:prSet/>
      <dgm:spPr/>
      <dgm:t>
        <a:bodyPr/>
        <a:lstStyle/>
        <a:p>
          <a:endParaRPr lang="ru-RU"/>
        </a:p>
      </dgm:t>
    </dgm:pt>
    <dgm:pt modelId="{839E3307-FF56-4F23-90CA-295E4A9C12D7}" type="sibTrans" cxnId="{BF16BE48-A837-4E95-8CD2-E2EB0B116A36}">
      <dgm:prSet/>
      <dgm:spPr/>
      <dgm:t>
        <a:bodyPr/>
        <a:lstStyle/>
        <a:p>
          <a:endParaRPr lang="ru-RU"/>
        </a:p>
      </dgm:t>
    </dgm:pt>
    <dgm:pt modelId="{E91B8314-F97C-471E-BB79-5BE4E7D24506}">
      <dgm:prSet phldrT="[Текст]"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Мобильные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рабочие места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84B09-86CE-408C-8534-A9FF80488C3B}" type="sibTrans" cxnId="{F57EF245-04E8-4BF0-BB48-73A2AA2F1EF1}">
      <dgm:prSet/>
      <dgm:spPr/>
      <dgm:t>
        <a:bodyPr/>
        <a:lstStyle/>
        <a:p>
          <a:endParaRPr lang="ru-RU"/>
        </a:p>
      </dgm:t>
    </dgm:pt>
    <dgm:pt modelId="{5320C7A6-082D-446B-B664-7095CEFF3A16}" type="parTrans" cxnId="{F57EF245-04E8-4BF0-BB48-73A2AA2F1EF1}">
      <dgm:prSet/>
      <dgm:spPr/>
      <dgm:t>
        <a:bodyPr/>
        <a:lstStyle/>
        <a:p>
          <a:endParaRPr lang="ru-RU"/>
        </a:p>
      </dgm:t>
    </dgm:pt>
    <dgm:pt modelId="{92E5297D-E99F-4643-8411-1095FD41557E}" type="pres">
      <dgm:prSet presAssocID="{7116D78F-BF02-4477-AFF6-746781A48E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8EF7F-4CD5-465D-A900-0F92E4E1C5D9}" type="pres">
      <dgm:prSet presAssocID="{5E7A8C5A-451F-4E3D-9E69-9CA236FA0C70}" presName="compNode" presStyleCnt="0"/>
      <dgm:spPr/>
    </dgm:pt>
    <dgm:pt modelId="{10223144-E96D-4F7E-932B-DF3264CDF9E2}" type="pres">
      <dgm:prSet presAssocID="{5E7A8C5A-451F-4E3D-9E69-9CA236FA0C70}" presName="pictRect" presStyleLbl="node1" presStyleIdx="0" presStyleCnt="3" custLinFactNeighborX="8402" custLinFactNeighborY="-80760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7A53DDC7-A928-4D91-8B42-FB4626368545}" type="pres">
      <dgm:prSet presAssocID="{5E7A8C5A-451F-4E3D-9E69-9CA236FA0C70}" presName="textRect" presStyleLbl="revTx" presStyleIdx="0" presStyleCnt="3" custLinFactY="-46293" custLinFactNeighborX="82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E1D3B-B5C5-43BB-9F7B-A4CD3DA57EE1}" type="pres">
      <dgm:prSet presAssocID="{A9216AAA-1960-44C0-B42D-58A9B87643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4861EA-4C76-4323-A9C8-8F61E9ED67CC}" type="pres">
      <dgm:prSet presAssocID="{D4D84B8A-5AFD-401D-A052-1EB47A012691}" presName="compNode" presStyleCnt="0"/>
      <dgm:spPr/>
    </dgm:pt>
    <dgm:pt modelId="{CA831D55-422B-48DC-923E-13CC9F26DC1B}" type="pres">
      <dgm:prSet presAssocID="{D4D84B8A-5AFD-401D-A052-1EB47A012691}" presName="pictRect" presStyleLbl="node1" presStyleIdx="1" presStyleCnt="3" custScaleY="103474" custLinFactNeighborX="30175" custLinFactNeighborY="-2229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754EF1B9-ACDF-426E-B117-2D3412DA457F}" type="pres">
      <dgm:prSet presAssocID="{D4D84B8A-5AFD-401D-A052-1EB47A012691}" presName="textRect" presStyleLbl="revTx" presStyleIdx="1" presStyleCnt="3" custLinFactNeighborX="30175" custLinFactNeighborY="-9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198FF-EC95-4B8B-A2E6-3D8FA44C26CD}" type="pres">
      <dgm:prSet presAssocID="{839E3307-FF56-4F23-90CA-295E4A9C12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C454F4-A038-4559-A15D-6BB8AEAAF2ED}" type="pres">
      <dgm:prSet presAssocID="{E91B8314-F97C-471E-BB79-5BE4E7D24506}" presName="compNode" presStyleCnt="0"/>
      <dgm:spPr/>
    </dgm:pt>
    <dgm:pt modelId="{99BC77AA-9667-45E7-8CF4-005DDF47B9B6}" type="pres">
      <dgm:prSet presAssocID="{E91B8314-F97C-471E-BB79-5BE4E7D24506}" presName="pictRect" presStyleLbl="node1" presStyleIdx="2" presStyleCnt="3" custLinFactX="-100000" custLinFactNeighborX="-111065" custLinFactNeighborY="84120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D785F428-7022-49DE-8291-AD6FC8BF93F3}" type="pres">
      <dgm:prSet presAssocID="{E91B8314-F97C-471E-BB79-5BE4E7D24506}" presName="textRect" presStyleLbl="revTx" presStyleIdx="2" presStyleCnt="3" custLinFactX="-100000" custLinFactY="33279" custLinFactNeighborX="-1080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0B9D9-76DD-449A-890C-69E67DC1DFFD}" type="presOf" srcId="{7116D78F-BF02-4477-AFF6-746781A48E83}" destId="{92E5297D-E99F-4643-8411-1095FD41557E}" srcOrd="0" destOrd="0" presId="urn:microsoft.com/office/officeart/2005/8/layout/pList1"/>
    <dgm:cxn modelId="{B3633DE6-D6E4-451E-AEFF-6C8C54D0EDE3}" type="presOf" srcId="{E91B8314-F97C-471E-BB79-5BE4E7D24506}" destId="{D785F428-7022-49DE-8291-AD6FC8BF93F3}" srcOrd="0" destOrd="0" presId="urn:microsoft.com/office/officeart/2005/8/layout/pList1"/>
    <dgm:cxn modelId="{F57EF245-04E8-4BF0-BB48-73A2AA2F1EF1}" srcId="{7116D78F-BF02-4477-AFF6-746781A48E83}" destId="{E91B8314-F97C-471E-BB79-5BE4E7D24506}" srcOrd="2" destOrd="0" parTransId="{5320C7A6-082D-446B-B664-7095CEFF3A16}" sibTransId="{6E784B09-86CE-408C-8534-A9FF80488C3B}"/>
    <dgm:cxn modelId="{BF16BE48-A837-4E95-8CD2-E2EB0B116A36}" srcId="{7116D78F-BF02-4477-AFF6-746781A48E83}" destId="{D4D84B8A-5AFD-401D-A052-1EB47A012691}" srcOrd="1" destOrd="0" parTransId="{F1BD2D05-F989-4240-94D4-09A79F5F6757}" sibTransId="{839E3307-FF56-4F23-90CA-295E4A9C12D7}"/>
    <dgm:cxn modelId="{8F135284-329E-4928-A0E1-0A79E08E69F4}" type="presOf" srcId="{A9216AAA-1960-44C0-B42D-58A9B876435E}" destId="{44DE1D3B-B5C5-43BB-9F7B-A4CD3DA57EE1}" srcOrd="0" destOrd="0" presId="urn:microsoft.com/office/officeart/2005/8/layout/pList1"/>
    <dgm:cxn modelId="{B6D5A01B-08FC-4C25-91F4-ABB091C32506}" srcId="{7116D78F-BF02-4477-AFF6-746781A48E83}" destId="{5E7A8C5A-451F-4E3D-9E69-9CA236FA0C70}" srcOrd="0" destOrd="0" parTransId="{39C8A6FC-E346-4B1B-A214-E6D17AB9C43B}" sibTransId="{A9216AAA-1960-44C0-B42D-58A9B876435E}"/>
    <dgm:cxn modelId="{6123244C-8275-4230-B8ED-6C354CE87348}" type="presOf" srcId="{5E7A8C5A-451F-4E3D-9E69-9CA236FA0C70}" destId="{7A53DDC7-A928-4D91-8B42-FB4626368545}" srcOrd="0" destOrd="0" presId="urn:microsoft.com/office/officeart/2005/8/layout/pList1"/>
    <dgm:cxn modelId="{0C9BD011-5B6F-4457-B0BD-95F3F03F02B7}" type="presOf" srcId="{839E3307-FF56-4F23-90CA-295E4A9C12D7}" destId="{60E198FF-EC95-4B8B-A2E6-3D8FA44C26CD}" srcOrd="0" destOrd="0" presId="urn:microsoft.com/office/officeart/2005/8/layout/pList1"/>
    <dgm:cxn modelId="{40D013BF-FD58-4AF8-B6AD-F9A658017186}" type="presOf" srcId="{D4D84B8A-5AFD-401D-A052-1EB47A012691}" destId="{754EF1B9-ACDF-426E-B117-2D3412DA457F}" srcOrd="0" destOrd="0" presId="urn:microsoft.com/office/officeart/2005/8/layout/pList1"/>
    <dgm:cxn modelId="{792AE9CF-18D7-4DEB-A577-A9E2FDD70DFD}" type="presParOf" srcId="{92E5297D-E99F-4643-8411-1095FD41557E}" destId="{9248EF7F-4CD5-465D-A900-0F92E4E1C5D9}" srcOrd="0" destOrd="0" presId="urn:microsoft.com/office/officeart/2005/8/layout/pList1"/>
    <dgm:cxn modelId="{5DEA900F-4A06-4FAD-B31C-5FF9DB0ACD69}" type="presParOf" srcId="{9248EF7F-4CD5-465D-A900-0F92E4E1C5D9}" destId="{10223144-E96D-4F7E-932B-DF3264CDF9E2}" srcOrd="0" destOrd="0" presId="urn:microsoft.com/office/officeart/2005/8/layout/pList1"/>
    <dgm:cxn modelId="{09A45016-6B26-4476-890B-BB054025AE5E}" type="presParOf" srcId="{9248EF7F-4CD5-465D-A900-0F92E4E1C5D9}" destId="{7A53DDC7-A928-4D91-8B42-FB4626368545}" srcOrd="1" destOrd="0" presId="urn:microsoft.com/office/officeart/2005/8/layout/pList1"/>
    <dgm:cxn modelId="{6C0FD642-F68F-4D08-9D5F-FA8A8E76362A}" type="presParOf" srcId="{92E5297D-E99F-4643-8411-1095FD41557E}" destId="{44DE1D3B-B5C5-43BB-9F7B-A4CD3DA57EE1}" srcOrd="1" destOrd="0" presId="urn:microsoft.com/office/officeart/2005/8/layout/pList1"/>
    <dgm:cxn modelId="{66B34649-198C-457D-AEF3-593AACEFA982}" type="presParOf" srcId="{92E5297D-E99F-4643-8411-1095FD41557E}" destId="{8E4861EA-4C76-4323-A9C8-8F61E9ED67CC}" srcOrd="2" destOrd="0" presId="urn:microsoft.com/office/officeart/2005/8/layout/pList1"/>
    <dgm:cxn modelId="{04C706A6-46A1-43AF-A562-88451CEBAFAF}" type="presParOf" srcId="{8E4861EA-4C76-4323-A9C8-8F61E9ED67CC}" destId="{CA831D55-422B-48DC-923E-13CC9F26DC1B}" srcOrd="0" destOrd="0" presId="urn:microsoft.com/office/officeart/2005/8/layout/pList1"/>
    <dgm:cxn modelId="{36CCCE5E-5343-4687-9EA1-6330F3B9BCE2}" type="presParOf" srcId="{8E4861EA-4C76-4323-A9C8-8F61E9ED67CC}" destId="{754EF1B9-ACDF-426E-B117-2D3412DA457F}" srcOrd="1" destOrd="0" presId="urn:microsoft.com/office/officeart/2005/8/layout/pList1"/>
    <dgm:cxn modelId="{833A818D-D1EA-4873-81D4-196CF4EB96FC}" type="presParOf" srcId="{92E5297D-E99F-4643-8411-1095FD41557E}" destId="{60E198FF-EC95-4B8B-A2E6-3D8FA44C26CD}" srcOrd="3" destOrd="0" presId="urn:microsoft.com/office/officeart/2005/8/layout/pList1"/>
    <dgm:cxn modelId="{2370146C-AD14-4BB1-9F00-42C68DF75F29}" type="presParOf" srcId="{92E5297D-E99F-4643-8411-1095FD41557E}" destId="{A7C454F4-A038-4559-A15D-6BB8AEAAF2ED}" srcOrd="4" destOrd="0" presId="urn:microsoft.com/office/officeart/2005/8/layout/pList1"/>
    <dgm:cxn modelId="{616D4897-73A4-4E12-BFB1-28FE82BCE76E}" type="presParOf" srcId="{A7C454F4-A038-4559-A15D-6BB8AEAAF2ED}" destId="{99BC77AA-9667-45E7-8CF4-005DDF47B9B6}" srcOrd="0" destOrd="0" presId="urn:microsoft.com/office/officeart/2005/8/layout/pList1"/>
    <dgm:cxn modelId="{B4511C08-7656-4A86-A5E4-86AE051CE865}" type="presParOf" srcId="{A7C454F4-A038-4559-A15D-6BB8AEAAF2ED}" destId="{D785F428-7022-49DE-8291-AD6FC8BF93F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624C-6FD3-4529-91BC-85F542A69FAB}">
      <dsp:nvSpPr>
        <dsp:cNvPr id="0" name=""/>
        <dsp:cNvSpPr/>
      </dsp:nvSpPr>
      <dsp:spPr>
        <a:xfrm>
          <a:off x="0" y="0"/>
          <a:ext cx="2738771" cy="1296144"/>
        </a:xfrm>
        <a:prstGeom prst="homePlate">
          <a:avLst>
            <a:gd name="adj" fmla="val 25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37" tIns="35560" rIns="536549" bIns="355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Конец 2008 года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внедрение СЭДД </a:t>
          </a:r>
          <a:b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</a:b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в Правительстве НСО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0" y="0"/>
        <a:ext cx="2576753" cy="1296144"/>
      </dsp:txXfrm>
    </dsp:sp>
    <dsp:sp modelId="{EE770EBF-7C72-4B4D-B57A-6C189754A474}">
      <dsp:nvSpPr>
        <dsp:cNvPr id="0" name=""/>
        <dsp:cNvSpPr/>
      </dsp:nvSpPr>
      <dsp:spPr>
        <a:xfrm>
          <a:off x="1978460" y="0"/>
          <a:ext cx="3389158" cy="1296144"/>
        </a:xfrm>
        <a:prstGeom prst="chevron">
          <a:avLst>
            <a:gd name="adj" fmla="val 25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37" tIns="35560" rIns="134137" bIns="355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Январь 2013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переход Правительства НСО на полностью электронный внутренний документооборот 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302496" y="0"/>
        <a:ext cx="2741086" cy="1296144"/>
      </dsp:txXfrm>
    </dsp:sp>
    <dsp:sp modelId="{8843B45A-208E-440A-AD65-05CC27F7443D}">
      <dsp:nvSpPr>
        <dsp:cNvPr id="0" name=""/>
        <dsp:cNvSpPr/>
      </dsp:nvSpPr>
      <dsp:spPr>
        <a:xfrm>
          <a:off x="4607307" y="0"/>
          <a:ext cx="3420679" cy="1296144"/>
        </a:xfrm>
        <a:prstGeom prst="chevron">
          <a:avLst>
            <a:gd name="adj" fmla="val 25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37" tIns="35560" rIns="134137" bIns="355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Апрель 2013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  <a:cs typeface="Times New Roman" panose="02020603050405020304" pitchFamily="18" charset="0"/>
          </a:endParaRPr>
        </a:p>
        <a:p>
          <a:pPr marL="114300" lvl="1" indent="-114300" algn="l" defTabSz="60452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6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Постановление Губернатора НСО </a:t>
          </a:r>
          <a:br>
            <a:rPr lang="ru-RU" sz="136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</a:br>
          <a:r>
            <a:rPr lang="ru-RU" sz="1360" b="0" kern="1200" dirty="0" smtClean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«О признании документов подписанных простой ЭП»</a:t>
          </a:r>
          <a:endParaRPr lang="ru-RU" sz="1360" b="0" kern="1200" dirty="0">
            <a:solidFill>
              <a:schemeClr val="tx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4931343" y="0"/>
        <a:ext cx="2772607" cy="129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3144-E96D-4F7E-932B-DF3264CDF9E2}">
      <dsp:nvSpPr>
        <dsp:cNvPr id="0" name=""/>
        <dsp:cNvSpPr/>
      </dsp:nvSpPr>
      <dsp:spPr>
        <a:xfrm>
          <a:off x="155112" y="41226"/>
          <a:ext cx="1832388" cy="126251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3DDC7-A928-4D91-8B42-FB4626368545}">
      <dsp:nvSpPr>
        <dsp:cNvPr id="0" name=""/>
        <dsp:cNvSpPr/>
      </dsp:nvSpPr>
      <dsp:spPr>
        <a:xfrm>
          <a:off x="152052" y="1328826"/>
          <a:ext cx="1832388" cy="67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Стационарные рабочие места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052" y="1328826"/>
        <a:ext cx="1832388" cy="679816"/>
      </dsp:txXfrm>
    </dsp:sp>
    <dsp:sp modelId="{CA831D55-422B-48DC-923E-13CC9F26DC1B}">
      <dsp:nvSpPr>
        <dsp:cNvPr id="0" name=""/>
        <dsp:cNvSpPr/>
      </dsp:nvSpPr>
      <dsp:spPr>
        <a:xfrm>
          <a:off x="2569782" y="768441"/>
          <a:ext cx="1832388" cy="130637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EF1B9-ACDF-426E-B117-2D3412DA457F}">
      <dsp:nvSpPr>
        <dsp:cNvPr id="0" name=""/>
        <dsp:cNvSpPr/>
      </dsp:nvSpPr>
      <dsp:spPr>
        <a:xfrm>
          <a:off x="2569782" y="1710263"/>
          <a:ext cx="1832388" cy="67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-клиент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782" y="1710263"/>
        <a:ext cx="1832388" cy="679816"/>
      </dsp:txXfrm>
    </dsp:sp>
    <dsp:sp modelId="{99BC77AA-9667-45E7-8CF4-005DDF47B9B6}">
      <dsp:nvSpPr>
        <dsp:cNvPr id="0" name=""/>
        <dsp:cNvSpPr/>
      </dsp:nvSpPr>
      <dsp:spPr>
        <a:xfrm>
          <a:off x="165032" y="2122862"/>
          <a:ext cx="1832388" cy="126251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F428-7022-49DE-8291-AD6FC8BF93F3}">
      <dsp:nvSpPr>
        <dsp:cNvPr id="0" name=""/>
        <dsp:cNvSpPr/>
      </dsp:nvSpPr>
      <dsp:spPr>
        <a:xfrm>
          <a:off x="220334" y="3229401"/>
          <a:ext cx="1832388" cy="67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Мобильные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рабочие места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34" y="3229401"/>
        <a:ext cx="1832388" cy="679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C198-5BAC-4001-AA9B-2AB072BE7A8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1196-5BD7-4961-9F7E-6E73C571B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9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A6C3-2D61-40B3-8C35-745059EDD43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C315-6174-412F-B960-F22C7AA63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2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переходе на СПО появляется несколько весомых улучшений, которые касаются управления персоналом и финансовой стороны вопроса</a:t>
            </a:r>
            <a:endParaRPr lang="ru-RU" dirty="0" smtClean="0"/>
          </a:p>
          <a:p>
            <a:r>
              <a:rPr lang="ru-RU" dirty="0" smtClean="0"/>
              <a:t>Мы можем дать новые рабочие места специалистам</a:t>
            </a:r>
            <a:r>
              <a:rPr lang="ru-RU" baseline="0" dirty="0" smtClean="0"/>
              <a:t> </a:t>
            </a:r>
            <a:r>
              <a:rPr lang="en-US" baseline="0" dirty="0" err="1" smtClean="0"/>
              <a:t>OpenSorce</a:t>
            </a:r>
            <a:r>
              <a:rPr lang="ru-RU" baseline="0" dirty="0" smtClean="0"/>
              <a:t> </a:t>
            </a:r>
            <a:r>
              <a:rPr lang="en-US" baseline="0" dirty="0" smtClean="0"/>
              <a:t>(</a:t>
            </a:r>
            <a:r>
              <a:rPr lang="ru-RU" baseline="0" dirty="0" smtClean="0"/>
              <a:t>используя внутренний резерв сотрудников, при этом экономим </a:t>
            </a:r>
            <a:r>
              <a:rPr lang="ru-RU" baseline="0" dirty="0" err="1" smtClean="0"/>
              <a:t>средстсва</a:t>
            </a:r>
            <a:r>
              <a:rPr lang="ru-RU" baseline="0" dirty="0" smtClean="0"/>
              <a:t> и время на поиск и привлечение подрядчиков</a:t>
            </a:r>
            <a:r>
              <a:rPr lang="en-US" baseline="0" dirty="0" smtClean="0"/>
              <a:t>)</a:t>
            </a:r>
            <a:endParaRPr lang="ru-RU" baseline="0" dirty="0" smtClean="0"/>
          </a:p>
          <a:p>
            <a:r>
              <a:rPr lang="ru-RU" baseline="0" dirty="0" smtClean="0"/>
              <a:t>Экономия на приобретении лицензии ПО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6CC2-D21E-4A89-BF24-322F78DDBE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0C315-6174-412F-B960-F22C7AA63A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данный момент и серверная часть и клиентская работает на базе </a:t>
            </a:r>
            <a:r>
              <a:rPr lang="ru-RU" baseline="0" dirty="0" err="1" smtClean="0"/>
              <a:t>проприетарного</a:t>
            </a:r>
            <a:r>
              <a:rPr lang="ru-RU" baseline="0" dirty="0" smtClean="0"/>
              <a:t> ПО </a:t>
            </a:r>
            <a:r>
              <a:rPr lang="en-US" baseline="0" dirty="0" smtClean="0"/>
              <a:t>IBM Lotus</a:t>
            </a:r>
          </a:p>
          <a:p>
            <a:r>
              <a:rPr lang="ru-RU" baseline="0" dirty="0" smtClean="0"/>
              <a:t>На первом этапе планируется отказаться от </a:t>
            </a:r>
            <a:r>
              <a:rPr lang="ru-RU" baseline="0" dirty="0" err="1" smtClean="0"/>
              <a:t>проприетарных</a:t>
            </a:r>
            <a:r>
              <a:rPr lang="ru-RU" baseline="0" dirty="0" smtClean="0"/>
              <a:t> клиентских рабочих мест и переход на </a:t>
            </a:r>
            <a:r>
              <a:rPr lang="en-US" baseline="0" dirty="0" smtClean="0"/>
              <a:t>web-</a:t>
            </a:r>
            <a:r>
              <a:rPr lang="ru-RU" baseline="0" dirty="0" smtClean="0"/>
              <a:t>клиент</a:t>
            </a:r>
            <a:r>
              <a:rPr lang="en-US" baseline="0" dirty="0" smtClean="0"/>
              <a:t> </a:t>
            </a:r>
            <a:r>
              <a:rPr lang="ru-RU" baseline="0" dirty="0" smtClean="0"/>
              <a:t>(</a:t>
            </a:r>
            <a:r>
              <a:rPr lang="en-US" baseline="0" dirty="0" smtClean="0"/>
              <a:t>click#1</a:t>
            </a:r>
            <a:r>
              <a:rPr lang="ru-RU" baseline="0" dirty="0" smtClean="0"/>
              <a:t>)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r>
              <a:rPr lang="ru-RU" baseline="0" dirty="0" smtClean="0"/>
              <a:t>Кроме снижения лицензионной нагрузки переход на </a:t>
            </a:r>
            <a:r>
              <a:rPr lang="en-US" baseline="0" dirty="0" smtClean="0"/>
              <a:t>web-</a:t>
            </a:r>
            <a:r>
              <a:rPr lang="ru-RU" baseline="0" dirty="0" smtClean="0"/>
              <a:t>клиента позволит упростить и ускорить настройку рабочего места пользователя СЭД.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Следующий этап – перевод серверной части СЭД на СПО на базе </a:t>
            </a:r>
            <a:r>
              <a:rPr lang="en-US" baseline="0" dirty="0" err="1" smtClean="0"/>
              <a:t>PostgreSQL</a:t>
            </a:r>
            <a:r>
              <a:rPr lang="en-US" baseline="0" dirty="0" smtClean="0"/>
              <a:t> </a:t>
            </a:r>
            <a:r>
              <a:rPr lang="en-US" baseline="0" smtClean="0"/>
              <a:t>(click#2).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6CC2-D21E-4A89-BF24-322F78DDBE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3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этапом развития системы станет подключение сельсоветов и увеличение числа рабочих мест в муниципальных образованиях и городских округах для взаимодействия через электронный документооборот внутри муниципалитетов.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конца года планируется подключить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такой схеме несколько крупных муниципалитетов, в которых существует техническая возможность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6CC2-D21E-4A89-BF24-322F78DDBE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4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52E-F2C8-4C66-9B36-FF66E08308E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C3BA-AF16-4AB1-B23B-6564FBCAD8FC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B23-B9E6-47FE-8990-9687AF0F2084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428-6B26-41F8-9694-39D5F0FF30DE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FA0-34B0-40A4-9AF4-40AECFCAFDE3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FE87-6CEA-4494-A4AC-008C25A1297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657A-646F-4B4A-9B0F-CB2AA3D47BE5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D67A-9902-44EA-86B0-971E59A602AA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165-D41C-4DE8-84ED-EA450C3F68D3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61EE-B426-4611-80C5-9D752B71C392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01A-C458-4893-A89F-866709AF00D7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94DA-877A-49C7-A020-51E63E518FB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выавыавыаыв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9.jpg"/><Relationship Id="rId17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5" Type="http://schemas.openxmlformats.org/officeDocument/2006/relationships/image" Target="../media/image45.jpeg"/><Relationship Id="rId10" Type="http://schemas.microsoft.com/office/2007/relationships/diagramDrawing" Target="../diagrams/drawing2.xml"/><Relationship Id="rId19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0.jpg"/><Relationship Id="rId5" Type="http://schemas.openxmlformats.org/officeDocument/2006/relationships/image" Target="../media/image49.png"/><Relationship Id="rId10" Type="http://schemas.openxmlformats.org/officeDocument/2006/relationships/image" Target="../media/image47.jpg"/><Relationship Id="rId4" Type="http://schemas.openxmlformats.org/officeDocument/2006/relationships/image" Target="../media/image48.png"/><Relationship Id="rId9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1" y="0"/>
            <a:ext cx="919797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971600" y="52313"/>
            <a:ext cx="7632848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600" b="1" dirty="0" smtClean="0">
                <a:ln>
                  <a:solidFill>
                    <a:srgbClr val="24829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НОВОСИБИРСКАЯ ОБЛАСТЬ</a:t>
            </a:r>
            <a:endParaRPr lang="fr-F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053" name="Sous-titre 2"/>
          <p:cNvSpPr txBox="1">
            <a:spLocks/>
          </p:cNvSpPr>
          <p:nvPr/>
        </p:nvSpPr>
        <p:spPr bwMode="auto">
          <a:xfrm>
            <a:off x="2" y="1239602"/>
            <a:ext cx="9197974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3000" b="1" dirty="0" smtClean="0">
                <a:solidFill>
                  <a:srgbClr val="144858"/>
                </a:solidFill>
              </a:rPr>
              <a:t>О </a:t>
            </a:r>
            <a:r>
              <a:rPr lang="ru-RU" sz="3000" b="1" dirty="0">
                <a:solidFill>
                  <a:srgbClr val="144858"/>
                </a:solidFill>
              </a:rPr>
              <a:t>внедрении в органах государственной власти и органах местного самоуправления информационных систем на базе свободного программного обеспечения</a:t>
            </a:r>
          </a:p>
        </p:txBody>
      </p:sp>
      <p:sp>
        <p:nvSpPr>
          <p:cNvPr id="2054" name="Sous-titre 2"/>
          <p:cNvSpPr txBox="1">
            <a:spLocks/>
          </p:cNvSpPr>
          <p:nvPr/>
        </p:nvSpPr>
        <p:spPr bwMode="auto">
          <a:xfrm>
            <a:off x="116744" y="3152918"/>
            <a:ext cx="8964487" cy="20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ru-RU" sz="2000" b="1" dirty="0">
                <a:solidFill>
                  <a:srgbClr val="144858"/>
                </a:solidFill>
                <a:latin typeface="Calibri" pitchFamily="34" charset="0"/>
              </a:rPr>
              <a:t>Ч</a:t>
            </a: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  <a:t>лен  Правительства  Новосибирской  области – </a:t>
            </a:r>
            <a:b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  <a:t>руководитель   департамента  информатизации </a:t>
            </a:r>
            <a:b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  <a:t>и </a:t>
            </a:r>
            <a:r>
              <a:rPr lang="ru-RU" sz="2000" b="1" dirty="0">
                <a:solidFill>
                  <a:srgbClr val="144858"/>
                </a:solidFill>
                <a:latin typeface="Calibri" pitchFamily="34" charset="0"/>
              </a:rPr>
              <a:t>развития телекоммуникационных </a:t>
            </a: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  <a:t>технологий </a:t>
            </a:r>
            <a:b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144858"/>
                </a:solidFill>
                <a:latin typeface="Calibri" pitchFamily="34" charset="0"/>
              </a:rPr>
              <a:t>Новосибирской    области</a:t>
            </a:r>
          </a:p>
          <a:p>
            <a:pPr algn="r" eaLnBrk="1" hangingPunct="1">
              <a:buFont typeface="Arial" charset="0"/>
              <a:buNone/>
            </a:pPr>
            <a:endParaRPr lang="ru-RU" sz="2000" b="1" dirty="0" smtClean="0">
              <a:solidFill>
                <a:srgbClr val="144858"/>
              </a:solidFill>
              <a:latin typeface="Calibri" pitchFamily="34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</a:rPr>
              <a:t>А.В. </a:t>
            </a:r>
            <a:r>
              <a:rPr lang="ru-RU" sz="2200" b="1" dirty="0" err="1" smtClean="0">
                <a:solidFill>
                  <a:srgbClr val="144858"/>
                </a:solidFill>
                <a:latin typeface="Calibri" pitchFamily="34" charset="0"/>
              </a:rPr>
              <a:t>Дюбанов</a:t>
            </a:r>
            <a:r>
              <a:rPr lang="ru-RU" sz="2200" b="1" dirty="0" smtClean="0">
                <a:solidFill>
                  <a:srgbClr val="144858"/>
                </a:solidFill>
                <a:latin typeface="Calibri" pitchFamily="34" charset="0"/>
              </a:rPr>
              <a:t> </a:t>
            </a:r>
            <a:endParaRPr lang="ru-RU" sz="2200" b="1" dirty="0">
              <a:solidFill>
                <a:srgbClr val="144858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dirty="0">
                <a:solidFill>
                  <a:srgbClr val="144858"/>
                </a:solidFill>
                <a:latin typeface="Calibri" pitchFamily="34" charset="0"/>
              </a:rPr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1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116015" y="1599642"/>
            <a:ext cx="8027987" cy="25382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rgbClr val="B7F0FF"/>
              </a:gs>
              <a:gs pos="59000">
                <a:srgbClr val="DDF8FF"/>
              </a:gs>
              <a:gs pos="52000">
                <a:srgbClr val="CDF4FF"/>
              </a:gs>
              <a:gs pos="43000">
                <a:srgbClr val="B7F0FF"/>
              </a:gs>
              <a:gs pos="65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66660" tIns="33330" rIns="66660" bIns="33330" anchor="ctr"/>
          <a:lstStyle/>
          <a:p>
            <a:endParaRPr lang="ru-RU" sz="1200" baseline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5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8" y="-20537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5995" r="88041" b="83427"/>
          <a:stretch/>
        </p:blipFill>
        <p:spPr bwMode="auto">
          <a:xfrm>
            <a:off x="179512" y="4227934"/>
            <a:ext cx="792088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1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47863" y="3381840"/>
            <a:ext cx="5616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4279" y="515304"/>
            <a:ext cx="759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9070" y="12347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44858"/>
                </a:solidFill>
                <a:latin typeface="Calibri" pitchFamily="34" charset="0"/>
              </a:rPr>
              <a:t>ЦЕЛЬ: Единое решение на регион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825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957885"/>
            <a:ext cx="6048671" cy="4135185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3610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32" y="1941031"/>
            <a:ext cx="3977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73" y="3102899"/>
            <a:ext cx="3977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67" y="2022779"/>
            <a:ext cx="3977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A1C0D"/>
              </a:clrFrom>
              <a:clrTo>
                <a:srgbClr val="0A1C0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42" y="3005013"/>
            <a:ext cx="1396046" cy="785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http://efsol.ru/pics/Image/Business%20server/server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14879"/>
          <a:stretch/>
        </p:blipFill>
        <p:spPr bwMode="auto">
          <a:xfrm>
            <a:off x="2201469" y="1625060"/>
            <a:ext cx="2593165" cy="2534653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21137684">
            <a:off x="3659461" y="227179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МАИС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 rot="21149171">
            <a:off x="3720508" y="26012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 rot="21149171">
            <a:off x="3837700" y="2905173"/>
            <a:ext cx="53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 rot="21136410">
            <a:off x="3639201" y="3195596"/>
            <a:ext cx="109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19" descr="http://efsol.ru/pics/Image/Business%20server/server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14879"/>
          <a:stretch/>
        </p:blipFill>
        <p:spPr bwMode="auto">
          <a:xfrm flipH="1">
            <a:off x="4753382" y="1634149"/>
            <a:ext cx="2593165" cy="2534653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462316" flipH="1">
            <a:off x="5246977" y="229037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ЕБИР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 rot="450829" flipH="1">
            <a:off x="5277868" y="26113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 rot="450829" flipH="1">
            <a:off x="5278980" y="2905173"/>
            <a:ext cx="53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rot="463590" flipH="1">
            <a:off x="5225969" y="3228373"/>
            <a:ext cx="95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0291" y="585143"/>
            <a:ext cx="80232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490 МО имеют доступ ко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 - </a:t>
            </a:r>
            <a:r>
              <a:rPr lang="ru-RU" dirty="0" smtClean="0"/>
              <a:t>для </a:t>
            </a:r>
            <a:r>
              <a:rPr lang="ru-RU" dirty="0"/>
              <a:t>них это БЕСПЛАТНО!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67146"/>
            <a:ext cx="6912767" cy="4725925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1043608" y="15466"/>
            <a:ext cx="8027987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dirty="0"/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блако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Новосибирской области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74" y="1131590"/>
            <a:ext cx="4913138" cy="31656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5622216" y="205128"/>
            <a:ext cx="3419475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ru-RU" dirty="0"/>
              <a:t> </a:t>
            </a:r>
            <a:r>
              <a:rPr lang="ru-RU" b="1" dirty="0" smtClean="0"/>
              <a:t>С «иглы» нужно снимать осторожно – </a:t>
            </a:r>
          </a:p>
          <a:p>
            <a:pPr algn="r" eaLnBrk="1" hangingPunct="1">
              <a:buFont typeface="Arial" charset="0"/>
              <a:buNone/>
            </a:pPr>
            <a:r>
              <a:rPr lang="ru-RU" b="1" dirty="0" smtClean="0"/>
              <a:t>иначе кризис и смерть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7145"/>
            <a:ext cx="6912767" cy="4725926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1043608" y="15466"/>
            <a:ext cx="8027987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dirty="0"/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Гособлако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Новосибирской области</a:t>
            </a:r>
          </a:p>
        </p:txBody>
      </p:sp>
      <p:pic>
        <p:nvPicPr>
          <p:cNvPr id="6" name="Picture 2" descr="C:\Users\dubanov\Documents\Красноярск АСДГ\DriveN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4864"/>
            <a:ext cx="6336703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7145"/>
            <a:ext cx="6912767" cy="4725926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1043608" y="15466"/>
            <a:ext cx="8027987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dirty="0"/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Гособлако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Новосибирской области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2067" r="33220" b="9188"/>
          <a:stretch/>
        </p:blipFill>
        <p:spPr bwMode="auto">
          <a:xfrm>
            <a:off x="2267744" y="524863"/>
            <a:ext cx="5364955" cy="441049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5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8" y="-20537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5995" r="88041" b="83427"/>
          <a:stretch/>
        </p:blipFill>
        <p:spPr bwMode="auto">
          <a:xfrm>
            <a:off x="179512" y="4227934"/>
            <a:ext cx="792088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1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374279" y="731328"/>
            <a:ext cx="759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9070" y="12347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Электронный документооборот</a:t>
            </a:r>
            <a:endParaRPr lang="ru-RU" dirty="0">
              <a:solidFill>
                <a:srgbClr val="144858"/>
              </a:solidFill>
              <a:latin typeface="Calibri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021" y="1970715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116013" y="686166"/>
            <a:ext cx="7776841" cy="2893696"/>
          </a:xfrm>
          <a:prstGeom prst="ellipse">
            <a:avLst/>
          </a:prstGeom>
          <a:solidFill>
            <a:srgbClr val="B7F0F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0400" y="1753898"/>
            <a:ext cx="6553102" cy="75968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4485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Все областные исполнительные органы государственной власти</a:t>
            </a:r>
            <a:endParaRPr lang="ru-RU" sz="2400" dirty="0">
              <a:solidFill>
                <a:srgbClr val="144858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19935" y="1281975"/>
            <a:ext cx="5234033" cy="4208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4485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Подведомственные учреждения</a:t>
            </a:r>
            <a:endParaRPr lang="ru-RU" sz="2400" dirty="0">
              <a:solidFill>
                <a:srgbClr val="144858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08088" y="2542241"/>
            <a:ext cx="6192688" cy="45988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4485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35 муниципальных образований НСО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3849" y="846744"/>
            <a:ext cx="3528392" cy="39333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4485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3500 пользователей</a:t>
            </a:r>
            <a:endParaRPr lang="ru-RU" sz="2400" dirty="0">
              <a:solidFill>
                <a:srgbClr val="144858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838245449"/>
              </p:ext>
            </p:extLst>
          </p:nvPr>
        </p:nvGraphicFramePr>
        <p:xfrm>
          <a:off x="1116011" y="3579862"/>
          <a:ext cx="8027987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77768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-23656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СЭДД.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Функциональные и технологические возможности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08808" y="627534"/>
            <a:ext cx="8316416" cy="3311946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Полнофункциональная автоматизация классического делопроизводства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документооборота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Обработка входящих и исходящих, внутренние документы, резолюции и поручения и др.</a:t>
            </a: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Поддержка в системе основных моделей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управления: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директивное, процессное и проектное. Встроенная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WorkFlow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/BPM/ACM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подсистема.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территориально-распределенного документооборота в рамках единой системы.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СЭДД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ежведомственный электронный документооборот между ОГВ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всех уровней: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Аппарат Губернатора-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Правительство области-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Министерства области-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Мэрии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муниципальных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ОМСУ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сельских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поселений.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Интеграция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 МЭДО, СМЭВ,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МФЦ.</a:t>
            </a: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Автоматизация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с обращениями граждан.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Интеграция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«Президентской ОГ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анализ исполнительской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дисциплины по всей вертикали управления от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Аппарат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Губернатора до ОМСУ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сельских поселений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Специализированная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подсистема формирования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отчетов.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77768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-23656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СЭДД.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Функциональные и технологические возможности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69009" y="699542"/>
            <a:ext cx="8174991" cy="331194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Кросс-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платформенность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технологиям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Linux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Unix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кросс-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индустриальность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универсальность (по функциям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Лучший на рынке по характеристикам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юзабилити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 эргономики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-клиент СЭДД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Снижение стоимости владения:</a:t>
            </a:r>
          </a:p>
          <a:p>
            <a:pPr lvl="1"/>
            <a:r>
              <a:rPr lang="ru-RU" sz="1400" dirty="0">
                <a:latin typeface="Arial" pitchFamily="34" charset="0"/>
                <a:cs typeface="Arial" pitchFamily="34" charset="0"/>
              </a:rPr>
              <a:t>Снижение затрат на администрирование за счет того, что нет необходимости устанавливать и обновлять толстого клиента.</a:t>
            </a:r>
          </a:p>
          <a:p>
            <a:pPr lvl="1"/>
            <a:r>
              <a:rPr lang="ru-RU" sz="1400" dirty="0">
                <a:latin typeface="Arial" pitchFamily="34" charset="0"/>
                <a:cs typeface="Arial" pitchFamily="34" charset="0"/>
              </a:rPr>
              <a:t>Снижение ежегодных затрат на поддержку базового ПО западного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вендора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ru-RU" sz="1400" dirty="0">
                <a:latin typeface="Arial" pitchFamily="34" charset="0"/>
                <a:cs typeface="Arial" pitchFamily="34" charset="0"/>
              </a:rPr>
              <a:t>Снижение стоимости владения за счет широкого применения в системе СПО (текстовый редактор, браузер, ОС)</a:t>
            </a:r>
          </a:p>
          <a:p>
            <a:pPr lvl="1"/>
            <a:r>
              <a:rPr lang="ru-RU" sz="1400" dirty="0">
                <a:latin typeface="Arial" pitchFamily="34" charset="0"/>
                <a:cs typeface="Arial" pitchFamily="34" charset="0"/>
              </a:rPr>
              <a:t>Низкие затраты на управление и обслуживание «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CompanyMedia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». Возможность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ее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эксплуатации в смешанной централизованно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децентрализованной архитектуре.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технологической ИТ-стратегии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НСО.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Планы развития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предусматривают поэтапный переход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свободно распространяемое ПО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77768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-294411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smtClean="0">
                <a:latin typeface="Arial" pitchFamily="34" charset="0"/>
                <a:cs typeface="Arial" pitchFamily="34" charset="0"/>
              </a:rPr>
              <a:t>Юридически значимый ЭДО. Нормативно-правовые акты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667"/>
            <a:ext cx="567028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uro-soft.su/wp-content/uploads/2013/10/fz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455" y="950643"/>
            <a:ext cx="2197927" cy="1412953"/>
          </a:xfrm>
          <a:prstGeom prst="rect">
            <a:avLst/>
          </a:prstGeom>
          <a:noFill/>
        </p:spPr>
      </p:pic>
      <p:pic>
        <p:nvPicPr>
          <p:cNvPr id="9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907"/>
            <a:ext cx="6652203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46587"/>
            <a:ext cx="657436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881250" y="446587"/>
            <a:ext cx="6705324" cy="829019"/>
          </a:xfrm>
        </p:spPr>
        <p:txBody>
          <a:bodyPr>
            <a:normAutofit/>
          </a:bodyPr>
          <a:lstStyle/>
          <a:p>
            <a:pPr lvl="0"/>
            <a:r>
              <a:rPr lang="ru-RU" sz="1500" dirty="0" smtClean="0">
                <a:latin typeface="Arial" pitchFamily="34" charset="0"/>
                <a:cs typeface="Arial" pitchFamily="34" charset="0"/>
              </a:rPr>
              <a:t>Федеральный закон №149-ФЗ «Об информации, информационных технологиях о защите информации»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881250" y="2318795"/>
            <a:ext cx="6627487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>
              <a:lnSpc>
                <a:spcPct val="10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>
              <a:spcBef>
                <a:spcPct val="20000"/>
              </a:spcBef>
              <a:buSzPct val="100000"/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1143000" indent="-228600" defTabSz="457200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881250" y="3542931"/>
            <a:ext cx="6059026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881250" y="878635"/>
            <a:ext cx="65554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закон №63-ФЗ «Об электронной подписи»</a:t>
            </a:r>
          </a:p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Правительства РФ №477 «Об утверждении </a:t>
            </a:r>
            <a:b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 делопроизводства в федеральных органах исполнительной власти»</a:t>
            </a:r>
          </a:p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Губернатора Новосибирской области №73 </a:t>
            </a:r>
            <a:b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признании электронных документов в системе электронного документооборота и делопроизводства в правительстве Новосибирской области, подписанных простой электронной подписью, равнозначными документам на бумажных носителях, подписанным собственноручной подписью»</a:t>
            </a:r>
          </a:p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Губернатора Новосибирской области №134 </a:t>
            </a:r>
            <a:b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Порядке подготовки, принятия, опубликования и вступления </a:t>
            </a:r>
            <a:b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силу нормативных правовых актов Губернатора Новосибирской области, Правительства Новосибирской области, областных исполнительных органов государственной власти Новосибирской области»</a:t>
            </a:r>
          </a:p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24635" y="-14166"/>
            <a:ext cx="5585205" cy="4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 smtClean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СЭДД</a:t>
            </a:r>
            <a:r>
              <a:rPr lang="ru-RU" dirty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места, пример интерфейса</a:t>
            </a:r>
            <a:endParaRPr lang="ru-RU" dirty="0">
              <a:solidFill>
                <a:srgbClr val="144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42" name="Picture 2" descr="C:\Users\dubanov\Documents\Выступление по СЭДД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556571"/>
            <a:ext cx="8190830" cy="45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34443" y="-20538"/>
            <a:ext cx="8027987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1404021" y="1754691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5" name="Sous-titre 2"/>
          <p:cNvSpPr txBox="1">
            <a:spLocks/>
          </p:cNvSpPr>
          <p:nvPr/>
        </p:nvSpPr>
        <p:spPr bwMode="auto">
          <a:xfrm>
            <a:off x="2111901" y="-14166"/>
            <a:ext cx="5585205" cy="4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solidFill>
                  <a:srgbClr val="144858"/>
                </a:solidFill>
                <a:latin typeface="Bookman Old Style" panose="02050604050505020204" pitchFamily="18" charset="0"/>
              </a:rPr>
              <a:t>Структура СЭДД. Переход на СПО.</a:t>
            </a:r>
            <a:endParaRPr lang="ru-RU" sz="2200" b="1" dirty="0">
              <a:solidFill>
                <a:srgbClr val="14485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9862"/>
            <a:ext cx="1728192" cy="390368"/>
          </a:xfrm>
          <a:prstGeom prst="rect">
            <a:avLst/>
          </a:prstGeom>
        </p:spPr>
      </p:pic>
      <p:sp>
        <p:nvSpPr>
          <p:cNvPr id="63" name="Дуга 62"/>
          <p:cNvSpPr/>
          <p:nvPr/>
        </p:nvSpPr>
        <p:spPr>
          <a:xfrm rot="9560415" flipH="1">
            <a:off x="854020" y="2532834"/>
            <a:ext cx="4551554" cy="1729983"/>
          </a:xfrm>
          <a:prstGeom prst="arc">
            <a:avLst>
              <a:gd name="adj1" fmla="val 15524746"/>
              <a:gd name="adj2" fmla="val 20241137"/>
            </a:avLst>
          </a:prstGeom>
          <a:ln w="76200">
            <a:solidFill>
              <a:schemeClr val="accent5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008781" y="553846"/>
            <a:ext cx="6192000" cy="4347749"/>
            <a:chOff x="-1172381" y="1254302"/>
            <a:chExt cx="5866107" cy="4102022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1644233474"/>
                </p:ext>
              </p:extLst>
            </p:nvPr>
          </p:nvGraphicFramePr>
          <p:xfrm>
            <a:off x="-1172381" y="1292324"/>
            <a:ext cx="5866107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50" name="Picture 14" descr="C:\Documents and Settings\ЯнборисовВВ\Мои документы\Мои рисунки\db\119498567625300278computer-aj_aj_ashton_01_svg_thumb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2060" y="1254302"/>
              <a:ext cx="1511795" cy="110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1372360" y="2051496"/>
              <a:ext cx="1944590" cy="1109212"/>
              <a:chOff x="992947" y="4337306"/>
              <a:chExt cx="1944590" cy="1109212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947" y="4596573"/>
                <a:ext cx="1944590" cy="8499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242" y="4337306"/>
                <a:ext cx="567559" cy="525843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8196" y="4337306"/>
                <a:ext cx="617325" cy="617325"/>
              </a:xfrm>
              <a:prstGeom prst="rect">
                <a:avLst/>
              </a:prstGeom>
            </p:spPr>
          </p:pic>
        </p:grpSp>
        <p:pic>
          <p:nvPicPr>
            <p:cNvPr id="56" name="Picture 4" descr="thumbnai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713" y="3482032"/>
              <a:ext cx="866550" cy="108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8272" y="3486121"/>
              <a:ext cx="1130614" cy="579804"/>
              <a:chOff x="-3289890" y="3517435"/>
              <a:chExt cx="1130614" cy="579804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89890" y="3517435"/>
                <a:ext cx="518643" cy="5798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-3059886" y="3671606"/>
                <a:ext cx="900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iDocs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-15214" y="4065925"/>
              <a:ext cx="1137556" cy="625049"/>
              <a:chOff x="-2611808" y="1833677"/>
              <a:chExt cx="1137556" cy="62504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11808" y="1833677"/>
                <a:ext cx="625049" cy="625049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-2374862" y="1981820"/>
                <a:ext cx="900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Docs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1" name="Дуга 70"/>
          <p:cNvSpPr/>
          <p:nvPr/>
        </p:nvSpPr>
        <p:spPr>
          <a:xfrm rot="976844">
            <a:off x="998630" y="752653"/>
            <a:ext cx="4262333" cy="1737184"/>
          </a:xfrm>
          <a:prstGeom prst="arc">
            <a:avLst>
              <a:gd name="adj1" fmla="val 15917142"/>
              <a:gd name="adj2" fmla="val 19972749"/>
            </a:avLst>
          </a:prstGeom>
          <a:ln w="76200">
            <a:solidFill>
              <a:schemeClr val="accent5"/>
            </a:solidFill>
            <a:headEnd w="lg" len="lg"/>
            <a:tailEnd type="stealth" w="lg" len="lg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06649" y="409025"/>
            <a:ext cx="2554196" cy="460110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12" y="553846"/>
            <a:ext cx="1944590" cy="725943"/>
          </a:xfrm>
          <a:prstGeom prst="rect">
            <a:avLst/>
          </a:prstGeom>
        </p:spPr>
      </p:pic>
      <p:sp>
        <p:nvSpPr>
          <p:cNvPr id="3" name="Цилиндр 2"/>
          <p:cNvSpPr/>
          <p:nvPr/>
        </p:nvSpPr>
        <p:spPr>
          <a:xfrm>
            <a:off x="6847643" y="553845"/>
            <a:ext cx="1872208" cy="1725709"/>
          </a:xfrm>
          <a:prstGeom prst="can">
            <a:avLst>
              <a:gd name="adj" fmla="val 41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62451" y="140726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Lotus/Domino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7" y="4702093"/>
            <a:ext cx="1737511" cy="3124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3" y="3151765"/>
            <a:ext cx="1752668" cy="144153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734659" y="301145"/>
            <a:ext cx="2590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серверная часть</a:t>
            </a:r>
            <a:endParaRPr lang="ru-RU" sz="20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6852303" y="3102008"/>
            <a:ext cx="1872208" cy="1569266"/>
          </a:xfrm>
          <a:prstGeom prst="can">
            <a:avLst>
              <a:gd name="adj" fmla="val 41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7556239" y="2279554"/>
            <a:ext cx="484632" cy="978408"/>
          </a:xfrm>
          <a:prstGeom prst="upArrow">
            <a:avLst>
              <a:gd name="adj1" fmla="val 52830"/>
              <a:gd name="adj2" fmla="val 61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7471" y="2523643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i="1" dirty="0" smtClean="0"/>
              <a:t> </a:t>
            </a:r>
            <a:r>
              <a:rPr lang="ru-RU" sz="2000" b="1" i="1" dirty="0">
                <a:latin typeface="+mn-lt"/>
              </a:rPr>
              <a:t>этап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747518" y="2084837"/>
            <a:ext cx="696690" cy="4388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116015" y="1599642"/>
            <a:ext cx="8027987" cy="25382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rgbClr val="B7F0FF"/>
              </a:gs>
              <a:gs pos="59000">
                <a:srgbClr val="DDF8FF"/>
              </a:gs>
              <a:gs pos="52000">
                <a:srgbClr val="CDF4FF"/>
              </a:gs>
              <a:gs pos="43000">
                <a:srgbClr val="B7F0FF"/>
              </a:gs>
              <a:gs pos="65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66660" tIns="33330" rIns="66660" bIns="33330" anchor="ctr"/>
          <a:lstStyle/>
          <a:p>
            <a:endParaRPr lang="ru-RU" sz="1200" baseline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5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8" y="-20537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5995" r="88041" b="83427"/>
          <a:stretch/>
        </p:blipFill>
        <p:spPr bwMode="auto">
          <a:xfrm>
            <a:off x="179512" y="4227934"/>
            <a:ext cx="792088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1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47863" y="3381840"/>
            <a:ext cx="5616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</a:t>
            </a:r>
          </a:p>
        </p:txBody>
      </p:sp>
      <p:pic>
        <p:nvPicPr>
          <p:cNvPr id="10" name="Picture 2" descr="https://www.optimalmrm.com/wp-content/uploads/2012/11/Gold-vs-Paper-Mo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897564"/>
            <a:ext cx="2731233" cy="12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1190" y="790188"/>
            <a:ext cx="751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госсекторе это: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1189" y="1169391"/>
            <a:ext cx="751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на лицензии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за счёт местных 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ИТ-компаний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1180" y="2203018"/>
            <a:ext cx="479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политического фона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http://www.ethicscentre.ca/EN/images/163-1161-update3Im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91" y="2203018"/>
            <a:ext cx="1852416" cy="9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1180" y="3489856"/>
            <a:ext cx="751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тиражируемость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самых современных 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технологий</a:t>
            </a:r>
          </a:p>
        </p:txBody>
      </p:sp>
      <p:pic>
        <p:nvPicPr>
          <p:cNvPr id="19" name="Picture 2" descr="http://www.1bestlog.ru/images/technolo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02" y="3273831"/>
            <a:ext cx="1411599" cy="14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74279" y="515304"/>
            <a:ext cx="759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39070" y="12347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44858"/>
                </a:solidFill>
                <a:latin typeface="Calibri" pitchFamily="34" charset="0"/>
              </a:rPr>
              <a:t>Стратегия развития: СПО + ОБЛАКА = ГОС СЕРВИСНАЯ МОДЕЛЬ НСО 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4021" y="1754691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24635" y="-14166"/>
            <a:ext cx="5585205" cy="4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dirty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dirty="0" smtClean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СЭДД. </a:t>
            </a:r>
            <a:r>
              <a:rPr lang="ru-RU" dirty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СПО.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9582"/>
            <a:ext cx="1944590" cy="849945"/>
          </a:xfrm>
          <a:prstGeom prst="rect">
            <a:avLst/>
          </a:prstGeom>
        </p:spPr>
      </p:pic>
      <p:sp>
        <p:nvSpPr>
          <p:cNvPr id="9" name="Цилиндр 8"/>
          <p:cNvSpPr/>
          <p:nvPr/>
        </p:nvSpPr>
        <p:spPr>
          <a:xfrm>
            <a:off x="6948264" y="1074492"/>
            <a:ext cx="1872208" cy="3492201"/>
          </a:xfrm>
          <a:prstGeom prst="can">
            <a:avLst>
              <a:gd name="adj" fmla="val 41687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214565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cs typeface="Arial" charset="0"/>
              </a:rPr>
              <a:t>на базе</a:t>
            </a:r>
          </a:p>
        </p:txBody>
      </p:sp>
      <p:pic>
        <p:nvPicPr>
          <p:cNvPr id="11" name="Picture 14" descr="C:\Documents and Settings\ЯнборисовВВ\Мои документы\Мои рисунки\db\119498567625300278computer-aj_aj_ashton_01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5" y="819491"/>
            <a:ext cx="1511795" cy="11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56342" y="3075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тационарные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абочие места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12" y="1909527"/>
            <a:ext cx="1737511" cy="312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012059"/>
            <a:ext cx="1224136" cy="485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9862"/>
            <a:ext cx="1728192" cy="390368"/>
          </a:xfrm>
          <a:prstGeom prst="rect">
            <a:avLst/>
          </a:prstGeom>
        </p:spPr>
      </p:pic>
      <p:pic>
        <p:nvPicPr>
          <p:cNvPr id="16" name="Picture 4" descr="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33" y="2884646"/>
            <a:ext cx="1349405" cy="168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64" y="944375"/>
            <a:ext cx="1521927" cy="8877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6342" y="22383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cs typeface="Arial" charset="0"/>
              </a:rPr>
              <a:t>мобильные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абочие места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56" y="2884646"/>
            <a:ext cx="518643" cy="579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36" y="3579862"/>
            <a:ext cx="625049" cy="625049"/>
          </a:xfrm>
          <a:prstGeom prst="rect">
            <a:avLst/>
          </a:prstGeom>
        </p:spPr>
      </p:pic>
      <p:sp>
        <p:nvSpPr>
          <p:cNvPr id="21" name="Дуга 20"/>
          <p:cNvSpPr/>
          <p:nvPr/>
        </p:nvSpPr>
        <p:spPr>
          <a:xfrm rot="10800000" flipH="1">
            <a:off x="2627784" y="1707654"/>
            <a:ext cx="4551554" cy="1729983"/>
          </a:xfrm>
          <a:prstGeom prst="arc">
            <a:avLst>
              <a:gd name="adj1" fmla="val 16188505"/>
              <a:gd name="adj2" fmla="val 20448422"/>
            </a:avLst>
          </a:prstGeom>
          <a:noFill/>
          <a:ln w="76200" cap="flat" cmpd="sng" algn="ctr">
            <a:solidFill>
              <a:srgbClr val="4BACC6"/>
            </a:solidFill>
            <a:prstDash val="solid"/>
            <a:headEnd w="lg" len="lg"/>
            <a:tailEnd type="stealth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7281" y="2989882"/>
            <a:ext cx="90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iDocs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281" y="3707720"/>
            <a:ext cx="90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cs typeface="Arial" charset="0"/>
              </a:rPr>
              <a:t>a</a:t>
            </a: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Docs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Дуга 23"/>
          <p:cNvSpPr/>
          <p:nvPr/>
        </p:nvSpPr>
        <p:spPr>
          <a:xfrm>
            <a:off x="2242535" y="1274875"/>
            <a:ext cx="5209785" cy="1729983"/>
          </a:xfrm>
          <a:prstGeom prst="arc">
            <a:avLst>
              <a:gd name="adj1" fmla="val 16188505"/>
              <a:gd name="adj2" fmla="val 20364997"/>
            </a:avLst>
          </a:prstGeom>
          <a:noFill/>
          <a:ln w="76200" cap="flat" cmpd="sng" algn="ctr">
            <a:solidFill>
              <a:srgbClr val="4BACC6"/>
            </a:solidFill>
            <a:prstDash val="solid"/>
            <a:headEnd w="lg" len="lg"/>
            <a:tailEnd type="stealth" w="lg" len="lg"/>
          </a:ln>
          <a:effectLst>
            <a:reflection endPos="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2888" y="950698"/>
            <a:ext cx="1695136" cy="101566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Web-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клиент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этап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8966" y="3359214"/>
            <a:ext cx="171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Web-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клиент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12" y="2643758"/>
            <a:ext cx="1752668" cy="14415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76256" y="405146"/>
            <a:ext cx="201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серверная часть</a:t>
            </a:r>
            <a:endParaRPr lang="ru-RU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4485" y="4020245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cs typeface="Arial" charset="0"/>
              </a:rPr>
              <a:t>этап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3" y="-20538"/>
            <a:ext cx="8027987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339619" y="2312834"/>
            <a:ext cx="1966529" cy="2345197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4" name="Прямоугольник 43"/>
          <p:cNvSpPr/>
          <p:nvPr/>
        </p:nvSpPr>
        <p:spPr>
          <a:xfrm>
            <a:off x="1404021" y="1754691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5" name="Sous-titre 2"/>
          <p:cNvSpPr txBox="1">
            <a:spLocks/>
          </p:cNvSpPr>
          <p:nvPr/>
        </p:nvSpPr>
        <p:spPr bwMode="auto">
          <a:xfrm>
            <a:off x="2111901" y="-14166"/>
            <a:ext cx="5585205" cy="4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solidFill>
                  <a:srgbClr val="144858"/>
                </a:solidFill>
                <a:latin typeface="Bookman Old Style" panose="02050604050505020204" pitchFamily="18" charset="0"/>
              </a:rPr>
              <a:t>Планы к завершению 2014 года</a:t>
            </a:r>
            <a:endParaRPr lang="ru-RU" sz="2200" b="1" dirty="0">
              <a:solidFill>
                <a:srgbClr val="14485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3" y="2312834"/>
            <a:ext cx="963553" cy="947628"/>
          </a:xfrm>
          <a:prstGeom prst="rect">
            <a:avLst/>
          </a:prstGeom>
        </p:spPr>
      </p:pic>
      <p:sp>
        <p:nvSpPr>
          <p:cNvPr id="40" name="Двойная стрелка влево/вправо 39"/>
          <p:cNvSpPr/>
          <p:nvPr/>
        </p:nvSpPr>
        <p:spPr>
          <a:xfrm rot="19527954">
            <a:off x="2923317" y="1919569"/>
            <a:ext cx="663157" cy="187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28716" y="454146"/>
            <a:ext cx="4043614" cy="1300545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4002"/>
            <a:ext cx="1310888" cy="1219195"/>
          </a:xfrm>
          <a:prstGeom prst="rect">
            <a:avLst/>
          </a:prstGeom>
        </p:spPr>
      </p:pic>
      <p:sp>
        <p:nvSpPr>
          <p:cNvPr id="48" name="Sous-titre 2"/>
          <p:cNvSpPr txBox="1">
            <a:spLocks/>
          </p:cNvSpPr>
          <p:nvPr/>
        </p:nvSpPr>
        <p:spPr bwMode="auto">
          <a:xfrm>
            <a:off x="4381106" y="658944"/>
            <a:ext cx="2400371" cy="73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Calibri" pitchFamily="34" charset="0"/>
              </a:rPr>
              <a:t>                         СЭДД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Calibri" pitchFamily="34" charset="0"/>
              </a:rPr>
              <a:t>Правительства НСО</a:t>
            </a:r>
            <a:endParaRPr lang="ru-RU" sz="2000" b="1" dirty="0">
              <a:latin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48458" y="3880799"/>
            <a:ext cx="1440160" cy="654461"/>
            <a:chOff x="1226467" y="3815750"/>
            <a:chExt cx="1440160" cy="65446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826116"/>
              <a:ext cx="432048" cy="41284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212" y="3826116"/>
              <a:ext cx="432048" cy="41284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753" y="3815750"/>
              <a:ext cx="432048" cy="4128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6467" y="410087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сельсоветы </a:t>
              </a:r>
              <a:endParaRPr lang="ru-RU" dirty="0">
                <a:latin typeface="+mn-lt"/>
              </a:endParaRPr>
            </a:p>
          </p:txBody>
        </p:sp>
      </p:grpSp>
      <p:sp>
        <p:nvSpPr>
          <p:cNvPr id="7" name="Стрелка вверх 6"/>
          <p:cNvSpPr/>
          <p:nvPr/>
        </p:nvSpPr>
        <p:spPr>
          <a:xfrm>
            <a:off x="1756918" y="3199816"/>
            <a:ext cx="188524" cy="6320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2080014" y="3261604"/>
            <a:ext cx="188524" cy="5924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>
            <a:off x="2395965" y="3176071"/>
            <a:ext cx="188524" cy="6320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419872" y="2355180"/>
            <a:ext cx="5616624" cy="23451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Муниципальные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" name="Picture 4" descr="http://newshot.ru/uploads/posts/2009-08/1249618609_pic_id464379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10797" b="48261"/>
          <a:stretch/>
        </p:blipFill>
        <p:spPr bwMode="auto">
          <a:xfrm>
            <a:off x="3419872" y="2764257"/>
            <a:ext cx="1548755" cy="14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471566" y="2681416"/>
            <a:ext cx="2564930" cy="1506372"/>
            <a:chOff x="6207595" y="2677888"/>
            <a:chExt cx="2564930" cy="1506372"/>
          </a:xfrm>
        </p:grpSpPr>
        <p:pic>
          <p:nvPicPr>
            <p:cNvPr id="1028" name="Picture 4" descr="http://newshot.ru/uploads/posts/2009-08/1249618609_pic_id464379.jpe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4" b="48261"/>
            <a:stretch/>
          </p:blipFill>
          <p:spPr bwMode="auto">
            <a:xfrm>
              <a:off x="7020272" y="2696220"/>
              <a:ext cx="1752253" cy="148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newshot.ru/uploads/posts/2009-08/1249618609_pic_id464379.jpe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7" r="12722" b="48261"/>
            <a:stretch/>
          </p:blipFill>
          <p:spPr bwMode="auto">
            <a:xfrm>
              <a:off x="6207595" y="2677888"/>
              <a:ext cx="1460142" cy="148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трелка вправо 9"/>
          <p:cNvSpPr/>
          <p:nvPr/>
        </p:nvSpPr>
        <p:spPr>
          <a:xfrm>
            <a:off x="4716016" y="2859782"/>
            <a:ext cx="2065461" cy="1212491"/>
          </a:xfrm>
          <a:prstGeom prst="rightArrow">
            <a:avLst>
              <a:gd name="adj1" fmla="val 50000"/>
              <a:gd name="adj2" fmla="val 5678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Увеличение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рабочих мест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74875">
            <a:off x="1367309" y="1569196"/>
            <a:ext cx="726250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postgreSQL</a:t>
            </a:r>
            <a:endParaRPr lang="ru-RU" sz="11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71600" y="20752"/>
            <a:ext cx="8198209" cy="5143285"/>
            <a:chOff x="1116014" y="297"/>
            <a:chExt cx="8035925" cy="516374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93305" y="2373675"/>
              <a:ext cx="2495089" cy="2187340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139952" y="2683835"/>
              <a:ext cx="2147599" cy="2076812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84665" y="2097064"/>
              <a:ext cx="2495089" cy="2187340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16014" y="297"/>
              <a:ext cx="8035925" cy="51637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04021" y="1754691"/>
              <a:ext cx="74888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0" name="Sous-titre 2"/>
            <p:cNvSpPr txBox="1">
              <a:spLocks/>
            </p:cNvSpPr>
            <p:nvPr/>
          </p:nvSpPr>
          <p:spPr bwMode="auto">
            <a:xfrm>
              <a:off x="1263955" y="10921"/>
              <a:ext cx="5585205" cy="41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ru-RU" dirty="0" smtClean="0">
                  <a:solidFill>
                    <a:srgbClr val="144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Планы по СЭДД на 2015</a:t>
              </a:r>
              <a:endParaRPr lang="ru-RU" dirty="0">
                <a:solidFill>
                  <a:srgbClr val="144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621" y="2720696"/>
              <a:ext cx="737680" cy="8779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295" y="2546740"/>
              <a:ext cx="737680" cy="8779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490" y="2183806"/>
              <a:ext cx="737680" cy="877900"/>
            </a:xfrm>
            <a:prstGeom prst="rect">
              <a:avLst/>
            </a:prstGeom>
          </p:spPr>
        </p:pic>
        <p:sp>
          <p:nvSpPr>
            <p:cNvPr id="14" name="Двойная стрелка влево/вправо 13"/>
            <p:cNvSpPr/>
            <p:nvPr/>
          </p:nvSpPr>
          <p:spPr>
            <a:xfrm rot="19527954">
              <a:off x="3779947" y="2251841"/>
              <a:ext cx="553223" cy="16601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войная стрелка влево/вправо 14"/>
            <p:cNvSpPr/>
            <p:nvPr/>
          </p:nvSpPr>
          <p:spPr>
            <a:xfrm rot="2795682">
              <a:off x="5845846" y="2266016"/>
              <a:ext cx="553223" cy="1846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 rot="5400000">
              <a:off x="4906850" y="2277487"/>
              <a:ext cx="553223" cy="19237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853" y="3549337"/>
              <a:ext cx="432048" cy="41284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692" y="3772878"/>
              <a:ext cx="432048" cy="41284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092" y="3943278"/>
              <a:ext cx="432048" cy="41284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08" y="3943277"/>
              <a:ext cx="432048" cy="41284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030" y="3538019"/>
              <a:ext cx="432048" cy="41284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987" y="3468026"/>
              <a:ext cx="432048" cy="412845"/>
            </a:xfrm>
            <a:prstGeom prst="rect">
              <a:avLst/>
            </a:prstGeom>
          </p:spPr>
        </p:pic>
        <p:sp>
          <p:nvSpPr>
            <p:cNvPr id="23" name="Двойная стрелка влево/вправо 22"/>
            <p:cNvSpPr/>
            <p:nvPr/>
          </p:nvSpPr>
          <p:spPr>
            <a:xfrm rot="5400000">
              <a:off x="4964920" y="3772417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войная стрелка влево/вправо 23"/>
            <p:cNvSpPr/>
            <p:nvPr/>
          </p:nvSpPr>
          <p:spPr>
            <a:xfrm rot="4033260">
              <a:off x="5504757" y="3655435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 rot="3119280">
              <a:off x="7351575" y="3056091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 rot="6830831">
              <a:off x="4385172" y="3668006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войная стрелка влево/вправо 26"/>
            <p:cNvSpPr/>
            <p:nvPr/>
          </p:nvSpPr>
          <p:spPr>
            <a:xfrm rot="2107938">
              <a:off x="7566124" y="2960900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48" y="535496"/>
              <a:ext cx="1310888" cy="1219195"/>
            </a:xfrm>
            <a:prstGeom prst="rect">
              <a:avLst/>
            </a:prstGeom>
          </p:spPr>
        </p:pic>
        <p:sp>
          <p:nvSpPr>
            <p:cNvPr id="30" name="Sous-titre 2"/>
            <p:cNvSpPr txBox="1">
              <a:spLocks/>
            </p:cNvSpPr>
            <p:nvPr/>
          </p:nvSpPr>
          <p:spPr bwMode="auto">
            <a:xfrm>
              <a:off x="3781633" y="1324698"/>
              <a:ext cx="2400371" cy="73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ru-RU" sz="2000" b="1" dirty="0" smtClean="0">
                  <a:latin typeface="Calibri" pitchFamily="34" charset="0"/>
                </a:rPr>
                <a:t>                         СЭД</a:t>
              </a:r>
            </a:p>
            <a:p>
              <a:pPr eaLnBrk="1" hangingPunct="1">
                <a:buFont typeface="Arial" charset="0"/>
                <a:buNone/>
              </a:pPr>
              <a:r>
                <a:rPr lang="ru-RU" sz="2000" b="1" dirty="0" smtClean="0">
                  <a:latin typeface="Calibri" pitchFamily="34" charset="0"/>
                </a:rPr>
                <a:t>Правительства НСО</a:t>
              </a:r>
              <a:endParaRPr lang="ru-RU" sz="2000" b="1" dirty="0">
                <a:latin typeface="Calibri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516" y="3261604"/>
              <a:ext cx="432048" cy="41284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683" y="4077981"/>
              <a:ext cx="432048" cy="41284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801" y="3666705"/>
              <a:ext cx="432048" cy="412845"/>
            </a:xfrm>
            <a:prstGeom prst="rect">
              <a:avLst/>
            </a:prstGeom>
          </p:spPr>
        </p:pic>
        <p:sp>
          <p:nvSpPr>
            <p:cNvPr id="34" name="Двойная стрелка влево/вправо 33"/>
            <p:cNvSpPr/>
            <p:nvPr/>
          </p:nvSpPr>
          <p:spPr>
            <a:xfrm rot="3945137">
              <a:off x="7074007" y="3137570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войная стрелка влево/вправо 34"/>
            <p:cNvSpPr/>
            <p:nvPr/>
          </p:nvSpPr>
          <p:spPr>
            <a:xfrm rot="8031592">
              <a:off x="2472318" y="3475771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войная стрелка влево/вправо 35"/>
            <p:cNvSpPr/>
            <p:nvPr/>
          </p:nvSpPr>
          <p:spPr>
            <a:xfrm rot="7291118">
              <a:off x="2979994" y="3553875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войная стрелка влево/вправо 36"/>
            <p:cNvSpPr/>
            <p:nvPr/>
          </p:nvSpPr>
          <p:spPr>
            <a:xfrm rot="9051196">
              <a:off x="2061510" y="3289292"/>
              <a:ext cx="437082" cy="12449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47664" y="410087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сельсоветы </a:t>
              </a:r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03164" y="38948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сельсоветы</a:t>
              </a: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59570" y="442511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сельсоветы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781632" y="454146"/>
              <a:ext cx="2340825" cy="1601562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>
            <a:off x="1043610" y="411510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4" name="Sous-titre 2"/>
          <p:cNvSpPr txBox="1">
            <a:spLocks/>
          </p:cNvSpPr>
          <p:nvPr/>
        </p:nvSpPr>
        <p:spPr bwMode="auto">
          <a:xfrm>
            <a:off x="663512" y="524052"/>
            <a:ext cx="3116400" cy="182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8650" indent="-180000" eaLnBrk="1" hangingPunct="1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Переход на СПО;</a:t>
            </a:r>
          </a:p>
          <a:p>
            <a:pPr marL="448650" indent="-180000" eaLnBrk="1" hangingPunct="1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Внедрение </a:t>
            </a:r>
            <a:r>
              <a:rPr lang="en-US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web-</a:t>
            </a: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решения </a:t>
            </a:r>
            <a:b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АРМ делопроизводителя;</a:t>
            </a:r>
          </a:p>
          <a:p>
            <a:pPr marL="448650" indent="-180000" eaLnBrk="1" hangingPunct="1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Глубокое внедрение в районных администрациях МО;</a:t>
            </a:r>
          </a:p>
          <a:p>
            <a:pPr marL="448650" indent="-180000" eaLnBrk="1" hangingPunct="1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44858"/>
                </a:solidFill>
                <a:latin typeface="+mn-lt"/>
                <a:cs typeface="Arial" panose="020B0604020202020204" pitchFamily="34" charset="0"/>
              </a:rPr>
              <a:t>Внедрение типового облегченного АРМ для сельсоветов</a:t>
            </a:r>
          </a:p>
          <a:p>
            <a:pPr marL="162900" indent="-180000" eaLnBrk="1" hangingPunct="1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144858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1" y="0"/>
            <a:ext cx="919797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053" name="Sous-titre 2"/>
          <p:cNvSpPr txBox="1">
            <a:spLocks/>
          </p:cNvSpPr>
          <p:nvPr/>
        </p:nvSpPr>
        <p:spPr bwMode="auto">
          <a:xfrm>
            <a:off x="755576" y="1995686"/>
            <a:ext cx="7938343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4000" dirty="0" smtClean="0">
                <a:solidFill>
                  <a:srgbClr val="144858"/>
                </a:solidFill>
              </a:rPr>
              <a:t>Спасибо за внимание</a:t>
            </a:r>
            <a:endParaRPr lang="ru-RU" sz="4000" dirty="0">
              <a:solidFill>
                <a:srgbClr val="144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116015" y="1599642"/>
            <a:ext cx="8027987" cy="25382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rgbClr val="B7F0FF"/>
              </a:gs>
              <a:gs pos="59000">
                <a:srgbClr val="DDF8FF"/>
              </a:gs>
              <a:gs pos="52000">
                <a:srgbClr val="CDF4FF"/>
              </a:gs>
              <a:gs pos="43000">
                <a:srgbClr val="B7F0FF"/>
              </a:gs>
              <a:gs pos="65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66660" tIns="33330" rIns="66660" bIns="33330" anchor="ctr"/>
          <a:lstStyle/>
          <a:p>
            <a:endParaRPr lang="ru-RU" sz="1200" baseline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5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8" y="-20537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5995" r="88041" b="83427"/>
          <a:stretch/>
        </p:blipFill>
        <p:spPr bwMode="auto">
          <a:xfrm>
            <a:off x="179512" y="4227934"/>
            <a:ext cx="792088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1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47863" y="3381840"/>
            <a:ext cx="5616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4279" y="515304"/>
            <a:ext cx="759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9070" y="123478"/>
            <a:ext cx="77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44858"/>
                </a:solidFill>
                <a:latin typeface="Calibri" pitchFamily="34" charset="0"/>
              </a:rPr>
              <a:t>Территориальная </a:t>
            </a:r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инфокоммуникационная </a:t>
            </a:r>
            <a:r>
              <a:rPr lang="ru-RU" dirty="0">
                <a:solidFill>
                  <a:srgbClr val="144858"/>
                </a:solidFill>
                <a:latin typeface="Calibri" pitchFamily="34" charset="0"/>
              </a:rPr>
              <a:t>система Новосибирской области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10291" y="585143"/>
            <a:ext cx="8023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«Облака» без надежных и широких каналов связи превращаются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туман и тучи с грозами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77" y="1177752"/>
            <a:ext cx="5716907" cy="397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116015" y="1599642"/>
            <a:ext cx="8027987" cy="253828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rgbClr val="B7F0FF"/>
              </a:gs>
              <a:gs pos="59000">
                <a:srgbClr val="DDF8FF"/>
              </a:gs>
              <a:gs pos="52000">
                <a:srgbClr val="CDF4FF"/>
              </a:gs>
              <a:gs pos="43000">
                <a:srgbClr val="B7F0FF"/>
              </a:gs>
              <a:gs pos="65000">
                <a:schemeClr val="bg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66660" tIns="33330" rIns="66660" bIns="33330" anchor="ctr"/>
          <a:lstStyle/>
          <a:p>
            <a:endParaRPr lang="ru-RU" sz="1200" baseline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5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8" y="-20537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5995" r="88041" b="83427"/>
          <a:stretch/>
        </p:blipFill>
        <p:spPr bwMode="auto">
          <a:xfrm>
            <a:off x="179512" y="4227934"/>
            <a:ext cx="792088" cy="75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1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47863" y="3381840"/>
            <a:ext cx="5616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4279" y="515304"/>
            <a:ext cx="759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9070" y="12347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44858"/>
                </a:solidFill>
                <a:latin typeface="Calibri" pitchFamily="34" charset="0"/>
              </a:rPr>
              <a:t>Защищенная сеть Новосибирской </a:t>
            </a:r>
            <a:r>
              <a:rPr lang="ru-RU" dirty="0">
                <a:solidFill>
                  <a:srgbClr val="144858"/>
                </a:solidFill>
                <a:latin typeface="Calibri" pitchFamily="34" charset="0"/>
              </a:rPr>
              <a:t>области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907704" y="630721"/>
          <a:ext cx="6552703" cy="451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6" imgW="10486842" imgH="7234688" progId="">
                  <p:embed/>
                </p:oleObj>
              </mc:Choice>
              <mc:Fallback>
                <p:oleObj name="Visio" r:id="rId6" imgW="10486842" imgH="72346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30721"/>
                        <a:ext cx="6552703" cy="4516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1012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1" name="Picture 12" descr="НОМЕР"/>
          <p:cNvPicPr>
            <a:picLocks noChangeAspect="1" noChangeArrowheads="1"/>
          </p:cNvPicPr>
          <p:nvPr/>
        </p:nvPicPr>
        <p:blipFill rotWithShape="1">
          <a:blip r:embed="rId3" cstate="print"/>
          <a:srcRect l="12889" t="7853" b="7274"/>
          <a:stretch/>
        </p:blipFill>
        <p:spPr bwMode="auto">
          <a:xfrm>
            <a:off x="69898" y="4227933"/>
            <a:ext cx="967184" cy="7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dubanov\Documents\ЦОД\IMG_3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-20538"/>
            <a:ext cx="80428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Sous-titre 2"/>
          <p:cNvSpPr txBox="1">
            <a:spLocks/>
          </p:cNvSpPr>
          <p:nvPr/>
        </p:nvSpPr>
        <p:spPr bwMode="auto">
          <a:xfrm>
            <a:off x="1260029" y="103312"/>
            <a:ext cx="8036323" cy="131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dirty="0"/>
              <a:t>Центр обработки данных (г. Новосибирск, ул. Свердлова, 14)</a:t>
            </a:r>
          </a:p>
          <a:p>
            <a:pPr algn="ctr" eaLnBrk="1" hangingPunct="1">
              <a:buFont typeface="Arial" charset="0"/>
              <a:buNone/>
            </a:pPr>
            <a:endParaRPr lang="ru-RU" sz="1600" b="1" dirty="0">
              <a:solidFill>
                <a:srgbClr val="14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43" name="Picture 3" descr="C:\Users\dubanov\Documents\ЦОД\IMG_3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62" y="4077859"/>
            <a:ext cx="1567654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ubanov\Documents\ЦОД\цо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89" y="4077859"/>
            <a:ext cx="1501467" cy="10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ubanov\Documents\ЦОД\IMG_36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21" y="4093095"/>
            <a:ext cx="1521943" cy="10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96587" y="0"/>
            <a:ext cx="8047413" cy="514350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  <p:pic>
        <p:nvPicPr>
          <p:cNvPr id="11" name="Picture 12" descr="НОМЕР"/>
          <p:cNvPicPr>
            <a:picLocks noChangeAspect="1" noChangeArrowheads="1"/>
          </p:cNvPicPr>
          <p:nvPr/>
        </p:nvPicPr>
        <p:blipFill rotWithShape="1">
          <a:blip r:embed="rId3" cstate="print"/>
          <a:srcRect l="12889" t="7853" b="7274"/>
          <a:stretch/>
        </p:blipFill>
        <p:spPr bwMode="auto">
          <a:xfrm>
            <a:off x="69898" y="4227933"/>
            <a:ext cx="967184" cy="7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87624" y="555526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43174" y="36314"/>
            <a:ext cx="8023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РЦОВ  на базе «</a:t>
            </a:r>
            <a:r>
              <a:rPr lang="ru-RU" dirty="0" err="1" smtClean="0"/>
              <a:t>Академпарка</a:t>
            </a:r>
            <a:r>
              <a:rPr lang="ru-RU" dirty="0" smtClean="0"/>
              <a:t> Новосибирского Академгородка»</a:t>
            </a:r>
          </a:p>
        </p:txBody>
      </p:sp>
      <p:pic>
        <p:nvPicPr>
          <p:cNvPr id="17" name="Picture 2" descr="D:\UserData\hmn\Рабочий стол\СПАССИБ\foto\IMG_0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2315"/>
            <a:ext cx="2588517" cy="20413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99317"/>
            <a:ext cx="2588517" cy="1941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02" y="2209829"/>
            <a:ext cx="2623355" cy="1967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4182"/>
            <a:ext cx="3877702" cy="29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36" y="-92546"/>
            <a:ext cx="8229600" cy="857250"/>
          </a:xfrm>
        </p:spPr>
        <p:txBody>
          <a:bodyPr/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Выгода перехода на СПО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0587" y="692254"/>
            <a:ext cx="1574658" cy="1006184"/>
            <a:chOff x="6816112" y="553845"/>
            <a:chExt cx="2032325" cy="17257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112" y="553846"/>
              <a:ext cx="1944590" cy="725943"/>
            </a:xfrm>
            <a:prstGeom prst="rect">
              <a:avLst/>
            </a:prstGeom>
          </p:spPr>
        </p:pic>
        <p:sp>
          <p:nvSpPr>
            <p:cNvPr id="5" name="Цилиндр 4"/>
            <p:cNvSpPr/>
            <p:nvPr/>
          </p:nvSpPr>
          <p:spPr>
            <a:xfrm>
              <a:off x="6847643" y="553845"/>
              <a:ext cx="1872208" cy="1725709"/>
            </a:xfrm>
            <a:prstGeom prst="can">
              <a:avLst>
                <a:gd name="adj" fmla="val 416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80375" y="1156572"/>
              <a:ext cx="1968062" cy="1108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базе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Lotus/Domino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89" y="700933"/>
            <a:ext cx="1311558" cy="1078729"/>
          </a:xfrm>
          <a:prstGeom prst="rect">
            <a:avLst/>
          </a:prstGeom>
        </p:spPr>
      </p:pic>
      <p:sp>
        <p:nvSpPr>
          <p:cNvPr id="9" name="Цилиндр 8"/>
          <p:cNvSpPr/>
          <p:nvPr/>
        </p:nvSpPr>
        <p:spPr>
          <a:xfrm>
            <a:off x="7573388" y="690469"/>
            <a:ext cx="1346657" cy="1089193"/>
          </a:xfrm>
          <a:prstGeom prst="can">
            <a:avLst>
              <a:gd name="adj" fmla="val 41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komp-r.ucoz.ru/_ph/15/736440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6103" b="2729"/>
          <a:stretch/>
        </p:blipFill>
        <p:spPr bwMode="auto">
          <a:xfrm>
            <a:off x="6992758" y="3246648"/>
            <a:ext cx="1927288" cy="15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ylik.ru/uploads/posts/2010-08/1282727228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4234" r="10466" b="12933"/>
          <a:stretch/>
        </p:blipFill>
        <p:spPr bwMode="auto">
          <a:xfrm>
            <a:off x="2675760" y="3435846"/>
            <a:ext cx="1533535" cy="14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antorg.com/files/pictures/blogs/Dlya_statey/vybo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4389" r="30928" b="8161"/>
          <a:stretch/>
        </p:blipFill>
        <p:spPr bwMode="auto">
          <a:xfrm>
            <a:off x="467544" y="1970244"/>
            <a:ext cx="1065030" cy="13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.bp.blogspot.com/-vVdQ2tQLt3o/UgOU1tJiKQI/AAAAAAAAE9Q/LnqR29qALDU/s1600/Recruitment-%E2%80%93-10-Key-Steps-To-Getting-The-Right-Person-First-Tim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12738" r="10144" b="12845"/>
          <a:stretch/>
        </p:blipFill>
        <p:spPr bwMode="auto">
          <a:xfrm>
            <a:off x="510036" y="3606688"/>
            <a:ext cx="123520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finam.info/images/74108509-d35a-4979-bb56-a23b012c520c(front.topic.big)/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r="1718"/>
          <a:stretch/>
        </p:blipFill>
        <p:spPr bwMode="auto">
          <a:xfrm>
            <a:off x="4698331" y="1420013"/>
            <a:ext cx="2419569" cy="129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vm396.majordomo.ru/uploads/posts/2013-01/1359296625_money-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-7005" r="22552" b="-16095"/>
          <a:stretch/>
        </p:blipFill>
        <p:spPr bwMode="auto">
          <a:xfrm>
            <a:off x="3143250" y="4000500"/>
            <a:ext cx="619125" cy="85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1907704" y="3958297"/>
            <a:ext cx="576064" cy="4697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6575" y="3246648"/>
            <a:ext cx="454703" cy="3600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0" name="Picture 18" descr="http://prof-investing.com/wp-content/uploads/2012/09/mota_ru_1121912-1024x76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557" r="12272" b="2778"/>
          <a:stretch/>
        </p:blipFill>
        <p:spPr bwMode="auto">
          <a:xfrm>
            <a:off x="2278820" y="1287802"/>
            <a:ext cx="2194148" cy="20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31305" y="663653"/>
            <a:ext cx="2767956" cy="2691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Высокие, постоянно растущие затраты на поддержку системы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 пользователей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8596" y="663654"/>
            <a:ext cx="4339602" cy="4191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0598" y="663654"/>
            <a:ext cx="4339602" cy="419193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1449" y="663654"/>
            <a:ext cx="2767956" cy="20479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Экономия бюджета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78277" y="3240409"/>
            <a:ext cx="3616112" cy="160165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Использование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внутреннего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резерва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сотрудников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296"/>
            <a:ext cx="8190830" cy="51432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4" y="297"/>
            <a:ext cx="8035925" cy="51637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3610" y="339502"/>
            <a:ext cx="777686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99005" y="1821539"/>
            <a:ext cx="4320600" cy="485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Платформы прикладного ПО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784896" y="1032741"/>
            <a:ext cx="3359104" cy="2592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Определение типовых рисков </a:t>
            </a:r>
            <a:br>
              <a:rPr lang="ru-RU" sz="1800" dirty="0" smtClean="0"/>
            </a:br>
            <a:r>
              <a:rPr lang="ru-RU" sz="1800" dirty="0" smtClean="0"/>
              <a:t>и сценариев реагирования на эти риски для каждого уровня </a:t>
            </a:r>
            <a:br>
              <a:rPr lang="ru-RU" sz="1800" dirty="0" smtClean="0"/>
            </a:br>
            <a:r>
              <a:rPr lang="ru-RU" sz="1800" dirty="0" smtClean="0"/>
              <a:t>ИТ-ландшафта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Оценка влияния рисков на компоненты ИТ-ландшафта </a:t>
            </a:r>
            <a:br>
              <a:rPr lang="ru-RU" sz="1800" dirty="0" smtClean="0"/>
            </a:br>
            <a:r>
              <a:rPr lang="ru-RU" sz="1800" dirty="0" smtClean="0"/>
              <a:t>и автоматизированные системы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Оценка вероятности рисков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Оценка степени угрозы рисков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Оценка степени уязвимости АС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Разработка инструмента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9005" y="3385220"/>
            <a:ext cx="4320600" cy="48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Инженерная инфраструктура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9005" y="2844735"/>
            <a:ext cx="1440200" cy="540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Вычислительная инфраструктура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39205" y="2844735"/>
            <a:ext cx="1440200" cy="540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Телеком. инфраструктура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79405" y="2844324"/>
            <a:ext cx="1440200" cy="540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Инфраструктура рабочих мест и оргтехника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9005" y="2304249"/>
            <a:ext cx="1440200" cy="540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Операционные системы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39205" y="2304249"/>
            <a:ext cx="1440200" cy="540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СУБД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73265" y="2304249"/>
            <a:ext cx="1440200" cy="540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Системы интеграции</a:t>
            </a:r>
            <a:endParaRPr lang="ru-RU" sz="1100" b="1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99005" y="1170502"/>
            <a:ext cx="4314460" cy="648090"/>
          </a:xfrm>
          <a:prstGeom prst="triangle">
            <a:avLst/>
          </a:prstGeom>
          <a:solidFill>
            <a:srgbClr val="C8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Автоматизированные системы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9005" y="1818592"/>
            <a:ext cx="4314460" cy="485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14400" y="-3085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сновные задачи на пути 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импортозамещения</a:t>
            </a:r>
            <a:endParaRPr lang="ru-RU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5147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Межведомственная автоматизированная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МАИС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10" y="681540"/>
            <a:ext cx="64087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0463" y="4358148"/>
            <a:ext cx="516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для всех и все на одного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84" y="1830195"/>
            <a:ext cx="1033484" cy="6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825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3" y="1313408"/>
            <a:ext cx="4645839" cy="3176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190" y="790188"/>
            <a:ext cx="751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районов и городов,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-234" r="-1211" b="-1335"/>
          <a:stretch/>
        </p:blipFill>
        <p:spPr bwMode="auto">
          <a:xfrm rot="15655565">
            <a:off x="10136387" y="1547985"/>
            <a:ext cx="2271439" cy="314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604</Words>
  <Application>Microsoft Office PowerPoint</Application>
  <PresentationFormat>Экран (16:9)</PresentationFormat>
  <Paragraphs>325</Paragraphs>
  <Slides>23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Constantia</vt:lpstr>
      <vt:lpstr>Times New Roman</vt:lpstr>
      <vt:lpstr>Wingdings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Выгода перехода на СПО</vt:lpstr>
      <vt:lpstr>Основные задачи на пути импортозамещения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СЭДД. Функциональные и технологические возможности </vt:lpstr>
      <vt:lpstr>СЭДД. Функциональные и технологические возможности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Новоселова Наталья Геннадьевна</cp:lastModifiedBy>
  <cp:revision>134</cp:revision>
  <cp:lastPrinted>2015-11-25T06:40:17Z</cp:lastPrinted>
  <dcterms:created xsi:type="dcterms:W3CDTF">2014-04-23T08:30:48Z</dcterms:created>
  <dcterms:modified xsi:type="dcterms:W3CDTF">2015-11-25T06:41:12Z</dcterms:modified>
</cp:coreProperties>
</file>