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57" r:id="rId5"/>
    <p:sldId id="271" r:id="rId6"/>
    <p:sldId id="272" r:id="rId7"/>
    <p:sldId id="267" r:id="rId8"/>
    <p:sldId id="273" r:id="rId9"/>
    <p:sldId id="269" r:id="rId10"/>
    <p:sldId id="274" r:id="rId11"/>
    <p:sldId id="275" r:id="rId12"/>
    <p:sldId id="277" r:id="rId13"/>
    <p:sldId id="260" r:id="rId14"/>
  </p:sldIdLst>
  <p:sldSz cx="9144000" cy="5143500" type="screen16x9"/>
  <p:notesSz cx="6670675" cy="9875838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4DA"/>
    <a:srgbClr val="66FF66"/>
    <a:srgbClr val="99FF99"/>
    <a:srgbClr val="CC00FF"/>
    <a:srgbClr val="BADABA"/>
    <a:srgbClr val="A96168"/>
    <a:srgbClr val="AE5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04" y="-3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3E438B-BAB4-4BFE-9A37-8EE1029049A5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</dgm:pt>
    <dgm:pt modelId="{F8C203D7-EC54-41AE-ACEC-EC013B0C9DC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данных о нарушениях страховой организацией законодательства Российской Федерации и нормативных актов Банка России, в том числе в сфере ПОД/ФТ</a:t>
          </a:r>
        </a:p>
      </dgm:t>
    </dgm:pt>
    <dgm:pt modelId="{B06EAE83-BA8F-43D2-9265-3E074FBC0173}" type="parTrans" cxnId="{FE3DBBAD-FF1E-4EAD-93C3-FBDE9E80A345}">
      <dgm:prSet/>
      <dgm:spPr/>
      <dgm:t>
        <a:bodyPr/>
        <a:lstStyle/>
        <a:p>
          <a:endParaRPr lang="ru-RU"/>
        </a:p>
      </dgm:t>
    </dgm:pt>
    <dgm:pt modelId="{24CE8077-32A1-4F77-932E-C9BF5184E0F3}" type="sibTrans" cxnId="{FE3DBBAD-FF1E-4EAD-93C3-FBDE9E80A345}">
      <dgm:prSet/>
      <dgm:spPr/>
      <dgm:t>
        <a:bodyPr/>
        <a:lstStyle/>
        <a:p>
          <a:endParaRPr lang="ru-RU"/>
        </a:p>
      </dgm:t>
    </dgm:pt>
    <dgm:pt modelId="{7F26C4B1-976D-4708-9908-09AB836CF97D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финансовой устойчивости, финансового состояния, платежеспособности страховой организации и перспектив ее деятельности, в том числе подверженности рискам, качества управления, включая организацию управления рисками и внутреннего контроля</a:t>
          </a:r>
        </a:p>
      </dgm:t>
    </dgm:pt>
    <dgm:pt modelId="{7AB2E35B-4B37-43A0-885D-B604ECC9580D}" type="parTrans" cxnId="{D154C57C-E423-4232-9399-B0910D9C81D4}">
      <dgm:prSet/>
      <dgm:spPr/>
      <dgm:t>
        <a:bodyPr/>
        <a:lstStyle/>
        <a:p>
          <a:endParaRPr lang="ru-RU"/>
        </a:p>
      </dgm:t>
    </dgm:pt>
    <dgm:pt modelId="{6C6E7724-D285-4613-A08C-EF2AE2C7E0EE}" type="sibTrans" cxnId="{D154C57C-E423-4232-9399-B0910D9C81D4}">
      <dgm:prSet/>
      <dgm:spPr/>
      <dgm:t>
        <a:bodyPr/>
        <a:lstStyle/>
        <a:p>
          <a:endParaRPr lang="ru-RU"/>
        </a:p>
      </dgm:t>
    </dgm:pt>
    <dgm:pt modelId="{73DDEA2E-3656-4013-A819-70B8BEFC4B8F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Обращения органов исполнительной власти, правоохранительных органов в случаях, предусмотренных законодательством, а также иностранного регулятора финансового рынка</a:t>
          </a:r>
        </a:p>
      </dgm:t>
    </dgm:pt>
    <dgm:pt modelId="{6DC01F08-D961-45F6-B6DC-C3A74C33812D}" type="parTrans" cxnId="{2B19195B-5AEA-495C-B71A-48D04A5ED20D}">
      <dgm:prSet/>
      <dgm:spPr/>
      <dgm:t>
        <a:bodyPr/>
        <a:lstStyle/>
        <a:p>
          <a:endParaRPr lang="ru-RU"/>
        </a:p>
      </dgm:t>
    </dgm:pt>
    <dgm:pt modelId="{E9B5D205-6E06-441F-BA56-37E2F36C0FE1}" type="sibTrans" cxnId="{2B19195B-5AEA-495C-B71A-48D04A5ED20D}">
      <dgm:prSet/>
      <dgm:spPr/>
      <dgm:t>
        <a:bodyPr/>
        <a:lstStyle/>
        <a:p>
          <a:endParaRPr lang="ru-RU"/>
        </a:p>
      </dgm:t>
    </dgm:pt>
    <dgm:pt modelId="{E05CF181-806B-4AE1-AA96-AC32102173AD}">
      <dgm:prSet custT="1"/>
      <dgm:spPr/>
      <dgm:t>
        <a:bodyPr/>
        <a:lstStyle/>
        <a:p>
          <a:r>
            <a: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Выявление фактов, свидетельствующих о возможной недостоверности учета (отчетности) поднадзорных организаций</a:t>
          </a:r>
          <a:endParaRPr lang="ru-RU" sz="1200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AB968-9353-47EA-9329-CA2ACD68A979}" type="parTrans" cxnId="{805C6615-591A-4B0A-AEA3-F47080D830DE}">
      <dgm:prSet/>
      <dgm:spPr/>
      <dgm:t>
        <a:bodyPr/>
        <a:lstStyle/>
        <a:p>
          <a:endParaRPr lang="ru-RU"/>
        </a:p>
      </dgm:t>
    </dgm:pt>
    <dgm:pt modelId="{E8C4062A-3911-4097-91E3-54DFBAACBF95}" type="sibTrans" cxnId="{805C6615-591A-4B0A-AEA3-F47080D830DE}">
      <dgm:prSet/>
      <dgm:spPr/>
      <dgm:t>
        <a:bodyPr/>
        <a:lstStyle/>
        <a:p>
          <a:endParaRPr lang="ru-RU"/>
        </a:p>
      </dgm:t>
    </dgm:pt>
    <dgm:pt modelId="{979EDF5E-94AA-4DF4-B837-53A3739A36B3}" type="pres">
      <dgm:prSet presAssocID="{C93E438B-BAB4-4BFE-9A37-8EE1029049A5}" presName="linearFlow" presStyleCnt="0">
        <dgm:presLayoutVars>
          <dgm:dir/>
          <dgm:resizeHandles val="exact"/>
        </dgm:presLayoutVars>
      </dgm:prSet>
      <dgm:spPr/>
    </dgm:pt>
    <dgm:pt modelId="{CE427561-CA0E-4CB5-A5CF-069FEBBD1C6C}" type="pres">
      <dgm:prSet presAssocID="{F8C203D7-EC54-41AE-ACEC-EC013B0C9DC7}" presName="composite" presStyleCnt="0"/>
      <dgm:spPr/>
    </dgm:pt>
    <dgm:pt modelId="{FCE31A0A-6FED-4B4C-955B-9A47901B1764}" type="pres">
      <dgm:prSet presAssocID="{F8C203D7-EC54-41AE-ACEC-EC013B0C9DC7}" presName="imgShp" presStyleLbl="fgImgPlace1" presStyleIdx="0" presStyleCnt="4" custLinFactNeighborX="-96204" custLinFactNeighborY="-134"/>
      <dgm:spPr/>
      <dgm:t>
        <a:bodyPr/>
        <a:lstStyle/>
        <a:p>
          <a:endParaRPr lang="ru-RU"/>
        </a:p>
      </dgm:t>
    </dgm:pt>
    <dgm:pt modelId="{84551350-8381-4273-A3BC-278017F145DC}" type="pres">
      <dgm:prSet presAssocID="{F8C203D7-EC54-41AE-ACEC-EC013B0C9DC7}" presName="txShp" presStyleLbl="node1" presStyleIdx="0" presStyleCnt="4" custScaleX="132899" custLinFactNeighborX="4892" custLinFactNeighborY="-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6D069-C717-4631-8A0F-380FFC04304B}" type="pres">
      <dgm:prSet presAssocID="{24CE8077-32A1-4F77-932E-C9BF5184E0F3}" presName="spacing" presStyleCnt="0"/>
      <dgm:spPr/>
    </dgm:pt>
    <dgm:pt modelId="{263F8185-A3DD-49A2-B848-363C9A2D9A07}" type="pres">
      <dgm:prSet presAssocID="{7F26C4B1-976D-4708-9908-09AB836CF97D}" presName="composite" presStyleCnt="0"/>
      <dgm:spPr/>
    </dgm:pt>
    <dgm:pt modelId="{32BCC1E5-39D3-4084-9308-EE7F7273A8DF}" type="pres">
      <dgm:prSet presAssocID="{7F26C4B1-976D-4708-9908-09AB836CF97D}" presName="imgShp" presStyleLbl="fgImgPlace1" presStyleIdx="1" presStyleCnt="4" custLinFactNeighborX="-96248" custLinFactNeighborY="-3474"/>
      <dgm:spPr/>
    </dgm:pt>
    <dgm:pt modelId="{F44ED856-3F62-4F65-9A2E-582D1BC031DD}" type="pres">
      <dgm:prSet presAssocID="{7F26C4B1-976D-4708-9908-09AB836CF97D}" presName="txShp" presStyleLbl="node1" presStyleIdx="1" presStyleCnt="4" custScaleX="130451" custLinFactNeighborX="6116" custLinFactNeighborY="-4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A1AD1-8E41-4BB4-A8B9-6C84F66C2FDE}" type="pres">
      <dgm:prSet presAssocID="{6C6E7724-D285-4613-A08C-EF2AE2C7E0EE}" presName="spacing" presStyleCnt="0"/>
      <dgm:spPr/>
    </dgm:pt>
    <dgm:pt modelId="{E46F3A95-D732-4CD0-9990-B6AE00B8C9DA}" type="pres">
      <dgm:prSet presAssocID="{73DDEA2E-3656-4013-A819-70B8BEFC4B8F}" presName="composite" presStyleCnt="0"/>
      <dgm:spPr/>
    </dgm:pt>
    <dgm:pt modelId="{C46AEC35-4091-43F0-BD16-7C862B7F482D}" type="pres">
      <dgm:prSet presAssocID="{73DDEA2E-3656-4013-A819-70B8BEFC4B8F}" presName="imgShp" presStyleLbl="fgImgPlace1" presStyleIdx="2" presStyleCnt="4" custLinFactNeighborX="-90496" custLinFactNeighborY="-5349"/>
      <dgm:spPr/>
    </dgm:pt>
    <dgm:pt modelId="{43EAF9BA-988A-4B0E-B73C-E591F9B01032}" type="pres">
      <dgm:prSet presAssocID="{73DDEA2E-3656-4013-A819-70B8BEFC4B8F}" presName="txShp" presStyleLbl="node1" presStyleIdx="2" presStyleCnt="4" custScaleX="132179" custScaleY="110804" custLinFactNeighborX="5359" custLinFactNeighborY="-6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01324-9334-4871-8072-6CEA6AEB596C}" type="pres">
      <dgm:prSet presAssocID="{E9B5D205-6E06-441F-BA56-37E2F36C0FE1}" presName="spacing" presStyleCnt="0"/>
      <dgm:spPr/>
    </dgm:pt>
    <dgm:pt modelId="{CF233360-D631-441E-AD72-5D89C9B5B492}" type="pres">
      <dgm:prSet presAssocID="{E05CF181-806B-4AE1-AA96-AC32102173AD}" presName="composite" presStyleCnt="0"/>
      <dgm:spPr/>
    </dgm:pt>
    <dgm:pt modelId="{27C435F4-03B3-4B2C-A241-4D6A64FDAC91}" type="pres">
      <dgm:prSet presAssocID="{E05CF181-806B-4AE1-AA96-AC32102173AD}" presName="imgShp" presStyleLbl="fgImgPlace1" presStyleIdx="3" presStyleCnt="4" custLinFactNeighborX="-87631" custLinFactNeighborY="-12138"/>
      <dgm:spPr/>
    </dgm:pt>
    <dgm:pt modelId="{4C9BECC3-99B8-4BEB-BBD3-700568101A85}" type="pres">
      <dgm:prSet presAssocID="{E05CF181-806B-4AE1-AA96-AC32102173AD}" presName="txShp" presStyleLbl="node1" presStyleIdx="3" presStyleCnt="4" custScaleX="129654" custLinFactNeighborX="6515" custLinFactNeighborY="-14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305FC7-C52E-4EB8-BFE2-92EEFBA1DBEE}" type="presOf" srcId="{F8C203D7-EC54-41AE-ACEC-EC013B0C9DC7}" destId="{84551350-8381-4273-A3BC-278017F145DC}" srcOrd="0" destOrd="0" presId="urn:microsoft.com/office/officeart/2005/8/layout/vList3"/>
    <dgm:cxn modelId="{340647C8-759E-4639-BE7D-BD18AF09891A}" type="presOf" srcId="{C93E438B-BAB4-4BFE-9A37-8EE1029049A5}" destId="{979EDF5E-94AA-4DF4-B837-53A3739A36B3}" srcOrd="0" destOrd="0" presId="urn:microsoft.com/office/officeart/2005/8/layout/vList3"/>
    <dgm:cxn modelId="{2B19195B-5AEA-495C-B71A-48D04A5ED20D}" srcId="{C93E438B-BAB4-4BFE-9A37-8EE1029049A5}" destId="{73DDEA2E-3656-4013-A819-70B8BEFC4B8F}" srcOrd="2" destOrd="0" parTransId="{6DC01F08-D961-45F6-B6DC-C3A74C33812D}" sibTransId="{E9B5D205-6E06-441F-BA56-37E2F36C0FE1}"/>
    <dgm:cxn modelId="{CB16359A-C8B8-40EE-BD57-80896534F893}" type="presOf" srcId="{E05CF181-806B-4AE1-AA96-AC32102173AD}" destId="{4C9BECC3-99B8-4BEB-BBD3-700568101A85}" srcOrd="0" destOrd="0" presId="urn:microsoft.com/office/officeart/2005/8/layout/vList3"/>
    <dgm:cxn modelId="{72E4B0C7-AB1B-4B1B-8E8D-661106DE31C4}" type="presOf" srcId="{73DDEA2E-3656-4013-A819-70B8BEFC4B8F}" destId="{43EAF9BA-988A-4B0E-B73C-E591F9B01032}" srcOrd="0" destOrd="0" presId="urn:microsoft.com/office/officeart/2005/8/layout/vList3"/>
    <dgm:cxn modelId="{805C6615-591A-4B0A-AEA3-F47080D830DE}" srcId="{C93E438B-BAB4-4BFE-9A37-8EE1029049A5}" destId="{E05CF181-806B-4AE1-AA96-AC32102173AD}" srcOrd="3" destOrd="0" parTransId="{98BAB968-9353-47EA-9329-CA2ACD68A979}" sibTransId="{E8C4062A-3911-4097-91E3-54DFBAACBF95}"/>
    <dgm:cxn modelId="{4258824B-3A42-47E4-B887-616DEC2F3886}" type="presOf" srcId="{7F26C4B1-976D-4708-9908-09AB836CF97D}" destId="{F44ED856-3F62-4F65-9A2E-582D1BC031DD}" srcOrd="0" destOrd="0" presId="urn:microsoft.com/office/officeart/2005/8/layout/vList3"/>
    <dgm:cxn modelId="{D154C57C-E423-4232-9399-B0910D9C81D4}" srcId="{C93E438B-BAB4-4BFE-9A37-8EE1029049A5}" destId="{7F26C4B1-976D-4708-9908-09AB836CF97D}" srcOrd="1" destOrd="0" parTransId="{7AB2E35B-4B37-43A0-885D-B604ECC9580D}" sibTransId="{6C6E7724-D285-4613-A08C-EF2AE2C7E0EE}"/>
    <dgm:cxn modelId="{FE3DBBAD-FF1E-4EAD-93C3-FBDE9E80A345}" srcId="{C93E438B-BAB4-4BFE-9A37-8EE1029049A5}" destId="{F8C203D7-EC54-41AE-ACEC-EC013B0C9DC7}" srcOrd="0" destOrd="0" parTransId="{B06EAE83-BA8F-43D2-9265-3E074FBC0173}" sibTransId="{24CE8077-32A1-4F77-932E-C9BF5184E0F3}"/>
    <dgm:cxn modelId="{919F1F44-3E3D-4B08-BE7E-B23FB94DBC35}" type="presParOf" srcId="{979EDF5E-94AA-4DF4-B837-53A3739A36B3}" destId="{CE427561-CA0E-4CB5-A5CF-069FEBBD1C6C}" srcOrd="0" destOrd="0" presId="urn:microsoft.com/office/officeart/2005/8/layout/vList3"/>
    <dgm:cxn modelId="{C4670240-B1C4-4DA2-BEA4-31B6DA923288}" type="presParOf" srcId="{CE427561-CA0E-4CB5-A5CF-069FEBBD1C6C}" destId="{FCE31A0A-6FED-4B4C-955B-9A47901B1764}" srcOrd="0" destOrd="0" presId="urn:microsoft.com/office/officeart/2005/8/layout/vList3"/>
    <dgm:cxn modelId="{B0A113D9-C789-43DD-8361-EB7B216E7FD3}" type="presParOf" srcId="{CE427561-CA0E-4CB5-A5CF-069FEBBD1C6C}" destId="{84551350-8381-4273-A3BC-278017F145DC}" srcOrd="1" destOrd="0" presId="urn:microsoft.com/office/officeart/2005/8/layout/vList3"/>
    <dgm:cxn modelId="{EB888FBB-6769-4B69-A66A-57070534A557}" type="presParOf" srcId="{979EDF5E-94AA-4DF4-B837-53A3739A36B3}" destId="{8BA6D069-C717-4631-8A0F-380FFC04304B}" srcOrd="1" destOrd="0" presId="urn:microsoft.com/office/officeart/2005/8/layout/vList3"/>
    <dgm:cxn modelId="{F59298F7-5898-4943-A224-45B9C878F80C}" type="presParOf" srcId="{979EDF5E-94AA-4DF4-B837-53A3739A36B3}" destId="{263F8185-A3DD-49A2-B848-363C9A2D9A07}" srcOrd="2" destOrd="0" presId="urn:microsoft.com/office/officeart/2005/8/layout/vList3"/>
    <dgm:cxn modelId="{59018DAA-16F2-4413-9FDC-321E8647F1CD}" type="presParOf" srcId="{263F8185-A3DD-49A2-B848-363C9A2D9A07}" destId="{32BCC1E5-39D3-4084-9308-EE7F7273A8DF}" srcOrd="0" destOrd="0" presId="urn:microsoft.com/office/officeart/2005/8/layout/vList3"/>
    <dgm:cxn modelId="{B0A29F25-E3A6-4BD3-807B-C8085394647D}" type="presParOf" srcId="{263F8185-A3DD-49A2-B848-363C9A2D9A07}" destId="{F44ED856-3F62-4F65-9A2E-582D1BC031DD}" srcOrd="1" destOrd="0" presId="urn:microsoft.com/office/officeart/2005/8/layout/vList3"/>
    <dgm:cxn modelId="{81E2B87C-DD02-4829-9071-B3B5BB90FDA6}" type="presParOf" srcId="{979EDF5E-94AA-4DF4-B837-53A3739A36B3}" destId="{623A1AD1-8E41-4BB4-A8B9-6C84F66C2FDE}" srcOrd="3" destOrd="0" presId="urn:microsoft.com/office/officeart/2005/8/layout/vList3"/>
    <dgm:cxn modelId="{DF3F080B-A411-4092-AE52-8BEDE6BF2993}" type="presParOf" srcId="{979EDF5E-94AA-4DF4-B837-53A3739A36B3}" destId="{E46F3A95-D732-4CD0-9990-B6AE00B8C9DA}" srcOrd="4" destOrd="0" presId="urn:microsoft.com/office/officeart/2005/8/layout/vList3"/>
    <dgm:cxn modelId="{0F830936-1294-49B3-AB39-73CE0B04534A}" type="presParOf" srcId="{E46F3A95-D732-4CD0-9990-B6AE00B8C9DA}" destId="{C46AEC35-4091-43F0-BD16-7C862B7F482D}" srcOrd="0" destOrd="0" presId="urn:microsoft.com/office/officeart/2005/8/layout/vList3"/>
    <dgm:cxn modelId="{E103B17A-589E-4923-A32F-9747C51BE634}" type="presParOf" srcId="{E46F3A95-D732-4CD0-9990-B6AE00B8C9DA}" destId="{43EAF9BA-988A-4B0E-B73C-E591F9B01032}" srcOrd="1" destOrd="0" presId="urn:microsoft.com/office/officeart/2005/8/layout/vList3"/>
    <dgm:cxn modelId="{024DBAD7-4A5D-418B-93A1-04B7436CEB0C}" type="presParOf" srcId="{979EDF5E-94AA-4DF4-B837-53A3739A36B3}" destId="{5D301324-9334-4871-8072-6CEA6AEB596C}" srcOrd="5" destOrd="0" presId="urn:microsoft.com/office/officeart/2005/8/layout/vList3"/>
    <dgm:cxn modelId="{575E91B3-93ED-4CCB-8BC2-F419F1C65F8B}" type="presParOf" srcId="{979EDF5E-94AA-4DF4-B837-53A3739A36B3}" destId="{CF233360-D631-441E-AD72-5D89C9B5B492}" srcOrd="6" destOrd="0" presId="urn:microsoft.com/office/officeart/2005/8/layout/vList3"/>
    <dgm:cxn modelId="{B69C2D22-ACCC-4931-A04F-98F02FAF546E}" type="presParOf" srcId="{CF233360-D631-441E-AD72-5D89C9B5B492}" destId="{27C435F4-03B3-4B2C-A241-4D6A64FDAC91}" srcOrd="0" destOrd="0" presId="urn:microsoft.com/office/officeart/2005/8/layout/vList3"/>
    <dgm:cxn modelId="{1DAC7369-8EDC-4A3C-B535-2930A3C4C2C6}" type="presParOf" srcId="{CF233360-D631-441E-AD72-5D89C9B5B492}" destId="{4C9BECC3-99B8-4BEB-BBD3-700568101A8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FD3934-96F9-4B29-A647-39DEA5AC6C1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60FBC5F-2852-419A-B5B8-6AD4F764E7D7}">
      <dgm:prSet phldrT="[Текст]" custT="1"/>
      <dgm:spPr>
        <a:solidFill>
          <a:schemeClr val="accent2">
            <a:lumMod val="60000"/>
            <a:lumOff val="40000"/>
            <a:alpha val="28627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9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Объективность</a:t>
          </a:r>
          <a:endParaRPr lang="ru-RU" sz="900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4F45D4-7160-4112-8730-D84C39D058C5}" type="parTrans" cxnId="{9D07D184-A15A-4DC8-9100-336AF7DCE3B1}">
      <dgm:prSet/>
      <dgm:spPr/>
      <dgm:t>
        <a:bodyPr/>
        <a:lstStyle/>
        <a:p>
          <a:endParaRPr lang="ru-RU"/>
        </a:p>
      </dgm:t>
    </dgm:pt>
    <dgm:pt modelId="{78EC2C51-4AE8-46AA-A75C-E88DD4421092}" type="sibTrans" cxnId="{9D07D184-A15A-4DC8-9100-336AF7DCE3B1}">
      <dgm:prSet/>
      <dgm:spPr/>
      <dgm:t>
        <a:bodyPr/>
        <a:lstStyle/>
        <a:p>
          <a:endParaRPr lang="ru-RU"/>
        </a:p>
      </dgm:t>
    </dgm:pt>
    <dgm:pt modelId="{2CBD75AC-9B13-4C4F-A6DE-539F915D733E}">
      <dgm:prSet phldrT="[Текст]"/>
      <dgm:spPr>
        <a:solidFill>
          <a:schemeClr val="tx1">
            <a:lumMod val="40000"/>
            <a:lumOff val="60000"/>
            <a:alpha val="88000"/>
          </a:schemeClr>
        </a:solidFill>
      </dgm:spPr>
      <dgm:t>
        <a:bodyPr/>
        <a:lstStyle/>
        <a:p>
          <a:endParaRPr lang="ru-RU" dirty="0"/>
        </a:p>
      </dgm:t>
    </dgm:pt>
    <dgm:pt modelId="{0AF97D18-DB98-4E77-B46E-E364AF758896}" type="parTrans" cxnId="{E5C85501-E955-4B71-8538-FD71C9B92AD7}">
      <dgm:prSet/>
      <dgm:spPr/>
      <dgm:t>
        <a:bodyPr/>
        <a:lstStyle/>
        <a:p>
          <a:endParaRPr lang="ru-RU"/>
        </a:p>
      </dgm:t>
    </dgm:pt>
    <dgm:pt modelId="{BD993E9E-D089-4969-8FAA-7CE3081B6B43}" type="sibTrans" cxnId="{E5C85501-E955-4B71-8538-FD71C9B92AD7}">
      <dgm:prSet/>
      <dgm:spPr/>
      <dgm:t>
        <a:bodyPr/>
        <a:lstStyle/>
        <a:p>
          <a:endParaRPr lang="ru-RU"/>
        </a:p>
      </dgm:t>
    </dgm:pt>
    <dgm:pt modelId="{A10AD6C1-2061-440E-8DDB-31F5FFF01E85}">
      <dgm:prSet phldrT="[Текст]" custT="1"/>
      <dgm:spPr>
        <a:solidFill>
          <a:srgbClr val="66FF66">
            <a:alpha val="17255"/>
          </a:srgbClr>
        </a:solidFill>
      </dgm:spPr>
      <dgm:t>
        <a:bodyPr/>
        <a:lstStyle/>
        <a:p>
          <a:endParaRPr lang="ru-RU" sz="1400" b="1" dirty="0"/>
        </a:p>
      </dgm:t>
    </dgm:pt>
    <dgm:pt modelId="{9D5039FA-F83D-4C9C-8200-C0E483ADBBE1}" type="parTrans" cxnId="{AA92BD88-9A59-4E50-9739-75848F8CB1E3}">
      <dgm:prSet/>
      <dgm:spPr/>
      <dgm:t>
        <a:bodyPr/>
        <a:lstStyle/>
        <a:p>
          <a:endParaRPr lang="ru-RU"/>
        </a:p>
      </dgm:t>
    </dgm:pt>
    <dgm:pt modelId="{76A0BDB3-CD32-4982-A119-7E621C82C7DC}" type="sibTrans" cxnId="{AA92BD88-9A59-4E50-9739-75848F8CB1E3}">
      <dgm:prSet/>
      <dgm:spPr/>
      <dgm:t>
        <a:bodyPr/>
        <a:lstStyle/>
        <a:p>
          <a:endParaRPr lang="ru-RU"/>
        </a:p>
      </dgm:t>
    </dgm:pt>
    <dgm:pt modelId="{96354C00-3205-4EEF-86F8-12CC55BD844A}">
      <dgm:prSet custT="1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ru-RU" sz="9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Риск-ориентированный подход</a:t>
          </a:r>
          <a:endParaRPr lang="ru-RU" sz="900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D3E33-9BF4-4CCA-A2CC-3DACCD4B6238}" type="parTrans" cxnId="{1B6B28B7-E032-4FBF-9530-98C794C3E85E}">
      <dgm:prSet/>
      <dgm:spPr/>
      <dgm:t>
        <a:bodyPr/>
        <a:lstStyle/>
        <a:p>
          <a:endParaRPr lang="ru-RU"/>
        </a:p>
      </dgm:t>
    </dgm:pt>
    <dgm:pt modelId="{15F399BA-EE99-466C-99CE-4D6ADC2EE7AD}" type="sibTrans" cxnId="{1B6B28B7-E032-4FBF-9530-98C794C3E85E}">
      <dgm:prSet/>
      <dgm:spPr/>
      <dgm:t>
        <a:bodyPr/>
        <a:lstStyle/>
        <a:p>
          <a:endParaRPr lang="ru-RU"/>
        </a:p>
      </dgm:t>
    </dgm:pt>
    <dgm:pt modelId="{3D293343-B570-47A3-B49C-815E49806618}" type="pres">
      <dgm:prSet presAssocID="{CDFD3934-96F9-4B29-A647-39DEA5AC6C1E}" presName="compositeShape" presStyleCnt="0">
        <dgm:presLayoutVars>
          <dgm:chMax val="7"/>
          <dgm:dir/>
          <dgm:resizeHandles val="exact"/>
        </dgm:presLayoutVars>
      </dgm:prSet>
      <dgm:spPr/>
    </dgm:pt>
    <dgm:pt modelId="{43E1FFEA-82A7-42B6-AADC-037C8CBF71C9}" type="pres">
      <dgm:prSet presAssocID="{560FBC5F-2852-419A-B5B8-6AD4F764E7D7}" presName="circ1" presStyleLbl="vennNode1" presStyleIdx="0" presStyleCnt="4" custScaleX="112440" custScaleY="100629"/>
      <dgm:spPr/>
      <dgm:t>
        <a:bodyPr/>
        <a:lstStyle/>
        <a:p>
          <a:endParaRPr lang="ru-RU"/>
        </a:p>
      </dgm:t>
    </dgm:pt>
    <dgm:pt modelId="{619947A8-4898-4867-8536-2CF8C7B44140}" type="pres">
      <dgm:prSet presAssocID="{560FBC5F-2852-419A-B5B8-6AD4F764E7D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75D67-D816-4EF1-A0AD-63F2A525C306}" type="pres">
      <dgm:prSet presAssocID="{2CBD75AC-9B13-4C4F-A6DE-539F915D733E}" presName="circ2" presStyleLbl="vennNode1" presStyleIdx="1" presStyleCnt="4" custScaleX="108012" custLinFactNeighborX="-1176" custLinFactNeighborY="-1093"/>
      <dgm:spPr/>
      <dgm:t>
        <a:bodyPr/>
        <a:lstStyle/>
        <a:p>
          <a:endParaRPr lang="ru-RU"/>
        </a:p>
      </dgm:t>
    </dgm:pt>
    <dgm:pt modelId="{7E0CD78D-1432-407E-9387-3D0BE90D41B3}" type="pres">
      <dgm:prSet presAssocID="{2CBD75AC-9B13-4C4F-A6DE-539F915D73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26C0A-0AF4-48F3-B37A-1AD500A37BEE}" type="pres">
      <dgm:prSet presAssocID="{96354C00-3205-4EEF-86F8-12CC55BD844A}" presName="circ3" presStyleLbl="vennNode1" presStyleIdx="2" presStyleCnt="4" custScaleX="112433" custScaleY="95271" custLinFactNeighborX="-1703" custLinFactNeighborY="5929"/>
      <dgm:spPr/>
      <dgm:t>
        <a:bodyPr/>
        <a:lstStyle/>
        <a:p>
          <a:endParaRPr lang="ru-RU"/>
        </a:p>
      </dgm:t>
    </dgm:pt>
    <dgm:pt modelId="{C1320771-6EC9-4503-B04F-F2EE74A31B32}" type="pres">
      <dgm:prSet presAssocID="{96354C00-3205-4EEF-86F8-12CC55BD844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DF7B1-41AF-4D2D-945E-A44F4E44E7F9}" type="pres">
      <dgm:prSet presAssocID="{A10AD6C1-2061-440E-8DDB-31F5FFF01E85}" presName="circ4" presStyleLbl="vennNode1" presStyleIdx="3" presStyleCnt="4" custScaleX="107722" custLinFactNeighborX="-7027" custLinFactNeighborY="-1339"/>
      <dgm:spPr/>
      <dgm:t>
        <a:bodyPr/>
        <a:lstStyle/>
        <a:p>
          <a:endParaRPr lang="ru-RU"/>
        </a:p>
      </dgm:t>
    </dgm:pt>
    <dgm:pt modelId="{DE12CF21-6C0E-4580-B7BE-936CF33EFD7C}" type="pres">
      <dgm:prSet presAssocID="{A10AD6C1-2061-440E-8DDB-31F5FFF01E8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026280-995E-4502-8996-BDE1E451635E}" type="presOf" srcId="{96354C00-3205-4EEF-86F8-12CC55BD844A}" destId="{C1320771-6EC9-4503-B04F-F2EE74A31B32}" srcOrd="1" destOrd="0" presId="urn:microsoft.com/office/officeart/2005/8/layout/venn1"/>
    <dgm:cxn modelId="{AC9D22D8-CAD2-4E59-8AB8-05996B4B7EAE}" type="presOf" srcId="{96354C00-3205-4EEF-86F8-12CC55BD844A}" destId="{E4926C0A-0AF4-48F3-B37A-1AD500A37BEE}" srcOrd="0" destOrd="0" presId="urn:microsoft.com/office/officeart/2005/8/layout/venn1"/>
    <dgm:cxn modelId="{E5C85501-E955-4B71-8538-FD71C9B92AD7}" srcId="{CDFD3934-96F9-4B29-A647-39DEA5AC6C1E}" destId="{2CBD75AC-9B13-4C4F-A6DE-539F915D733E}" srcOrd="1" destOrd="0" parTransId="{0AF97D18-DB98-4E77-B46E-E364AF758896}" sibTransId="{BD993E9E-D089-4969-8FAA-7CE3081B6B43}"/>
    <dgm:cxn modelId="{BEEE2E94-0C28-4926-B40F-CD78024860AD}" type="presOf" srcId="{CDFD3934-96F9-4B29-A647-39DEA5AC6C1E}" destId="{3D293343-B570-47A3-B49C-815E49806618}" srcOrd="0" destOrd="0" presId="urn:microsoft.com/office/officeart/2005/8/layout/venn1"/>
    <dgm:cxn modelId="{A260B374-5009-4891-9DEB-5D00DB00E019}" type="presOf" srcId="{560FBC5F-2852-419A-B5B8-6AD4F764E7D7}" destId="{619947A8-4898-4867-8536-2CF8C7B44140}" srcOrd="1" destOrd="0" presId="urn:microsoft.com/office/officeart/2005/8/layout/venn1"/>
    <dgm:cxn modelId="{ADA1FA58-5FBF-4BCE-81F9-31D1DE0F71E2}" type="presOf" srcId="{560FBC5F-2852-419A-B5B8-6AD4F764E7D7}" destId="{43E1FFEA-82A7-42B6-AADC-037C8CBF71C9}" srcOrd="0" destOrd="0" presId="urn:microsoft.com/office/officeart/2005/8/layout/venn1"/>
    <dgm:cxn modelId="{AA92BD88-9A59-4E50-9739-75848F8CB1E3}" srcId="{CDFD3934-96F9-4B29-A647-39DEA5AC6C1E}" destId="{A10AD6C1-2061-440E-8DDB-31F5FFF01E85}" srcOrd="3" destOrd="0" parTransId="{9D5039FA-F83D-4C9C-8200-C0E483ADBBE1}" sibTransId="{76A0BDB3-CD32-4982-A119-7E621C82C7DC}"/>
    <dgm:cxn modelId="{1B6B28B7-E032-4FBF-9530-98C794C3E85E}" srcId="{CDFD3934-96F9-4B29-A647-39DEA5AC6C1E}" destId="{96354C00-3205-4EEF-86F8-12CC55BD844A}" srcOrd="2" destOrd="0" parTransId="{954D3E33-9BF4-4CCA-A2CC-3DACCD4B6238}" sibTransId="{15F399BA-EE99-466C-99CE-4D6ADC2EE7AD}"/>
    <dgm:cxn modelId="{9BCF1530-E66F-45C5-9FEF-05DC77257ED7}" type="presOf" srcId="{2CBD75AC-9B13-4C4F-A6DE-539F915D733E}" destId="{02075D67-D816-4EF1-A0AD-63F2A525C306}" srcOrd="0" destOrd="0" presId="urn:microsoft.com/office/officeart/2005/8/layout/venn1"/>
    <dgm:cxn modelId="{B2B46A82-9B73-4F86-BF3A-8A4F1D4D02B4}" type="presOf" srcId="{A10AD6C1-2061-440E-8DDB-31F5FFF01E85}" destId="{F59DF7B1-41AF-4D2D-945E-A44F4E44E7F9}" srcOrd="0" destOrd="0" presId="urn:microsoft.com/office/officeart/2005/8/layout/venn1"/>
    <dgm:cxn modelId="{9D07D184-A15A-4DC8-9100-336AF7DCE3B1}" srcId="{CDFD3934-96F9-4B29-A647-39DEA5AC6C1E}" destId="{560FBC5F-2852-419A-B5B8-6AD4F764E7D7}" srcOrd="0" destOrd="0" parTransId="{424F45D4-7160-4112-8730-D84C39D058C5}" sibTransId="{78EC2C51-4AE8-46AA-A75C-E88DD4421092}"/>
    <dgm:cxn modelId="{C458F0E3-65B6-49FE-ADEA-54ED6C08BC45}" type="presOf" srcId="{2CBD75AC-9B13-4C4F-A6DE-539F915D733E}" destId="{7E0CD78D-1432-407E-9387-3D0BE90D41B3}" srcOrd="1" destOrd="0" presId="urn:microsoft.com/office/officeart/2005/8/layout/venn1"/>
    <dgm:cxn modelId="{D77D41E5-D348-46E6-80EF-A52901EB6B1B}" type="presOf" srcId="{A10AD6C1-2061-440E-8DDB-31F5FFF01E85}" destId="{DE12CF21-6C0E-4580-B7BE-936CF33EFD7C}" srcOrd="1" destOrd="0" presId="urn:microsoft.com/office/officeart/2005/8/layout/venn1"/>
    <dgm:cxn modelId="{7BAA8E9C-3A74-499F-9B46-C34B70167CB7}" type="presParOf" srcId="{3D293343-B570-47A3-B49C-815E49806618}" destId="{43E1FFEA-82A7-42B6-AADC-037C8CBF71C9}" srcOrd="0" destOrd="0" presId="urn:microsoft.com/office/officeart/2005/8/layout/venn1"/>
    <dgm:cxn modelId="{67246956-AA5C-45AB-9C03-EE59711CA076}" type="presParOf" srcId="{3D293343-B570-47A3-B49C-815E49806618}" destId="{619947A8-4898-4867-8536-2CF8C7B44140}" srcOrd="1" destOrd="0" presId="urn:microsoft.com/office/officeart/2005/8/layout/venn1"/>
    <dgm:cxn modelId="{81B98366-8EE5-4F34-8843-DB56773C81A9}" type="presParOf" srcId="{3D293343-B570-47A3-B49C-815E49806618}" destId="{02075D67-D816-4EF1-A0AD-63F2A525C306}" srcOrd="2" destOrd="0" presId="urn:microsoft.com/office/officeart/2005/8/layout/venn1"/>
    <dgm:cxn modelId="{4F36B21F-1FB9-40EE-BF9A-7DA6B2E69CB0}" type="presParOf" srcId="{3D293343-B570-47A3-B49C-815E49806618}" destId="{7E0CD78D-1432-407E-9387-3D0BE90D41B3}" srcOrd="3" destOrd="0" presId="urn:microsoft.com/office/officeart/2005/8/layout/venn1"/>
    <dgm:cxn modelId="{5388EFA9-93A4-4D2F-98A3-47B3BA02CAEB}" type="presParOf" srcId="{3D293343-B570-47A3-B49C-815E49806618}" destId="{E4926C0A-0AF4-48F3-B37A-1AD500A37BEE}" srcOrd="4" destOrd="0" presId="urn:microsoft.com/office/officeart/2005/8/layout/venn1"/>
    <dgm:cxn modelId="{0CCC1C65-72B0-4C27-AA73-3E1C6C5B5E8E}" type="presParOf" srcId="{3D293343-B570-47A3-B49C-815E49806618}" destId="{C1320771-6EC9-4503-B04F-F2EE74A31B32}" srcOrd="5" destOrd="0" presId="urn:microsoft.com/office/officeart/2005/8/layout/venn1"/>
    <dgm:cxn modelId="{B97FA336-0CE6-4E22-A26A-A63B9700AAEF}" type="presParOf" srcId="{3D293343-B570-47A3-B49C-815E49806618}" destId="{F59DF7B1-41AF-4D2D-945E-A44F4E44E7F9}" srcOrd="6" destOrd="0" presId="urn:microsoft.com/office/officeart/2005/8/layout/venn1"/>
    <dgm:cxn modelId="{1CC563E0-29A5-40A2-8951-CBE825C50E5B}" type="presParOf" srcId="{3D293343-B570-47A3-B49C-815E49806618}" destId="{DE12CF21-6C0E-4580-B7BE-936CF33EFD7C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51350-8381-4273-A3BC-278017F145DC}">
      <dsp:nvSpPr>
        <dsp:cNvPr id="0" name=""/>
        <dsp:cNvSpPr/>
      </dsp:nvSpPr>
      <dsp:spPr>
        <a:xfrm rot="10800000">
          <a:off x="783239" y="37"/>
          <a:ext cx="7636693" cy="69187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09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данных о нарушениях страховой организацией законодательства Российской Федерации и нормативных актов Банка России, в том числе в сфере ПОД/ФТ</a:t>
          </a:r>
        </a:p>
      </dsp:txBody>
      <dsp:txXfrm rot="10800000">
        <a:off x="956208" y="37"/>
        <a:ext cx="7463724" cy="691878"/>
      </dsp:txXfrm>
    </dsp:sp>
    <dsp:sp modelId="{FCE31A0A-6FED-4B4C-955B-9A47901B1764}">
      <dsp:nvSpPr>
        <dsp:cNvPr id="0" name=""/>
        <dsp:cNvSpPr/>
      </dsp:nvSpPr>
      <dsp:spPr>
        <a:xfrm>
          <a:off x="435807" y="37"/>
          <a:ext cx="691878" cy="69187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ED856-3F62-4F65-9A2E-582D1BC031DD}">
      <dsp:nvSpPr>
        <dsp:cNvPr id="0" name=""/>
        <dsp:cNvSpPr/>
      </dsp:nvSpPr>
      <dsp:spPr>
        <a:xfrm rot="10800000">
          <a:off x="923907" y="867692"/>
          <a:ext cx="7496025" cy="69187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09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финансовой устойчивости, финансового состояния, платежеспособности страховой организации и перспектив ее деятельности, в том числе подверженности рискам, качества управления, включая организацию управления рисками и внутреннего контроля</a:t>
          </a:r>
        </a:p>
      </dsp:txBody>
      <dsp:txXfrm rot="10800000">
        <a:off x="1096876" y="867692"/>
        <a:ext cx="7323056" cy="691878"/>
      </dsp:txXfrm>
    </dsp:sp>
    <dsp:sp modelId="{32BCC1E5-39D3-4084-9308-EE7F7273A8DF}">
      <dsp:nvSpPr>
        <dsp:cNvPr id="0" name=""/>
        <dsp:cNvSpPr/>
      </dsp:nvSpPr>
      <dsp:spPr>
        <a:xfrm>
          <a:off x="435503" y="875337"/>
          <a:ext cx="691878" cy="69187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AF9BA-988A-4B0E-B73C-E591F9B01032}">
      <dsp:nvSpPr>
        <dsp:cNvPr id="0" name=""/>
        <dsp:cNvSpPr/>
      </dsp:nvSpPr>
      <dsp:spPr>
        <a:xfrm rot="10800000">
          <a:off x="830760" y="1751980"/>
          <a:ext cx="7595320" cy="76662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09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Обращения органов исполнительной власти, правоохранительных органов в случаях, предусмотренных законодательством, а также иностранного регулятора финансового рынка</a:t>
          </a:r>
        </a:p>
      </dsp:txBody>
      <dsp:txXfrm rot="10800000">
        <a:off x="1022417" y="1751980"/>
        <a:ext cx="7403663" cy="766628"/>
      </dsp:txXfrm>
    </dsp:sp>
    <dsp:sp modelId="{C46AEC35-4091-43F0-BD16-7C862B7F482D}">
      <dsp:nvSpPr>
        <dsp:cNvPr id="0" name=""/>
        <dsp:cNvSpPr/>
      </dsp:nvSpPr>
      <dsp:spPr>
        <a:xfrm>
          <a:off x="475299" y="1798149"/>
          <a:ext cx="691878" cy="69187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BECC3-99B8-4BEB-BBD3-700568101A85}">
      <dsp:nvSpPr>
        <dsp:cNvPr id="0" name=""/>
        <dsp:cNvSpPr/>
      </dsp:nvSpPr>
      <dsp:spPr>
        <a:xfrm rot="10800000">
          <a:off x="969733" y="2667284"/>
          <a:ext cx="7450227" cy="69187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09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Выявление фактов, свидетельствующих о возможной недостоверности учета (отчетности) поднадзорных организаций</a:t>
          </a:r>
          <a:endParaRPr lang="ru-RU" sz="12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142702" y="2667284"/>
        <a:ext cx="7277258" cy="691878"/>
      </dsp:txXfrm>
    </dsp:sp>
    <dsp:sp modelId="{27C435F4-03B3-4B2C-A241-4D6A64FDAC91}">
      <dsp:nvSpPr>
        <dsp:cNvPr id="0" name=""/>
        <dsp:cNvSpPr/>
      </dsp:nvSpPr>
      <dsp:spPr>
        <a:xfrm>
          <a:off x="495122" y="2686961"/>
          <a:ext cx="691878" cy="691878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1FFEA-82A7-42B6-AADC-037C8CBF71C9}">
      <dsp:nvSpPr>
        <dsp:cNvPr id="0" name=""/>
        <dsp:cNvSpPr/>
      </dsp:nvSpPr>
      <dsp:spPr>
        <a:xfrm>
          <a:off x="1527736" y="29936"/>
          <a:ext cx="1141781" cy="1021845"/>
        </a:xfrm>
        <a:prstGeom prst="ellipse">
          <a:avLst/>
        </a:prstGeom>
        <a:solidFill>
          <a:schemeClr val="accent2">
            <a:lumMod val="60000"/>
            <a:lumOff val="40000"/>
            <a:alpha val="28627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Объективность</a:t>
          </a:r>
          <a:endParaRPr lang="ru-RU" sz="9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9480" y="167492"/>
        <a:ext cx="878293" cy="324239"/>
      </dsp:txXfrm>
    </dsp:sp>
    <dsp:sp modelId="{02075D67-D816-4EF1-A0AD-63F2A525C306}">
      <dsp:nvSpPr>
        <dsp:cNvPr id="0" name=""/>
        <dsp:cNvSpPr/>
      </dsp:nvSpPr>
      <dsp:spPr>
        <a:xfrm>
          <a:off x="1987421" y="471176"/>
          <a:ext cx="1096816" cy="1015458"/>
        </a:xfrm>
        <a:prstGeom prst="ellipse">
          <a:avLst/>
        </a:prstGeom>
        <a:solidFill>
          <a:schemeClr val="tx1">
            <a:lumMod val="40000"/>
            <a:lumOff val="60000"/>
            <a:alpha val="8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900" kern="1200" dirty="0"/>
        </a:p>
      </dsp:txBody>
      <dsp:txXfrm>
        <a:off x="2578015" y="588344"/>
        <a:ext cx="421852" cy="781121"/>
      </dsp:txXfrm>
    </dsp:sp>
    <dsp:sp modelId="{E4926C0A-0AF4-48F3-B37A-1AD500A37BEE}">
      <dsp:nvSpPr>
        <dsp:cNvPr id="0" name=""/>
        <dsp:cNvSpPr/>
      </dsp:nvSpPr>
      <dsp:spPr>
        <a:xfrm>
          <a:off x="1510478" y="985366"/>
          <a:ext cx="1141709" cy="967437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Риск-ориентированный подход</a:t>
          </a:r>
          <a:endParaRPr lang="ru-RU" sz="9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2214" y="1515596"/>
        <a:ext cx="878238" cy="306975"/>
      </dsp:txXfrm>
    </dsp:sp>
    <dsp:sp modelId="{F59DF7B1-41AF-4D2D-945E-A44F4E44E7F9}">
      <dsp:nvSpPr>
        <dsp:cNvPr id="0" name=""/>
        <dsp:cNvSpPr/>
      </dsp:nvSpPr>
      <dsp:spPr>
        <a:xfrm>
          <a:off x="1031189" y="468678"/>
          <a:ext cx="1093871" cy="1015458"/>
        </a:xfrm>
        <a:prstGeom prst="ellipse">
          <a:avLst/>
        </a:prstGeom>
        <a:solidFill>
          <a:srgbClr val="66FF66">
            <a:alpha val="17255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>
        <a:off x="1115333" y="585846"/>
        <a:ext cx="420719" cy="781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505" y="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7D7F8-E186-41C0-8108-4B7058649E85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275" y="739775"/>
            <a:ext cx="6588125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7068" y="4691024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4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505" y="9380334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615EC-BA15-4258-B497-9A294E3E5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15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615EC-BA15-4258-B497-9A294E3E591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4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BED171-B486-4932-ADAF-CBA1E290F38C}" type="slidenum">
              <a:rPr lang="ru-RU" altLang="ru-RU" smtClean="0">
                <a:latin typeface="Calibri" pitchFamily="34" charset="0"/>
              </a:rPr>
              <a:pPr eaLnBrk="1" hangingPunct="1"/>
              <a:t>4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615EC-BA15-4258-B497-9A294E3E591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74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BED171-B486-4932-ADAF-CBA1E290F38C}" type="slidenum">
              <a:rPr lang="ru-RU" altLang="ru-RU" smtClean="0">
                <a:latin typeface="Calibri" pitchFamily="34" charset="0"/>
              </a:rPr>
              <a:pPr eaLnBrk="1" hangingPunct="1"/>
              <a:t>6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615EC-BA15-4258-B497-9A294E3E591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6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BRF_titul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5611"/>
            <a:ext cx="9144000" cy="20574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078893"/>
            <a:ext cx="9144000" cy="2064609"/>
          </a:xfrm>
          <a:prstGeom prst="rect">
            <a:avLst/>
          </a:prstGeom>
          <a:solidFill>
            <a:schemeClr val="accent6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4000" cy="102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51408" y="4196149"/>
            <a:ext cx="4324864" cy="49427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51408" y="3089189"/>
            <a:ext cx="4324865" cy="1019433"/>
          </a:xfrm>
        </p:spPr>
        <p:txBody>
          <a:bodyPr anchor="b">
            <a:norm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Date Placeholder 26"/>
          <p:cNvSpPr>
            <a:spLocks noGrp="1"/>
          </p:cNvSpPr>
          <p:nvPr>
            <p:ph type="dt" sz="half" idx="2"/>
          </p:nvPr>
        </p:nvSpPr>
        <p:spPr>
          <a:xfrm>
            <a:off x="4576119" y="4736373"/>
            <a:ext cx="2133600" cy="27384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411892" y="4196148"/>
            <a:ext cx="4058226" cy="499420"/>
          </a:xfrm>
        </p:spPr>
        <p:txBody>
          <a:bodyPr>
            <a:noAutofit/>
          </a:bodyPr>
          <a:lstStyle>
            <a:lvl1pPr marL="0" indent="0" algn="r">
              <a:buNone/>
              <a:defRPr sz="1500" baseline="0">
                <a:solidFill>
                  <a:schemeClr val="bg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Введите имя автора презентации</a:t>
            </a:r>
            <a:endParaRPr lang="ru-RU" dirty="0"/>
          </a:p>
        </p:txBody>
      </p:sp>
      <p:pic>
        <p:nvPicPr>
          <p:cNvPr id="12" name="Picture 11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33" y="-231687"/>
            <a:ext cx="2737532" cy="151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4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4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078893"/>
            <a:ext cx="9144000" cy="2064609"/>
          </a:xfrm>
          <a:prstGeom prst="rect">
            <a:avLst/>
          </a:prstGeom>
          <a:solidFill>
            <a:srgbClr val="AB5253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02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1" y="3089190"/>
            <a:ext cx="3938588" cy="556054"/>
          </a:xfrm>
        </p:spPr>
        <p:txBody>
          <a:bodyPr anchor="b"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1" y="3707029"/>
            <a:ext cx="3938588" cy="86021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E7E6E6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2" name="Picture 11" descr="CBRF-Razdelite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730"/>
            <a:ext cx="9144000" cy="2055600"/>
          </a:xfrm>
          <a:prstGeom prst="rect">
            <a:avLst/>
          </a:prstGeom>
        </p:spPr>
      </p:pic>
      <p:pic>
        <p:nvPicPr>
          <p:cNvPr id="11" name="Picture 10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33" y="-231687"/>
            <a:ext cx="2737532" cy="151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4149296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9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7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0595" y="906163"/>
            <a:ext cx="4947852" cy="535460"/>
          </a:xfrm>
        </p:spPr>
        <p:txBody>
          <a:bodyPr anchor="t">
            <a:normAutofit/>
          </a:bodyPr>
          <a:lstStyle>
            <a:lvl1pPr>
              <a:defRPr sz="15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7703" y="906163"/>
            <a:ext cx="3016947" cy="3777950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30595" y="1585786"/>
            <a:ext cx="4947852" cy="3104282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070" y="951310"/>
            <a:ext cx="8425568" cy="3780234"/>
          </a:xfrm>
        </p:spPr>
        <p:txBody>
          <a:bodyPr/>
          <a:lstStyle>
            <a:lvl1pPr>
              <a:spcBef>
                <a:spcPts val="500"/>
              </a:spcBef>
              <a:defRPr/>
            </a:lvl1pPr>
            <a:lvl2pPr>
              <a:spcBef>
                <a:spcPts val="500"/>
              </a:spcBef>
              <a:defRPr/>
            </a:lvl2pPr>
            <a:lvl4pPr>
              <a:spcBef>
                <a:spcPts val="300"/>
              </a:spcBef>
              <a:defRPr/>
            </a:lvl4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31F50A-80BF-40D7-839A-ADABB789F4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63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ъект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070" y="951310"/>
            <a:ext cx="8425568" cy="3132534"/>
          </a:xfrm>
        </p:spPr>
        <p:txBody>
          <a:bodyPr/>
          <a:lstStyle>
            <a:lvl1pPr>
              <a:spcBef>
                <a:spcPts val="500"/>
              </a:spcBef>
              <a:defRPr/>
            </a:lvl1pPr>
            <a:lvl2pPr>
              <a:spcBef>
                <a:spcPts val="500"/>
              </a:spcBef>
              <a:defRPr/>
            </a:lvl2pPr>
            <a:lvl4pPr>
              <a:spcBef>
                <a:spcPts val="300"/>
              </a:spcBef>
              <a:defRPr/>
            </a:lvl4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358776" y="4191930"/>
            <a:ext cx="8424863" cy="539614"/>
          </a:xfrm>
        </p:spPr>
        <p:txBody>
          <a:bodyPr/>
          <a:lstStyle>
            <a:lvl1pPr>
              <a:spcBef>
                <a:spcPts val="500"/>
              </a:spcBef>
              <a:defRPr/>
            </a:lvl1pPr>
            <a:lvl2pPr>
              <a:spcBef>
                <a:spcPts val="5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20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AFE0EBBC-FBC7-47B5-B607-3C899CE73A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0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638561"/>
            <a:ext cx="8149796" cy="66417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02736"/>
            <a:ext cx="8149796" cy="35369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137" y="299834"/>
            <a:ext cx="360178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47136" y="628521"/>
            <a:ext cx="360405" cy="0"/>
          </a:xfrm>
          <a:prstGeom prst="line">
            <a:avLst/>
          </a:prstGeom>
          <a:ln w="3175" cmpd="sng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07541" y="635665"/>
            <a:ext cx="1838067" cy="0"/>
          </a:xfrm>
          <a:prstGeom prst="line">
            <a:avLst/>
          </a:prstGeom>
          <a:ln w="285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2433638" y="628521"/>
            <a:ext cx="6344808" cy="0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609600" y="230982"/>
            <a:ext cx="0" cy="404813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flipV="1">
            <a:off x="2443163" y="230982"/>
            <a:ext cx="0" cy="404813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697707" y="392908"/>
            <a:ext cx="1709738" cy="9233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ru-RU" sz="600" cap="all" baseline="0" dirty="0" smtClean="0"/>
              <a:t>Название презентации</a:t>
            </a:r>
            <a:endParaRPr lang="en-US" sz="600" cap="all" baseline="0" dirty="0"/>
          </a:p>
        </p:txBody>
      </p:sp>
      <p:pic>
        <p:nvPicPr>
          <p:cNvPr id="5" name="Picture 4" descr="CBRF-Logo_20mm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425" y="161266"/>
            <a:ext cx="1121336" cy="32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7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66674" indent="-66674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1pPr>
      <a:lvl2pPr marL="133347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2pPr>
      <a:lvl3pPr marL="201211" indent="-67865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3pPr>
      <a:lvl4pPr marL="267884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4pPr>
      <a:lvl5pPr marL="334558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Layout" Target="../slideLayouts/slideLayout9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notesSlide" Target="../notesSlides/notesSlide5.xml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октября 2015 года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30815" y="3089189"/>
            <a:ext cx="4324865" cy="1019433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</a:t>
            </a:r>
            <a:r>
              <a:rPr kumimoji="1"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</a:t>
            </a:r>
            <a:r>
              <a:rPr kumimoji="1"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1"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</a:t>
            </a:r>
            <a:r>
              <a:rPr kumimoji="1"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страховых организаций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l" defTabSz="804649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Межрегиональная инспекция по Сибирскому федеральному округу</a:t>
            </a:r>
          </a:p>
          <a:p>
            <a:pPr lvl="0" algn="l" defTabSz="804649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инспекции Банка России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827" y="1776765"/>
            <a:ext cx="8149796" cy="138846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z="800" smtClean="0"/>
              <a:t>10</a:t>
            </a:fld>
            <a:endParaRPr lang="ru-RU" sz="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122738" y="299834"/>
            <a:ext cx="392763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00"/>
              </a:spcBef>
              <a:buFont typeface="Arial" charset="0"/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Blip>
                <a:blip r:embed="rId3"/>
              </a:buBlip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300"/>
              </a:spcBef>
              <a:buBlip>
                <a:blip r:embed="rId4"/>
              </a:buBlip>
              <a:defRPr kumimoji="1"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200"/>
              </a:spcBef>
              <a:buClr>
                <a:schemeClr val="accent1"/>
              </a:buClr>
              <a:buFont typeface="Arial" charset="0"/>
              <a:buChar char="•"/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EC77C3-B891-496E-8A37-739BAF78C13F}" type="slidenum">
              <a:rPr kumimoji="0" lang="ru-RU" altLang="ru-RU" sz="80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kumimoji="0" lang="ru-RU" altLang="ru-RU" sz="800" dirty="0" smtClean="0">
              <a:solidFill>
                <a:schemeClr val="bg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7410" y="1067824"/>
            <a:ext cx="6470974" cy="7448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проверок страховых организаций*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07485" y="2905826"/>
            <a:ext cx="4939906" cy="622899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 w="2857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первого трехгодичного цикла проверок – до 04.08.2017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707482" y="2088104"/>
            <a:ext cx="4965700" cy="526221"/>
          </a:xfrm>
          <a:prstGeom prst="rect">
            <a:avLst/>
          </a:prstGeom>
          <a:solidFill>
            <a:schemeClr val="accent1">
              <a:lumMod val="40000"/>
              <a:lumOff val="60000"/>
              <a:alpha val="69000"/>
            </a:schemeClr>
          </a:solidFill>
          <a:ln w="2857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одного раза в три года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469" name="Соединительная линия уступом 32"/>
          <p:cNvCxnSpPr>
            <a:cxnSpLocks noChangeShapeType="1"/>
          </p:cNvCxnSpPr>
          <p:nvPr/>
        </p:nvCxnSpPr>
        <p:spPr bwMode="auto">
          <a:xfrm>
            <a:off x="1835948" y="2165932"/>
            <a:ext cx="871537" cy="16073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Прямая соединительная линия 33"/>
          <p:cNvCxnSpPr>
            <a:cxnSpLocks noChangeShapeType="1"/>
          </p:cNvCxnSpPr>
          <p:nvPr/>
        </p:nvCxnSpPr>
        <p:spPr bwMode="auto">
          <a:xfrm flipV="1">
            <a:off x="1824833" y="1812672"/>
            <a:ext cx="0" cy="127125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Соединительная линия уступом 42"/>
          <p:cNvCxnSpPr>
            <a:cxnSpLocks noChangeShapeType="1"/>
          </p:cNvCxnSpPr>
          <p:nvPr/>
        </p:nvCxnSpPr>
        <p:spPr bwMode="auto">
          <a:xfrm>
            <a:off x="1824833" y="3083925"/>
            <a:ext cx="866775" cy="1333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221565" y="4393652"/>
            <a:ext cx="8022845" cy="3240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sz="900" dirty="0" smtClean="0"/>
              <a:t>* П. 1.4.1 Инструкции </a:t>
            </a:r>
            <a:r>
              <a:rPr lang="ru-RU" sz="900" dirty="0"/>
              <a:t>Банка России от 24.04.2014 </a:t>
            </a:r>
            <a:r>
              <a:rPr lang="ru-RU" sz="900" dirty="0" smtClean="0"/>
              <a:t>№ 151-И «О </a:t>
            </a:r>
            <a:r>
              <a:rPr lang="ru-RU" sz="900" dirty="0"/>
              <a:t>порядке проведения проверок деятельности </a:t>
            </a:r>
            <a:r>
              <a:rPr lang="ru-RU" sz="900" dirty="0" err="1"/>
              <a:t>некредитных</a:t>
            </a:r>
            <a:r>
              <a:rPr lang="ru-RU" sz="900" dirty="0"/>
              <a:t> финансовых организаций и саморегулируемых организаций </a:t>
            </a:r>
            <a:r>
              <a:rPr lang="ru-RU" sz="900" dirty="0" err="1"/>
              <a:t>некредитных</a:t>
            </a:r>
            <a:r>
              <a:rPr lang="ru-RU" sz="900" dirty="0"/>
              <a:t> финансовых организаций уполномоченными представителями Центрального банка Российской Федерации (Банка России</a:t>
            </a:r>
            <a:r>
              <a:rPr lang="ru-RU" sz="900" dirty="0" smtClean="0"/>
              <a:t>)»</a:t>
            </a:r>
            <a:endParaRPr lang="ru-RU" sz="9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526889" y="157317"/>
            <a:ext cx="5098027" cy="447368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/>
              <a:t>Периодичность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856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1F50A-80BF-40D7-839A-ADABB789F4FD}" type="slidenum">
              <a:rPr lang="ru-RU" sz="800" smtClean="0">
                <a:latin typeface="+mj-lt"/>
                <a:cs typeface="Times New Roman" panose="02020603050405020304" pitchFamily="18" charset="0"/>
              </a:rPr>
              <a:pPr/>
              <a:t>3</a:t>
            </a:fld>
            <a:endParaRPr lang="ru-RU" sz="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47105933"/>
              </p:ext>
            </p:extLst>
          </p:nvPr>
        </p:nvGraphicFramePr>
        <p:xfrm>
          <a:off x="251520" y="1037138"/>
          <a:ext cx="8640960" cy="3463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Ключевые основания инициирования проверок страховых </a:t>
            </a:r>
            <a:r>
              <a:rPr lang="ru-RU" sz="1400" dirty="0" smtClean="0"/>
              <a:t>организаций с </a:t>
            </a:r>
            <a:r>
              <a:rPr lang="ru-RU" sz="1400" dirty="0"/>
              <a:t>учетом риск-ориентированного подхода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Номер слайда 3"/>
          <p:cNvSpPr>
            <a:spLocks noGrp="1"/>
          </p:cNvSpPr>
          <p:nvPr>
            <p:ph type="sldNum" sz="quarter" idx="14"/>
          </p:nvPr>
        </p:nvSpPr>
        <p:spPr bwMode="auto">
          <a:xfrm>
            <a:off x="247140" y="292822"/>
            <a:ext cx="360178" cy="3752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00"/>
              </a:spcBef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Blip>
                <a:blip r:embed="rId3"/>
              </a:buBlip>
              <a:defRPr kumimoji="1"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300"/>
              </a:spcBef>
              <a:buBlip>
                <a:blip r:embed="rId4"/>
              </a:buBlip>
              <a:defRPr kumimoji="1"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kumimoji="1"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Clr>
                <a:schemeClr val="tx1"/>
              </a:buClr>
              <a:buFont typeface="Arial" pitchFamily="34" charset="0"/>
              <a:buChar char="•"/>
              <a:defRPr kumimoji="1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kumimoji="1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kumimoji="1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kumimoji="1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kumimoji="1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B44C09-CCF5-4EB4-9C3E-965C5FB6F689}" type="slidenum">
              <a:rPr kumimoji="0" lang="ru-RU" altLang="ru-RU" sz="80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kumimoji="0" lang="ru-RU" altLang="ru-RU" sz="800" dirty="0" smtClean="0">
              <a:solidFill>
                <a:schemeClr val="bg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08269" y="3493623"/>
            <a:ext cx="6034805" cy="514832"/>
          </a:xfrm>
          <a:prstGeom prst="rect">
            <a:avLst/>
          </a:prstGeom>
          <a:solidFill>
            <a:schemeClr val="accent2">
              <a:lumMod val="40000"/>
              <a:lumOff val="60000"/>
              <a:alpha val="63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Экстерриториальное привлечение работников </a:t>
            </a:r>
            <a:endParaRPr lang="en-US" sz="16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22350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участию в проверках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808270" y="2676275"/>
            <a:ext cx="6034805" cy="466018"/>
          </a:xfrm>
          <a:prstGeom prst="rect">
            <a:avLst/>
          </a:prstGeom>
          <a:solidFill>
            <a:schemeClr val="accent2">
              <a:lumMod val="60000"/>
              <a:lumOff val="40000"/>
              <a:alpha val="26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интенсивность инспекционных действий</a:t>
            </a:r>
          </a:p>
        </p:txBody>
      </p:sp>
      <p:sp>
        <p:nvSpPr>
          <p:cNvPr id="8" name="Ромб 7"/>
          <p:cNvSpPr/>
          <p:nvPr/>
        </p:nvSpPr>
        <p:spPr>
          <a:xfrm>
            <a:off x="257431" y="2745214"/>
            <a:ext cx="360182" cy="297462"/>
          </a:xfrm>
          <a:prstGeom prst="diamond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08272" y="4352517"/>
            <a:ext cx="6034805" cy="463906"/>
          </a:xfrm>
          <a:prstGeom prst="rect">
            <a:avLst/>
          </a:prstGeom>
          <a:solidFill>
            <a:schemeClr val="bg2">
              <a:lumMod val="75000"/>
              <a:alpha val="67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Многоуровневая система внутреннего контроля</a:t>
            </a:r>
          </a:p>
        </p:txBody>
      </p:sp>
      <p:sp>
        <p:nvSpPr>
          <p:cNvPr id="111" name="Ромб 110"/>
          <p:cNvSpPr/>
          <p:nvPr/>
        </p:nvSpPr>
        <p:spPr>
          <a:xfrm>
            <a:off x="248938" y="3602308"/>
            <a:ext cx="390193" cy="297462"/>
          </a:xfrm>
          <a:prstGeom prst="diamond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12" name="Ромб 111"/>
          <p:cNvSpPr/>
          <p:nvPr/>
        </p:nvSpPr>
        <p:spPr>
          <a:xfrm>
            <a:off x="267730" y="4435739"/>
            <a:ext cx="339588" cy="297462"/>
          </a:xfrm>
          <a:prstGeom prst="diamond">
            <a:avLst/>
          </a:prstGeom>
          <a:solidFill>
            <a:schemeClr val="bg2">
              <a:lumMod val="75000"/>
              <a:alpha val="63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01" name="Номер слайда 4"/>
          <p:cNvSpPr txBox="1">
            <a:spLocks/>
          </p:cNvSpPr>
          <p:nvPr/>
        </p:nvSpPr>
        <p:spPr>
          <a:xfrm>
            <a:off x="267731" y="399779"/>
            <a:ext cx="39019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804649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046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808268" y="1085707"/>
            <a:ext cx="6034805" cy="5259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базовые стандарты инспектирования для КО и НФО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8271" y="1860194"/>
            <a:ext cx="6034805" cy="525938"/>
          </a:xfrm>
          <a:prstGeom prst="rect">
            <a:avLst/>
          </a:prstGeom>
          <a:solidFill>
            <a:schemeClr val="accent5">
              <a:lumMod val="20000"/>
              <a:lumOff val="80000"/>
              <a:alpha val="68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Глубина исследования, обширные информационные ресурсы</a:t>
            </a:r>
          </a:p>
        </p:txBody>
      </p:sp>
      <p:sp>
        <p:nvSpPr>
          <p:cNvPr id="14" name="Ромб 13"/>
          <p:cNvSpPr/>
          <p:nvPr/>
        </p:nvSpPr>
        <p:spPr>
          <a:xfrm>
            <a:off x="266128" y="1974432"/>
            <a:ext cx="360180" cy="297462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5" name="Ромб 14"/>
          <p:cNvSpPr/>
          <p:nvPr/>
        </p:nvSpPr>
        <p:spPr>
          <a:xfrm>
            <a:off x="257435" y="1199945"/>
            <a:ext cx="360178" cy="297462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7652727" y="2413720"/>
            <a:ext cx="1313633" cy="991127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 w="25400">
            <a:noFill/>
          </a:ln>
          <a:extLst/>
        </p:spPr>
        <p:txBody>
          <a:bodyPr wrap="none" lIns="97740" tIns="48870" rIns="97740" bIns="4887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</a:t>
            </a:r>
          </a:p>
          <a:p>
            <a:pPr algn="ctr"/>
            <a:r>
              <a:rPr lang="ru-RU" alt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еагирование,</a:t>
            </a:r>
          </a:p>
          <a:p>
            <a:pPr algn="ctr"/>
            <a:r>
              <a:rPr lang="ru-RU" alt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ачество </a:t>
            </a:r>
          </a:p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 </a:t>
            </a:r>
            <a:endParaRPr lang="ru-RU" alt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000" dirty="0">
              <a:solidFill>
                <a:schemeClr val="bg1"/>
              </a:solidFill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7026478" y="1251930"/>
            <a:ext cx="534199" cy="3481271"/>
          </a:xfrm>
          <a:prstGeom prst="notchedRightArrow">
            <a:avLst/>
          </a:prstGeom>
          <a:solidFill>
            <a:schemeClr val="accent2">
              <a:lumMod val="60000"/>
              <a:lumOff val="40000"/>
              <a:alpha val="65000"/>
            </a:schemeClr>
          </a:solidFill>
          <a:ln w="222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Система организации инспектирования в </a:t>
            </a:r>
            <a:r>
              <a:rPr lang="ru-RU" sz="1400" dirty="0" smtClean="0"/>
              <a:t>рамках </a:t>
            </a:r>
            <a:r>
              <a:rPr lang="ru-RU" sz="1400" dirty="0" err="1" smtClean="0"/>
              <a:t>мегарегулятора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216692" y="299834"/>
            <a:ext cx="360178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kumimoji="0" lang="ru-RU" altLang="ru-RU" sz="1000" dirty="0" smtClean="0">
                <a:solidFill>
                  <a:srgbClr val="FFFFFF"/>
                </a:solidFill>
              </a:rPr>
              <a:t>5</a:t>
            </a:r>
            <a:fld id="{16ADC653-720C-47A9-BF40-C70AA98AD8EB}" type="slidenum">
              <a:rPr kumimoji="0" lang="ru-RU" altLang="ru-RU" sz="80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pPr/>
              <a:t>5</a:t>
            </a:fld>
            <a:endParaRPr kumimoji="0" lang="ru-RU" altLang="ru-RU" sz="800" dirty="0" smtClean="0">
              <a:solidFill>
                <a:schemeClr val="bg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485" name="Номер слайда 2"/>
          <p:cNvSpPr txBox="1">
            <a:spLocks/>
          </p:cNvSpPr>
          <p:nvPr/>
        </p:nvSpPr>
        <p:spPr bwMode="auto">
          <a:xfrm>
            <a:off x="84138" y="4949429"/>
            <a:ext cx="258762" cy="9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1081505-540B-4B4D-ADB5-08A251BF4964}" type="slidenum">
              <a:rPr kumimoji="0" lang="en-GB" altLang="en-GB" sz="1000" smtClean="0">
                <a:solidFill>
                  <a:srgbClr val="FFFFFF"/>
                </a:solidFill>
              </a:rPr>
              <a:pPr algn="r"/>
              <a:t>5</a:t>
            </a:fld>
            <a:endParaRPr kumimoji="0" lang="en-GB" altLang="en-GB" sz="1000" smtClean="0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14375" y="1159876"/>
            <a:ext cx="7715250" cy="436081"/>
          </a:xfrm>
          <a:prstGeom prst="rec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составу и структуре активов, принимаемых для покрытия (обеспечения) страховых резервов/собственных средств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страховщика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04593" y="3801232"/>
            <a:ext cx="7715250" cy="513056"/>
          </a:xfrm>
          <a:prstGeom prst="rect">
            <a:avLst/>
          </a:prstGeom>
          <a:solidFill>
            <a:schemeClr val="accent3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 сайте в информационно-телекоммуникационной сети «Интернет» обязательной для размещения информации о деятельности страховой организации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704592" y="1809106"/>
            <a:ext cx="7715251" cy="375903"/>
          </a:xfrm>
          <a:prstGeom prst="rect">
            <a:avLst/>
          </a:prstGeom>
          <a:solidFill>
            <a:schemeClr val="accent2">
              <a:lumMod val="75000"/>
              <a:alpha val="25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требований к составу и порядку формирования страховых резервов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78291" y="3153739"/>
            <a:ext cx="7715250" cy="3780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Ненадлежащее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обязательств по договорам страхования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14375" y="2449383"/>
            <a:ext cx="7715250" cy="502849"/>
          </a:xfrm>
          <a:prstGeom prst="rect">
            <a:avLst/>
          </a:prstGeom>
          <a:solidFill>
            <a:schemeClr val="accent4">
              <a:lumMod val="40000"/>
              <a:lumOff val="60000"/>
              <a:alpha val="69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законодательства при осуществлении внутреннего контроля в целях ПОД/ФТ</a:t>
            </a:r>
          </a:p>
        </p:txBody>
      </p:sp>
      <p:sp>
        <p:nvSpPr>
          <p:cNvPr id="21" name="Ромб 20"/>
          <p:cNvSpPr/>
          <p:nvPr/>
        </p:nvSpPr>
        <p:spPr>
          <a:xfrm>
            <a:off x="221925" y="1229185"/>
            <a:ext cx="360178" cy="297462"/>
          </a:xfrm>
          <a:prstGeom prst="diamond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2" name="Ромб 21"/>
          <p:cNvSpPr/>
          <p:nvPr/>
        </p:nvSpPr>
        <p:spPr>
          <a:xfrm>
            <a:off x="222018" y="1857023"/>
            <a:ext cx="360178" cy="297462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3" name="Ромб 22"/>
          <p:cNvSpPr/>
          <p:nvPr/>
        </p:nvSpPr>
        <p:spPr>
          <a:xfrm>
            <a:off x="213519" y="2552076"/>
            <a:ext cx="360178" cy="297462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4" name="Ромб 23"/>
          <p:cNvSpPr/>
          <p:nvPr/>
        </p:nvSpPr>
        <p:spPr>
          <a:xfrm>
            <a:off x="213519" y="3194029"/>
            <a:ext cx="360178" cy="297462"/>
          </a:xfrm>
          <a:prstGeom prst="diamond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5" name="Ромб 24"/>
          <p:cNvSpPr/>
          <p:nvPr/>
        </p:nvSpPr>
        <p:spPr>
          <a:xfrm>
            <a:off x="226551" y="3909029"/>
            <a:ext cx="360178" cy="297462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Основные нарушения, выявляемые в ходе проверок страховых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71525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Прямоугольник 104"/>
          <p:cNvSpPr/>
          <p:nvPr/>
        </p:nvSpPr>
        <p:spPr>
          <a:xfrm>
            <a:off x="803936" y="2413720"/>
            <a:ext cx="6101057" cy="466018"/>
          </a:xfrm>
          <a:prstGeom prst="rect">
            <a:avLst/>
          </a:prstGeom>
          <a:solidFill>
            <a:schemeClr val="accent6">
              <a:lumMod val="40000"/>
              <a:lumOff val="60000"/>
              <a:alpha val="34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 проблемных активов между участниками группы</a:t>
            </a:r>
          </a:p>
        </p:txBody>
      </p:sp>
      <p:sp>
        <p:nvSpPr>
          <p:cNvPr id="8" name="Ромб 7"/>
          <p:cNvSpPr/>
          <p:nvPr/>
        </p:nvSpPr>
        <p:spPr>
          <a:xfrm>
            <a:off x="318881" y="2497998"/>
            <a:ext cx="360182" cy="297462"/>
          </a:xfrm>
          <a:prstGeom prst="diamond">
            <a:avLst/>
          </a:prstGeom>
          <a:solidFill>
            <a:schemeClr val="accent6">
              <a:lumMod val="40000"/>
              <a:lumOff val="60000"/>
              <a:alpha val="24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01" name="Номер слайда 4"/>
          <p:cNvSpPr txBox="1">
            <a:spLocks/>
          </p:cNvSpPr>
          <p:nvPr/>
        </p:nvSpPr>
        <p:spPr>
          <a:xfrm>
            <a:off x="247137" y="288458"/>
            <a:ext cx="39019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804649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046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E0EBBC-FBC7-47B5-B607-3C899CE73AC6}" type="slidenum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pPr marL="0" marR="0" lvl="0" indent="0" algn="ctr" defTabSz="8046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803936" y="1791778"/>
            <a:ext cx="6082099" cy="365307"/>
          </a:xfrm>
          <a:prstGeom prst="rect">
            <a:avLst/>
          </a:prstGeom>
          <a:solidFill>
            <a:schemeClr val="accent5">
              <a:lumMod val="40000"/>
              <a:lumOff val="60000"/>
              <a:alpha val="83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Декларирование заемных ценных бумаг, как приобретенных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03936" y="1215108"/>
            <a:ext cx="6082099" cy="419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none" lIns="36000" tIns="36000" rIns="36000" bIns="36000" spcCol="1270" anchor="ctr"/>
          <a:lstStyle/>
          <a:p>
            <a:pPr algn="ctr" defTabSz="102235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Отсутствующие ценные бумаги в российских и иностранных депозитариях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Ромб 13"/>
          <p:cNvSpPr/>
          <p:nvPr/>
        </p:nvSpPr>
        <p:spPr>
          <a:xfrm>
            <a:off x="333190" y="1825700"/>
            <a:ext cx="360180" cy="297462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5" name="Ромб 14"/>
          <p:cNvSpPr/>
          <p:nvPr/>
        </p:nvSpPr>
        <p:spPr>
          <a:xfrm>
            <a:off x="324667" y="1337111"/>
            <a:ext cx="360178" cy="297462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7652727" y="2413720"/>
            <a:ext cx="1313633" cy="991127"/>
          </a:xfrm>
          <a:prstGeom prst="rect">
            <a:avLst/>
          </a:prstGeom>
          <a:solidFill>
            <a:schemeClr val="accent2">
              <a:lumMod val="60000"/>
              <a:lumOff val="40000"/>
              <a:alpha val="72000"/>
            </a:schemeClr>
          </a:solidFill>
          <a:ln w="28575">
            <a:noFill/>
          </a:ln>
          <a:extLst/>
        </p:spPr>
        <p:txBody>
          <a:bodyPr wrap="none" lIns="97740" tIns="48870" rIns="97740" bIns="4887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</a:t>
            </a:r>
          </a:p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</a:p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 </a:t>
            </a:r>
          </a:p>
          <a:p>
            <a:pPr algn="ctr"/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надзором</a:t>
            </a:r>
            <a:endParaRPr lang="ru-RU" alt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000" dirty="0">
              <a:solidFill>
                <a:schemeClr val="bg1"/>
              </a:solidFill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7026478" y="1215108"/>
            <a:ext cx="534199" cy="3667369"/>
          </a:xfrm>
          <a:prstGeom prst="notchedRightArrow">
            <a:avLst/>
          </a:prstGeom>
          <a:solidFill>
            <a:schemeClr val="accent2">
              <a:lumMod val="40000"/>
              <a:lumOff val="60000"/>
              <a:alpha val="64000"/>
            </a:scheme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803937" y="3043909"/>
            <a:ext cx="6118920" cy="413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декларируемых в учете и отчетности денежных средств 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банковских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счетах и в кассе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3937" y="3614639"/>
            <a:ext cx="6118919" cy="344581"/>
          </a:xfrm>
          <a:prstGeom prst="rect">
            <a:avLst/>
          </a:prstGeom>
          <a:solidFill>
            <a:schemeClr val="accent3">
              <a:lumMod val="60000"/>
              <a:lumOff val="40000"/>
              <a:alpha val="74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Просроченная и/или неподтвержденная дебиторская задолженность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3937" y="4081047"/>
            <a:ext cx="6101055" cy="90212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Имущество, балансовая стоимость существенно завышена, 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посредством искусственного формирования рыночной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22350">
              <a:lnSpc>
                <a:spcPct val="9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(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манипулирования рынком)</a:t>
            </a:r>
          </a:p>
        </p:txBody>
      </p:sp>
      <p:sp>
        <p:nvSpPr>
          <p:cNvPr id="24" name="Ромб 23"/>
          <p:cNvSpPr/>
          <p:nvPr/>
        </p:nvSpPr>
        <p:spPr>
          <a:xfrm>
            <a:off x="318881" y="3087359"/>
            <a:ext cx="360182" cy="297462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5" name="Ромб 24"/>
          <p:cNvSpPr/>
          <p:nvPr/>
        </p:nvSpPr>
        <p:spPr>
          <a:xfrm>
            <a:off x="318881" y="4404858"/>
            <a:ext cx="360178" cy="297462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6" name="Ромб 25"/>
          <p:cNvSpPr/>
          <p:nvPr/>
        </p:nvSpPr>
        <p:spPr>
          <a:xfrm>
            <a:off x="333190" y="3638198"/>
            <a:ext cx="360178" cy="297462"/>
          </a:xfrm>
          <a:prstGeom prst="diamond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Схемы искусственного улучшения качества активов, выявляемые в ходе проверок страховых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2410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00"/>
              </a:spcBef>
              <a:buFont typeface="Arial" charset="0"/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Blip>
                <a:blip r:embed="rId2"/>
              </a:buBlip>
              <a:defRPr kumimoji="1"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300"/>
              </a:spcBef>
              <a:buBlip>
                <a:blip r:embed="rId3"/>
              </a:buBlip>
              <a:defRPr kumimoji="1"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200"/>
              </a:spcBef>
              <a:buClr>
                <a:schemeClr val="accent1"/>
              </a:buClr>
              <a:buFont typeface="Arial" charset="0"/>
              <a:buChar char="•"/>
              <a:defRPr kumimoji="1"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kumimoji="1"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B392A72-030E-4696-BFF1-1DB812C850FD}" type="slidenum">
              <a:rPr kumimoji="0" lang="ru-RU" altLang="ru-RU" sz="10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kumimoji="0" lang="ru-RU" altLang="ru-RU" sz="1000" dirty="0" smtClean="0">
              <a:solidFill>
                <a:srgbClr val="FFFFFF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62245" y="2179007"/>
            <a:ext cx="1583322" cy="1626282"/>
          </a:xfrm>
          <a:prstGeom prst="roundRect">
            <a:avLst/>
          </a:prstGeom>
          <a:solidFill>
            <a:schemeClr val="accent4">
              <a:lumMod val="60000"/>
              <a:lumOff val="40000"/>
              <a:alpha val="69000"/>
            </a:schemeClr>
          </a:solidFill>
          <a:ln w="2222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Подтверждение/ </a:t>
            </a:r>
            <a:r>
              <a:rPr lang="ru-RU" sz="12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неподтверждение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сведений о наличии/реальной стоимости актива</a:t>
            </a:r>
            <a:endParaRPr lang="en-GB" sz="1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573304" y="1264830"/>
            <a:ext cx="4030931" cy="1025599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23000"/>
            </a:schemeClr>
          </a:solidFill>
          <a:ln w="2540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имеющейся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Банке России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545689" y="2365434"/>
            <a:ext cx="4173597" cy="1253428"/>
          </a:xfrm>
          <a:prstGeom prst="rightArrow">
            <a:avLst/>
          </a:prstGeom>
          <a:solidFill>
            <a:schemeClr val="accent3">
              <a:lumMod val="60000"/>
              <a:lumOff val="40000"/>
              <a:alpha val="79000"/>
            </a:schemeClr>
          </a:solidFill>
          <a:ln w="2222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marL="114300" indent="-114300" algn="ctr" defTabSz="1044575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информации, </a:t>
            </a:r>
          </a:p>
          <a:p>
            <a:pPr marL="114300" indent="-114300" algn="ctr" defTabSz="1044575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получаемой </a:t>
            </a:r>
          </a:p>
          <a:p>
            <a:pPr marL="114300" indent="-114300" algn="ctr" defTabSz="1044575"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поднадзорной организации</a:t>
            </a:r>
            <a:endParaRPr lang="en-GB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73304" y="3682147"/>
            <a:ext cx="4118365" cy="121040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2225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информации,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предоставленной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запросам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иными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7050251" y="2069961"/>
            <a:ext cx="1933128" cy="1844373"/>
            <a:chOff x="1314183" y="1313822"/>
            <a:chExt cx="1522279" cy="128991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3" name="Овал 12"/>
            <p:cNvSpPr/>
            <p:nvPr/>
          </p:nvSpPr>
          <p:spPr>
            <a:xfrm>
              <a:off x="1314183" y="1313822"/>
              <a:ext cx="1522279" cy="1289915"/>
            </a:xfrm>
            <a:prstGeom prst="ellipse">
              <a:avLst/>
            </a:prstGeom>
            <a:grpFill/>
            <a:ln w="22225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Овал 4"/>
            <p:cNvSpPr/>
            <p:nvPr/>
          </p:nvSpPr>
          <p:spPr>
            <a:xfrm>
              <a:off x="1526817" y="1535023"/>
              <a:ext cx="1133998" cy="828361"/>
            </a:xfrm>
            <a:prstGeom prst="rect">
              <a:avLst/>
            </a:prstGeom>
            <a:grpFill/>
            <a:ln w="222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Возможное несоблюдение требований к финансовой устойчивости и платежеспособности</a:t>
              </a:r>
              <a:endParaRPr lang="ru-RU" sz="1200" b="1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Стрелка вправо с вырезом 14"/>
          <p:cNvSpPr/>
          <p:nvPr/>
        </p:nvSpPr>
        <p:spPr>
          <a:xfrm>
            <a:off x="6345567" y="1119321"/>
            <a:ext cx="644377" cy="3844953"/>
          </a:xfrm>
          <a:prstGeom prst="notchedRightArrow">
            <a:avLst/>
          </a:prstGeom>
          <a:solidFill>
            <a:schemeClr val="accent3">
              <a:lumMod val="40000"/>
              <a:lumOff val="60000"/>
              <a:alpha val="65000"/>
            </a:schemeClr>
          </a:solidFill>
          <a:ln w="222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/>
          <p:cNvSpPr txBox="1">
            <a:spLocks/>
          </p:cNvSpPr>
          <p:nvPr/>
        </p:nvSpPr>
        <p:spPr bwMode="auto">
          <a:xfrm>
            <a:off x="219718" y="308497"/>
            <a:ext cx="360178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189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457189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457189" rtl="0" eaLnBrk="1" latinLnBrk="0" hangingPunct="1">
              <a:defRPr kumimoji="1"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457189" rtl="0" eaLnBrk="1" latinLnBrk="0" hangingPunct="1">
              <a:defRPr kumimoji="1"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457189" rtl="0" eaLnBrk="1" latinLnBrk="0" hangingPunct="1">
              <a:defRPr kumimoji="1"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43" algn="l" defTabSz="457189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132" algn="l" defTabSz="457189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320" algn="l" defTabSz="457189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509" algn="l" defTabSz="457189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kumimoji="1"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0" lang="ru-RU" altLang="ru-RU" sz="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Проверка наличия/реальной стоимости актива </a:t>
            </a:r>
          </a:p>
        </p:txBody>
      </p:sp>
    </p:spTree>
    <p:extLst>
      <p:ext uri="{BB962C8B-B14F-4D97-AF65-F5344CB8AC3E}">
        <p14:creationId xmlns:p14="http://schemas.microsoft.com/office/powerpoint/2010/main" val="27036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FE0EBBC-FBC7-47B5-B607-3C899CE73AC6}" type="slidenum">
              <a:rPr lang="ru-RU" sz="800" smtClean="0"/>
              <a:pPr/>
              <a:t>8</a:t>
            </a:fld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6321" y="1111055"/>
            <a:ext cx="6272694" cy="707529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Непринятие мер к обеспечению беспрепятственного доступа руководителя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в здания и другие помещения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проверяемой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поднадзорной организации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5381" y="4107221"/>
            <a:ext cx="6233634" cy="716392"/>
          </a:xfrm>
          <a:prstGeom prst="rect">
            <a:avLst/>
          </a:prstGeom>
          <a:solidFill>
            <a:schemeClr val="tx1">
              <a:lumMod val="60000"/>
              <a:lumOff val="40000"/>
              <a:alpha val="65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Неисполнение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несвоевременное исполнение требования </a:t>
            </a:r>
          </a:p>
          <a:p>
            <a:pPr algn="ctr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выполнении поднадзорной организацией иных действий в целях оказания </a:t>
            </a:r>
          </a:p>
          <a:p>
            <a:pPr algn="ctr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в проведении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381" y="3035212"/>
            <a:ext cx="6233633" cy="886296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поднадзорной организацией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(информации) или их копий </a:t>
            </a: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заявок на предоставление документов (информации)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полном объеме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1252" y="2002980"/>
            <a:ext cx="6222830" cy="862958"/>
          </a:xfrm>
          <a:prstGeom prst="rect">
            <a:avLst/>
          </a:prstGeom>
          <a:solidFill>
            <a:schemeClr val="accent5">
              <a:lumMod val="40000"/>
              <a:lumOff val="60000"/>
              <a:alpha val="51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indent="0" algn="ctr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лиц, уполномоченных на получение (прием) поручения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проверки </a:t>
            </a: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(дополнения к поручению) 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заявок на предоставление документов (информации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1" name="Правая круглая скобка 10"/>
          <p:cNvSpPr/>
          <p:nvPr/>
        </p:nvSpPr>
        <p:spPr bwMode="auto">
          <a:xfrm rot="10800000">
            <a:off x="6857337" y="2016652"/>
            <a:ext cx="216024" cy="1255926"/>
          </a:xfrm>
          <a:prstGeom prst="rightBracket">
            <a:avLst>
              <a:gd name="adj" fmla="val 0"/>
            </a:avLst>
          </a:prstGeom>
          <a:noFill/>
          <a:ln w="19050">
            <a:solidFill>
              <a:schemeClr val="accent4">
                <a:lumMod val="50000"/>
              </a:schemeClr>
            </a:solidFill>
            <a:round/>
            <a:headEnd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1" idx="0"/>
            <a:endCxn id="25" idx="1"/>
          </p:cNvCxnSpPr>
          <p:nvPr/>
        </p:nvCxnSpPr>
        <p:spPr bwMode="auto">
          <a:xfrm flipV="1">
            <a:off x="7073361" y="3272335"/>
            <a:ext cx="307593" cy="243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none" w="med" len="med"/>
          </a:ln>
          <a:effectLst/>
        </p:spPr>
      </p:cxnSp>
      <p:cxnSp>
        <p:nvCxnSpPr>
          <p:cNvPr id="16" name="Прямая соединительная линия 15"/>
          <p:cNvCxnSpPr>
            <a:endCxn id="24" idx="1"/>
          </p:cNvCxnSpPr>
          <p:nvPr/>
        </p:nvCxnSpPr>
        <p:spPr bwMode="auto">
          <a:xfrm flipV="1">
            <a:off x="6876257" y="2547620"/>
            <a:ext cx="504697" cy="243"/>
          </a:xfrm>
          <a:prstGeom prst="line">
            <a:avLst/>
          </a:prstGeom>
          <a:noFill/>
          <a:ln w="19050">
            <a:solidFill>
              <a:schemeClr val="accent4">
                <a:lumMod val="50000"/>
              </a:schemeClr>
            </a:solidFill>
            <a:round/>
            <a:headEnd/>
            <a:tailEnd type="none" w="med" len="med"/>
          </a:ln>
          <a:effectLst/>
        </p:spPr>
      </p:cxnSp>
      <p:sp>
        <p:nvSpPr>
          <p:cNvPr id="24" name="Прямоугольник 23"/>
          <p:cNvSpPr/>
          <p:nvPr/>
        </p:nvSpPr>
        <p:spPr>
          <a:xfrm>
            <a:off x="7380954" y="2439608"/>
            <a:ext cx="1512169" cy="216024"/>
          </a:xfrm>
          <a:prstGeom prst="rect">
            <a:avLst/>
          </a:prstGeom>
          <a:solidFill>
            <a:schemeClr val="accent2">
              <a:lumMod val="40000"/>
              <a:lumOff val="60000"/>
              <a:alpha val="56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 ст. 19.5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073361" y="1681514"/>
            <a:ext cx="1800200" cy="601994"/>
          </a:xfrm>
          <a:prstGeom prst="rect">
            <a:avLst/>
          </a:prstGeom>
          <a:solidFill>
            <a:schemeClr val="accent2">
              <a:lumMod val="60000"/>
              <a:lumOff val="40000"/>
              <a:alpha val="61000"/>
            </a:schemeClr>
          </a:solidFill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воздействия в соответствии </a:t>
            </a:r>
          </a:p>
          <a:p>
            <a:pPr algn="ctr" defTabSz="1022350"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КоАП РФ, в том числе</a:t>
            </a:r>
            <a:endParaRPr lang="en-GB" sz="1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80312" y="2819188"/>
            <a:ext cx="1512169" cy="216024"/>
          </a:xfrm>
          <a:prstGeom prst="rect">
            <a:avLst/>
          </a:prstGeom>
          <a:solidFill>
            <a:schemeClr val="accent2">
              <a:lumMod val="40000"/>
              <a:lumOff val="60000"/>
              <a:alpha val="56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/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19.7.3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380954" y="3164323"/>
            <a:ext cx="1512169" cy="216024"/>
          </a:xfrm>
          <a:prstGeom prst="rect">
            <a:avLst/>
          </a:prstGeom>
          <a:solidFill>
            <a:schemeClr val="accent2">
              <a:lumMod val="40000"/>
              <a:lumOff val="60000"/>
              <a:alpha val="56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6000" tIns="36000" rIns="36000" bIns="36000" spcCol="1270" anchor="ctr"/>
          <a:lstStyle/>
          <a:p>
            <a:pPr algn="ctr" defTabSz="1022350"/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3 ст. 15.27 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 bwMode="auto">
          <a:xfrm flipV="1">
            <a:off x="6876257" y="3272335"/>
            <a:ext cx="504697" cy="243"/>
          </a:xfrm>
          <a:prstGeom prst="line">
            <a:avLst/>
          </a:prstGeom>
          <a:solidFill>
            <a:srgbClr val="BADABA">
              <a:alpha val="56000"/>
            </a:srgb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28" name="Прямая соединительная линия 27"/>
          <p:cNvCxnSpPr/>
          <p:nvPr/>
        </p:nvCxnSpPr>
        <p:spPr bwMode="auto">
          <a:xfrm flipV="1">
            <a:off x="6867994" y="2927221"/>
            <a:ext cx="504697" cy="243"/>
          </a:xfrm>
          <a:prstGeom prst="line">
            <a:avLst/>
          </a:prstGeom>
          <a:noFill/>
          <a:ln w="19050">
            <a:solidFill>
              <a:schemeClr val="accent4">
                <a:lumMod val="50000"/>
              </a:schemeClr>
            </a:solidFill>
            <a:round/>
            <a:headEnd/>
            <a:tailEnd type="none" w="med" len="med"/>
          </a:ln>
          <a:effectLst/>
        </p:spPr>
      </p:cxnSp>
      <p:sp>
        <p:nvSpPr>
          <p:cNvPr id="33" name="Ромб 32"/>
          <p:cNvSpPr/>
          <p:nvPr/>
        </p:nvSpPr>
        <p:spPr>
          <a:xfrm>
            <a:off x="105208" y="1316088"/>
            <a:ext cx="360178" cy="297462"/>
          </a:xfrm>
          <a:prstGeom prst="diamond">
            <a:avLst/>
          </a:prstGeom>
          <a:solidFill>
            <a:schemeClr val="tx1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34" name="Ромб 33"/>
          <p:cNvSpPr/>
          <p:nvPr/>
        </p:nvSpPr>
        <p:spPr>
          <a:xfrm>
            <a:off x="120621" y="2244731"/>
            <a:ext cx="360178" cy="297462"/>
          </a:xfrm>
          <a:prstGeom prst="diamond">
            <a:avLst/>
          </a:prstGeom>
          <a:solidFill>
            <a:schemeClr val="accent5">
              <a:lumMod val="40000"/>
              <a:lumOff val="60000"/>
              <a:alpha val="77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35" name="Ромб 34"/>
          <p:cNvSpPr/>
          <p:nvPr/>
        </p:nvSpPr>
        <p:spPr>
          <a:xfrm>
            <a:off x="157092" y="3380347"/>
            <a:ext cx="360178" cy="297462"/>
          </a:xfrm>
          <a:prstGeom prst="diamond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36" name="Ромб 35"/>
          <p:cNvSpPr/>
          <p:nvPr/>
        </p:nvSpPr>
        <p:spPr>
          <a:xfrm>
            <a:off x="138681" y="4316686"/>
            <a:ext cx="360178" cy="297462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2526889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Противодействие проведению проверки </a:t>
            </a:r>
          </a:p>
        </p:txBody>
      </p:sp>
    </p:spTree>
    <p:extLst>
      <p:ext uri="{BB962C8B-B14F-4D97-AF65-F5344CB8AC3E}">
        <p14:creationId xmlns:p14="http://schemas.microsoft.com/office/powerpoint/2010/main" val="356443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>
          <a:xfrm>
            <a:off x="265873" y="330841"/>
            <a:ext cx="298545" cy="273844"/>
          </a:xfrm>
        </p:spPr>
        <p:txBody>
          <a:bodyPr/>
          <a:lstStyle/>
          <a:p>
            <a:fld id="{AFE0EBBC-FBC7-47B5-B607-3C899CE73AC6}" type="slidenum">
              <a:rPr lang="ru-RU" sz="80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pPr/>
              <a:t>9</a:t>
            </a:fld>
            <a:endParaRPr lang="ru-RU" sz="800" dirty="0">
              <a:solidFill>
                <a:schemeClr val="bg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 bwMode="auto">
          <a:xfrm>
            <a:off x="415146" y="1571050"/>
            <a:ext cx="2309643" cy="3332343"/>
          </a:xfrm>
          <a:prstGeom prst="rect">
            <a:avLst/>
          </a:prstGeom>
          <a:solidFill>
            <a:schemeClr val="accent5">
              <a:lumMod val="20000"/>
              <a:lumOff val="80000"/>
              <a:alpha val="73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ru-RU" dirty="0"/>
          </a:p>
        </p:txBody>
      </p:sp>
      <p:sp>
        <p:nvSpPr>
          <p:cNvPr id="9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302608" y="1571050"/>
            <a:ext cx="2227089" cy="3283248"/>
          </a:xfrm>
          <a:prstGeom prst="rect">
            <a:avLst/>
          </a:prstGeom>
          <a:solidFill>
            <a:schemeClr val="accent4">
              <a:lumMod val="20000"/>
              <a:lumOff val="80000"/>
              <a:alpha val="74000"/>
            </a:schemeClr>
          </a:solidFill>
          <a:ln w="2540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 algn="ctr">
              <a:defRPr/>
            </a:pPr>
            <a:endParaRPr lang="en-US" sz="1400" b="1" dirty="0">
              <a:solidFill>
                <a:srgbClr val="3C3C3B"/>
              </a:solidFill>
              <a:latin typeface="Arial"/>
              <a:cs typeface="Arial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538175096"/>
              </p:ext>
            </p:extLst>
          </p:nvPr>
        </p:nvGraphicFramePr>
        <p:xfrm>
          <a:off x="2472294" y="1684974"/>
          <a:ext cx="4198726" cy="1952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52487" y="2475509"/>
            <a:ext cx="1223291" cy="3882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900" b="1" dirty="0" err="1" smtClean="0">
                <a:solidFill>
                  <a:srgbClr val="3C3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Транспарентность</a:t>
            </a:r>
            <a:r>
              <a:rPr lang="ru-RU" sz="900" b="1" dirty="0" smtClean="0">
                <a:solidFill>
                  <a:srgbClr val="3C3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900" b="1" dirty="0">
                <a:solidFill>
                  <a:srgbClr val="3C3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smtClean="0">
                <a:solidFill>
                  <a:srgbClr val="3C3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инспекционного</a:t>
            </a:r>
          </a:p>
          <a:p>
            <a:r>
              <a:rPr lang="ru-RU" sz="900" b="1" dirty="0" smtClean="0">
                <a:solidFill>
                  <a:srgbClr val="3C3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процесса</a:t>
            </a:r>
            <a:endParaRPr lang="ru-RU" sz="900" b="1" dirty="0">
              <a:solidFill>
                <a:srgbClr val="3C3C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41806" y="2558215"/>
            <a:ext cx="1151326" cy="2228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9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Беспристрастность</a:t>
            </a:r>
            <a:endParaRPr lang="ru-RU" sz="9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7216" y="964404"/>
            <a:ext cx="2790736" cy="4169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финансового надзора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75673" y="902855"/>
            <a:ext cx="3154024" cy="540060"/>
          </a:xfrm>
          <a:prstGeom prst="round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Aft>
                <a:spcPts val="0"/>
              </a:spcAft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</a:t>
            </a:r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вопросам </a:t>
            </a:r>
            <a:endPara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22350">
              <a:spcAft>
                <a:spcPts val="0"/>
              </a:spcAft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регулирования, </a:t>
            </a:r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и 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</a:t>
            </a:r>
          </a:p>
          <a:p>
            <a:pPr algn="ctr" defTabSz="1022350">
              <a:spcAft>
                <a:spcPts val="0"/>
              </a:spcAft>
            </a:pP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финансовых 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рынков</a:t>
            </a:r>
            <a:endParaRPr lang="ru-RU" sz="1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4053661" y="470806"/>
            <a:ext cx="466365" cy="1404158"/>
          </a:xfrm>
          <a:prstGeom prst="downArrow">
            <a:avLst/>
          </a:prstGeom>
          <a:solidFill>
            <a:srgbClr val="FFFFFF">
              <a:hueOff val="0"/>
              <a:satOff val="0"/>
              <a:lumOff val="0"/>
              <a:alphaOff val="0"/>
            </a:srgbClr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</a:ln>
          <a:effectLst/>
        </p:spPr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marL="0" marR="0" lvl="0" indent="0" algn="ctr" defTabSz="102235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7315" y="1571050"/>
            <a:ext cx="1944216" cy="4357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инспекция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анка России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7449" y="1571050"/>
            <a:ext cx="2232248" cy="3240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Дистанционный надзор</a:t>
            </a:r>
            <a:endParaRPr lang="en-US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4745" y="2030832"/>
            <a:ext cx="1773807" cy="421350"/>
          </a:xfrm>
          <a:prstGeom prst="roundRect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  <a:spcAft>
                <a:spcPts val="0"/>
              </a:spcAft>
            </a:pPr>
            <a:r>
              <a:rPr lang="ru-RU" sz="11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проводимых</a:t>
            </a:r>
          </a:p>
          <a:p>
            <a:pPr algn="ctr" defTabSz="1022350">
              <a:spcBef>
                <a:spcPct val="0"/>
              </a:spcBef>
              <a:spcAft>
                <a:spcPts val="0"/>
              </a:spcAft>
            </a:pPr>
            <a:r>
              <a:rPr lang="ru-RU" sz="11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проверок</a:t>
            </a:r>
            <a:endParaRPr lang="ru-RU" sz="11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1253616" y="2534888"/>
            <a:ext cx="576064" cy="504056"/>
          </a:xfrm>
          <a:prstGeom prst="downArrow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</a:pPr>
            <a:endParaRPr lang="ru-RU" sz="11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6409" y="3171290"/>
            <a:ext cx="1779945" cy="466488"/>
          </a:xfrm>
          <a:prstGeom prst="roundRect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проверок</a:t>
            </a:r>
          </a:p>
        </p:txBody>
      </p:sp>
      <p:sp>
        <p:nvSpPr>
          <p:cNvPr id="27" name="Стрелка вниз 26"/>
          <p:cNvSpPr/>
          <p:nvPr/>
        </p:nvSpPr>
        <p:spPr>
          <a:xfrm rot="10800000">
            <a:off x="1258349" y="3682124"/>
            <a:ext cx="576064" cy="504056"/>
          </a:xfrm>
          <a:prstGeom prst="downArrow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7315" y="4271598"/>
            <a:ext cx="1944216" cy="502069"/>
          </a:xfrm>
          <a:prstGeom prst="roundRect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  <a:spcAft>
                <a:spcPts val="0"/>
              </a:spcAft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444044" y="1971453"/>
            <a:ext cx="1944216" cy="504056"/>
          </a:xfrm>
          <a:prstGeom prst="roundRect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страхового </a:t>
            </a:r>
          </a:p>
          <a:p>
            <a:pPr algn="ctr" defTabSz="1022350">
              <a:spcBef>
                <a:spcPct val="0"/>
              </a:spcBef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рынка</a:t>
            </a:r>
          </a:p>
        </p:txBody>
      </p:sp>
      <p:sp>
        <p:nvSpPr>
          <p:cNvPr id="31" name="Двойная стрелка вверх/вниз 30"/>
          <p:cNvSpPr/>
          <p:nvPr/>
        </p:nvSpPr>
        <p:spPr>
          <a:xfrm>
            <a:off x="7189417" y="2534888"/>
            <a:ext cx="576064" cy="1328452"/>
          </a:xfrm>
          <a:prstGeom prst="upDownArrow">
            <a:avLst/>
          </a:prstGeom>
          <a:solidFill>
            <a:srgbClr val="FFFFFF">
              <a:hueOff val="0"/>
              <a:satOff val="0"/>
              <a:lumOff val="0"/>
              <a:alphaOff val="0"/>
            </a:srgbClr>
          </a:solidFill>
          <a:ln w="190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/>
        </p:spPr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marL="0" marR="0" lvl="0" indent="0" algn="ctr" defTabSz="102235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44044" y="3938902"/>
            <a:ext cx="2021547" cy="520309"/>
          </a:xfrm>
          <a:prstGeom prst="roundRect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spcBef>
                <a:spcPct val="0"/>
              </a:spcBef>
              <a:spcAft>
                <a:spcPts val="0"/>
              </a:spcAft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учреждения</a:t>
            </a:r>
          </a:p>
          <a:p>
            <a:pPr algn="ctr" defTabSz="1022350">
              <a:spcBef>
                <a:spcPct val="0"/>
              </a:spcBef>
              <a:spcAft>
                <a:spcPts val="0"/>
              </a:spcAft>
            </a:pPr>
            <a:r>
              <a:rPr lang="ru-RU" sz="11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 России</a:t>
            </a:r>
          </a:p>
        </p:txBody>
      </p:sp>
      <p:sp>
        <p:nvSpPr>
          <p:cNvPr id="33" name="Двойная стрелка влево/вправо 32"/>
          <p:cNvSpPr/>
          <p:nvPr/>
        </p:nvSpPr>
        <p:spPr>
          <a:xfrm>
            <a:off x="2769057" y="3637778"/>
            <a:ext cx="3528392" cy="1190562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45121" y="3960022"/>
            <a:ext cx="2376264" cy="5460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sz="11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и осуществление взаимного контроля на всех этапах организации и проведения проверки</a:t>
            </a:r>
            <a:endParaRPr lang="ru-RU" sz="11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6870" y="188041"/>
            <a:ext cx="1798115" cy="416644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02325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4649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6974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9298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11623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1394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16272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218597" algn="l" defTabSz="804649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1" lang="ru-RU" sz="9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</a:t>
            </a:r>
            <a:r>
              <a:rPr kumimoji="1" lang="ru-RU" sz="9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инспектирования страховых организаций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2472294" y="157317"/>
            <a:ext cx="5098027" cy="447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Контрольная среда</a:t>
            </a:r>
          </a:p>
        </p:txBody>
      </p:sp>
    </p:spTree>
    <p:extLst>
      <p:ext uri="{BB962C8B-B14F-4D97-AF65-F5344CB8AC3E}">
        <p14:creationId xmlns:p14="http://schemas.microsoft.com/office/powerpoint/2010/main" val="15756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heme/theme1.xml><?xml version="1.0" encoding="utf-8"?>
<a:theme xmlns:a="http://schemas.openxmlformats.org/drawingml/2006/main" name="CBRF Terracotta">
  <a:themeElements>
    <a:clrScheme name="CBRF new">
      <a:dk1>
        <a:srgbClr val="8A8A8D"/>
      </a:dk1>
      <a:lt1>
        <a:sysClr val="window" lastClr="FFFFFF"/>
      </a:lt1>
      <a:dk2>
        <a:srgbClr val="B9B8BA"/>
      </a:dk2>
      <a:lt2>
        <a:srgbClr val="E7E6E6"/>
      </a:lt2>
      <a:accent1>
        <a:srgbClr val="77777A"/>
      </a:accent1>
      <a:accent2>
        <a:srgbClr val="3E96DB"/>
      </a:accent2>
      <a:accent3>
        <a:srgbClr val="A89B9D"/>
      </a:accent3>
      <a:accent4>
        <a:srgbClr val="8586C6"/>
      </a:accent4>
      <a:accent5>
        <a:srgbClr val="B46E28"/>
      </a:accent5>
      <a:accent6>
        <a:srgbClr val="AB5253"/>
      </a:accent6>
      <a:hlink>
        <a:srgbClr val="77777A"/>
      </a:hlink>
      <a:folHlink>
        <a:srgbClr val="777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90000"/>
          </a:lnSpc>
          <a:defRPr sz="2000" cap="none" baseline="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8958406292FA84CBB73275E1FBEB0D5" ma:contentTypeVersion="0" ma:contentTypeDescription="Создание документа." ma:contentTypeScope="" ma:versionID="c5b3cb7eae0c0de49a4af8252910399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B6F6FD-F14D-4D29-8EFA-DA1125EA8D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78ABD8-5295-4616-B6BE-5B81D71A7D7B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622F2E2-9D26-4E89-BF20-7932D98C1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642</Words>
  <Application>Microsoft Office PowerPoint</Application>
  <PresentationFormat>Экран (16:9)</PresentationFormat>
  <Paragraphs>125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CBRF Terracotta</vt:lpstr>
      <vt:lpstr>Актуальные аспекты  инспектирования страховых организаций</vt:lpstr>
      <vt:lpstr>Периодичность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</dc:creator>
  <cp:lastModifiedBy>Аникеев Василий Эдуардович</cp:lastModifiedBy>
  <cp:revision>62</cp:revision>
  <cp:lastPrinted>2015-09-21T13:54:22Z</cp:lastPrinted>
  <dcterms:created xsi:type="dcterms:W3CDTF">2015-05-29T06:16:23Z</dcterms:created>
  <dcterms:modified xsi:type="dcterms:W3CDTF">2015-10-13T04:51:28Z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0x01010068958406292FA84CBB73275E1FBEB0D5</vt:lpwstr>
  </property>
</Properties>
</file>