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72" r:id="rId3"/>
    <p:sldId id="274" r:id="rId4"/>
    <p:sldId id="258" r:id="rId5"/>
    <p:sldId id="261" r:id="rId6"/>
    <p:sldId id="262" r:id="rId7"/>
    <p:sldId id="273" r:id="rId8"/>
    <p:sldId id="264" r:id="rId9"/>
    <p:sldId id="265" r:id="rId10"/>
    <p:sldId id="268" r:id="rId11"/>
    <p:sldId id="266" r:id="rId12"/>
    <p:sldId id="269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00FF"/>
    <a:srgbClr val="DE8400"/>
    <a:srgbClr val="FF7C80"/>
    <a:srgbClr val="CCCCFF"/>
    <a:srgbClr val="F7D5F5"/>
    <a:srgbClr val="00CC99"/>
    <a:srgbClr val="33CCCC"/>
    <a:srgbClr val="66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7826243361610799E-4"/>
          <c:y val="0.37860655839248802"/>
          <c:w val="0.99684466060624699"/>
          <c:h val="0.4799967147931120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ln w="41275">
              <a:solidFill>
                <a:srgbClr val="3333CC"/>
              </a:solidFill>
            </a:ln>
          </c:spPr>
          <c:marker>
            <c:symbol val="diamond"/>
            <c:size val="8"/>
            <c:spPr>
              <a:solidFill>
                <a:srgbClr val="3333CC"/>
              </a:solidFill>
              <a:ln w="22225">
                <a:solidFill>
                  <a:srgbClr val="3333CC"/>
                </a:solidFill>
              </a:ln>
            </c:spPr>
          </c:marker>
          <c:dLbls>
            <c:dLbl>
              <c:idx val="0"/>
              <c:layout>
                <c:manualLayout>
                  <c:x val="-8.18796773995972E-2"/>
                  <c:y val="-4.6389992099902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05317528103332"/>
                  <c:y val="-1.4652016462817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6138484612820805E-2"/>
                  <c:y val="-5.2589296331931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7118607191793498E-2"/>
                  <c:y val="-6.043583312612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7328323482592601E-2"/>
                  <c:y val="-4.8378404498762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3333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1 пол. 2015 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174</c:v>
                </c:pt>
                <c:pt idx="1">
                  <c:v>364</c:v>
                </c:pt>
                <c:pt idx="2">
                  <c:v>533</c:v>
                </c:pt>
                <c:pt idx="3">
                  <c:v>628</c:v>
                </c:pt>
                <c:pt idx="4">
                  <c:v>681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снабженческо-сбытовые</c:v>
                </c:pt>
              </c:strCache>
            </c:strRef>
          </c:tx>
          <c:spPr>
            <a:ln w="31750">
              <a:solidFill>
                <a:srgbClr val="DE8400"/>
              </a:solidFill>
            </a:ln>
          </c:spPr>
          <c:marker>
            <c:spPr>
              <a:solidFill>
                <a:srgbClr val="DE8400"/>
              </a:solidFill>
              <a:ln>
                <a:solidFill>
                  <a:srgbClr val="FF9900"/>
                </a:solidFill>
              </a:ln>
            </c:spPr>
          </c:marker>
          <c:dLbls>
            <c:dLbl>
              <c:idx val="0"/>
              <c:layout>
                <c:manualLayout>
                  <c:x val="-8.9402308461115201E-2"/>
                  <c:y val="-1.8834705193608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109543384068401E-2"/>
                  <c:y val="9.41735259680408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6655917289747599E-2"/>
                  <c:y val="2.825208373663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40865829722623E-2"/>
                  <c:y val="-4.7086762984020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22279472299311E-3"/>
                  <c:y val="-5.8858760129388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DE84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1 пол. 2015 г.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111</c:v>
                </c:pt>
                <c:pt idx="1">
                  <c:v>126</c:v>
                </c:pt>
                <c:pt idx="2">
                  <c:v>222</c:v>
                </c:pt>
                <c:pt idx="3">
                  <c:v>289</c:v>
                </c:pt>
                <c:pt idx="4">
                  <c:v>339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кредитные</c:v>
                </c:pt>
              </c:strCache>
            </c:strRef>
          </c:tx>
          <c:spPr>
            <a:ln w="31750">
              <a:solidFill>
                <a:srgbClr val="990099"/>
              </a:solidFill>
            </a:ln>
          </c:spPr>
          <c:marker>
            <c:spPr>
              <a:solidFill>
                <a:srgbClr val="990099"/>
              </a:solidFill>
              <a:ln>
                <a:solidFill>
                  <a:srgbClr val="990099"/>
                </a:solidFill>
              </a:ln>
            </c:spPr>
          </c:marker>
          <c:dLbls>
            <c:dLbl>
              <c:idx val="0"/>
              <c:layout>
                <c:manualLayout>
                  <c:x val="-8.46155568418267E-2"/>
                  <c:y val="-3.4530292854948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9383401844239602E-2"/>
                  <c:y val="-4.39476454517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4086582972262397E-2"/>
                  <c:y val="-5.3364998048556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9977039588193798E-2"/>
                  <c:y val="4.7086762984020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3481388688342299E-3"/>
                  <c:y val="2.85293745491590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1 пол. 2015 г.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31</c:v>
                </c:pt>
                <c:pt idx="1">
                  <c:v>200</c:v>
                </c:pt>
                <c:pt idx="2">
                  <c:v>266</c:v>
                </c:pt>
                <c:pt idx="3">
                  <c:v>286</c:v>
                </c:pt>
                <c:pt idx="4">
                  <c:v>286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перерабатывающие</c:v>
                </c:pt>
              </c:strCache>
            </c:strRef>
          </c:tx>
          <c:spPr>
            <a:ln w="31750">
              <a:solidFill>
                <a:srgbClr val="009900"/>
              </a:solidFill>
            </a:ln>
          </c:spPr>
          <c:marker>
            <c:symbol val="circle"/>
            <c:size val="7"/>
            <c:spPr>
              <a:solidFill>
                <a:srgbClr val="009900"/>
              </a:solidFill>
            </c:spPr>
          </c:marker>
          <c:dLbls>
            <c:dLbl>
              <c:idx val="0"/>
              <c:layout>
                <c:manualLayout>
                  <c:x val="-8.69462605785503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2922199641108298E-2"/>
                  <c:y val="-3.2175683845214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7625449669829197E-2"/>
                  <c:y val="-4.2769404138381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7646370947466E-2"/>
                  <c:y val="-3.6491211373681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6140747344741E-3"/>
                  <c:y val="-1.6481716001864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007635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1 пол. 2015 г.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32</c:v>
                </c:pt>
                <c:pt idx="1">
                  <c:v>38</c:v>
                </c:pt>
                <c:pt idx="2">
                  <c:v>45</c:v>
                </c:pt>
                <c:pt idx="3">
                  <c:v>53</c:v>
                </c:pt>
                <c:pt idx="4">
                  <c:v>56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84439840"/>
        <c:axId val="284438272"/>
      </c:lineChart>
      <c:catAx>
        <c:axId val="28443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284438272"/>
        <c:crosses val="autoZero"/>
        <c:auto val="1"/>
        <c:lblAlgn val="ctr"/>
        <c:lblOffset val="100"/>
        <c:noMultiLvlLbl val="0"/>
      </c:catAx>
      <c:valAx>
        <c:axId val="2844382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84439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253356305140901"/>
          <c:y val="0.91809473958564303"/>
          <c:w val="0.70349961589268295"/>
          <c:h val="8.1905260414357195E-2"/>
        </c:manualLayout>
      </c:layout>
      <c:overlay val="0"/>
      <c:spPr>
        <a:noFill/>
      </c:spPr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CCECFF"/>
        </a:gs>
        <a:gs pos="50000">
          <a:srgbClr val="FFFFFF"/>
        </a:gs>
        <a:gs pos="100000">
          <a:srgbClr val="CCECFF"/>
        </a:gs>
      </a:gsLst>
      <a:lin ang="5400000" scaled="0"/>
    </a:gradFill>
    <a:ln>
      <a:solidFill>
        <a:srgbClr val="002060"/>
      </a:solidFill>
    </a:ln>
  </c:spPr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16628408739522"/>
          <c:w val="1"/>
          <c:h val="0.824699763488009"/>
        </c:manualLayout>
      </c:layout>
      <c:lineChart>
        <c:grouping val="standard"/>
        <c:varyColors val="0"/>
        <c:ser>
          <c:idx val="3"/>
          <c:order val="0"/>
          <c:tx>
            <c:strRef>
              <c:f>Лист1!$B$1</c:f>
              <c:strCache>
                <c:ptCount val="1"/>
                <c:pt idx="0">
                  <c:v>численность членов</c:v>
                </c:pt>
              </c:strCache>
            </c:strRef>
          </c:tx>
          <c:spPr>
            <a:ln w="38100">
              <a:solidFill>
                <a:srgbClr val="3333CC"/>
              </a:solidFill>
            </a:ln>
          </c:spPr>
          <c:marker>
            <c:symbol val="diamond"/>
            <c:size val="9"/>
            <c:spPr>
              <a:solidFill>
                <a:srgbClr val="3333CC"/>
              </a:solidFill>
              <a:ln>
                <a:solidFill>
                  <a:srgbClr val="3333CC"/>
                </a:solidFill>
              </a:ln>
            </c:spPr>
          </c:marker>
          <c:dLbls>
            <c:dLbl>
              <c:idx val="0"/>
              <c:layout>
                <c:manualLayout>
                  <c:x val="-6.8310804644191994E-2"/>
                  <c:y val="-0.14459407132131899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rgbClr val="3333CC"/>
                        </a:solidFill>
                      </a:rPr>
                      <a:t>1,7</a:t>
                    </a:r>
                    <a:r>
                      <a:rPr lang="ru-RU" sz="1200" dirty="0" smtClean="0">
                        <a:solidFill>
                          <a:srgbClr val="3333CC"/>
                        </a:solidFill>
                      </a:rPr>
                      <a:t> </a:t>
                    </a:r>
                    <a:endParaRPr lang="ru-RU" dirty="0" smtClean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6856798505394398E-2"/>
                  <c:y val="-0.15023107973713501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rgbClr val="3333CC"/>
                        </a:solidFill>
                      </a:rPr>
                      <a:t>4,7</a:t>
                    </a:r>
                    <a:r>
                      <a:rPr lang="ru-RU" sz="1200" dirty="0" smtClean="0">
                        <a:solidFill>
                          <a:srgbClr val="3333CC"/>
                        </a:solidFill>
                      </a:rPr>
                      <a:t> </a:t>
                    </a:r>
                    <a:endParaRPr lang="ru-RU" dirty="0" smtClean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8708175887161797E-2"/>
                  <c:y val="-0.170272615588619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rgbClr val="3333CC"/>
                        </a:solidFill>
                      </a:rPr>
                      <a:t>8,5</a:t>
                    </a:r>
                    <a:r>
                      <a:rPr lang="ru-RU" sz="1200" dirty="0" smtClean="0">
                        <a:solidFill>
                          <a:srgbClr val="3333CC"/>
                        </a:solidFill>
                      </a:rPr>
                      <a:t> </a:t>
                    </a:r>
                    <a:endParaRPr lang="ru-RU" sz="1000" dirty="0" smtClean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8171024600730004E-2"/>
                  <c:y val="-0.144234010368641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rgbClr val="3333CC"/>
                        </a:solidFill>
                      </a:rPr>
                      <a:t>16,8</a:t>
                    </a:r>
                    <a:endParaRPr lang="ru-RU" dirty="0" smtClean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9510167604079001E-2"/>
                  <c:y val="-0.12799226669861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rgbClr val="3333CC"/>
                        </a:solidFill>
                      </a:rPr>
                      <a:t>20</a:t>
                    </a:r>
                    <a:r>
                      <a:rPr lang="ru-RU" sz="1200" dirty="0" smtClean="0">
                        <a:solidFill>
                          <a:srgbClr val="3333CC"/>
                        </a:solidFill>
                      </a:rPr>
                      <a:t>,3 </a:t>
                    </a:r>
                    <a:endParaRPr lang="ru-RU" dirty="0" smtClean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3333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1 полугодие 2015 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1.7</c:v>
                </c:pt>
                <c:pt idx="1">
                  <c:v>4.7</c:v>
                </c:pt>
                <c:pt idx="2">
                  <c:v>8.5</c:v>
                </c:pt>
                <c:pt idx="3">
                  <c:v>16.8</c:v>
                </c:pt>
                <c:pt idx="4">
                  <c:v>20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82489136"/>
        <c:axId val="282489528"/>
      </c:lineChart>
      <c:catAx>
        <c:axId val="282489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2489528"/>
        <c:crosses val="autoZero"/>
        <c:auto val="1"/>
        <c:lblAlgn val="ctr"/>
        <c:lblOffset val="100"/>
        <c:noMultiLvlLbl val="0"/>
      </c:catAx>
      <c:valAx>
        <c:axId val="282489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82489136"/>
        <c:crosses val="autoZero"/>
        <c:crossBetween val="between"/>
      </c:valAx>
    </c:plotArea>
    <c:plotVisOnly val="1"/>
    <c:dispBlanksAs val="gap"/>
    <c:showDLblsOverMax val="0"/>
  </c:chart>
  <c:spPr>
    <a:gradFill>
      <a:gsLst>
        <a:gs pos="0">
          <a:srgbClr val="CCECFF"/>
        </a:gs>
        <a:gs pos="50000">
          <a:srgbClr val="FFFFFF"/>
        </a:gs>
        <a:gs pos="100000">
          <a:srgbClr val="CCECFF"/>
        </a:gs>
      </a:gsLst>
      <a:lin ang="5400000" scaled="0"/>
    </a:gradFill>
    <a:ln>
      <a:noFill/>
    </a:ln>
  </c:spPr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382828431249582E-2"/>
          <c:y val="0"/>
          <c:w val="0.9046109572054718"/>
          <c:h val="0.7996401877585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2012 г.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-3.4135992058230091E-2"/>
                  <c:y val="4.2164856246988243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31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/>
                      <a:t>17 756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sz="1200" smtClean="0"/>
                      <a:t>200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на 01.07.15г.</c:v>
                </c:pt>
              </c:strCache>
            </c:strRef>
          </c:tx>
          <c:spPr>
            <a:solidFill>
              <a:srgbClr val="3333CC"/>
            </a:solidFill>
          </c:spPr>
          <c:invertIfNegative val="0"/>
          <c:dLbls>
            <c:dLbl>
              <c:idx val="0"/>
              <c:layout>
                <c:manualLayout>
                  <c:x val="-1.1315409398955671E-2"/>
                  <c:y val="8.9309452709291932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286</a:t>
                    </a:r>
                    <a:endParaRPr lang="en-US" sz="120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/>
                      <a:t>286</a:t>
                    </a:r>
                    <a:endParaRPr lang="en-US" sz="12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286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96"/>
        <c:axId val="282490312"/>
        <c:axId val="282490704"/>
      </c:barChart>
      <c:catAx>
        <c:axId val="282490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2490704"/>
        <c:crosses val="autoZero"/>
        <c:auto val="1"/>
        <c:lblAlgn val="ctr"/>
        <c:lblOffset val="100"/>
        <c:noMultiLvlLbl val="0"/>
      </c:catAx>
      <c:valAx>
        <c:axId val="2824907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824903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216599390191213E-2"/>
          <c:y val="0.84446375936487805"/>
          <c:w val="0.76686506158813905"/>
          <c:h val="0.1504714753916230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99CCFF">
            <a:alpha val="30000"/>
          </a:srgbClr>
        </a:gs>
        <a:gs pos="51000">
          <a:schemeClr val="lt1">
            <a:hueOff val="0"/>
            <a:satOff val="0"/>
            <a:lumOff val="0"/>
            <a:alphaOff val="0"/>
            <a:tint val="37000"/>
            <a:satMod val="300000"/>
          </a:schemeClr>
        </a:gs>
        <a:gs pos="100000">
          <a:srgbClr val="99CCFF"/>
        </a:gs>
      </a:gsLst>
      <a:lin ang="16200000" scaled="1"/>
    </a:gradFill>
    <a:ln>
      <a:noFill/>
    </a:ln>
  </c:spPr>
  <c:txPr>
    <a:bodyPr/>
    <a:lstStyle/>
    <a:p>
      <a:pPr>
        <a:defRPr sz="687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19663647331184"/>
          <c:y val="0.13383718234205899"/>
          <c:w val="0.81248108111106021"/>
          <c:h val="0.69086526617815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2012 г.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2.8422483565195842E-3"/>
                  <c:y val="-4.2861524572041301E-4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3,7</a:t>
                    </a:r>
                    <a:endParaRPr lang="ru-RU" sz="1100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17 756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sz="120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200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3669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на 01.07.15 г.</c:v>
                </c:pt>
              </c:strCache>
            </c:strRef>
          </c:tx>
          <c:spPr>
            <a:solidFill>
              <a:srgbClr val="3333CC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286</a:t>
                    </a:r>
                    <a:endParaRPr lang="en-US" sz="12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17756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6"/>
        <c:axId val="455669904"/>
        <c:axId val="455670296"/>
      </c:barChart>
      <c:catAx>
        <c:axId val="455669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55670296"/>
        <c:crosses val="autoZero"/>
        <c:auto val="1"/>
        <c:lblAlgn val="ctr"/>
        <c:lblOffset val="100"/>
        <c:noMultiLvlLbl val="0"/>
      </c:catAx>
      <c:valAx>
        <c:axId val="455670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556699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7716720342552661"/>
          <c:y val="0.84751859375786986"/>
          <c:w val="0.73575831641602096"/>
          <c:h val="0.1504714753916230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99CCFF">
            <a:alpha val="30000"/>
          </a:srgbClr>
        </a:gs>
        <a:gs pos="51000">
          <a:schemeClr val="lt1">
            <a:hueOff val="0"/>
            <a:satOff val="0"/>
            <a:lumOff val="0"/>
            <a:alphaOff val="0"/>
            <a:tint val="37000"/>
            <a:satMod val="300000"/>
          </a:schemeClr>
        </a:gs>
        <a:gs pos="100000">
          <a:srgbClr val="99CCFF"/>
        </a:gs>
      </a:gsLst>
      <a:lin ang="16200000" scaled="1"/>
    </a:gradFill>
    <a:ln>
      <a:noFill/>
    </a:ln>
  </c:spPr>
  <c:txPr>
    <a:bodyPr/>
    <a:lstStyle/>
    <a:p>
      <a:pPr>
        <a:defRPr sz="687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731551566734185E-3"/>
          <c:y val="0.144593934007333"/>
          <c:w val="0.99217719770267054"/>
          <c:h val="0.69830352183090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2012 г.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-7.6682301000371902E-3"/>
                  <c:y val="2.0301488240437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39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/>
                      <a:t>17 756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sz="1200" smtClean="0"/>
                      <a:t>200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2014 г.</c:v>
                </c:pt>
              </c:strCache>
            </c:strRef>
          </c:tx>
          <c:spPr>
            <a:solidFill>
              <a:srgbClr val="3333CC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/>
                      <a:t>286</a:t>
                    </a:r>
                    <a:endParaRPr lang="en-US" sz="12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553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6"/>
        <c:axId val="455671080"/>
        <c:axId val="472414688"/>
      </c:barChart>
      <c:catAx>
        <c:axId val="455671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72414688"/>
        <c:crosses val="autoZero"/>
        <c:auto val="1"/>
        <c:lblAlgn val="ctr"/>
        <c:lblOffset val="100"/>
        <c:noMultiLvlLbl val="0"/>
      </c:catAx>
      <c:valAx>
        <c:axId val="472414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556710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4098167836424E-2"/>
          <c:y val="0.84093656260415495"/>
          <c:w val="0.81501414990425514"/>
          <c:h val="0.1504714753916230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99CCFF">
            <a:alpha val="30000"/>
          </a:srgbClr>
        </a:gs>
        <a:gs pos="51000">
          <a:schemeClr val="lt1">
            <a:hueOff val="0"/>
            <a:satOff val="0"/>
            <a:lumOff val="0"/>
            <a:alphaOff val="0"/>
            <a:tint val="37000"/>
            <a:satMod val="300000"/>
          </a:schemeClr>
        </a:gs>
        <a:gs pos="100000">
          <a:srgbClr val="99CCFF"/>
        </a:gs>
      </a:gsLst>
      <a:lin ang="16200000" scaled="1"/>
    </a:gradFill>
    <a:ln>
      <a:noFill/>
    </a:ln>
  </c:spPr>
  <c:txPr>
    <a:bodyPr/>
    <a:lstStyle/>
    <a:p>
      <a:pPr>
        <a:defRPr sz="687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814305656859402E-2"/>
          <c:y val="0.24865153871792001"/>
          <c:w val="0.95918584121283823"/>
          <c:h val="0.58132360075064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2013 г.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elete val="1"/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15.7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2014 г.</c:v>
                </c:pt>
              </c:strCache>
            </c:strRef>
          </c:tx>
          <c:spPr>
            <a:solidFill>
              <a:srgbClr val="3333CC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/>
                      <a:t>286</a:t>
                    </a:r>
                    <a:endParaRPr lang="en-US" sz="12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48.1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6"/>
        <c:axId val="472415472"/>
        <c:axId val="472415864"/>
      </c:barChart>
      <c:catAx>
        <c:axId val="472415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72415864"/>
        <c:crosses val="autoZero"/>
        <c:auto val="1"/>
        <c:lblAlgn val="ctr"/>
        <c:lblOffset val="100"/>
        <c:noMultiLvlLbl val="0"/>
      </c:catAx>
      <c:valAx>
        <c:axId val="472415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724154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5548963028132005E-2"/>
          <c:y val="0.83741539261557996"/>
          <c:w val="0.84085326855574605"/>
          <c:h val="0.1504714753916230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99CCFF">
            <a:alpha val="30000"/>
          </a:srgbClr>
        </a:gs>
        <a:gs pos="51000">
          <a:schemeClr val="lt1">
            <a:hueOff val="0"/>
            <a:satOff val="0"/>
            <a:lumOff val="0"/>
            <a:alphaOff val="0"/>
            <a:tint val="37000"/>
            <a:satMod val="300000"/>
          </a:schemeClr>
        </a:gs>
        <a:gs pos="100000">
          <a:srgbClr val="99CCFF"/>
        </a:gs>
      </a:gsLst>
      <a:lin ang="16200000" scaled="1"/>
    </a:gradFill>
    <a:ln>
      <a:noFill/>
    </a:ln>
  </c:spPr>
  <c:txPr>
    <a:bodyPr/>
    <a:lstStyle/>
    <a:p>
      <a:pPr>
        <a:defRPr sz="687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149553953464623E-2"/>
          <c:y val="0.111391131979488"/>
          <c:w val="0.91675849830499312"/>
          <c:h val="0.738945672703033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2013 г.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-4.59212028317834E-3"/>
                  <c:y val="3.344717650419794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27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/>
                      <a:t>17 756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sz="1200" smtClean="0"/>
                      <a:t>200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на 01.07.2015 г.</c:v>
                </c:pt>
              </c:strCache>
            </c:strRef>
          </c:tx>
          <c:spPr>
            <a:solidFill>
              <a:srgbClr val="3333CC"/>
            </a:solidFill>
          </c:spPr>
          <c:invertIfNegative val="0"/>
          <c:dLbls>
            <c:dLbl>
              <c:idx val="0"/>
              <c:layout>
                <c:manualLayout>
                  <c:x val="-9.7982977965017006E-3"/>
                  <c:y val="2.219820403096970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462</a:t>
                    </a:r>
                    <a:endParaRPr lang="en-US" sz="120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200" dirty="0" smtClean="0"/>
                      <a:t>286</a:t>
                    </a:r>
                    <a:endParaRPr lang="en-US" sz="12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462.3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6"/>
        <c:axId val="465827832"/>
        <c:axId val="465828224"/>
      </c:barChart>
      <c:catAx>
        <c:axId val="465827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65828224"/>
        <c:crosses val="autoZero"/>
        <c:auto val="1"/>
        <c:lblAlgn val="ctr"/>
        <c:lblOffset val="100"/>
        <c:noMultiLvlLbl val="0"/>
      </c:catAx>
      <c:valAx>
        <c:axId val="465828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658278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2873211220258701"/>
          <c:y val="0.84952875606414102"/>
          <c:w val="0.87126804350726617"/>
          <c:h val="0.1504714753916230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99CCFF">
            <a:alpha val="30000"/>
          </a:srgbClr>
        </a:gs>
        <a:gs pos="51000">
          <a:schemeClr val="lt1">
            <a:hueOff val="0"/>
            <a:satOff val="0"/>
            <a:lumOff val="0"/>
            <a:alphaOff val="0"/>
            <a:tint val="37000"/>
            <a:satMod val="300000"/>
          </a:schemeClr>
        </a:gs>
        <a:gs pos="100000">
          <a:srgbClr val="99CCFF"/>
        </a:gs>
      </a:gsLst>
      <a:lin ang="16200000" scaled="1"/>
    </a:gradFill>
    <a:ln>
      <a:noFill/>
    </a:ln>
  </c:spPr>
  <c:txPr>
    <a:bodyPr/>
    <a:lstStyle/>
    <a:p>
      <a:pPr>
        <a:defRPr sz="687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113123986905522E-2"/>
          <c:y val="0"/>
          <c:w val="0.89532715832391241"/>
          <c:h val="0.88843620715237825"/>
        </c:manualLayout>
      </c:layout>
      <c:pie3D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0099"/>
            </a:solidFill>
            <a:ln>
              <a:solidFill>
                <a:schemeClr val="tx1"/>
              </a:solidFill>
            </a:ln>
          </c:spPr>
          <c:explosion val="19"/>
          <c:dPt>
            <c:idx val="0"/>
            <c:bubble3D val="0"/>
            <c:explosion val="8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99CCFF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explosion val="6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99FF99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9.8561556613360052E-2"/>
                  <c:y val="-0.146888840487237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30629053215348"/>
                  <c:y val="8.48539661074432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6686573084171094"/>
                  <c:y val="-0.1542303947967064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 smtClean="0"/>
                      <a:t>20 %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b" anchorCtr="1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 15 членов (19 ед.)</c:v>
                </c:pt>
                <c:pt idx="1">
                  <c:v>от 16 до 80 членов (176 ед.)</c:v>
                </c:pt>
                <c:pt idx="2">
                  <c:v>от 81 до 99 членов (34 ед.)</c:v>
                </c:pt>
                <c:pt idx="3">
                  <c:v>свыше 100 членов (57 ед.)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7</c:v>
                </c:pt>
                <c:pt idx="1">
                  <c:v>57</c:v>
                </c:pt>
                <c:pt idx="2">
                  <c:v>18</c:v>
                </c:pt>
                <c:pt idx="3">
                  <c:v>17.64705882352942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4517">
          <a:noFill/>
        </a:ln>
      </c:spPr>
    </c:plotArea>
    <c:legend>
      <c:legendPos val="b"/>
      <c:layout>
        <c:manualLayout>
          <c:xMode val="edge"/>
          <c:yMode val="edge"/>
          <c:x val="0.26140448680305362"/>
          <c:y val="0.7783067484361027"/>
          <c:w val="0.58777421834431598"/>
          <c:h val="0.21365588084673945"/>
        </c:manualLayout>
      </c:layout>
      <c:overlay val="0"/>
      <c:spPr>
        <a:ln w="69850"/>
      </c:spPr>
      <c:txPr>
        <a:bodyPr/>
        <a:lstStyle/>
        <a:p>
          <a:pPr>
            <a:defRPr sz="11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29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7364A2-8F03-4522-98AC-3922976579E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0493735-1E5B-4BD6-A6F2-28E5AA56206D}">
      <dgm:prSet phldrT="[Текст]" custT="1"/>
      <dgm:spPr>
        <a:solidFill>
          <a:srgbClr val="99CCFF"/>
        </a:solidFill>
      </dgm:spPr>
      <dgm:t>
        <a:bodyPr lIns="0" tIns="0" rIns="0" bIns="0" anchor="b" anchorCtr="0"/>
        <a:lstStyle/>
        <a:p>
          <a:r>
            <a:rPr lang="ru-RU" sz="1400" b="1" dirty="0" smtClean="0"/>
            <a:t>ОБЛАСТЬ</a:t>
          </a:r>
          <a:endParaRPr lang="ru-RU" sz="1400" b="1" dirty="0"/>
        </a:p>
      </dgm:t>
    </dgm:pt>
    <dgm:pt modelId="{39260519-11F2-47C2-8BC6-E724221C2251}" type="parTrans" cxnId="{E19F1393-C55A-4EBF-8F52-39CEF5E9238B}">
      <dgm:prSet/>
      <dgm:spPr/>
      <dgm:t>
        <a:bodyPr/>
        <a:lstStyle/>
        <a:p>
          <a:endParaRPr lang="ru-RU"/>
        </a:p>
      </dgm:t>
    </dgm:pt>
    <dgm:pt modelId="{C8FC059E-0E19-4EF2-876F-DB14FE62F461}" type="sibTrans" cxnId="{E19F1393-C55A-4EBF-8F52-39CEF5E9238B}">
      <dgm:prSet/>
      <dgm:spPr/>
      <dgm:t>
        <a:bodyPr/>
        <a:lstStyle/>
        <a:p>
          <a:endParaRPr lang="ru-RU"/>
        </a:p>
      </dgm:t>
    </dgm:pt>
    <dgm:pt modelId="{3EA6CA13-DECF-4393-BBB0-BFA85E48FDC9}">
      <dgm:prSet phldrT="[Текст]" custT="1"/>
      <dgm:spPr>
        <a:solidFill>
          <a:srgbClr val="99CCFF"/>
        </a:solidFill>
      </dgm:spPr>
      <dgm:t>
        <a:bodyPr lIns="0" tIns="0" rIns="0" bIns="108000" anchor="b" anchorCtr="0"/>
        <a:lstStyle/>
        <a:p>
          <a:r>
            <a:rPr lang="ru-RU" sz="1400" b="1" dirty="0" smtClean="0"/>
            <a:t>РАЙОН</a:t>
          </a:r>
          <a:endParaRPr lang="ru-RU" sz="1400" b="1" dirty="0"/>
        </a:p>
      </dgm:t>
    </dgm:pt>
    <dgm:pt modelId="{04654723-E6F8-4C50-98DD-B7A5A33394A7}" type="parTrans" cxnId="{2068CD48-5300-4B47-B4E4-C95BFBF0381A}">
      <dgm:prSet/>
      <dgm:spPr/>
      <dgm:t>
        <a:bodyPr/>
        <a:lstStyle/>
        <a:p>
          <a:endParaRPr lang="ru-RU"/>
        </a:p>
      </dgm:t>
    </dgm:pt>
    <dgm:pt modelId="{BC95FB7D-B35F-43D6-8D77-7B226695F76F}" type="sibTrans" cxnId="{2068CD48-5300-4B47-B4E4-C95BFBF0381A}">
      <dgm:prSet/>
      <dgm:spPr/>
      <dgm:t>
        <a:bodyPr/>
        <a:lstStyle/>
        <a:p>
          <a:endParaRPr lang="ru-RU"/>
        </a:p>
      </dgm:t>
    </dgm:pt>
    <dgm:pt modelId="{E5CE9545-05E6-476B-8192-7C22C93870DB}">
      <dgm:prSet phldrT="[Текст]" custT="1"/>
      <dgm:spPr>
        <a:solidFill>
          <a:srgbClr val="99CCFF"/>
        </a:solidFill>
      </dgm:spPr>
      <dgm:t>
        <a:bodyPr lIns="0" tIns="0" rIns="0" bIns="108000" anchor="b" anchorCtr="0"/>
        <a:lstStyle/>
        <a:p>
          <a:r>
            <a:rPr lang="ru-RU" sz="1400" b="1" dirty="0" smtClean="0"/>
            <a:t>ПОСЕЛЕНИЕ</a:t>
          </a:r>
          <a:endParaRPr lang="ru-RU" sz="1400" b="1" dirty="0"/>
        </a:p>
      </dgm:t>
    </dgm:pt>
    <dgm:pt modelId="{6682A70A-4C56-4953-9697-F79B90EA8E83}" type="parTrans" cxnId="{742C70E1-DA08-4C86-BCE0-CF52E40BEFCB}">
      <dgm:prSet/>
      <dgm:spPr/>
      <dgm:t>
        <a:bodyPr/>
        <a:lstStyle/>
        <a:p>
          <a:endParaRPr lang="ru-RU"/>
        </a:p>
      </dgm:t>
    </dgm:pt>
    <dgm:pt modelId="{4876C182-DF45-440B-AF5E-2C3895F5DEC6}" type="sibTrans" cxnId="{742C70E1-DA08-4C86-BCE0-CF52E40BEFCB}">
      <dgm:prSet/>
      <dgm:spPr/>
      <dgm:t>
        <a:bodyPr/>
        <a:lstStyle/>
        <a:p>
          <a:endParaRPr lang="ru-RU"/>
        </a:p>
      </dgm:t>
    </dgm:pt>
    <dgm:pt modelId="{964CCEBD-3EAD-4729-8B4F-305273F38C71}" type="pres">
      <dgm:prSet presAssocID="{4E7364A2-8F03-4522-98AC-3922976579EF}" presName="Name0" presStyleCnt="0">
        <dgm:presLayoutVars>
          <dgm:dir/>
          <dgm:animLvl val="lvl"/>
          <dgm:resizeHandles val="exact"/>
        </dgm:presLayoutVars>
      </dgm:prSet>
      <dgm:spPr/>
    </dgm:pt>
    <dgm:pt modelId="{C8422B60-7F56-41A3-8373-CEA951ECAD68}" type="pres">
      <dgm:prSet presAssocID="{A0493735-1E5B-4BD6-A6F2-28E5AA56206D}" presName="Name8" presStyleCnt="0"/>
      <dgm:spPr/>
    </dgm:pt>
    <dgm:pt modelId="{6FD5152E-7935-4DE4-A223-6F2847D7EF07}" type="pres">
      <dgm:prSet presAssocID="{A0493735-1E5B-4BD6-A6F2-28E5AA56206D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3D932-97D2-4A01-9530-6B5E196AA888}" type="pres">
      <dgm:prSet presAssocID="{A0493735-1E5B-4BD6-A6F2-28E5AA5620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08254-FE4A-41AE-B29C-755874643F83}" type="pres">
      <dgm:prSet presAssocID="{3EA6CA13-DECF-4393-BBB0-BFA85E48FDC9}" presName="Name8" presStyleCnt="0"/>
      <dgm:spPr/>
    </dgm:pt>
    <dgm:pt modelId="{4E02FE3F-D23C-443B-98A4-AAB5AA7C2EE4}" type="pres">
      <dgm:prSet presAssocID="{3EA6CA13-DECF-4393-BBB0-BFA85E48FDC9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110005-29C6-47E2-9138-C4C387427F47}" type="pres">
      <dgm:prSet presAssocID="{3EA6CA13-DECF-4393-BBB0-BFA85E48FDC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88CA8-5D86-4C16-ACFC-D34AB70FE2B2}" type="pres">
      <dgm:prSet presAssocID="{E5CE9545-05E6-476B-8192-7C22C93870DB}" presName="Name8" presStyleCnt="0"/>
      <dgm:spPr/>
    </dgm:pt>
    <dgm:pt modelId="{729E09D8-E152-472D-8129-0ABD98CA293F}" type="pres">
      <dgm:prSet presAssocID="{E5CE9545-05E6-476B-8192-7C22C93870D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E79AF8-5846-400B-B76C-A198F7BFD467}" type="pres">
      <dgm:prSet presAssocID="{E5CE9545-05E6-476B-8192-7C22C93870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23D52A-163D-4939-A642-4042741D1016}" type="presOf" srcId="{E5CE9545-05E6-476B-8192-7C22C93870DB}" destId="{38E79AF8-5846-400B-B76C-A198F7BFD467}" srcOrd="1" destOrd="0" presId="urn:microsoft.com/office/officeart/2005/8/layout/pyramid1"/>
    <dgm:cxn modelId="{BADB8CA9-15C5-4C85-8CE8-2391A0F11774}" type="presOf" srcId="{3EA6CA13-DECF-4393-BBB0-BFA85E48FDC9}" destId="{4E02FE3F-D23C-443B-98A4-AAB5AA7C2EE4}" srcOrd="0" destOrd="0" presId="urn:microsoft.com/office/officeart/2005/8/layout/pyramid1"/>
    <dgm:cxn modelId="{89130C17-2A40-435A-81D9-0202349634B0}" type="presOf" srcId="{A0493735-1E5B-4BD6-A6F2-28E5AA56206D}" destId="{4363D932-97D2-4A01-9530-6B5E196AA888}" srcOrd="1" destOrd="0" presId="urn:microsoft.com/office/officeart/2005/8/layout/pyramid1"/>
    <dgm:cxn modelId="{E19F1393-C55A-4EBF-8F52-39CEF5E9238B}" srcId="{4E7364A2-8F03-4522-98AC-3922976579EF}" destId="{A0493735-1E5B-4BD6-A6F2-28E5AA56206D}" srcOrd="0" destOrd="0" parTransId="{39260519-11F2-47C2-8BC6-E724221C2251}" sibTransId="{C8FC059E-0E19-4EF2-876F-DB14FE62F461}"/>
    <dgm:cxn modelId="{742C70E1-DA08-4C86-BCE0-CF52E40BEFCB}" srcId="{4E7364A2-8F03-4522-98AC-3922976579EF}" destId="{E5CE9545-05E6-476B-8192-7C22C93870DB}" srcOrd="2" destOrd="0" parTransId="{6682A70A-4C56-4953-9697-F79B90EA8E83}" sibTransId="{4876C182-DF45-440B-AF5E-2C3895F5DEC6}"/>
    <dgm:cxn modelId="{C99C296C-A233-40C8-9F23-A777155AFC6C}" type="presOf" srcId="{E5CE9545-05E6-476B-8192-7C22C93870DB}" destId="{729E09D8-E152-472D-8129-0ABD98CA293F}" srcOrd="0" destOrd="0" presId="urn:microsoft.com/office/officeart/2005/8/layout/pyramid1"/>
    <dgm:cxn modelId="{B17E32E4-FDFB-4AA9-8A6B-F370356F5D59}" type="presOf" srcId="{3EA6CA13-DECF-4393-BBB0-BFA85E48FDC9}" destId="{2C110005-29C6-47E2-9138-C4C387427F47}" srcOrd="1" destOrd="0" presId="urn:microsoft.com/office/officeart/2005/8/layout/pyramid1"/>
    <dgm:cxn modelId="{00BC5B19-F595-42BB-8910-51A8B4D0CBAF}" type="presOf" srcId="{4E7364A2-8F03-4522-98AC-3922976579EF}" destId="{964CCEBD-3EAD-4729-8B4F-305273F38C71}" srcOrd="0" destOrd="0" presId="urn:microsoft.com/office/officeart/2005/8/layout/pyramid1"/>
    <dgm:cxn modelId="{2068CD48-5300-4B47-B4E4-C95BFBF0381A}" srcId="{4E7364A2-8F03-4522-98AC-3922976579EF}" destId="{3EA6CA13-DECF-4393-BBB0-BFA85E48FDC9}" srcOrd="1" destOrd="0" parTransId="{04654723-E6F8-4C50-98DD-B7A5A33394A7}" sibTransId="{BC95FB7D-B35F-43D6-8D77-7B226695F76F}"/>
    <dgm:cxn modelId="{7AED9062-099B-4970-AE8C-9AA980D033F9}" type="presOf" srcId="{A0493735-1E5B-4BD6-A6F2-28E5AA56206D}" destId="{6FD5152E-7935-4DE4-A223-6F2847D7EF07}" srcOrd="0" destOrd="0" presId="urn:microsoft.com/office/officeart/2005/8/layout/pyramid1"/>
    <dgm:cxn modelId="{77344081-10E1-4021-B229-B139F55ABA5C}" type="presParOf" srcId="{964CCEBD-3EAD-4729-8B4F-305273F38C71}" destId="{C8422B60-7F56-41A3-8373-CEA951ECAD68}" srcOrd="0" destOrd="0" presId="urn:microsoft.com/office/officeart/2005/8/layout/pyramid1"/>
    <dgm:cxn modelId="{36D980C9-9E26-44DF-8C5C-9AF2F575F322}" type="presParOf" srcId="{C8422B60-7F56-41A3-8373-CEA951ECAD68}" destId="{6FD5152E-7935-4DE4-A223-6F2847D7EF07}" srcOrd="0" destOrd="0" presId="urn:microsoft.com/office/officeart/2005/8/layout/pyramid1"/>
    <dgm:cxn modelId="{6A502CC5-3B3A-4A31-B9EB-4E85B281EF68}" type="presParOf" srcId="{C8422B60-7F56-41A3-8373-CEA951ECAD68}" destId="{4363D932-97D2-4A01-9530-6B5E196AA888}" srcOrd="1" destOrd="0" presId="urn:microsoft.com/office/officeart/2005/8/layout/pyramid1"/>
    <dgm:cxn modelId="{A2CD51A2-9426-467C-9B3A-8DCB3758223E}" type="presParOf" srcId="{964CCEBD-3EAD-4729-8B4F-305273F38C71}" destId="{1CA08254-FE4A-41AE-B29C-755874643F83}" srcOrd="1" destOrd="0" presId="urn:microsoft.com/office/officeart/2005/8/layout/pyramid1"/>
    <dgm:cxn modelId="{ECDB48AA-28D5-40CE-A282-3F2C4A34D29E}" type="presParOf" srcId="{1CA08254-FE4A-41AE-B29C-755874643F83}" destId="{4E02FE3F-D23C-443B-98A4-AAB5AA7C2EE4}" srcOrd="0" destOrd="0" presId="urn:microsoft.com/office/officeart/2005/8/layout/pyramid1"/>
    <dgm:cxn modelId="{8DFEEC50-66EC-4CC0-84AC-66FE737EE548}" type="presParOf" srcId="{1CA08254-FE4A-41AE-B29C-755874643F83}" destId="{2C110005-29C6-47E2-9138-C4C387427F47}" srcOrd="1" destOrd="0" presId="urn:microsoft.com/office/officeart/2005/8/layout/pyramid1"/>
    <dgm:cxn modelId="{B109E8E0-A0A4-4A23-BD2C-B61F43790CC1}" type="presParOf" srcId="{964CCEBD-3EAD-4729-8B4F-305273F38C71}" destId="{96888CA8-5D86-4C16-ACFC-D34AB70FE2B2}" srcOrd="2" destOrd="0" presId="urn:microsoft.com/office/officeart/2005/8/layout/pyramid1"/>
    <dgm:cxn modelId="{964BA58F-987D-441E-9D84-87F27E48C9E3}" type="presParOf" srcId="{96888CA8-5D86-4C16-ACFC-D34AB70FE2B2}" destId="{729E09D8-E152-472D-8129-0ABD98CA293F}" srcOrd="0" destOrd="0" presId="urn:microsoft.com/office/officeart/2005/8/layout/pyramid1"/>
    <dgm:cxn modelId="{0A309F51-055C-45BD-804E-D0B501E22EBB}" type="presParOf" srcId="{96888CA8-5D86-4C16-ACFC-D34AB70FE2B2}" destId="{38E79AF8-5846-400B-B76C-A198F7BFD467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8E71BF-8C85-49BA-A82C-85D89406553D}" type="doc">
      <dgm:prSet loTypeId="urn:microsoft.com/office/officeart/2005/8/layout/vList6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3287E88-DC9F-46EC-88A4-345438E6C95D}">
      <dgm:prSet phldrT="[Текст]" custT="1"/>
      <dgm:spPr/>
      <dgm:t>
        <a:bodyPr/>
        <a:lstStyle/>
        <a:p>
          <a:r>
            <a:rPr lang="ru-RU" sz="1600" b="1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rPr>
            <a:t>8 тыс. ед. </a:t>
          </a:r>
        </a:p>
      </dgm:t>
    </dgm:pt>
    <dgm:pt modelId="{0256AA9F-B6C4-476F-A1F2-3A76DBDA8939}" type="parTrans" cxnId="{22D008F3-4B8E-46C2-B0CB-D91668D36D46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159B5AFB-E97B-40BB-94CA-4B031C97C2D8}" type="sibTrans" cxnId="{22D008F3-4B8E-46C2-B0CB-D91668D36D46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658604E3-3D79-44A6-A5EC-B95025620011}">
      <dgm:prSet phldrT="[Текст]" custT="1"/>
      <dgm:spPr/>
      <dgm:t>
        <a:bodyPr lIns="0" rIns="0"/>
        <a:lstStyle/>
        <a:p>
          <a:r>
            <a:rPr lang="ru-RU" sz="1600" b="1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rPr>
            <a:t>103 млн. руб.</a:t>
          </a:r>
          <a:endParaRPr lang="ru-RU" sz="1600" b="1" dirty="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E0EC828C-410B-428B-AB30-CC15F18C4384}" type="parTrans" cxnId="{E18FC00A-B5CE-4C70-8210-61B1C0F8D397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121C5CE8-205C-4AF8-984E-F8567CDC0B35}" type="sibTrans" cxnId="{E18FC00A-B5CE-4C70-8210-61B1C0F8D397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FFDA0545-84BB-491A-BAFB-7E2932AD61BA}">
      <dgm:prSet phldrT="[Текст]" custT="1"/>
      <dgm:spPr/>
      <dgm:t>
        <a:bodyPr/>
        <a:lstStyle/>
        <a:p>
          <a:r>
            <a:rPr lang="ru-RU" sz="1600" b="1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rPr>
            <a:t>10-12% годовых</a:t>
          </a:r>
          <a:endParaRPr lang="ru-RU" sz="1600" b="1" dirty="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7B2D1E19-C080-4C38-B184-39281408EEC3}" type="parTrans" cxnId="{AC0265A7-0341-42B1-B512-F7F0CC687FB2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46EB2FC0-1E94-4F9B-B4B4-653FF285F075}" type="sibTrans" cxnId="{AC0265A7-0341-42B1-B512-F7F0CC687FB2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364AE05A-3269-4943-A20E-F96F55FE6EBB}">
      <dgm:prSet phldrT="[Текст]" custT="1"/>
      <dgm:spPr/>
      <dgm:t>
        <a:bodyPr/>
        <a:lstStyle/>
        <a:p>
          <a:r>
            <a:rPr lang="ru-RU" sz="1400" b="1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rPr>
            <a:t>ставка по выдаваемым займам</a:t>
          </a:r>
          <a:endParaRPr lang="ru-RU" sz="1400" b="1" dirty="0">
            <a:ln>
              <a:solidFill>
                <a:srgbClr val="002060"/>
              </a:solidFill>
            </a:ln>
            <a:solidFill>
              <a:srgbClr val="002060"/>
            </a:solidFill>
          </a:endParaRPr>
        </a:p>
      </dgm:t>
    </dgm:pt>
    <dgm:pt modelId="{059A63B0-1BF4-401D-8337-0E28414573CB}" type="parTrans" cxnId="{318EFD26-57D0-4F7E-888D-BA9523951C46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D55B4CFD-45EE-4FC2-950F-59CEBD97BAF4}" type="sibTrans" cxnId="{318EFD26-57D0-4F7E-888D-BA9523951C46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17DF5E11-056F-428A-B4C1-1F0B16E72A52}">
      <dgm:prSet phldrT="[Текст]" custT="1"/>
      <dgm:spPr/>
      <dgm:t>
        <a:bodyPr/>
        <a:lstStyle/>
        <a:p>
          <a:r>
            <a:rPr lang="ru-RU" sz="1600" b="1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rPr>
            <a:t>12-15% годовых</a:t>
          </a:r>
          <a:endParaRPr lang="ru-RU" sz="1600" b="1" dirty="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42917CF3-F6D5-4B9D-929C-E90FD6D4AC7C}" type="parTrans" cxnId="{358A1ACC-AA4E-4239-A592-41E767255F39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6CEFFD3A-8CE4-4A61-8DE6-60FFDC8CAE60}" type="sibTrans" cxnId="{358A1ACC-AA4E-4239-A592-41E767255F39}">
      <dgm:prSet/>
      <dgm:spPr/>
      <dgm:t>
        <a:bodyPr/>
        <a:lstStyle/>
        <a:p>
          <a:endParaRPr lang="ru-RU" sz="1600">
            <a:ln>
              <a:solidFill>
                <a:srgbClr val="C00000"/>
              </a:solidFill>
            </a:ln>
            <a:solidFill>
              <a:srgbClr val="C00000"/>
            </a:solidFill>
          </a:endParaRPr>
        </a:p>
      </dgm:t>
    </dgm:pt>
    <dgm:pt modelId="{F278DFB4-75BA-4FB8-B1C8-73DF1686AEC5}">
      <dgm:prSet phldrT="[Текст]" custT="1"/>
      <dgm:spPr/>
      <dgm:t>
        <a:bodyPr/>
        <a:lstStyle/>
        <a:p>
          <a:r>
            <a:rPr lang="ru-RU" sz="1400" b="1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rPr>
            <a:t>общая сумма выданных займов </a:t>
          </a:r>
          <a:endParaRPr lang="ru-RU" sz="1400" b="1" dirty="0">
            <a:ln>
              <a:solidFill>
                <a:srgbClr val="002060"/>
              </a:solidFill>
            </a:ln>
            <a:solidFill>
              <a:srgbClr val="002060"/>
            </a:solidFill>
          </a:endParaRPr>
        </a:p>
      </dgm:t>
    </dgm:pt>
    <dgm:pt modelId="{6714D006-E640-4AA8-8E8C-4521A6E16305}" type="parTrans" cxnId="{2FE2EAF7-3C7C-437D-B839-5A06884FF489}">
      <dgm:prSet/>
      <dgm:spPr/>
      <dgm:t>
        <a:bodyPr/>
        <a:lstStyle/>
        <a:p>
          <a:endParaRPr lang="ru-RU" sz="1600"/>
        </a:p>
      </dgm:t>
    </dgm:pt>
    <dgm:pt modelId="{68C4AC60-20B1-4157-9088-2483D4D9B106}" type="sibTrans" cxnId="{2FE2EAF7-3C7C-437D-B839-5A06884FF489}">
      <dgm:prSet/>
      <dgm:spPr/>
      <dgm:t>
        <a:bodyPr/>
        <a:lstStyle/>
        <a:p>
          <a:endParaRPr lang="ru-RU" sz="1600"/>
        </a:p>
      </dgm:t>
    </dgm:pt>
    <dgm:pt modelId="{550A1ACB-9853-46DE-85DB-AB2B81B70691}">
      <dgm:prSet phldrT="[Текст]" custT="1"/>
      <dgm:spPr/>
      <dgm:t>
        <a:bodyPr/>
        <a:lstStyle/>
        <a:p>
          <a:r>
            <a:rPr lang="ru-RU" sz="1400" b="1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rPr>
            <a:t>ставка по привлекаемым займам</a:t>
          </a:r>
          <a:endParaRPr lang="ru-RU" sz="1400" b="1" dirty="0">
            <a:ln>
              <a:solidFill>
                <a:srgbClr val="002060"/>
              </a:solidFill>
            </a:ln>
            <a:solidFill>
              <a:srgbClr val="002060"/>
            </a:solidFill>
          </a:endParaRPr>
        </a:p>
      </dgm:t>
    </dgm:pt>
    <dgm:pt modelId="{A5AA489E-FD8D-42B8-9B9F-9D772AD10962}" type="parTrans" cxnId="{9F06D3DC-569F-4841-9239-0377F15C0FE6}">
      <dgm:prSet/>
      <dgm:spPr/>
      <dgm:t>
        <a:bodyPr/>
        <a:lstStyle/>
        <a:p>
          <a:endParaRPr lang="ru-RU" sz="1600"/>
        </a:p>
      </dgm:t>
    </dgm:pt>
    <dgm:pt modelId="{4078BB34-7761-4029-8B67-C02912E31F1F}" type="sibTrans" cxnId="{9F06D3DC-569F-4841-9239-0377F15C0FE6}">
      <dgm:prSet/>
      <dgm:spPr/>
      <dgm:t>
        <a:bodyPr/>
        <a:lstStyle/>
        <a:p>
          <a:endParaRPr lang="ru-RU" sz="1600"/>
        </a:p>
      </dgm:t>
    </dgm:pt>
    <dgm:pt modelId="{791D9B2F-5C07-4037-9AE8-95E981D19DCA}">
      <dgm:prSet phldrT="[Текст]" custT="1"/>
      <dgm:spPr/>
      <dgm:t>
        <a:bodyPr/>
        <a:lstStyle/>
        <a:p>
          <a:r>
            <a:rPr lang="ru-RU" sz="1400" b="1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rPr>
            <a:t>общее число членов кооперативов</a:t>
          </a:r>
          <a:endParaRPr lang="ru-RU" sz="1400" b="1" dirty="0">
            <a:ln>
              <a:solidFill>
                <a:srgbClr val="002060"/>
              </a:solidFill>
            </a:ln>
            <a:solidFill>
              <a:srgbClr val="002060"/>
            </a:solidFill>
          </a:endParaRPr>
        </a:p>
      </dgm:t>
    </dgm:pt>
    <dgm:pt modelId="{FDD408D0-37B9-4E6A-A3D3-B98D34BEC5E3}" type="parTrans" cxnId="{4302D40E-ED35-4345-BD08-41B59E3C923E}">
      <dgm:prSet/>
      <dgm:spPr/>
      <dgm:t>
        <a:bodyPr/>
        <a:lstStyle/>
        <a:p>
          <a:endParaRPr lang="ru-RU" sz="1600"/>
        </a:p>
      </dgm:t>
    </dgm:pt>
    <dgm:pt modelId="{72AD28BD-85EB-4AE9-9120-8E0384F647E4}" type="sibTrans" cxnId="{4302D40E-ED35-4345-BD08-41B59E3C923E}">
      <dgm:prSet/>
      <dgm:spPr/>
      <dgm:t>
        <a:bodyPr/>
        <a:lstStyle/>
        <a:p>
          <a:endParaRPr lang="ru-RU" sz="1600"/>
        </a:p>
      </dgm:t>
    </dgm:pt>
    <dgm:pt modelId="{D69A7F82-13AB-491D-B2DB-7E7F042E9EEE}" type="pres">
      <dgm:prSet presAssocID="{7C8E71BF-8C85-49BA-A82C-85D89406553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0B8E41-3251-4AEF-804B-977482E2D909}" type="pres">
      <dgm:prSet presAssocID="{43287E88-DC9F-46EC-88A4-345438E6C95D}" presName="linNode" presStyleCnt="0"/>
      <dgm:spPr/>
      <dgm:t>
        <a:bodyPr/>
        <a:lstStyle/>
        <a:p>
          <a:endParaRPr lang="ru-RU"/>
        </a:p>
      </dgm:t>
    </dgm:pt>
    <dgm:pt modelId="{A6FA09A5-3C73-4F2B-9824-3A99A3E8313A}" type="pres">
      <dgm:prSet presAssocID="{43287E88-DC9F-46EC-88A4-345438E6C95D}" presName="parentShp" presStyleLbl="node1" presStyleIdx="0" presStyleCnt="4" custScaleX="79206" custLinFactNeighborX="-7234" custLinFactNeighborY="1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DDE1FF-9370-4844-9D21-88D2885B6322}" type="pres">
      <dgm:prSet presAssocID="{43287E88-DC9F-46EC-88A4-345438E6C95D}" presName="childShp" presStyleLbl="bgAccFollowNode1" presStyleIdx="0" presStyleCnt="4" custScaleX="120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08007-0AF1-4A8C-A230-7D71E2ECC2BA}" type="pres">
      <dgm:prSet presAssocID="{159B5AFB-E97B-40BB-94CA-4B031C97C2D8}" presName="spacing" presStyleCnt="0"/>
      <dgm:spPr/>
      <dgm:t>
        <a:bodyPr/>
        <a:lstStyle/>
        <a:p>
          <a:endParaRPr lang="ru-RU"/>
        </a:p>
      </dgm:t>
    </dgm:pt>
    <dgm:pt modelId="{6C5CE03B-4179-43D1-8CDD-383309C2BF3D}" type="pres">
      <dgm:prSet presAssocID="{658604E3-3D79-44A6-A5EC-B95025620011}" presName="linNode" presStyleCnt="0"/>
      <dgm:spPr/>
      <dgm:t>
        <a:bodyPr/>
        <a:lstStyle/>
        <a:p>
          <a:endParaRPr lang="ru-RU"/>
        </a:p>
      </dgm:t>
    </dgm:pt>
    <dgm:pt modelId="{5E5C021E-81ED-4B99-A4B1-BD23F027E8E4}" type="pres">
      <dgm:prSet presAssocID="{658604E3-3D79-44A6-A5EC-B95025620011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624C8-213C-4F13-B4A9-CA8969F3C1E0}" type="pres">
      <dgm:prSet presAssocID="{658604E3-3D79-44A6-A5EC-B95025620011}" presName="childShp" presStyleLbl="bgAccFollowNode1" presStyleIdx="1" presStyleCnt="4" custScaleX="151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08D14-FA09-4828-9B28-8E59C03533E8}" type="pres">
      <dgm:prSet presAssocID="{121C5CE8-205C-4AF8-984E-F8567CDC0B35}" presName="spacing" presStyleCnt="0"/>
      <dgm:spPr/>
      <dgm:t>
        <a:bodyPr/>
        <a:lstStyle/>
        <a:p>
          <a:endParaRPr lang="ru-RU"/>
        </a:p>
      </dgm:t>
    </dgm:pt>
    <dgm:pt modelId="{AED09966-5538-441D-B2B0-68E3D2E4B14E}" type="pres">
      <dgm:prSet presAssocID="{FFDA0545-84BB-491A-BAFB-7E2932AD61BA}" presName="linNode" presStyleCnt="0"/>
      <dgm:spPr/>
      <dgm:t>
        <a:bodyPr/>
        <a:lstStyle/>
        <a:p>
          <a:endParaRPr lang="ru-RU"/>
        </a:p>
      </dgm:t>
    </dgm:pt>
    <dgm:pt modelId="{DD36448F-4DC7-467B-8085-1861CF843926}" type="pres">
      <dgm:prSet presAssocID="{FFDA0545-84BB-491A-BAFB-7E2932AD61BA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1DD2C-2693-4B23-8150-CB854DF61FA0}" type="pres">
      <dgm:prSet presAssocID="{FFDA0545-84BB-491A-BAFB-7E2932AD61BA}" presName="childShp" presStyleLbl="bgAccFollowNode1" presStyleIdx="2" presStyleCnt="4" custScaleX="150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01D94-4A33-46BD-BF91-255F309965DE}" type="pres">
      <dgm:prSet presAssocID="{46EB2FC0-1E94-4F9B-B4B4-653FF285F075}" presName="spacing" presStyleCnt="0"/>
      <dgm:spPr/>
      <dgm:t>
        <a:bodyPr/>
        <a:lstStyle/>
        <a:p>
          <a:endParaRPr lang="ru-RU"/>
        </a:p>
      </dgm:t>
    </dgm:pt>
    <dgm:pt modelId="{B8DFD6FE-D4AC-4246-A9B7-5A1CAC1F5C1D}" type="pres">
      <dgm:prSet presAssocID="{17DF5E11-056F-428A-B4C1-1F0B16E72A52}" presName="linNode" presStyleCnt="0"/>
      <dgm:spPr/>
      <dgm:t>
        <a:bodyPr/>
        <a:lstStyle/>
        <a:p>
          <a:endParaRPr lang="ru-RU"/>
        </a:p>
      </dgm:t>
    </dgm:pt>
    <dgm:pt modelId="{72DBA355-A5AD-4F32-929B-41E6B844325A}" type="pres">
      <dgm:prSet presAssocID="{17DF5E11-056F-428A-B4C1-1F0B16E72A52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B3CBE-41B1-46BA-B94C-51C31B1CCA9C}" type="pres">
      <dgm:prSet presAssocID="{17DF5E11-056F-428A-B4C1-1F0B16E72A52}" presName="childShp" presStyleLbl="bgAccFollowNode1" presStyleIdx="3" presStyleCnt="4" custScaleX="152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E2EAF7-3C7C-437D-B839-5A06884FF489}" srcId="{658604E3-3D79-44A6-A5EC-B95025620011}" destId="{F278DFB4-75BA-4FB8-B1C8-73DF1686AEC5}" srcOrd="0" destOrd="0" parTransId="{6714D006-E640-4AA8-8E8C-4521A6E16305}" sibTransId="{68C4AC60-20B1-4157-9088-2483D4D9B106}"/>
    <dgm:cxn modelId="{52A1F44D-C817-4A07-975E-0E92ECDF95AB}" type="presOf" srcId="{791D9B2F-5C07-4037-9AE8-95E981D19DCA}" destId="{EADDE1FF-9370-4844-9D21-88D2885B6322}" srcOrd="0" destOrd="0" presId="urn:microsoft.com/office/officeart/2005/8/layout/vList6"/>
    <dgm:cxn modelId="{4302D40E-ED35-4345-BD08-41B59E3C923E}" srcId="{43287E88-DC9F-46EC-88A4-345438E6C95D}" destId="{791D9B2F-5C07-4037-9AE8-95E981D19DCA}" srcOrd="0" destOrd="0" parTransId="{FDD408D0-37B9-4E6A-A3D3-B98D34BEC5E3}" sibTransId="{72AD28BD-85EB-4AE9-9120-8E0384F647E4}"/>
    <dgm:cxn modelId="{318EFD26-57D0-4F7E-888D-BA9523951C46}" srcId="{17DF5E11-056F-428A-B4C1-1F0B16E72A52}" destId="{364AE05A-3269-4943-A20E-F96F55FE6EBB}" srcOrd="0" destOrd="0" parTransId="{059A63B0-1BF4-401D-8337-0E28414573CB}" sibTransId="{D55B4CFD-45EE-4FC2-950F-59CEBD97BAF4}"/>
    <dgm:cxn modelId="{9F06D3DC-569F-4841-9239-0377F15C0FE6}" srcId="{FFDA0545-84BB-491A-BAFB-7E2932AD61BA}" destId="{550A1ACB-9853-46DE-85DB-AB2B81B70691}" srcOrd="0" destOrd="0" parTransId="{A5AA489E-FD8D-42B8-9B9F-9D772AD10962}" sibTransId="{4078BB34-7761-4029-8B67-C02912E31F1F}"/>
    <dgm:cxn modelId="{22D008F3-4B8E-46C2-B0CB-D91668D36D46}" srcId="{7C8E71BF-8C85-49BA-A82C-85D89406553D}" destId="{43287E88-DC9F-46EC-88A4-345438E6C95D}" srcOrd="0" destOrd="0" parTransId="{0256AA9F-B6C4-476F-A1F2-3A76DBDA8939}" sibTransId="{159B5AFB-E97B-40BB-94CA-4B031C97C2D8}"/>
    <dgm:cxn modelId="{693CC3BC-C1B6-401F-A676-18BCD3CF72B3}" type="presOf" srcId="{F278DFB4-75BA-4FB8-B1C8-73DF1686AEC5}" destId="{7BB624C8-213C-4F13-B4A9-CA8969F3C1E0}" srcOrd="0" destOrd="0" presId="urn:microsoft.com/office/officeart/2005/8/layout/vList6"/>
    <dgm:cxn modelId="{1FF0B055-5BBF-4183-8B73-8C9795B775D7}" type="presOf" srcId="{43287E88-DC9F-46EC-88A4-345438E6C95D}" destId="{A6FA09A5-3C73-4F2B-9824-3A99A3E8313A}" srcOrd="0" destOrd="0" presId="urn:microsoft.com/office/officeart/2005/8/layout/vList6"/>
    <dgm:cxn modelId="{AC0265A7-0341-42B1-B512-F7F0CC687FB2}" srcId="{7C8E71BF-8C85-49BA-A82C-85D89406553D}" destId="{FFDA0545-84BB-491A-BAFB-7E2932AD61BA}" srcOrd="2" destOrd="0" parTransId="{7B2D1E19-C080-4C38-B184-39281408EEC3}" sibTransId="{46EB2FC0-1E94-4F9B-B4B4-653FF285F075}"/>
    <dgm:cxn modelId="{30681011-C17E-4187-8D3F-440D13AC0F82}" type="presOf" srcId="{17DF5E11-056F-428A-B4C1-1F0B16E72A52}" destId="{72DBA355-A5AD-4F32-929B-41E6B844325A}" srcOrd="0" destOrd="0" presId="urn:microsoft.com/office/officeart/2005/8/layout/vList6"/>
    <dgm:cxn modelId="{358A1ACC-AA4E-4239-A592-41E767255F39}" srcId="{7C8E71BF-8C85-49BA-A82C-85D89406553D}" destId="{17DF5E11-056F-428A-B4C1-1F0B16E72A52}" srcOrd="3" destOrd="0" parTransId="{42917CF3-F6D5-4B9D-929C-E90FD6D4AC7C}" sibTransId="{6CEFFD3A-8CE4-4A61-8DE6-60FFDC8CAE60}"/>
    <dgm:cxn modelId="{3EE52BA2-E03B-4D0D-BCD2-900F6C3210C5}" type="presOf" srcId="{FFDA0545-84BB-491A-BAFB-7E2932AD61BA}" destId="{DD36448F-4DC7-467B-8085-1861CF843926}" srcOrd="0" destOrd="0" presId="urn:microsoft.com/office/officeart/2005/8/layout/vList6"/>
    <dgm:cxn modelId="{29E51EB8-3BE1-48EA-9FA4-B1AEB2D646A4}" type="presOf" srcId="{7C8E71BF-8C85-49BA-A82C-85D89406553D}" destId="{D69A7F82-13AB-491D-B2DB-7E7F042E9EEE}" srcOrd="0" destOrd="0" presId="urn:microsoft.com/office/officeart/2005/8/layout/vList6"/>
    <dgm:cxn modelId="{F5974B1A-814F-4202-9D33-D63CEEED0B8E}" type="presOf" srcId="{550A1ACB-9853-46DE-85DB-AB2B81B70691}" destId="{0201DD2C-2693-4B23-8150-CB854DF61FA0}" srcOrd="0" destOrd="0" presId="urn:microsoft.com/office/officeart/2005/8/layout/vList6"/>
    <dgm:cxn modelId="{920099FF-BC0A-451F-9C9E-A4698E318DD6}" type="presOf" srcId="{658604E3-3D79-44A6-A5EC-B95025620011}" destId="{5E5C021E-81ED-4B99-A4B1-BD23F027E8E4}" srcOrd="0" destOrd="0" presId="urn:microsoft.com/office/officeart/2005/8/layout/vList6"/>
    <dgm:cxn modelId="{E18FC00A-B5CE-4C70-8210-61B1C0F8D397}" srcId="{7C8E71BF-8C85-49BA-A82C-85D89406553D}" destId="{658604E3-3D79-44A6-A5EC-B95025620011}" srcOrd="1" destOrd="0" parTransId="{E0EC828C-410B-428B-AB30-CC15F18C4384}" sibTransId="{121C5CE8-205C-4AF8-984E-F8567CDC0B35}"/>
    <dgm:cxn modelId="{7C35AAA7-6DA9-4865-A28F-F79B50204AE7}" type="presOf" srcId="{364AE05A-3269-4943-A20E-F96F55FE6EBB}" destId="{B76B3CBE-41B1-46BA-B94C-51C31B1CCA9C}" srcOrd="0" destOrd="0" presId="urn:microsoft.com/office/officeart/2005/8/layout/vList6"/>
    <dgm:cxn modelId="{003B3827-F239-4B82-83F6-D52F3B281824}" type="presParOf" srcId="{D69A7F82-13AB-491D-B2DB-7E7F042E9EEE}" destId="{2F0B8E41-3251-4AEF-804B-977482E2D909}" srcOrd="0" destOrd="0" presId="urn:microsoft.com/office/officeart/2005/8/layout/vList6"/>
    <dgm:cxn modelId="{E6210C41-DF40-4D7C-986C-12A4FB3C24D9}" type="presParOf" srcId="{2F0B8E41-3251-4AEF-804B-977482E2D909}" destId="{A6FA09A5-3C73-4F2B-9824-3A99A3E8313A}" srcOrd="0" destOrd="0" presId="urn:microsoft.com/office/officeart/2005/8/layout/vList6"/>
    <dgm:cxn modelId="{0EB52EB5-519F-4EC9-8AE4-5AC9D3489DD5}" type="presParOf" srcId="{2F0B8E41-3251-4AEF-804B-977482E2D909}" destId="{EADDE1FF-9370-4844-9D21-88D2885B6322}" srcOrd="1" destOrd="0" presId="urn:microsoft.com/office/officeart/2005/8/layout/vList6"/>
    <dgm:cxn modelId="{63FC880E-B512-4B4B-94E3-E060A1997A68}" type="presParOf" srcId="{D69A7F82-13AB-491D-B2DB-7E7F042E9EEE}" destId="{C0608007-0AF1-4A8C-A230-7D71E2ECC2BA}" srcOrd="1" destOrd="0" presId="urn:microsoft.com/office/officeart/2005/8/layout/vList6"/>
    <dgm:cxn modelId="{61EA8C9F-5F20-4D9E-8852-5325ED171508}" type="presParOf" srcId="{D69A7F82-13AB-491D-B2DB-7E7F042E9EEE}" destId="{6C5CE03B-4179-43D1-8CDD-383309C2BF3D}" srcOrd="2" destOrd="0" presId="urn:microsoft.com/office/officeart/2005/8/layout/vList6"/>
    <dgm:cxn modelId="{3E547194-0479-4D81-B718-324C2172472C}" type="presParOf" srcId="{6C5CE03B-4179-43D1-8CDD-383309C2BF3D}" destId="{5E5C021E-81ED-4B99-A4B1-BD23F027E8E4}" srcOrd="0" destOrd="0" presId="urn:microsoft.com/office/officeart/2005/8/layout/vList6"/>
    <dgm:cxn modelId="{0FFD5126-AD07-49F4-88A0-248558D24C3F}" type="presParOf" srcId="{6C5CE03B-4179-43D1-8CDD-383309C2BF3D}" destId="{7BB624C8-213C-4F13-B4A9-CA8969F3C1E0}" srcOrd="1" destOrd="0" presId="urn:microsoft.com/office/officeart/2005/8/layout/vList6"/>
    <dgm:cxn modelId="{8D2F435F-B6E9-4252-B020-71FDC297C2C0}" type="presParOf" srcId="{D69A7F82-13AB-491D-B2DB-7E7F042E9EEE}" destId="{CAE08D14-FA09-4828-9B28-8E59C03533E8}" srcOrd="3" destOrd="0" presId="urn:microsoft.com/office/officeart/2005/8/layout/vList6"/>
    <dgm:cxn modelId="{9C2353EF-2C53-4F04-B30E-ACEEE233BD45}" type="presParOf" srcId="{D69A7F82-13AB-491D-B2DB-7E7F042E9EEE}" destId="{AED09966-5538-441D-B2B0-68E3D2E4B14E}" srcOrd="4" destOrd="0" presId="urn:microsoft.com/office/officeart/2005/8/layout/vList6"/>
    <dgm:cxn modelId="{2D00F437-0FBE-4209-9CE9-74AAC9525AB7}" type="presParOf" srcId="{AED09966-5538-441D-B2B0-68E3D2E4B14E}" destId="{DD36448F-4DC7-467B-8085-1861CF843926}" srcOrd="0" destOrd="0" presId="urn:microsoft.com/office/officeart/2005/8/layout/vList6"/>
    <dgm:cxn modelId="{2054FB36-9399-467F-80C8-645065F4FC9E}" type="presParOf" srcId="{AED09966-5538-441D-B2B0-68E3D2E4B14E}" destId="{0201DD2C-2693-4B23-8150-CB854DF61FA0}" srcOrd="1" destOrd="0" presId="urn:microsoft.com/office/officeart/2005/8/layout/vList6"/>
    <dgm:cxn modelId="{854B5459-BBF9-4F1C-A089-5659E07FAB9C}" type="presParOf" srcId="{D69A7F82-13AB-491D-B2DB-7E7F042E9EEE}" destId="{06201D94-4A33-46BD-BF91-255F309965DE}" srcOrd="5" destOrd="0" presId="urn:microsoft.com/office/officeart/2005/8/layout/vList6"/>
    <dgm:cxn modelId="{FA0CD87C-FE39-49F1-8823-63090AAC6F51}" type="presParOf" srcId="{D69A7F82-13AB-491D-B2DB-7E7F042E9EEE}" destId="{B8DFD6FE-D4AC-4246-A9B7-5A1CAC1F5C1D}" srcOrd="6" destOrd="0" presId="urn:microsoft.com/office/officeart/2005/8/layout/vList6"/>
    <dgm:cxn modelId="{26F679E4-C9AE-4B7B-965E-0DAA0E8067D0}" type="presParOf" srcId="{B8DFD6FE-D4AC-4246-A9B7-5A1CAC1F5C1D}" destId="{72DBA355-A5AD-4F32-929B-41E6B844325A}" srcOrd="0" destOrd="0" presId="urn:microsoft.com/office/officeart/2005/8/layout/vList6"/>
    <dgm:cxn modelId="{25995C5B-FCDE-419B-A920-ECE5C6AE7698}" type="presParOf" srcId="{B8DFD6FE-D4AC-4246-A9B7-5A1CAC1F5C1D}" destId="{B76B3CBE-41B1-46BA-B94C-51C31B1CCA9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0.70039</cdr:x>
      <cdr:y>0.32207</cdr:y>
    </cdr:from>
    <cdr:to>
      <cdr:x>1</cdr:x>
      <cdr:y>0.35868</cdr:y>
    </cdr:to>
    <cdr:sp macro="" textlink="">
      <cdr:nvSpPr>
        <cdr:cNvPr id="2" name="TextBox 4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16424" y="1489028"/>
          <a:ext cx="1632574" cy="169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0" tIns="0" rIns="0" bIns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r>
            <a:rPr lang="ru-RU" altLang="ru-RU" sz="11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Рост  к 2011 г. в 4 р.         </a:t>
          </a:r>
          <a:endParaRPr lang="ru-RU" altLang="ru-RU" sz="11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0.24153</cdr:x>
      <cdr:y>0.15768</cdr:y>
    </cdr:from>
    <cdr:to>
      <cdr:x>0.44444</cdr:x>
      <cdr:y>0.2573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82632" y="301870"/>
          <a:ext cx="657528" cy="1907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0" tIns="0" rIns="0" bIns="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в 9 р</a:t>
          </a:r>
          <a:r>
            <a:rPr lang="ru-RU" sz="1400" dirty="0" smtClean="0">
              <a:solidFill>
                <a:srgbClr val="C00000"/>
              </a:solidFill>
              <a:latin typeface="Arial Black" panose="020B0A04020102020204" pitchFamily="34" charset="0"/>
            </a:rPr>
            <a:t>.</a:t>
          </a:r>
          <a:endParaRPr lang="ru-RU" sz="1400" dirty="0">
            <a:solidFill>
              <a:srgbClr val="C00000"/>
            </a:solidFill>
            <a:latin typeface="Arial Black" panose="020B0A040201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0.6024</cdr:x>
      <cdr:y>0.06727</cdr:y>
    </cdr:from>
    <cdr:to>
      <cdr:x>0.76041</cdr:x>
      <cdr:y>0.20412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63696" y="128219"/>
          <a:ext cx="541311" cy="260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17,8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0.56945</cdr:x>
      <cdr:y>0.05942</cdr:y>
    </cdr:from>
    <cdr:to>
      <cdr:x>0.75274</cdr:x>
      <cdr:y>0.17883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119950"/>
          <a:ext cx="486730" cy="241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553</a:t>
          </a:r>
          <a:endParaRPr lang="ru-RU" sz="12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0.25676</cdr:x>
      <cdr:y>0.35484</cdr:y>
    </cdr:from>
    <cdr:to>
      <cdr:x>0.48825</cdr:x>
      <cdr:y>0.45333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84075" y="792088"/>
          <a:ext cx="616758" cy="2198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0" tIns="0" rIns="0" bIns="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в 3 р.</a:t>
          </a:r>
          <a:endParaRPr lang="ru-RU" sz="1400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0.2973</cdr:x>
      <cdr:y>0.58065</cdr:y>
    </cdr:from>
    <cdr:to>
      <cdr:x>0.47201</cdr:x>
      <cdr:y>0.69268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92088" y="1296144"/>
          <a:ext cx="465486" cy="250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16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0.59746</cdr:x>
      <cdr:y>0.23471</cdr:y>
    </cdr:from>
    <cdr:to>
      <cdr:x>0.74212</cdr:x>
      <cdr:y>0.37047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591799" y="523937"/>
          <a:ext cx="385423" cy="303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48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0DA7B-1920-433D-BA1D-A63C296BEE6E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06555-B3A3-47E3-8F42-F8D80BDA8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693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06555-B3A3-47E3-8F42-F8D80BDA8F1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04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06555-B3A3-47E3-8F42-F8D80BDA8F1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04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0502" indent="-284808">
              <a:defRPr>
                <a:solidFill>
                  <a:schemeClr val="tx1"/>
                </a:solidFill>
                <a:latin typeface="Arial" charset="0"/>
              </a:defRPr>
            </a:lvl2pPr>
            <a:lvl3pPr marL="1139234" indent="-227847">
              <a:defRPr>
                <a:solidFill>
                  <a:schemeClr val="tx1"/>
                </a:solidFill>
                <a:latin typeface="Arial" charset="0"/>
              </a:defRPr>
            </a:lvl3pPr>
            <a:lvl4pPr marL="1594927" indent="-227847">
              <a:defRPr>
                <a:solidFill>
                  <a:schemeClr val="tx1"/>
                </a:solidFill>
                <a:latin typeface="Arial" charset="0"/>
              </a:defRPr>
            </a:lvl4pPr>
            <a:lvl5pPr marL="2050621" indent="-227847">
              <a:defRPr>
                <a:solidFill>
                  <a:schemeClr val="tx1"/>
                </a:solidFill>
                <a:latin typeface="Arial" charset="0"/>
              </a:defRPr>
            </a:lvl5pPr>
            <a:lvl6pPr marL="2506314" indent="-2278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2008" indent="-2278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17702" indent="-2278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73395" indent="-2278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530BD2-5652-4107-A836-5A8BEBCE8E66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30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17413" name="Верхний колонтитул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/>
              <a:t>НО Липецкий областной фонд поддержки малого и среднего предпринимательства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3098905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247" indent="0" algn="ctr">
              <a:buNone/>
              <a:defRPr/>
            </a:lvl2pPr>
            <a:lvl3pPr marL="912492" indent="0" algn="ctr">
              <a:buNone/>
              <a:defRPr/>
            </a:lvl3pPr>
            <a:lvl4pPr marL="1368736" indent="0" algn="ctr">
              <a:buNone/>
              <a:defRPr/>
            </a:lvl4pPr>
            <a:lvl5pPr marL="1824982" indent="0" algn="ctr">
              <a:buNone/>
              <a:defRPr/>
            </a:lvl5pPr>
            <a:lvl6pPr marL="2281228" indent="0" algn="ctr">
              <a:buNone/>
              <a:defRPr/>
            </a:lvl6pPr>
            <a:lvl7pPr marL="2737473" indent="0" algn="ctr">
              <a:buNone/>
              <a:defRPr/>
            </a:lvl7pPr>
            <a:lvl8pPr marL="3193719" indent="0" algn="ctr">
              <a:buNone/>
              <a:defRPr/>
            </a:lvl8pPr>
            <a:lvl9pPr marL="3649963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C48AC-D13F-478F-98FA-2719FDEF4E3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032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CBBFA-F380-4BCD-9145-75F3C2738B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681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3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247" indent="0">
              <a:buNone/>
              <a:defRPr sz="1800"/>
            </a:lvl2pPr>
            <a:lvl3pPr marL="912492" indent="0">
              <a:buNone/>
              <a:defRPr sz="1600"/>
            </a:lvl3pPr>
            <a:lvl4pPr marL="1368736" indent="0">
              <a:buNone/>
              <a:defRPr sz="1400"/>
            </a:lvl4pPr>
            <a:lvl5pPr marL="1824982" indent="0">
              <a:buNone/>
              <a:defRPr sz="1400"/>
            </a:lvl5pPr>
            <a:lvl6pPr marL="2281228" indent="0">
              <a:buNone/>
              <a:defRPr sz="1400"/>
            </a:lvl6pPr>
            <a:lvl7pPr marL="2737473" indent="0">
              <a:buNone/>
              <a:defRPr sz="1400"/>
            </a:lvl7pPr>
            <a:lvl8pPr marL="3193719" indent="0">
              <a:buNone/>
              <a:defRPr sz="1400"/>
            </a:lvl8pPr>
            <a:lvl9pPr marL="3649963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A7C5A-B029-4843-A372-A05ED75E8AF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31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5627" y="1595458"/>
            <a:ext cx="4040187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4" y="1595458"/>
            <a:ext cx="4040188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56748-B3DA-45D5-BDEF-9BA92B8560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83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47" indent="0">
              <a:buNone/>
              <a:defRPr sz="2000" b="1"/>
            </a:lvl2pPr>
            <a:lvl3pPr marL="912492" indent="0">
              <a:buNone/>
              <a:defRPr sz="1800" b="1"/>
            </a:lvl3pPr>
            <a:lvl4pPr marL="1368736" indent="0">
              <a:buNone/>
              <a:defRPr sz="1600" b="1"/>
            </a:lvl4pPr>
            <a:lvl5pPr marL="1824982" indent="0">
              <a:buNone/>
              <a:defRPr sz="1600" b="1"/>
            </a:lvl5pPr>
            <a:lvl6pPr marL="2281228" indent="0">
              <a:buNone/>
              <a:defRPr sz="1600" b="1"/>
            </a:lvl6pPr>
            <a:lvl7pPr marL="2737473" indent="0">
              <a:buNone/>
              <a:defRPr sz="1600" b="1"/>
            </a:lvl7pPr>
            <a:lvl8pPr marL="3193719" indent="0">
              <a:buNone/>
              <a:defRPr sz="1600" b="1"/>
            </a:lvl8pPr>
            <a:lvl9pPr marL="36499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47" indent="0">
              <a:buNone/>
              <a:defRPr sz="2000" b="1"/>
            </a:lvl2pPr>
            <a:lvl3pPr marL="912492" indent="0">
              <a:buNone/>
              <a:defRPr sz="1800" b="1"/>
            </a:lvl3pPr>
            <a:lvl4pPr marL="1368736" indent="0">
              <a:buNone/>
              <a:defRPr sz="1600" b="1"/>
            </a:lvl4pPr>
            <a:lvl5pPr marL="1824982" indent="0">
              <a:buNone/>
              <a:defRPr sz="1600" b="1"/>
            </a:lvl5pPr>
            <a:lvl6pPr marL="2281228" indent="0">
              <a:buNone/>
              <a:defRPr sz="1600" b="1"/>
            </a:lvl6pPr>
            <a:lvl7pPr marL="2737473" indent="0">
              <a:buNone/>
              <a:defRPr sz="1600" b="1"/>
            </a:lvl7pPr>
            <a:lvl8pPr marL="3193719" indent="0">
              <a:buNone/>
              <a:defRPr sz="1600" b="1"/>
            </a:lvl8pPr>
            <a:lvl9pPr marL="36499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42800-2A5B-4E32-BF81-7994B399ACF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609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BABC6-2649-4924-A85A-ADF88379E50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497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F82C1-C0C0-4110-B47A-3BD5A508FC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8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6" y="273055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4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6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247" indent="0">
              <a:buNone/>
              <a:defRPr sz="1200"/>
            </a:lvl2pPr>
            <a:lvl3pPr marL="912492" indent="0">
              <a:buNone/>
              <a:defRPr sz="1000"/>
            </a:lvl3pPr>
            <a:lvl4pPr marL="1368736" indent="0">
              <a:buNone/>
              <a:defRPr sz="900"/>
            </a:lvl4pPr>
            <a:lvl5pPr marL="1824982" indent="0">
              <a:buNone/>
              <a:defRPr sz="900"/>
            </a:lvl5pPr>
            <a:lvl6pPr marL="2281228" indent="0">
              <a:buNone/>
              <a:defRPr sz="900"/>
            </a:lvl6pPr>
            <a:lvl7pPr marL="2737473" indent="0">
              <a:buNone/>
              <a:defRPr sz="900"/>
            </a:lvl7pPr>
            <a:lvl8pPr marL="3193719" indent="0">
              <a:buNone/>
              <a:defRPr sz="900"/>
            </a:lvl8pPr>
            <a:lvl9pPr marL="364996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94670-748D-4D0A-BB0C-838E0344224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56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4269" tIns="47137" rIns="94269" bIns="47137"/>
          <a:lstStyle>
            <a:lvl1pPr marL="0" indent="0">
              <a:buNone/>
              <a:defRPr sz="3200"/>
            </a:lvl1pPr>
            <a:lvl2pPr marL="456247" indent="0">
              <a:buNone/>
              <a:defRPr sz="2800"/>
            </a:lvl2pPr>
            <a:lvl3pPr marL="912492" indent="0">
              <a:buNone/>
              <a:defRPr sz="2400"/>
            </a:lvl3pPr>
            <a:lvl4pPr marL="1368736" indent="0">
              <a:buNone/>
              <a:defRPr sz="2000"/>
            </a:lvl4pPr>
            <a:lvl5pPr marL="1824982" indent="0">
              <a:buNone/>
              <a:defRPr sz="2000"/>
            </a:lvl5pPr>
            <a:lvl6pPr marL="2281228" indent="0">
              <a:buNone/>
              <a:defRPr sz="2000"/>
            </a:lvl6pPr>
            <a:lvl7pPr marL="2737473" indent="0">
              <a:buNone/>
              <a:defRPr sz="2000"/>
            </a:lvl7pPr>
            <a:lvl8pPr marL="3193719" indent="0">
              <a:buNone/>
              <a:defRPr sz="2000"/>
            </a:lvl8pPr>
            <a:lvl9pPr marL="3649963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247" indent="0">
              <a:buNone/>
              <a:defRPr sz="1200"/>
            </a:lvl2pPr>
            <a:lvl3pPr marL="912492" indent="0">
              <a:buNone/>
              <a:defRPr sz="1000"/>
            </a:lvl3pPr>
            <a:lvl4pPr marL="1368736" indent="0">
              <a:buNone/>
              <a:defRPr sz="900"/>
            </a:lvl4pPr>
            <a:lvl5pPr marL="1824982" indent="0">
              <a:buNone/>
              <a:defRPr sz="900"/>
            </a:lvl5pPr>
            <a:lvl6pPr marL="2281228" indent="0">
              <a:buNone/>
              <a:defRPr sz="900"/>
            </a:lvl6pPr>
            <a:lvl7pPr marL="2737473" indent="0">
              <a:buNone/>
              <a:defRPr sz="900"/>
            </a:lvl7pPr>
            <a:lvl8pPr marL="3193719" indent="0">
              <a:buNone/>
              <a:defRPr sz="900"/>
            </a:lvl8pPr>
            <a:lvl9pPr marL="364996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D1C8-5C9D-4660-93AB-68057EC786C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399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90F99-7778-46FF-BD84-858E39EBDB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416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0992" y="274658"/>
            <a:ext cx="2057400" cy="5857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27" y="274658"/>
            <a:ext cx="6022975" cy="5857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02929-67ED-48A2-B871-993E59B57CD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25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5618" y="274640"/>
            <a:ext cx="8232775" cy="5857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D222-B9C5-4595-B9BE-6BF02B274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5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33" y="274638"/>
            <a:ext cx="82327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41" tIns="47124" rIns="94241" bIns="471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33" y="1595458"/>
            <a:ext cx="8232775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41" tIns="47124" rIns="94241" bIns="471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5" y="6251575"/>
            <a:ext cx="21367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41" tIns="47124" rIns="94241" bIns="47124" numCol="1" anchor="t" anchorCtr="0" compatLnSpc="1">
            <a:prstTxWarp prst="textNoShape">
              <a:avLst/>
            </a:prstTxWarp>
          </a:bodyPr>
          <a:lstStyle>
            <a:lvl1pPr defTabSz="952096">
              <a:defRPr sz="15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2621" y="6251575"/>
            <a:ext cx="28987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41" tIns="47124" rIns="94241" bIns="47124" numCol="1" anchor="t" anchorCtr="0" compatLnSpc="1">
            <a:prstTxWarp prst="textNoShape">
              <a:avLst/>
            </a:prstTxWarp>
          </a:bodyPr>
          <a:lstStyle>
            <a:lvl1pPr algn="ctr" defTabSz="952096">
              <a:defRPr sz="15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8" y="6251575"/>
            <a:ext cx="21367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41" tIns="47124" rIns="94241" bIns="47124" numCol="1" anchor="t" anchorCtr="0" compatLnSpc="1">
            <a:prstTxWarp prst="textNoShape">
              <a:avLst/>
            </a:prstTxWarp>
          </a:bodyPr>
          <a:lstStyle>
            <a:lvl1pPr algn="r" defTabSz="952096">
              <a:defRPr sz="15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6DEE3D-2989-432C-9E0D-E3BBC596702D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1031" name="Picture 7" descr="фон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457200" y="1046163"/>
            <a:ext cx="8534400" cy="0"/>
          </a:xfrm>
          <a:prstGeom prst="line">
            <a:avLst/>
          </a:prstGeom>
          <a:noFill/>
          <a:ln w="60325">
            <a:solidFill>
              <a:srgbClr val="000066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7" tIns="45625" rIns="91247" bIns="45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>
              <a:solidFill>
                <a:srgbClr val="000000"/>
              </a:solidFill>
            </a:endParaRPr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431807" y="6611938"/>
            <a:ext cx="8559800" cy="6350"/>
          </a:xfrm>
          <a:prstGeom prst="line">
            <a:avLst/>
          </a:prstGeom>
          <a:noFill/>
          <a:ln w="60325">
            <a:solidFill>
              <a:srgbClr val="000066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7" tIns="45625" rIns="91247" bIns="45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1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5209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209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2pPr>
      <a:lvl3pPr algn="ctr" defTabSz="95209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3pPr>
      <a:lvl4pPr algn="ctr" defTabSz="95209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4pPr>
      <a:lvl5pPr algn="ctr" defTabSz="95209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5pPr>
      <a:lvl6pPr marL="456247" algn="ctr" defTabSz="952096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6pPr>
      <a:lvl7pPr marL="912492" algn="ctr" defTabSz="952096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7pPr>
      <a:lvl8pPr marL="1368736" algn="ctr" defTabSz="952096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8pPr>
      <a:lvl9pPr marL="1824982" algn="ctr" defTabSz="952096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9pPr>
    </p:titleStyle>
    <p:bodyStyle>
      <a:lvl1pPr marL="356443" indent="-356443" algn="l" defTabSz="952096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76244" indent="-300997" algn="l" defTabSz="952096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4474" indent="-242379" algn="l" defTabSz="952096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2900" indent="-240799" algn="l" defTabSz="952096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48157" indent="-237631" algn="l" defTabSz="952096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04401" indent="-237631" algn="l" defTabSz="952096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60646" indent="-237631" algn="l" defTabSz="952096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16895" indent="-237631" algn="l" defTabSz="952096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73142" indent="-237631" algn="l" defTabSz="952096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47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492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736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982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228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473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719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963" algn="l" defTabSz="912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3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25144"/>
            <a:ext cx="9143999" cy="21328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7000"/>
                    </a14:imgEffect>
                    <a14:imgEffect>
                      <a14:brightnessContrast bright="39000" contrast="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332657"/>
            <a:ext cx="4835601" cy="436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0" y="4795887"/>
            <a:ext cx="914399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980728"/>
            <a:ext cx="6228182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200" b="1" dirty="0" smtClean="0">
                <a:solidFill>
                  <a:srgbClr val="002060"/>
                </a:solidFill>
              </a:rPr>
              <a:t>СЕЛЬСКОХОЗЯЙСТВЕННАЯ КООПЕРАЦИЯ – </a:t>
            </a:r>
          </a:p>
          <a:p>
            <a:pPr algn="ctr"/>
            <a:r>
              <a:rPr lang="ru-RU" sz="4200" b="1" dirty="0" smtClean="0">
                <a:solidFill>
                  <a:srgbClr val="002060"/>
                </a:solidFill>
              </a:rPr>
              <a:t>УСЛОВИЕ СОХРАНЕНИЯ СЕЛЬСКОГО ПОСЕЛЕНИЯ</a:t>
            </a:r>
            <a:endParaRPr lang="ru-RU" sz="4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508518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55675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n w="1143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ТАГИНЦЕВ НИКОЛАЙ ФЕДОРОВИЧ – </a:t>
            </a:r>
            <a:endParaRPr lang="ru-RU" sz="3200" b="1" dirty="0">
              <a:ln w="1143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955675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ln w="1143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3200" b="1" dirty="0" smtClean="0">
                <a:ln w="1143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аместитель главы </a:t>
            </a:r>
            <a:r>
              <a:rPr lang="ru-RU" sz="3200" b="1" dirty="0">
                <a:ln w="1143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администрации Липецкой области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738" b="96809" l="2956" r="10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94" y="44624"/>
            <a:ext cx="849190" cy="11828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491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6840760" cy="562074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рынков сбыта кооперативной продукции</a:t>
            </a:r>
            <a:endParaRPr lang="ru-RU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90200" y="1280925"/>
            <a:ext cx="3617704" cy="779923"/>
          </a:xfrm>
          <a:prstGeom prst="rect">
            <a:avLst/>
          </a:prstGeom>
          <a:gradFill rotWithShape="1">
            <a:gsLst>
              <a:gs pos="0">
                <a:srgbClr val="7696C4"/>
              </a:gs>
              <a:gs pos="50000">
                <a:srgbClr val="E5F5FF"/>
              </a:gs>
              <a:gs pos="100000">
                <a:srgbClr val="7696C4"/>
              </a:gs>
            </a:gsLst>
            <a:lin ang="18900000" scaled="1"/>
          </a:gradFill>
          <a:ln w="25400">
            <a:solidFill>
              <a:srgbClr val="003399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Строительство </a:t>
            </a:r>
            <a:endParaRPr lang="ru-RU" sz="1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сельскохозяйственных 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кооперативных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рынков </a:t>
            </a: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90200" y="2276872"/>
            <a:ext cx="3617704" cy="936104"/>
          </a:xfrm>
          <a:prstGeom prst="rect">
            <a:avLst/>
          </a:prstGeom>
          <a:gradFill rotWithShape="1">
            <a:gsLst>
              <a:gs pos="0">
                <a:srgbClr val="7696C4"/>
              </a:gs>
              <a:gs pos="50000">
                <a:srgbClr val="E5F5FF"/>
              </a:gs>
              <a:gs pos="100000">
                <a:srgbClr val="7696C4"/>
              </a:gs>
            </a:gsLst>
            <a:lin ang="18900000" scaled="1"/>
          </a:gradFill>
          <a:ln w="25400">
            <a:solidFill>
              <a:srgbClr val="003399"/>
            </a:solidFill>
            <a:miter lim="800000"/>
            <a:headEnd/>
            <a:tailEnd/>
          </a:ln>
          <a:effectLst/>
          <a:extLst/>
        </p:spPr>
        <p:txBody>
          <a:bodyPr lIns="71098" tIns="0" rIns="71098" bIns="0" anchor="ctr"/>
          <a:lstStyle/>
          <a:p>
            <a:pPr algn="ctr">
              <a:lnSpc>
                <a:spcPts val="1700"/>
              </a:lnSpc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Обеспечение доступа на действующие розничные рынки,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расширение 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сельскохозяйственных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ярмарок</a:t>
            </a: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90200" y="3429000"/>
            <a:ext cx="3617704" cy="792087"/>
          </a:xfrm>
          <a:prstGeom prst="rect">
            <a:avLst/>
          </a:prstGeom>
          <a:gradFill rotWithShape="1">
            <a:gsLst>
              <a:gs pos="0">
                <a:srgbClr val="7696C4"/>
              </a:gs>
              <a:gs pos="50000">
                <a:srgbClr val="E5F5FF"/>
              </a:gs>
              <a:gs pos="100000">
                <a:srgbClr val="7696C4"/>
              </a:gs>
            </a:gsLst>
            <a:lin ang="18900000" scaled="1"/>
          </a:gradFill>
          <a:ln w="25400">
            <a:solidFill>
              <a:srgbClr val="003399"/>
            </a:solidFill>
            <a:miter lim="800000"/>
            <a:headEnd/>
            <a:tailEnd/>
          </a:ln>
          <a:effectLst/>
          <a:extLst/>
        </p:spPr>
        <p:txBody>
          <a:bodyPr lIns="71098" tIns="0" rIns="71098" bIns="0" anchor="ctr"/>
          <a:lstStyle/>
          <a:p>
            <a:pPr algn="ctr">
              <a:lnSpc>
                <a:spcPts val="1700"/>
              </a:lnSpc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Использование розничной сети малых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форматов</a:t>
            </a:r>
            <a:endParaRPr lang="ru-RU" sz="1400" b="1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4" name="Правая круглая скобка 13"/>
          <p:cNvSpPr/>
          <p:nvPr/>
        </p:nvSpPr>
        <p:spPr>
          <a:xfrm>
            <a:off x="3723041" y="1859787"/>
            <a:ext cx="200887" cy="4283186"/>
          </a:xfrm>
          <a:prstGeom prst="rightBracket">
            <a:avLst/>
          </a:prstGeom>
          <a:ln w="1587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32441" y="332656"/>
            <a:ext cx="573424" cy="43204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00"/>
                </a:solidFill>
              </a:rPr>
              <a:t>9</a:t>
            </a:r>
            <a:endParaRPr lang="ru-RU" sz="1800" b="1" dirty="0">
              <a:solidFill>
                <a:srgbClr val="000000"/>
              </a:solidFill>
            </a:endParaRPr>
          </a:p>
        </p:txBody>
      </p:sp>
      <p:pic>
        <p:nvPicPr>
          <p:cNvPr id="1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3429000"/>
            <a:ext cx="3888431" cy="29956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2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71685"/>
            <a:ext cx="1853785" cy="1800463"/>
          </a:xfrm>
          <a:prstGeom prst="rect">
            <a:avLst/>
          </a:prstGeom>
          <a:noFill/>
          <a:ln w="9525">
            <a:solidFill>
              <a:srgbClr val="33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98048" y="5517232"/>
            <a:ext cx="3624993" cy="894018"/>
          </a:xfrm>
          <a:prstGeom prst="rect">
            <a:avLst/>
          </a:prstGeom>
          <a:gradFill rotWithShape="1">
            <a:gsLst>
              <a:gs pos="0">
                <a:srgbClr val="7696C4"/>
              </a:gs>
              <a:gs pos="50000">
                <a:srgbClr val="E5F5FF"/>
              </a:gs>
              <a:gs pos="100000">
                <a:srgbClr val="7696C4"/>
              </a:gs>
            </a:gsLst>
            <a:lin ang="18900000" scaled="1"/>
          </a:gradFill>
          <a:ln w="25400">
            <a:solidFill>
              <a:srgbClr val="003399"/>
            </a:solidFill>
            <a:miter lim="800000"/>
            <a:headEnd/>
            <a:tailEnd/>
          </a:ln>
          <a:effectLst/>
          <a:extLst/>
        </p:spPr>
        <p:txBody>
          <a:bodyPr lIns="71098" tIns="0" rIns="71098" bIns="0" anchor="ctr"/>
          <a:lstStyle/>
          <a:p>
            <a:pPr algn="ctr" defTabSz="902295"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Взаимодействие с сетевыми компаниями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</a:t>
            </a:r>
            <a:r>
              <a:rPr 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новом формате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«магазин в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магазине»</a:t>
            </a:r>
            <a:endParaRPr lang="ru-RU" sz="14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0200" y="4437112"/>
            <a:ext cx="3617704" cy="864096"/>
          </a:xfrm>
          <a:prstGeom prst="rect">
            <a:avLst/>
          </a:prstGeom>
          <a:gradFill rotWithShape="1">
            <a:gsLst>
              <a:gs pos="0">
                <a:srgbClr val="7696C4"/>
              </a:gs>
              <a:gs pos="50000">
                <a:srgbClr val="E5F5FF"/>
              </a:gs>
              <a:gs pos="100000">
                <a:srgbClr val="7696C4"/>
              </a:gs>
            </a:gsLst>
            <a:lin ang="18900000" scaled="1"/>
          </a:gradFill>
          <a:ln w="25400">
            <a:solidFill>
              <a:srgbClr val="003399"/>
            </a:solidFill>
            <a:miter lim="800000"/>
            <a:headEnd/>
            <a:tailEnd/>
          </a:ln>
          <a:effectLst/>
          <a:extLst/>
        </p:spPr>
        <p:txBody>
          <a:bodyPr lIns="71098" tIns="0" rIns="71098" bIns="0" anchor="ctr"/>
          <a:lstStyle/>
          <a:p>
            <a:pPr algn="ctr">
              <a:lnSpc>
                <a:spcPts val="1700"/>
              </a:lnSpc>
              <a:defRPr/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Внедрение практики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взаимодействия кооперативов с сетевыми компаниями</a:t>
            </a:r>
            <a:endParaRPr lang="ru-RU" sz="16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Выноска со стрелкой влево 2"/>
          <p:cNvSpPr/>
          <p:nvPr/>
        </p:nvSpPr>
        <p:spPr>
          <a:xfrm>
            <a:off x="3920841" y="1280924"/>
            <a:ext cx="651159" cy="5130325"/>
          </a:xfrm>
          <a:prstGeom prst="leftArrowCallout">
            <a:avLst>
              <a:gd name="adj1" fmla="val 25000"/>
              <a:gd name="adj2" fmla="val 56306"/>
              <a:gd name="adj3" fmla="val 15217"/>
              <a:gd name="adj4" fmla="val 76717"/>
            </a:avLst>
          </a:prstGeom>
          <a:solidFill>
            <a:srgbClr val="99CCFF">
              <a:alpha val="90000"/>
            </a:srgbClr>
          </a:solidFill>
          <a:ln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0" tIns="0" rIns="36000" bIns="0" rtlCol="0" anchor="ctr" anchorCtr="1"/>
          <a:lstStyle/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algn="ctr"/>
            <a:r>
              <a:rPr lang="ru-RU" sz="2000" b="1" spc="1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  <a:p>
            <a:pPr algn="ctr"/>
            <a:endParaRPr lang="ru-RU" dirty="0"/>
          </a:p>
        </p:txBody>
      </p:sp>
      <p:pic>
        <p:nvPicPr>
          <p:cNvPr id="15" name="Picture 19" descr="C:\Users\User\Pictures\Фото- коопер. Зерос, ярмарка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96752"/>
            <a:ext cx="3215779" cy="24482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19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Заголовок 1"/>
          <p:cNvSpPr>
            <a:spLocks noGrp="1"/>
          </p:cNvSpPr>
          <p:nvPr>
            <p:ph type="title"/>
          </p:nvPr>
        </p:nvSpPr>
        <p:spPr>
          <a:xfrm>
            <a:off x="1042988" y="58738"/>
            <a:ext cx="7850187" cy="922337"/>
          </a:xfrm>
        </p:spPr>
        <p:txBody>
          <a:bodyPr/>
          <a:lstStyle/>
          <a:p>
            <a:r>
              <a:rPr lang="ru-RU" altLang="ru-RU" sz="1800" b="1" dirty="0" smtClean="0">
                <a:solidFill>
                  <a:schemeClr val="tx1"/>
                </a:solidFill>
              </a:rPr>
              <a:t>Предложения по поддержке кооперации</a:t>
            </a:r>
            <a:br>
              <a:rPr lang="ru-RU" altLang="ru-RU" sz="1800" b="1" dirty="0" smtClean="0">
                <a:solidFill>
                  <a:schemeClr val="tx1"/>
                </a:solidFill>
              </a:rPr>
            </a:br>
            <a:r>
              <a:rPr lang="ru-RU" altLang="ru-RU" sz="1800" b="1" dirty="0" smtClean="0">
                <a:solidFill>
                  <a:schemeClr val="tx1"/>
                </a:solidFill>
              </a:rPr>
              <a:t>на федеральном уровне</a:t>
            </a: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4449" y="332656"/>
            <a:ext cx="501416" cy="43204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00"/>
                </a:solidFill>
              </a:rPr>
              <a:t>10</a:t>
            </a:r>
            <a:endParaRPr lang="ru-RU" sz="1800" b="1" dirty="0">
              <a:solidFill>
                <a:srgbClr val="000000"/>
              </a:solidFill>
            </a:endParaRPr>
          </a:p>
        </p:txBody>
      </p:sp>
      <p:sp>
        <p:nvSpPr>
          <p:cNvPr id="9" name="Скругленный прямоугольник 13"/>
          <p:cNvSpPr>
            <a:spLocks noChangeArrowheads="1"/>
          </p:cNvSpPr>
          <p:nvPr/>
        </p:nvSpPr>
        <p:spPr bwMode="auto">
          <a:xfrm>
            <a:off x="107504" y="1196752"/>
            <a:ext cx="8933881" cy="432048"/>
          </a:xfrm>
          <a:prstGeom prst="roundRect">
            <a:avLst>
              <a:gd name="adj" fmla="val 16667"/>
            </a:avLst>
          </a:prstGeom>
          <a:solidFill>
            <a:srgbClr val="002060">
              <a:alpha val="85097"/>
            </a:srgbClr>
          </a:solidFill>
          <a:ln w="31750" cmpd="dbl" algn="ctr">
            <a:solidFill>
              <a:srgbClr val="C00000"/>
            </a:solidFill>
            <a:round/>
            <a:headEnd/>
            <a:tailEnd/>
          </a:ln>
        </p:spPr>
        <p:txBody>
          <a:bodyPr lIns="72000" tIns="36000" rIns="0" bIns="36000" anchor="ctr" anchorCtr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bg1"/>
                </a:solidFill>
              </a:rPr>
              <a:t>1. Разработать </a:t>
            </a:r>
            <a:r>
              <a:rPr lang="ru-RU" sz="1600" b="1" dirty="0">
                <a:solidFill>
                  <a:schemeClr val="bg1"/>
                </a:solidFill>
              </a:rPr>
              <a:t>федеральную государственную </a:t>
            </a:r>
            <a:r>
              <a:rPr lang="ru-RU" sz="1600" b="1" dirty="0" smtClean="0">
                <a:solidFill>
                  <a:schemeClr val="bg1"/>
                </a:solidFill>
              </a:rPr>
              <a:t>программу развития </a:t>
            </a:r>
            <a:r>
              <a:rPr lang="ru-RU" sz="1600" b="1" dirty="0">
                <a:solidFill>
                  <a:schemeClr val="bg1"/>
                </a:solidFill>
              </a:rPr>
              <a:t>кооперации </a:t>
            </a:r>
          </a:p>
        </p:txBody>
      </p:sp>
      <p:sp>
        <p:nvSpPr>
          <p:cNvPr id="10" name="Скругленный прямоугольник 14"/>
          <p:cNvSpPr>
            <a:spLocks noChangeArrowheads="1"/>
          </p:cNvSpPr>
          <p:nvPr/>
        </p:nvSpPr>
        <p:spPr bwMode="auto">
          <a:xfrm>
            <a:off x="107504" y="1772816"/>
            <a:ext cx="8940677" cy="576064"/>
          </a:xfrm>
          <a:prstGeom prst="roundRect">
            <a:avLst>
              <a:gd name="adj" fmla="val 16667"/>
            </a:avLst>
          </a:prstGeom>
          <a:solidFill>
            <a:srgbClr val="002060">
              <a:alpha val="85097"/>
            </a:srgbClr>
          </a:solidFill>
          <a:ln w="31750" cmpd="dbl" algn="ctr">
            <a:solidFill>
              <a:srgbClr val="C00000"/>
            </a:solidFill>
            <a:round/>
            <a:headEnd/>
            <a:tailEnd/>
          </a:ln>
        </p:spPr>
        <p:txBody>
          <a:bodyPr lIns="72000" tIns="0" rIns="0" bIns="0" anchor="ctr" anchorCtr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bg1"/>
                </a:solidFill>
              </a:rPr>
              <a:t>2. Предусмотреть </a:t>
            </a:r>
            <a:r>
              <a:rPr lang="ru-RU" sz="1600" b="1" dirty="0">
                <a:solidFill>
                  <a:schemeClr val="bg1"/>
                </a:solidFill>
              </a:rPr>
              <a:t>поддержку для вновь созданных </a:t>
            </a:r>
            <a:r>
              <a:rPr lang="ru-RU" sz="1600" b="1" dirty="0" smtClean="0">
                <a:solidFill>
                  <a:schemeClr val="bg1"/>
                </a:solidFill>
              </a:rPr>
              <a:t>и сельскохозяйственных кредитных потребительских кооперативов</a:t>
            </a:r>
            <a:endParaRPr lang="ru-RU" altLang="ru-RU" sz="1600" i="1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114300" y="2492896"/>
            <a:ext cx="8933881" cy="576064"/>
          </a:xfrm>
          <a:prstGeom prst="roundRect">
            <a:avLst>
              <a:gd name="adj" fmla="val 16667"/>
            </a:avLst>
          </a:prstGeom>
          <a:solidFill>
            <a:srgbClr val="002060">
              <a:alpha val="85097"/>
            </a:srgbClr>
          </a:solidFill>
          <a:ln w="31750" cmpd="dbl" algn="ctr">
            <a:solidFill>
              <a:srgbClr val="C00000"/>
            </a:solidFill>
            <a:round/>
            <a:headEnd/>
            <a:tailEnd/>
          </a:ln>
        </p:spPr>
        <p:txBody>
          <a:bodyPr lIns="72000" tIns="0" rIns="0" bIns="0" anchor="ctr" anchorCtr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bg1"/>
                </a:solidFill>
                <a:ea typeface="Calibri"/>
                <a:cs typeface="Times New Roman"/>
              </a:rPr>
              <a:t>3. Разработать </a:t>
            </a:r>
            <a:r>
              <a:rPr lang="ru-RU" sz="1600" b="1" dirty="0">
                <a:solidFill>
                  <a:schemeClr val="bg1"/>
                </a:solidFill>
                <a:ea typeface="Calibri"/>
                <a:cs typeface="Times New Roman"/>
              </a:rPr>
              <a:t>программу и организовать </a:t>
            </a:r>
            <a:r>
              <a:rPr lang="ru-RU" sz="1600" b="1" dirty="0" smtClean="0">
                <a:solidFill>
                  <a:schemeClr val="bg1"/>
                </a:solidFill>
                <a:ea typeface="Calibri"/>
                <a:cs typeface="Times New Roman"/>
              </a:rPr>
              <a:t>обучение для </a:t>
            </a:r>
            <a:r>
              <a:rPr lang="ru-RU" sz="1600" b="1" dirty="0">
                <a:solidFill>
                  <a:schemeClr val="bg1"/>
                </a:solidFill>
                <a:ea typeface="Calibri"/>
                <a:cs typeface="Times New Roman"/>
              </a:rPr>
              <a:t>специалистов сельскохозяйственных кооперативов на базе </a:t>
            </a:r>
            <a:r>
              <a:rPr lang="ru-RU" sz="1600" b="1" dirty="0" smtClean="0">
                <a:solidFill>
                  <a:schemeClr val="bg1"/>
                </a:solidFill>
                <a:ea typeface="Calibri"/>
                <a:cs typeface="Times New Roman"/>
              </a:rPr>
              <a:t>высших учебных заведений</a:t>
            </a:r>
            <a:endParaRPr lang="ru-RU" altLang="ru-RU" sz="1600" i="1" dirty="0">
              <a:solidFill>
                <a:schemeClr val="bg1"/>
              </a:solidFill>
            </a:endParaRPr>
          </a:p>
        </p:txBody>
      </p:sp>
      <p:sp>
        <p:nvSpPr>
          <p:cNvPr id="11" name="Скругленный прямоугольник 13"/>
          <p:cNvSpPr>
            <a:spLocks noChangeArrowheads="1"/>
          </p:cNvSpPr>
          <p:nvPr/>
        </p:nvSpPr>
        <p:spPr bwMode="auto">
          <a:xfrm>
            <a:off x="107504" y="3212976"/>
            <a:ext cx="8933881" cy="792088"/>
          </a:xfrm>
          <a:prstGeom prst="roundRect">
            <a:avLst>
              <a:gd name="adj" fmla="val 16667"/>
            </a:avLst>
          </a:prstGeom>
          <a:solidFill>
            <a:srgbClr val="002060">
              <a:alpha val="85097"/>
            </a:srgbClr>
          </a:solidFill>
          <a:ln w="31750" cmpd="dbl" algn="ctr">
            <a:solidFill>
              <a:srgbClr val="C00000"/>
            </a:solidFill>
            <a:round/>
            <a:headEnd/>
            <a:tailEnd/>
          </a:ln>
        </p:spPr>
        <p:txBody>
          <a:bodyPr lIns="72000" tIns="0" rIns="0" bIns="0" anchor="ctr" anchorCtr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bg1"/>
                </a:solidFill>
              </a:rPr>
              <a:t>4. Определить </a:t>
            </a:r>
            <a:r>
              <a:rPr lang="ru-RU" sz="1600" b="1" dirty="0">
                <a:solidFill>
                  <a:schemeClr val="bg1"/>
                </a:solidFill>
              </a:rPr>
              <a:t>порядок создания и деятельности сельскохозяйственных страховых потребительских кооперативов в рамках федерального закона № 193-ФЗ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1600" b="1" dirty="0" smtClean="0">
                <a:solidFill>
                  <a:schemeClr val="bg1"/>
                </a:solidFill>
              </a:rPr>
              <a:t>«</a:t>
            </a:r>
            <a:r>
              <a:rPr lang="ru-RU" sz="1600" b="1" dirty="0">
                <a:solidFill>
                  <a:schemeClr val="bg1"/>
                </a:solidFill>
              </a:rPr>
              <a:t>О сельскохозяйственной кооперации»</a:t>
            </a:r>
          </a:p>
        </p:txBody>
      </p:sp>
      <p:sp>
        <p:nvSpPr>
          <p:cNvPr id="16" name="Скругленный прямоугольник 14"/>
          <p:cNvSpPr>
            <a:spLocks noChangeArrowheads="1"/>
          </p:cNvSpPr>
          <p:nvPr/>
        </p:nvSpPr>
        <p:spPr bwMode="auto">
          <a:xfrm>
            <a:off x="114300" y="4149081"/>
            <a:ext cx="8933881" cy="576064"/>
          </a:xfrm>
          <a:prstGeom prst="roundRect">
            <a:avLst>
              <a:gd name="adj" fmla="val 16667"/>
            </a:avLst>
          </a:prstGeom>
          <a:solidFill>
            <a:srgbClr val="002060">
              <a:alpha val="85097"/>
            </a:srgbClr>
          </a:solidFill>
          <a:ln w="31750" cmpd="dbl" algn="ctr">
            <a:solidFill>
              <a:srgbClr val="C00000"/>
            </a:solidFill>
            <a:round/>
            <a:headEnd/>
            <a:tailEnd/>
          </a:ln>
        </p:spPr>
        <p:txBody>
          <a:bodyPr lIns="72000" tIns="0" rIns="0" bIns="0" anchor="ctr" anchorCtr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bg1"/>
                </a:solidFill>
                <a:ea typeface="Calibri"/>
                <a:cs typeface="Times New Roman"/>
              </a:rPr>
              <a:t>5. Распространить </a:t>
            </a:r>
            <a:r>
              <a:rPr lang="ru-RU" sz="1600" b="1" dirty="0">
                <a:solidFill>
                  <a:schemeClr val="bg1"/>
                </a:solidFill>
                <a:ea typeface="Calibri"/>
                <a:cs typeface="Times New Roman"/>
              </a:rPr>
              <a:t>систему страхования вкладов физических </a:t>
            </a:r>
            <a:r>
              <a:rPr lang="ru-RU" sz="1600" b="1" dirty="0" smtClean="0">
                <a:solidFill>
                  <a:schemeClr val="bg1"/>
                </a:solidFill>
                <a:ea typeface="Calibri"/>
                <a:cs typeface="Times New Roman"/>
              </a:rPr>
              <a:t>лиц на </a:t>
            </a:r>
            <a:r>
              <a:rPr lang="ru-RU" sz="1600" b="1" dirty="0">
                <a:solidFill>
                  <a:schemeClr val="bg1"/>
                </a:solidFill>
                <a:ea typeface="Calibri"/>
                <a:cs typeface="Times New Roman"/>
              </a:rPr>
              <a:t>взносы членов сельскохозяйственных кредитных </a:t>
            </a:r>
            <a:r>
              <a:rPr lang="ru-RU" sz="1600" b="1" dirty="0" smtClean="0">
                <a:solidFill>
                  <a:schemeClr val="bg1"/>
                </a:solidFill>
                <a:ea typeface="Calibri"/>
                <a:cs typeface="Times New Roman"/>
              </a:rPr>
              <a:t>потребительских </a:t>
            </a:r>
            <a:r>
              <a:rPr lang="ru-RU" sz="1600" b="1" dirty="0">
                <a:solidFill>
                  <a:schemeClr val="bg1"/>
                </a:solidFill>
                <a:ea typeface="Calibri"/>
                <a:cs typeface="Times New Roman"/>
              </a:rPr>
              <a:t>кооперативов</a:t>
            </a:r>
            <a:endParaRPr lang="ru-RU" altLang="ru-RU" sz="1600" i="1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>
            <a:spLocks noChangeArrowheads="1"/>
          </p:cNvSpPr>
          <p:nvPr/>
        </p:nvSpPr>
        <p:spPr bwMode="auto">
          <a:xfrm>
            <a:off x="114300" y="4869160"/>
            <a:ext cx="8933881" cy="594945"/>
          </a:xfrm>
          <a:prstGeom prst="roundRect">
            <a:avLst>
              <a:gd name="adj" fmla="val 16667"/>
            </a:avLst>
          </a:prstGeom>
          <a:solidFill>
            <a:srgbClr val="002060">
              <a:alpha val="85097"/>
            </a:srgbClr>
          </a:solidFill>
          <a:ln w="31750" cmpd="dbl" algn="ctr">
            <a:solidFill>
              <a:srgbClr val="C00000"/>
            </a:solidFill>
            <a:round/>
            <a:headEnd/>
            <a:tailEnd/>
          </a:ln>
        </p:spPr>
        <p:txBody>
          <a:bodyPr lIns="72000" tIns="0" rIns="0" bIns="0" anchor="ctr" anchorCtr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bg1"/>
                </a:solidFill>
                <a:ea typeface="Calibri"/>
                <a:cs typeface="Times New Roman"/>
              </a:rPr>
              <a:t>6. Предусмотреть </a:t>
            </a:r>
            <a:r>
              <a:rPr lang="ru-RU" sz="1600" b="1" dirty="0">
                <a:solidFill>
                  <a:schemeClr val="bg1"/>
                </a:solidFill>
                <a:ea typeface="Calibri"/>
                <a:cs typeface="Times New Roman"/>
              </a:rPr>
              <a:t>особые условия регистрации кооперативного </a:t>
            </a:r>
            <a:r>
              <a:rPr lang="ru-RU" sz="1600" b="1" dirty="0" smtClean="0">
                <a:solidFill>
                  <a:schemeClr val="bg1"/>
                </a:solidFill>
                <a:ea typeface="Calibri"/>
                <a:cs typeface="Times New Roman"/>
              </a:rPr>
              <a:t>банка с </a:t>
            </a:r>
            <a:r>
              <a:rPr lang="ru-RU" sz="1600" b="1" dirty="0">
                <a:solidFill>
                  <a:schemeClr val="bg1"/>
                </a:solidFill>
                <a:ea typeface="Calibri"/>
                <a:cs typeface="Times New Roman"/>
              </a:rPr>
              <a:t>долей участия государства в уставном капитале</a:t>
            </a:r>
            <a:endParaRPr lang="ru-RU" altLang="ru-RU" sz="1600" i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3"/>
          <p:cNvSpPr>
            <a:spLocks noChangeArrowheads="1"/>
          </p:cNvSpPr>
          <p:nvPr/>
        </p:nvSpPr>
        <p:spPr bwMode="auto">
          <a:xfrm>
            <a:off x="107504" y="5589240"/>
            <a:ext cx="8940677" cy="864096"/>
          </a:xfrm>
          <a:prstGeom prst="roundRect">
            <a:avLst>
              <a:gd name="adj" fmla="val 16667"/>
            </a:avLst>
          </a:prstGeom>
          <a:solidFill>
            <a:srgbClr val="002060">
              <a:alpha val="85097"/>
            </a:srgbClr>
          </a:solidFill>
          <a:ln w="31750" cmpd="dbl" algn="ctr">
            <a:solidFill>
              <a:srgbClr val="C00000"/>
            </a:solidFill>
            <a:round/>
            <a:headEnd/>
            <a:tailEnd/>
          </a:ln>
        </p:spPr>
        <p:txBody>
          <a:bodyPr lIns="72000" tIns="0" rIns="0" bIns="0" anchor="ctr" anchorCtr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bg1"/>
                </a:solidFill>
              </a:rPr>
              <a:t>7. Использовать Центральному Банку дифференцированный </a:t>
            </a:r>
            <a:r>
              <a:rPr lang="ru-RU" sz="1600" b="1" dirty="0">
                <a:solidFill>
                  <a:schemeClr val="bg1"/>
                </a:solidFill>
              </a:rPr>
              <a:t>подход к требованиям, организации контроля и надзора за деятельностью сельскохозяйственных кредитных потребительских кооперативов с численностью </a:t>
            </a:r>
            <a:r>
              <a:rPr lang="ru-RU" sz="1600" b="1" dirty="0" smtClean="0">
                <a:solidFill>
                  <a:schemeClr val="bg1"/>
                </a:solidFill>
              </a:rPr>
              <a:t>менее </a:t>
            </a:r>
            <a:r>
              <a:rPr lang="ru-RU" sz="1600" b="1" dirty="0">
                <a:solidFill>
                  <a:schemeClr val="bg1"/>
                </a:solidFill>
              </a:rPr>
              <a:t>5 </a:t>
            </a:r>
            <a:r>
              <a:rPr lang="ru-RU" sz="1600" b="1" dirty="0" smtClean="0">
                <a:solidFill>
                  <a:schemeClr val="bg1"/>
                </a:solidFill>
              </a:rPr>
              <a:t>тысяч членов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0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/>
          </p:nvPr>
        </p:nvSpPr>
        <p:spPr>
          <a:xfrm>
            <a:off x="530225" y="309563"/>
            <a:ext cx="8232775" cy="53022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sz="1800" b="1" dirty="0" smtClean="0"/>
              <a:t>Комплексная система развития кооперации</a:t>
            </a:r>
          </a:p>
        </p:txBody>
      </p:sp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8758238" y="436563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8683" name="TextBox 12"/>
          <p:cNvSpPr txBox="1">
            <a:spLocks noChangeArrowheads="1"/>
          </p:cNvSpPr>
          <p:nvPr/>
        </p:nvSpPr>
        <p:spPr bwMode="auto">
          <a:xfrm>
            <a:off x="2267744" y="4797152"/>
            <a:ext cx="45365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 smtClean="0">
                <a:solidFill>
                  <a:srgbClr val="C00000"/>
                </a:solidFill>
              </a:rPr>
              <a:t>II</a:t>
            </a:r>
            <a:r>
              <a:rPr lang="en-US" altLang="ru-RU" sz="1600" b="1" dirty="0">
                <a:solidFill>
                  <a:srgbClr val="C00000"/>
                </a:solidFill>
              </a:rPr>
              <a:t>. 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ИНСТИТУТЫ </a:t>
            </a:r>
            <a:r>
              <a:rPr lang="ru-RU" altLang="ru-RU" sz="1600" b="1" dirty="0">
                <a:solidFill>
                  <a:srgbClr val="C00000"/>
                </a:solidFill>
              </a:rPr>
              <a:t>РАЗВИТИЯ КООПЕРАЦИИ</a:t>
            </a: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2123728" y="1178414"/>
            <a:ext cx="51125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C00000"/>
                </a:solidFill>
              </a:rPr>
              <a:t> </a:t>
            </a:r>
            <a:r>
              <a:rPr lang="en-US" altLang="ru-RU" sz="1600" b="1" dirty="0" smtClean="0">
                <a:solidFill>
                  <a:srgbClr val="C00000"/>
                </a:solidFill>
              </a:rPr>
              <a:t>I. 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ТРЕХУРОВНЕВАЯ </a:t>
            </a:r>
            <a:r>
              <a:rPr lang="ru-RU" altLang="ru-RU" sz="1600" b="1" dirty="0">
                <a:solidFill>
                  <a:srgbClr val="C00000"/>
                </a:solidFill>
              </a:rPr>
              <a:t>СИСТЕМА УПРАВЛЕНИЯ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62160" y="5277242"/>
            <a:ext cx="1656184" cy="1072811"/>
          </a:xfrm>
          <a:prstGeom prst="rect">
            <a:avLst/>
          </a:prstGeom>
          <a:solidFill>
            <a:srgbClr val="0000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algn="ctr">
              <a:lnSpc>
                <a:spcPct val="120000"/>
              </a:lnSpc>
            </a:pPr>
            <a:r>
              <a:rPr lang="ru-RU" sz="1600" b="1" dirty="0">
                <a:solidFill>
                  <a:srgbClr val="FFFFFF"/>
                </a:solidFill>
              </a:rPr>
              <a:t>Фонд поддержки кооперативов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506837" y="5277243"/>
            <a:ext cx="1784266" cy="1072810"/>
          </a:xfrm>
          <a:prstGeom prst="rect">
            <a:avLst/>
          </a:prstGeom>
          <a:solidFill>
            <a:srgbClr val="0000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algn="ctr">
              <a:lnSpc>
                <a:spcPct val="120000"/>
              </a:lnSpc>
            </a:pPr>
            <a:r>
              <a:rPr lang="ru-RU" sz="1600" b="1" dirty="0">
                <a:solidFill>
                  <a:srgbClr val="FFFFFF"/>
                </a:solidFill>
              </a:rPr>
              <a:t>Центр </a:t>
            </a:r>
            <a:endParaRPr lang="ru-RU" sz="1600" b="1" dirty="0" smtClean="0">
              <a:solidFill>
                <a:srgbClr val="FFFFFF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развития </a:t>
            </a:r>
            <a:r>
              <a:rPr lang="ru-RU" sz="1600" b="1" dirty="0">
                <a:solidFill>
                  <a:srgbClr val="FFFFFF"/>
                </a:solidFill>
              </a:rPr>
              <a:t>кооперативов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808464" y="5277242"/>
            <a:ext cx="1784266" cy="1067713"/>
          </a:xfrm>
          <a:prstGeom prst="rect">
            <a:avLst/>
          </a:prstGeom>
          <a:solidFill>
            <a:srgbClr val="0000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algn="ctr">
              <a:lnSpc>
                <a:spcPct val="120000"/>
              </a:lnSpc>
            </a:pPr>
            <a:r>
              <a:rPr lang="ru-RU" sz="1600" b="1" dirty="0">
                <a:solidFill>
                  <a:srgbClr val="FFFFFF"/>
                </a:solidFill>
              </a:rPr>
              <a:t>Ревизионный Союз «Липецкий»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065691" y="5277242"/>
            <a:ext cx="1784266" cy="1072811"/>
          </a:xfrm>
          <a:prstGeom prst="rect">
            <a:avLst/>
          </a:prstGeom>
          <a:solidFill>
            <a:srgbClr val="0000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algn="ctr">
              <a:lnSpc>
                <a:spcPct val="120000"/>
              </a:lnSpc>
            </a:pPr>
            <a:r>
              <a:rPr lang="ru-RU" sz="1600" b="1" dirty="0">
                <a:solidFill>
                  <a:srgbClr val="FFFFFF"/>
                </a:solidFill>
              </a:rPr>
              <a:t>Областной </a:t>
            </a:r>
            <a:endParaRPr lang="ru-RU" sz="1600" b="1" dirty="0" smtClean="0">
              <a:solidFill>
                <a:srgbClr val="FFFFFF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Союз </a:t>
            </a:r>
            <a:r>
              <a:rPr lang="ru-RU" sz="1600" b="1" dirty="0">
                <a:solidFill>
                  <a:srgbClr val="FFFFFF"/>
                </a:solidFill>
              </a:rPr>
              <a:t>кооперативов</a:t>
            </a:r>
          </a:p>
        </p:txBody>
      </p:sp>
      <p:graphicFrame>
        <p:nvGraphicFramePr>
          <p:cNvPr id="27" name="Схема 26"/>
          <p:cNvGraphicFramePr/>
          <p:nvPr>
            <p:extLst>
              <p:ext uri="{D42A27DB-BD31-4B8C-83A1-F6EECF244321}">
                <p14:modId xmlns:p14="http://schemas.microsoft.com/office/powerpoint/2010/main" val="3033001372"/>
              </p:ext>
            </p:extLst>
          </p:nvPr>
        </p:nvGraphicFramePr>
        <p:xfrm>
          <a:off x="31917" y="1559300"/>
          <a:ext cx="3900220" cy="298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5536014" y="2815297"/>
            <a:ext cx="3472842" cy="707138"/>
          </a:xfrm>
          <a:prstGeom prst="round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r>
              <a:rPr lang="ru-RU" sz="1100" b="1" dirty="0" smtClean="0"/>
              <a:t>Работа с координаторами в поселениях, информационная поддержка</a:t>
            </a:r>
            <a:endParaRPr lang="ru-RU" sz="1100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057918" y="3830585"/>
            <a:ext cx="2950938" cy="700350"/>
          </a:xfrm>
          <a:prstGeom prst="roundRect">
            <a:avLst/>
          </a:prstGeom>
          <a:solidFill>
            <a:srgbClr val="00B0F0">
              <a:alpha val="89804"/>
            </a:srgbClr>
          </a:solidFill>
          <a:ln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r>
              <a:rPr lang="ru-RU" sz="1100" b="1" dirty="0" smtClean="0"/>
              <a:t>Работа с населением, </a:t>
            </a:r>
          </a:p>
          <a:p>
            <a:pPr algn="ctr"/>
            <a:r>
              <a:rPr lang="ru-RU" sz="1100" b="1" dirty="0" smtClean="0"/>
              <a:t>поиск инициативных людей</a:t>
            </a:r>
            <a:endParaRPr lang="ru-RU" sz="1100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360509" y="1929266"/>
            <a:ext cx="3648347" cy="603477"/>
          </a:xfrm>
          <a:prstGeom prst="roundRect">
            <a:avLst/>
          </a:prstGeom>
          <a:solidFill>
            <a:srgbClr val="66FFCC">
              <a:alpha val="90000"/>
            </a:srgbClr>
          </a:solidFill>
          <a:ln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r>
              <a:rPr lang="ru-RU" sz="1100" b="1" dirty="0" smtClean="0"/>
              <a:t>Координация, </a:t>
            </a:r>
          </a:p>
          <a:p>
            <a:pPr algn="ctr"/>
            <a:r>
              <a:rPr lang="ru-RU" sz="1100" b="1" dirty="0" smtClean="0"/>
              <a:t>разработка и реализация государственных программ </a:t>
            </a:r>
            <a:endParaRPr lang="ru-RU" sz="1100" b="1" dirty="0"/>
          </a:p>
        </p:txBody>
      </p:sp>
      <p:sp>
        <p:nvSpPr>
          <p:cNvPr id="31" name="Стрелка вправо 30"/>
          <p:cNvSpPr/>
          <p:nvPr/>
        </p:nvSpPr>
        <p:spPr>
          <a:xfrm>
            <a:off x="2484564" y="1809512"/>
            <a:ext cx="3004024" cy="832579"/>
          </a:xfrm>
          <a:prstGeom prst="rightArrow">
            <a:avLst>
              <a:gd name="adj1" fmla="val 72140"/>
              <a:gd name="adj2" fmla="val 50000"/>
            </a:avLst>
          </a:prstGeom>
          <a:solidFill>
            <a:srgbClr val="FFC000">
              <a:alpha val="90000"/>
            </a:srgbClr>
          </a:solidFill>
          <a:ln w="12700"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0" bIns="0" rtlCol="0" anchor="ctr" anchorCtr="1"/>
          <a:lstStyle/>
          <a:p>
            <a:pPr algn="ctr"/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Администрация области, исполнительные органы власти</a:t>
            </a: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055612" y="2810560"/>
            <a:ext cx="2641406" cy="811419"/>
          </a:xfrm>
          <a:prstGeom prst="rightArrow">
            <a:avLst>
              <a:gd name="adj1" fmla="val 72140"/>
              <a:gd name="adj2" fmla="val 50000"/>
            </a:avLst>
          </a:prstGeom>
          <a:solidFill>
            <a:srgbClr val="FF7C80">
              <a:alpha val="89804"/>
            </a:srgbClr>
          </a:solidFill>
          <a:ln w="12700"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rtlCol="0" anchor="ctr" anchorCtr="1"/>
          <a:lstStyle/>
          <a:p>
            <a:pPr algn="ctr"/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Координационные центры</a:t>
            </a: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3678713" y="3804185"/>
            <a:ext cx="2517653" cy="810769"/>
          </a:xfrm>
          <a:prstGeom prst="rightArrow">
            <a:avLst>
              <a:gd name="adj1" fmla="val 70882"/>
              <a:gd name="adj2" fmla="val 50000"/>
            </a:avLst>
          </a:prstGeom>
          <a:solidFill>
            <a:srgbClr val="CCCCFF">
              <a:alpha val="89804"/>
            </a:srgbClr>
          </a:solidFill>
          <a:ln w="12700"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rtlCol="0" anchor="ctr" anchorCtr="1"/>
          <a:lstStyle/>
          <a:p>
            <a:pPr algn="ctr"/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Координаторы </a:t>
            </a:r>
          </a:p>
          <a:p>
            <a:pPr algn="ctr"/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(главы поселений)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52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131841" y="4802705"/>
            <a:ext cx="2592287" cy="1582209"/>
          </a:xfrm>
          <a:prstGeom prst="rect">
            <a:avLst/>
          </a:prstGeom>
          <a:solidFill>
            <a:srgbClr val="99CC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>
              <a:spcBef>
                <a:spcPts val="600"/>
              </a:spcBef>
            </a:pPr>
            <a:r>
              <a:rPr lang="ru-RU" sz="1400" b="1" dirty="0" smtClean="0"/>
              <a:t>          </a:t>
            </a:r>
            <a:r>
              <a:rPr lang="ru-RU" sz="1600" b="1" dirty="0" smtClean="0">
                <a:solidFill>
                  <a:srgbClr val="C00000"/>
                </a:solidFill>
              </a:rPr>
              <a:t>Микрозаймы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b="1" dirty="0" smtClean="0"/>
              <a:t>ставка – 5% годовых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b="1" dirty="0" smtClean="0"/>
              <a:t>сумма – до 1 млн. руб.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b="1" dirty="0" smtClean="0"/>
              <a:t>срок пользования – до 2 лет </a:t>
            </a:r>
          </a:p>
          <a:p>
            <a:pPr>
              <a:spcBef>
                <a:spcPts val="600"/>
              </a:spcBef>
            </a:pPr>
            <a:endParaRPr lang="ru-RU" sz="5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331640" y="190500"/>
            <a:ext cx="7704856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482" tIns="47741" rIns="95482" bIns="47741" anchor="ctr"/>
          <a:lstStyle>
            <a:lvl1pPr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Финансовые инструменты НО «Липецкий областной Фонд развития малого и среднего предпринимательства»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4802705"/>
            <a:ext cx="2608639" cy="1577235"/>
          </a:xfrm>
          <a:prstGeom prst="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>
              <a:spcBef>
                <a:spcPts val="600"/>
              </a:spcBef>
            </a:pPr>
            <a:r>
              <a:rPr lang="ru-RU" sz="14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Среднесрочные займы</a:t>
            </a:r>
            <a:endParaRPr lang="ru-RU" sz="1600" b="1" dirty="0">
              <a:solidFill>
                <a:srgbClr val="C00000"/>
              </a:solidFill>
            </a:endParaRPr>
          </a:p>
          <a:p>
            <a:pPr marL="171450" lvl="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ставка - 5</a:t>
            </a: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% годовых на остаток </a:t>
            </a: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задолженности</a:t>
            </a:r>
            <a:endParaRPr lang="ru-RU" sz="12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marL="171450" lvl="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сумма – </a:t>
            </a: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до </a:t>
            </a: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3 </a:t>
            </a: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млн.руб.</a:t>
            </a:r>
          </a:p>
          <a:p>
            <a:pPr marL="171450" lvl="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срок </a:t>
            </a: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пользования – </a:t>
            </a: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до </a:t>
            </a: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3 лет</a:t>
            </a:r>
            <a:endParaRPr lang="ru-RU" sz="12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54106" y="4654542"/>
            <a:ext cx="2738373" cy="1730372"/>
          </a:xfrm>
          <a:prstGeom prst="rect">
            <a:avLst/>
          </a:prstGeom>
          <a:solidFill>
            <a:srgbClr val="99CC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/>
            <a:r>
              <a:rPr lang="ru-RU" sz="1600" b="1" dirty="0" smtClean="0">
                <a:solidFill>
                  <a:srgbClr val="C00000"/>
                </a:solidFill>
              </a:rPr>
              <a:t>Поручительства</a:t>
            </a:r>
          </a:p>
          <a:p>
            <a:pPr lvl="0" algn="ctr"/>
            <a:r>
              <a:rPr lang="ru-RU" sz="800" b="1" dirty="0" smtClean="0">
                <a:solidFill>
                  <a:srgbClr val="C00000"/>
                </a:solidFill>
              </a:rPr>
              <a:t> </a:t>
            </a:r>
          </a:p>
          <a:p>
            <a:pPr marL="171450" lvl="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размер – до </a:t>
            </a: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70% от суммы </a:t>
            </a: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кредита, но не более 10 </a:t>
            </a: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млн.руб.</a:t>
            </a:r>
          </a:p>
          <a:p>
            <a:pPr marL="171450" lvl="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срок </a:t>
            </a: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пользования </a:t>
            </a: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– </a:t>
            </a:r>
            <a:r>
              <a:rPr lang="ru-RU" sz="12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до 5 </a:t>
            </a: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лет</a:t>
            </a:r>
            <a:endParaRPr lang="ru-RU" sz="1200" b="1" dirty="0"/>
          </a:p>
        </p:txBody>
      </p:sp>
      <p:sp>
        <p:nvSpPr>
          <p:cNvPr id="28" name="Стрелка вниз 27"/>
          <p:cNvSpPr/>
          <p:nvPr/>
        </p:nvSpPr>
        <p:spPr>
          <a:xfrm>
            <a:off x="1028679" y="4370657"/>
            <a:ext cx="484632" cy="432048"/>
          </a:xfrm>
          <a:prstGeom prst="downArrow">
            <a:avLst/>
          </a:prstGeom>
          <a:solidFill>
            <a:srgbClr val="FC8893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572000" y="4370657"/>
            <a:ext cx="484632" cy="432048"/>
          </a:xfrm>
          <a:prstGeom prst="downArrow">
            <a:avLst/>
          </a:prstGeom>
          <a:solidFill>
            <a:srgbClr val="FC8893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7280976" y="3968360"/>
            <a:ext cx="484632" cy="686182"/>
          </a:xfrm>
          <a:prstGeom prst="downArrow">
            <a:avLst/>
          </a:prstGeom>
          <a:solidFill>
            <a:srgbClr val="FC8893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32269" y="4082625"/>
            <a:ext cx="4104456" cy="288032"/>
          </a:xfrm>
          <a:prstGeom prst="roundRect">
            <a:avLst/>
          </a:prstGeom>
          <a:solidFill>
            <a:srgbClr val="00B0F0">
              <a:alpha val="55000"/>
            </a:srgbClr>
          </a:solidFill>
          <a:ln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r>
              <a:rPr lang="ru-RU" sz="1400" b="1" dirty="0" smtClean="0"/>
              <a:t>19 видов займов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89209" y="1379272"/>
            <a:ext cx="2480810" cy="824673"/>
          </a:xfrm>
          <a:prstGeom prst="rect">
            <a:avLst/>
          </a:prstGeom>
          <a:solidFill>
            <a:srgbClr val="0000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ФОНД РАЗВИТИЯ КООПЕРАТИВОВ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98595" y="1360687"/>
            <a:ext cx="2370603" cy="824673"/>
          </a:xfrm>
          <a:prstGeom prst="rect">
            <a:avLst/>
          </a:prstGeom>
          <a:solidFill>
            <a:srgbClr val="0000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ГАРАНТИЙНЫЙ </a:t>
            </a:r>
          </a:p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ФОНД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03848" y="1365328"/>
            <a:ext cx="2883149" cy="824673"/>
          </a:xfrm>
          <a:prstGeom prst="rect">
            <a:avLst/>
          </a:prstGeom>
          <a:solidFill>
            <a:srgbClr val="0000FF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ФОНД МИКРОФИНАНСИРОВАНИЯ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" name="Стрелка вверх 1"/>
          <p:cNvSpPr/>
          <p:nvPr/>
        </p:nvSpPr>
        <p:spPr>
          <a:xfrm>
            <a:off x="919363" y="2348880"/>
            <a:ext cx="4424956" cy="1604808"/>
          </a:xfrm>
          <a:prstGeom prst="upArrow">
            <a:avLst>
              <a:gd name="adj1" fmla="val 62384"/>
              <a:gd name="adj2" fmla="val 37257"/>
            </a:avLst>
          </a:prstGeom>
          <a:solidFill>
            <a:srgbClr val="FFC000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r>
              <a:rPr lang="ru-RU" sz="1500" b="1" dirty="0"/>
              <a:t>В период 2013-2015 годов </a:t>
            </a:r>
          </a:p>
          <a:p>
            <a:pPr algn="ctr"/>
            <a:r>
              <a:rPr lang="ru-RU" sz="1500" b="1" dirty="0"/>
              <a:t>на капитализацию фондов </a:t>
            </a:r>
          </a:p>
          <a:p>
            <a:pPr algn="ctr"/>
            <a:r>
              <a:rPr lang="ru-RU" sz="1500" b="1" dirty="0">
                <a:solidFill>
                  <a:srgbClr val="C00000"/>
                </a:solidFill>
              </a:rPr>
              <a:t>из областного бюджета </a:t>
            </a:r>
            <a:r>
              <a:rPr lang="ru-RU" sz="1500" b="1" dirty="0" smtClean="0">
                <a:solidFill>
                  <a:srgbClr val="C00000"/>
                </a:solidFill>
              </a:rPr>
              <a:t>направлено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95 </a:t>
            </a:r>
            <a:r>
              <a:rPr lang="ru-RU" b="1" dirty="0">
                <a:solidFill>
                  <a:srgbClr val="C00000"/>
                </a:solidFill>
              </a:rPr>
              <a:t>млн.руб. </a:t>
            </a:r>
          </a:p>
        </p:txBody>
      </p:sp>
      <p:sp>
        <p:nvSpPr>
          <p:cNvPr id="33" name="Стрелка вверх 32"/>
          <p:cNvSpPr/>
          <p:nvPr/>
        </p:nvSpPr>
        <p:spPr>
          <a:xfrm>
            <a:off x="6086997" y="2348880"/>
            <a:ext cx="2808312" cy="1604808"/>
          </a:xfrm>
          <a:prstGeom prst="upArrow">
            <a:avLst>
              <a:gd name="adj1" fmla="val 62384"/>
              <a:gd name="adj2" fmla="val 37257"/>
            </a:avLst>
          </a:prstGeom>
          <a:solidFill>
            <a:srgbClr val="FFC000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r>
              <a:rPr lang="ru-RU" sz="1500" b="1" dirty="0"/>
              <a:t>Сформирован</a:t>
            </a:r>
          </a:p>
          <a:p>
            <a:pPr algn="ctr"/>
            <a:r>
              <a:rPr lang="ru-RU" sz="1500" b="1" dirty="0">
                <a:solidFill>
                  <a:srgbClr val="C00000"/>
                </a:solidFill>
              </a:rPr>
              <a:t>в размере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100 млн.руб. </a:t>
            </a:r>
          </a:p>
        </p:txBody>
      </p:sp>
      <p:sp>
        <p:nvSpPr>
          <p:cNvPr id="3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26756" y="474415"/>
            <a:ext cx="501416" cy="432048"/>
          </a:xfrm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2</a:t>
            </a:r>
            <a:endParaRPr lang="ru-RU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331640" y="190500"/>
            <a:ext cx="7704856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482" tIns="47741" rIns="95482" bIns="47741" anchor="ctr"/>
          <a:lstStyle>
            <a:lvl1pPr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54088" eaLnBrk="0" hangingPunct="0"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Деятельность Центра развития кооперации </a:t>
            </a:r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-1497346" y="2964850"/>
            <a:ext cx="4038015" cy="731700"/>
          </a:xfrm>
          <a:prstGeom prst="rect">
            <a:avLst/>
          </a:prstGeom>
          <a:solidFill>
            <a:srgbClr val="0000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vert="vert" lIns="36000" tIns="0" rIns="36000" bIns="0" rtlCol="0" anchor="ctr" anchorCtr="1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</a:p>
          <a:p>
            <a:pPr algn="ctr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405464" y="1344187"/>
            <a:ext cx="7501781" cy="484633"/>
          </a:xfrm>
          <a:prstGeom prst="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Подготовка кадров для кооперативов</a:t>
            </a:r>
            <a:endPara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 rot="16200000">
            <a:off x="901944" y="1359111"/>
            <a:ext cx="484632" cy="454787"/>
          </a:xfrm>
          <a:prstGeom prst="downArrow">
            <a:avLst/>
          </a:prstGeom>
          <a:solidFill>
            <a:srgbClr val="FC8893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384580" y="2102233"/>
            <a:ext cx="7522665" cy="678695"/>
          </a:xfrm>
          <a:prstGeom prst="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10000"/>
              </a:lnSpc>
            </a:pPr>
            <a:r>
              <a:rPr 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Разработка </a:t>
            </a:r>
            <a:r>
              <a:rPr lang="ru-RU" sz="16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методических материалов по этапам создания </a:t>
            </a:r>
            <a:endParaRPr lang="ru-RU" sz="1600" b="1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lvl="0" algn="ctr">
              <a:lnSpc>
                <a:spcPct val="110000"/>
              </a:lnSpc>
            </a:pPr>
            <a:r>
              <a:rPr 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и </a:t>
            </a:r>
            <a:r>
              <a:rPr lang="ru-RU" sz="16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моделирования кооперативов</a:t>
            </a:r>
            <a:endPara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388882" y="3027059"/>
            <a:ext cx="7518363" cy="689973"/>
          </a:xfrm>
          <a:prstGeom prst="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Разъяснения </a:t>
            </a:r>
            <a:r>
              <a:rPr lang="ru-RU" sz="16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федерального законодательства и </a:t>
            </a:r>
            <a:endParaRPr lang="ru-RU" sz="1600" b="1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банковской </a:t>
            </a:r>
            <a:r>
              <a:rPr lang="ru-RU" sz="16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нормативно-правовой базы</a:t>
            </a:r>
            <a:endPara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64104" y="4725144"/>
            <a:ext cx="7535592" cy="566544"/>
          </a:xfrm>
          <a:prstGeom prst="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Подготовка </a:t>
            </a:r>
            <a:r>
              <a:rPr lang="ru-RU" sz="16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рекламных проспектов о государственной поддержке</a:t>
            </a:r>
            <a:endPara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05464" y="3922123"/>
            <a:ext cx="7501781" cy="586997"/>
          </a:xfrm>
          <a:prstGeom prst="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Подготовка типовых документов для регистрации кооперативов</a:t>
            </a:r>
            <a:endPara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916866" y="5517232"/>
            <a:ext cx="7990379" cy="864096"/>
          </a:xfrm>
          <a:prstGeom prst="roundRect">
            <a:avLst/>
          </a:prstGeom>
          <a:solidFill>
            <a:srgbClr val="99CCFF">
              <a:alpha val="16000"/>
            </a:srgb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C00000"/>
                </a:solidFill>
              </a:rPr>
              <a:t>Следующий этап в деятельности Центра – 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C00000"/>
                </a:solidFill>
              </a:rPr>
              <a:t>расширение </a:t>
            </a:r>
            <a:r>
              <a:rPr lang="ru-RU" sz="1600" b="1" dirty="0">
                <a:solidFill>
                  <a:srgbClr val="C00000"/>
                </a:solidFill>
              </a:rPr>
              <a:t>целевой аудитории, обучение основам кооперации молодежи, 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C00000"/>
                </a:solidFill>
              </a:rPr>
              <a:t>в </a:t>
            </a:r>
            <a:r>
              <a:rPr lang="ru-RU" sz="1600" b="1" dirty="0">
                <a:solidFill>
                  <a:srgbClr val="C00000"/>
                </a:solidFill>
              </a:rPr>
              <a:t>том числе старшеклассников</a:t>
            </a:r>
          </a:p>
        </p:txBody>
      </p:sp>
      <p:sp>
        <p:nvSpPr>
          <p:cNvPr id="35" name="Стрелка вниз 34"/>
          <p:cNvSpPr/>
          <p:nvPr/>
        </p:nvSpPr>
        <p:spPr>
          <a:xfrm rot="16200000">
            <a:off x="884672" y="2214187"/>
            <a:ext cx="484632" cy="454787"/>
          </a:xfrm>
          <a:prstGeom prst="downArrow">
            <a:avLst/>
          </a:prstGeom>
          <a:solidFill>
            <a:srgbClr val="FC8893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 rot="16200000">
            <a:off x="884672" y="3103306"/>
            <a:ext cx="484632" cy="454787"/>
          </a:xfrm>
          <a:prstGeom prst="downArrow">
            <a:avLst/>
          </a:prstGeom>
          <a:solidFill>
            <a:srgbClr val="FC8893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884673" y="3937045"/>
            <a:ext cx="484632" cy="454787"/>
          </a:xfrm>
          <a:prstGeom prst="downArrow">
            <a:avLst/>
          </a:prstGeom>
          <a:solidFill>
            <a:srgbClr val="FC8893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rot="16200000">
            <a:off x="894394" y="4740067"/>
            <a:ext cx="484632" cy="454787"/>
          </a:xfrm>
          <a:prstGeom prst="downArrow">
            <a:avLst/>
          </a:prstGeom>
          <a:solidFill>
            <a:srgbClr val="FC8893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3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4449" y="332656"/>
            <a:ext cx="501416" cy="43204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00"/>
                </a:solidFill>
              </a:rPr>
              <a:t>3</a:t>
            </a:r>
            <a:endParaRPr lang="ru-RU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9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8"/>
          <p:cNvSpPr>
            <a:spLocks noChangeArrowheads="1"/>
          </p:cNvSpPr>
          <p:nvPr/>
        </p:nvSpPr>
        <p:spPr bwMode="auto">
          <a:xfrm>
            <a:off x="238154" y="1248569"/>
            <a:ext cx="88122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rgbClr val="C00000"/>
                </a:solidFill>
              </a:rPr>
              <a:t>ЦЕЛЬ: ОБЕСПЕЧЕНИЕ ЗАНЯТОСТИ И ПОВЫШЕНИЕ УРОВНЯ ЖИЗНИ НАСЕЛЕНИЯ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07504" y="1556792"/>
            <a:ext cx="8961250" cy="2952328"/>
            <a:chOff x="204788" y="1468100"/>
            <a:chExt cx="8357614" cy="2781907"/>
          </a:xfrm>
        </p:grpSpPr>
        <p:sp>
          <p:nvSpPr>
            <p:cNvPr id="11" name="Пятиугольник 10"/>
            <p:cNvSpPr/>
            <p:nvPr/>
          </p:nvSpPr>
          <p:spPr>
            <a:xfrm>
              <a:off x="675453" y="1589057"/>
              <a:ext cx="6221560" cy="838229"/>
            </a:xfrm>
            <a:prstGeom prst="homePlate">
              <a:avLst>
                <a:gd name="adj" fmla="val 71846"/>
              </a:avLst>
            </a:prstGeom>
            <a:solidFill>
              <a:srgbClr val="99CCFF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36000" rIns="36000" bIns="36000" anchor="ctr"/>
            <a:lstStyle/>
            <a:p>
              <a:pPr>
                <a:defRPr/>
              </a:pPr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ПОДДЕРЖКА </a:t>
              </a: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СЕЛЬСКОХОЗЯЙСТВЕННЫХ ПОТРЕБИТЕЛЬСКИХ </a:t>
              </a:r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КООПЕРАТИВОВ </a:t>
              </a:r>
            </a:p>
            <a:p>
              <a:pPr>
                <a:defRPr/>
              </a:pP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(КРЕДИТНЫЕ, СНАБЖЕНЧЕСКО-СБЫТОВЫЕ, ПЕРЕРАБАТЫВАЮЩИЕ)</a:t>
              </a:r>
              <a:endPara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04788" y="1468100"/>
              <a:ext cx="433387" cy="278190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 А П Р А В Л Е Н И Я</a:t>
              </a:r>
              <a:endPara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678627" y="2548220"/>
              <a:ext cx="6218386" cy="611311"/>
            </a:xfrm>
            <a:prstGeom prst="homePlate">
              <a:avLst>
                <a:gd name="adj" fmla="val 71846"/>
              </a:avLst>
            </a:prstGeom>
            <a:solidFill>
              <a:srgbClr val="99CCFF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36000" rIns="36000" b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РАЗВИТИЕ КООПЕРАТИВОВ </a:t>
              </a: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НЕСЕЛЬСКОХОЗЯЙСТВЕННЫХ СФЕРАХ</a:t>
              </a:r>
            </a:p>
          </p:txBody>
        </p:sp>
        <p:sp>
          <p:nvSpPr>
            <p:cNvPr id="15" name="Пятиугольник 14"/>
            <p:cNvSpPr/>
            <p:nvPr/>
          </p:nvSpPr>
          <p:spPr>
            <a:xfrm>
              <a:off x="678627" y="3268300"/>
              <a:ext cx="6218386" cy="504056"/>
            </a:xfrm>
            <a:prstGeom prst="homePlate">
              <a:avLst>
                <a:gd name="adj" fmla="val 71846"/>
              </a:avLst>
            </a:prstGeom>
            <a:solidFill>
              <a:srgbClr val="99CCFF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36000" rIns="36000" b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СОЗДАНИЕ КООПЕРАТИВОВ </a:t>
              </a: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ВТОРОГО И ПОСЛЕДУЮЩЕГО УРОВНЕЙ</a:t>
              </a:r>
            </a:p>
          </p:txBody>
        </p:sp>
        <p:sp>
          <p:nvSpPr>
            <p:cNvPr id="16" name="Пятиугольник 15"/>
            <p:cNvSpPr/>
            <p:nvPr/>
          </p:nvSpPr>
          <p:spPr>
            <a:xfrm>
              <a:off x="675849" y="3895994"/>
              <a:ext cx="6221165" cy="354013"/>
            </a:xfrm>
            <a:prstGeom prst="homePlate">
              <a:avLst>
                <a:gd name="adj" fmla="val 71846"/>
              </a:avLst>
            </a:prstGeom>
            <a:solidFill>
              <a:srgbClr val="99CCFF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РАЗВИТИЕ КООПЕРАТИВНОЙ </a:t>
              </a: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ТОРГОВОЙ СЕТИ</a:t>
              </a:r>
            </a:p>
          </p:txBody>
        </p:sp>
        <p:sp>
          <p:nvSpPr>
            <p:cNvPr id="30" name="Правая фигурная скобка 29"/>
            <p:cNvSpPr/>
            <p:nvPr/>
          </p:nvSpPr>
          <p:spPr>
            <a:xfrm>
              <a:off x="6897013" y="1468101"/>
              <a:ext cx="234222" cy="2781906"/>
            </a:xfrm>
            <a:prstGeom prst="rightBrace">
              <a:avLst>
                <a:gd name="adj1" fmla="val 131782"/>
                <a:gd name="adj2" fmla="val 50000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809" name="TextBox 30"/>
            <p:cNvSpPr txBox="1">
              <a:spLocks noChangeArrowheads="1"/>
            </p:cNvSpPr>
            <p:nvPr/>
          </p:nvSpPr>
          <p:spPr bwMode="auto">
            <a:xfrm>
              <a:off x="7092701" y="2512805"/>
              <a:ext cx="1469701" cy="813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2300"/>
                </a:lnSpc>
              </a:pPr>
              <a:r>
                <a:rPr lang="ru-RU" altLang="ru-RU" b="1" dirty="0" smtClean="0">
                  <a:solidFill>
                    <a:srgbClr val="CC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850 млн.руб</a:t>
              </a:r>
              <a:r>
                <a:rPr lang="ru-RU" altLang="ru-RU" b="1" dirty="0">
                  <a:solidFill>
                    <a:srgbClr val="CC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ru-RU" altLang="ru-RU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eaLnBrk="1" hangingPunct="1">
                <a:lnSpc>
                  <a:spcPts val="2300"/>
                </a:lnSpc>
              </a:pPr>
              <a:r>
                <a:rPr lang="ru-RU" altLang="ru-RU" b="1" dirty="0" smtClean="0">
                  <a:solidFill>
                    <a:srgbClr val="CC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 </a:t>
              </a:r>
            </a:p>
            <a:p>
              <a:pPr algn="ctr" eaLnBrk="1" hangingPunct="1">
                <a:lnSpc>
                  <a:spcPts val="2300"/>
                </a:lnSpc>
              </a:pPr>
              <a:r>
                <a:rPr lang="ru-RU" altLang="ru-RU" b="1" dirty="0" smtClean="0">
                  <a:solidFill>
                    <a:srgbClr val="CC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2020 года</a:t>
              </a:r>
              <a:endParaRPr lang="ru-RU" altLang="ru-RU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" name="Выноска со стрелкой вверх 34"/>
          <p:cNvSpPr/>
          <p:nvPr/>
        </p:nvSpPr>
        <p:spPr>
          <a:xfrm>
            <a:off x="612162" y="5445224"/>
            <a:ext cx="3217463" cy="1007964"/>
          </a:xfrm>
          <a:prstGeom prst="upArrowCallout">
            <a:avLst>
              <a:gd name="adj1" fmla="val 114086"/>
              <a:gd name="adj2" fmla="val 94362"/>
              <a:gd name="adj3" fmla="val 22666"/>
              <a:gd name="adj4" fmla="val 64977"/>
            </a:avLst>
          </a:prstGeom>
          <a:solidFill>
            <a:srgbClr val="0000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>
                <a:solidFill>
                  <a:prstClr val="white"/>
                </a:solidFill>
                <a:latin typeface="Calibri"/>
                <a:cs typeface="+mn-cs"/>
              </a:rPr>
              <a:t>РОСТ ДОХОДОВ </a:t>
            </a:r>
            <a:endParaRPr lang="ru-RU" sz="1600" b="1" kern="0" dirty="0" smtClean="0">
              <a:solidFill>
                <a:prstClr val="white"/>
              </a:solidFill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white"/>
                </a:solidFill>
                <a:latin typeface="Calibri"/>
                <a:cs typeface="+mn-cs"/>
              </a:rPr>
              <a:t>ЧЛЕНОВ КООПЕРАТИВОВ</a:t>
            </a:r>
            <a:endParaRPr lang="ru-RU" sz="1600" b="1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37" name="Выноска со стрелкой вверх 36"/>
          <p:cNvSpPr/>
          <p:nvPr/>
        </p:nvSpPr>
        <p:spPr>
          <a:xfrm>
            <a:off x="5148065" y="5445224"/>
            <a:ext cx="3415334" cy="1042477"/>
          </a:xfrm>
          <a:prstGeom prst="upArrowCallout">
            <a:avLst>
              <a:gd name="adj1" fmla="val 130233"/>
              <a:gd name="adj2" fmla="val 102545"/>
              <a:gd name="adj3" fmla="val 25000"/>
              <a:gd name="adj4" fmla="val 64977"/>
            </a:avLst>
          </a:prstGeom>
          <a:solidFill>
            <a:srgbClr val="0000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>
                <a:solidFill>
                  <a:prstClr val="white"/>
                </a:solidFill>
                <a:latin typeface="Calibri"/>
                <a:cs typeface="+mn-cs"/>
              </a:rPr>
              <a:t>РОСТ ЧИСЛА </a:t>
            </a:r>
            <a:endParaRPr lang="ru-RU" sz="1600" b="1" kern="0" dirty="0" smtClean="0">
              <a:solidFill>
                <a:prstClr val="white"/>
              </a:solidFill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white"/>
                </a:solidFill>
                <a:latin typeface="Calibri"/>
                <a:cs typeface="+mn-cs"/>
              </a:rPr>
              <a:t>ЧЛЕНОВ </a:t>
            </a:r>
            <a:r>
              <a:rPr lang="ru-RU" sz="1600" b="1" kern="0" dirty="0">
                <a:solidFill>
                  <a:prstClr val="white"/>
                </a:solidFill>
                <a:latin typeface="Calibri"/>
                <a:cs typeface="+mn-cs"/>
              </a:rPr>
              <a:t>КООПЕРАТИВОВ</a:t>
            </a:r>
          </a:p>
        </p:txBody>
      </p:sp>
      <p:sp>
        <p:nvSpPr>
          <p:cNvPr id="43" name="Выноска со стрелкой вниз 42"/>
          <p:cNvSpPr/>
          <p:nvPr/>
        </p:nvSpPr>
        <p:spPr>
          <a:xfrm>
            <a:off x="2200363" y="4800265"/>
            <a:ext cx="4721340" cy="476250"/>
          </a:xfrm>
          <a:prstGeom prst="downArrowCallout">
            <a:avLst>
              <a:gd name="adj1" fmla="val 94931"/>
              <a:gd name="adj2" fmla="val 124454"/>
              <a:gd name="adj3" fmla="val 35306"/>
              <a:gd name="adj4" fmla="val 6469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spc="130" dirty="0">
                <a:solidFill>
                  <a:prstClr val="white"/>
                </a:solidFill>
              </a:rPr>
              <a:t>СОЦИАЛЬНЫЙ ЭФФЕКТ</a:t>
            </a:r>
          </a:p>
        </p:txBody>
      </p:sp>
      <p:sp>
        <p:nvSpPr>
          <p:cNvPr id="33820" name="TextBox 35"/>
          <p:cNvSpPr txBox="1">
            <a:spLocks noChangeArrowheads="1"/>
          </p:cNvSpPr>
          <p:nvPr/>
        </p:nvSpPr>
        <p:spPr bwMode="auto">
          <a:xfrm>
            <a:off x="1187624" y="202208"/>
            <a:ext cx="79208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программа </a:t>
            </a: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развития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кооперации </a:t>
            </a: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  <a:p>
            <a:pPr algn="ctr" eaLnBrk="1" hangingPunct="1"/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Липецкой </a:t>
            </a: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 на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2014-2020 годы</a:t>
            </a:r>
          </a:p>
        </p:txBody>
      </p:sp>
      <p:sp>
        <p:nvSpPr>
          <p:cNvPr id="3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4449" y="332656"/>
            <a:ext cx="501416" cy="43204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00"/>
                </a:solidFill>
              </a:rPr>
              <a:t>4</a:t>
            </a:r>
            <a:endParaRPr lang="ru-RU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355663" y="231750"/>
            <a:ext cx="7799856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7" tIns="47600" rIns="95197" bIns="47600" numCol="1" anchor="t" anchorCtr="0" compatLnSpc="1">
            <a:prstTxWarp prst="textNoShape">
              <a:avLst/>
            </a:prstTxWarp>
          </a:bodyPr>
          <a:lstStyle>
            <a:lvl1pPr marL="357188" indent="-357188" algn="l" defTabSz="9540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875" indent="-301625" algn="l" defTabSz="9540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900">
                <a:solidFill>
                  <a:schemeClr val="tx1"/>
                </a:solidFill>
                <a:latin typeface="+mn-lt"/>
              </a:defRPr>
            </a:lvl2pPr>
            <a:lvl3pPr marL="1196975" indent="-242888" algn="l" defTabSz="9540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+mn-lt"/>
              </a:defRPr>
            </a:lvl3pPr>
            <a:lvl4pPr marL="1676400" indent="-241300" algn="l" defTabSz="9540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</a:defRPr>
            </a:lvl4pPr>
            <a:lvl5pPr marL="2152650" indent="-238125" algn="l" defTabSz="9540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2609850" indent="-238125" algn="l" defTabSz="954088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6pPr>
            <a:lvl7pPr marL="3067050" indent="-238125" algn="l" defTabSz="954088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7pPr>
            <a:lvl8pPr marL="3524250" indent="-238125" algn="l" defTabSz="954088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8pPr>
            <a:lvl9pPr marL="3981450" indent="-238125" algn="l" defTabSz="954088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ru-RU" altLang="ru-RU" sz="1800" b="1" kern="0" dirty="0" smtClean="0">
                <a:solidFill>
                  <a:srgbClr val="000000"/>
                </a:solidFill>
              </a:rPr>
              <a:t>Развитие сельскохозяйственных потребительских </a:t>
            </a:r>
            <a:br>
              <a:rPr lang="ru-RU" altLang="ru-RU" sz="1800" b="1" kern="0" dirty="0" smtClean="0">
                <a:solidFill>
                  <a:srgbClr val="000000"/>
                </a:solidFill>
              </a:rPr>
            </a:br>
            <a:r>
              <a:rPr lang="ru-RU" altLang="ru-RU" sz="1800" b="1" kern="0" dirty="0" smtClean="0">
                <a:solidFill>
                  <a:srgbClr val="000000"/>
                </a:solidFill>
              </a:rPr>
              <a:t>кооперативов (</a:t>
            </a:r>
            <a:r>
              <a:rPr lang="ru-RU" altLang="ru-RU" sz="1800" b="1" kern="0" dirty="0" err="1" smtClean="0">
                <a:solidFill>
                  <a:srgbClr val="000000"/>
                </a:solidFill>
              </a:rPr>
              <a:t>СПоК</a:t>
            </a:r>
            <a:r>
              <a:rPr lang="ru-RU" altLang="ru-RU" sz="1800" b="1" kern="0" dirty="0" smtClean="0">
                <a:solidFill>
                  <a:srgbClr val="000000"/>
                </a:solidFill>
              </a:rPr>
              <a:t>) в Липецкой области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76479" y="1124744"/>
            <a:ext cx="7153034" cy="5415393"/>
            <a:chOff x="76479" y="1124744"/>
            <a:chExt cx="7153034" cy="541539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619672" y="1124744"/>
              <a:ext cx="2160240" cy="734179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 bwMode="auto">
            <a:xfrm>
              <a:off x="6451747" y="3881813"/>
              <a:ext cx="777766" cy="32800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anchor="ctr"/>
            <a:lstStyle/>
            <a:p>
              <a:pPr algn="ctr">
                <a:defRPr/>
              </a:pPr>
              <a:endParaRPr lang="ru-RU" sz="1200" kern="0" dirty="0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28224" y="2298550"/>
              <a:ext cx="2016224" cy="328904"/>
            </a:xfrm>
            <a:prstGeom prst="round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ru-RU" sz="1200" dirty="0" smtClean="0">
                  <a:solidFill>
                    <a:srgbClr val="C00000"/>
                  </a:solidFill>
                </a:rPr>
                <a:t>В области 203 тысячи ЛПХ</a:t>
              </a:r>
            </a:p>
          </p:txBody>
        </p:sp>
        <p:graphicFrame>
          <p:nvGraphicFramePr>
            <p:cNvPr id="9" name="Диаграмма 8"/>
            <p:cNvGraphicFramePr/>
            <p:nvPr>
              <p:extLst>
                <p:ext uri="{D42A27DB-BD31-4B8C-83A1-F6EECF244321}">
                  <p14:modId xmlns:p14="http://schemas.microsoft.com/office/powerpoint/2010/main" val="3942209813"/>
                </p:ext>
              </p:extLst>
            </p:nvPr>
          </p:nvGraphicFramePr>
          <p:xfrm>
            <a:off x="76867" y="1916832"/>
            <a:ext cx="5448998" cy="4623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0" name="Диаграмма 9"/>
            <p:cNvGraphicFramePr/>
            <p:nvPr>
              <p:extLst>
                <p:ext uri="{D42A27DB-BD31-4B8C-83A1-F6EECF244321}">
                  <p14:modId xmlns:p14="http://schemas.microsoft.com/office/powerpoint/2010/main" val="1325690685"/>
                </p:ext>
              </p:extLst>
            </p:nvPr>
          </p:nvGraphicFramePr>
          <p:xfrm>
            <a:off x="128223" y="1993132"/>
            <a:ext cx="5379881" cy="14358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" name="TextBox 45"/>
            <p:cNvSpPr txBox="1">
              <a:spLocks noChangeArrowheads="1"/>
            </p:cNvSpPr>
            <p:nvPr/>
          </p:nvSpPr>
          <p:spPr bwMode="auto">
            <a:xfrm>
              <a:off x="3904851" y="1964661"/>
              <a:ext cx="163257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altLang="ru-RU" b="1" dirty="0" smtClean="0">
                  <a:solidFill>
                    <a:srgbClr val="002060"/>
                  </a:solidFill>
                </a:rPr>
                <a:t>Рост  к 2011 г. в 12 р</a:t>
              </a:r>
              <a:r>
                <a:rPr lang="ru-RU" altLang="ru-RU" sz="1400" b="1" dirty="0" smtClean="0">
                  <a:solidFill>
                    <a:srgbClr val="002060"/>
                  </a:solidFill>
                </a:rPr>
                <a:t>.         </a:t>
              </a:r>
              <a:endParaRPr lang="ru-RU" altLang="ru-RU" sz="1400" b="1" dirty="0">
                <a:solidFill>
                  <a:srgbClr val="002060"/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035438" y="1815044"/>
              <a:ext cx="1194075" cy="388827"/>
            </a:xfrm>
            <a:prstGeom prst="round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ru-RU" sz="1100" b="1" dirty="0" smtClean="0">
                  <a:solidFill>
                    <a:srgbClr val="C00000"/>
                  </a:solidFill>
                </a:rPr>
                <a:t>В области </a:t>
              </a:r>
            </a:p>
            <a:p>
              <a:pPr algn="ctr">
                <a:defRPr/>
              </a:pPr>
              <a:r>
                <a:rPr lang="ru-RU" sz="1100" b="1" dirty="0" smtClean="0">
                  <a:solidFill>
                    <a:srgbClr val="C00000"/>
                  </a:solidFill>
                </a:rPr>
                <a:t>203 тысячи ЛПХ</a:t>
              </a:r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1835695" y="1124744"/>
              <a:ext cx="1877634" cy="706238"/>
              <a:chOff x="1835695" y="1112112"/>
              <a:chExt cx="1877634" cy="718683"/>
            </a:xfrm>
          </p:grpSpPr>
          <p:sp>
            <p:nvSpPr>
              <p:cNvPr id="17" name="TextBox 45"/>
              <p:cNvSpPr txBox="1">
                <a:spLocks noChangeArrowheads="1"/>
              </p:cNvSpPr>
              <p:nvPr/>
            </p:nvSpPr>
            <p:spPr bwMode="auto">
              <a:xfrm>
                <a:off x="1835696" y="1321040"/>
                <a:ext cx="562187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sz="1400" b="1" dirty="0" smtClean="0">
                    <a:solidFill>
                      <a:srgbClr val="000000"/>
                    </a:solidFill>
                  </a:rPr>
                  <a:t>ЦФО        </a:t>
                </a:r>
                <a:endParaRPr lang="ru-RU" altLang="ru-RU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TextBox 45"/>
              <p:cNvSpPr txBox="1">
                <a:spLocks noChangeArrowheads="1"/>
              </p:cNvSpPr>
              <p:nvPr/>
            </p:nvSpPr>
            <p:spPr bwMode="auto">
              <a:xfrm>
                <a:off x="1835695" y="1566293"/>
                <a:ext cx="562187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sz="1400" b="1" dirty="0" smtClean="0">
                    <a:solidFill>
                      <a:srgbClr val="000000"/>
                    </a:solidFill>
                  </a:rPr>
                  <a:t>РФ        </a:t>
                </a:r>
                <a:endParaRPr lang="ru-RU" altLang="ru-RU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TextBox 45"/>
              <p:cNvSpPr txBox="1">
                <a:spLocks noChangeArrowheads="1"/>
              </p:cNvSpPr>
              <p:nvPr/>
            </p:nvSpPr>
            <p:spPr bwMode="auto">
              <a:xfrm>
                <a:off x="2483768" y="1112113"/>
                <a:ext cx="562187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sz="1100" b="1" dirty="0" smtClean="0">
                    <a:solidFill>
                      <a:srgbClr val="000000"/>
                    </a:solidFill>
                  </a:rPr>
                  <a:t>2009 г.       </a:t>
                </a:r>
                <a:endParaRPr lang="ru-RU" altLang="ru-RU" sz="11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TextBox 45"/>
              <p:cNvSpPr txBox="1">
                <a:spLocks noChangeArrowheads="1"/>
              </p:cNvSpPr>
              <p:nvPr/>
            </p:nvSpPr>
            <p:spPr bwMode="auto">
              <a:xfrm>
                <a:off x="3151142" y="1112112"/>
                <a:ext cx="562187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sz="1100" b="1" dirty="0" smtClean="0">
                    <a:solidFill>
                      <a:srgbClr val="000000"/>
                    </a:solidFill>
                  </a:rPr>
                  <a:t>2014 г.       </a:t>
                </a:r>
                <a:endParaRPr lang="ru-RU" altLang="ru-RU" sz="11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TextBox 45"/>
              <p:cNvSpPr txBox="1">
                <a:spLocks noChangeArrowheads="1"/>
              </p:cNvSpPr>
              <p:nvPr/>
            </p:nvSpPr>
            <p:spPr bwMode="auto">
              <a:xfrm>
                <a:off x="2555776" y="1595625"/>
                <a:ext cx="36004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sz="1400" b="1" dirty="0" smtClean="0">
                    <a:solidFill>
                      <a:srgbClr val="C00000"/>
                    </a:solidFill>
                  </a:rPr>
                  <a:t>36       </a:t>
                </a:r>
                <a:endParaRPr lang="ru-RU" altLang="ru-RU" sz="1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2" name="TextBox 45"/>
              <p:cNvSpPr txBox="1">
                <a:spLocks noChangeArrowheads="1"/>
              </p:cNvSpPr>
              <p:nvPr/>
            </p:nvSpPr>
            <p:spPr bwMode="auto">
              <a:xfrm>
                <a:off x="2555776" y="1344124"/>
                <a:ext cx="36004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sz="1400" b="1" dirty="0" smtClean="0">
                    <a:solidFill>
                      <a:srgbClr val="C00000"/>
                    </a:solidFill>
                  </a:rPr>
                  <a:t>6       </a:t>
                </a:r>
                <a:endParaRPr lang="ru-RU" altLang="ru-RU" sz="1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3" name="TextBox 45"/>
              <p:cNvSpPr txBox="1">
                <a:spLocks noChangeArrowheads="1"/>
              </p:cNvSpPr>
              <p:nvPr/>
            </p:nvSpPr>
            <p:spPr bwMode="auto">
              <a:xfrm>
                <a:off x="3249501" y="1580235"/>
                <a:ext cx="365465" cy="250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sz="1400" b="1" dirty="0" smtClean="0">
                    <a:solidFill>
                      <a:srgbClr val="C00000"/>
                    </a:solidFill>
                  </a:rPr>
                  <a:t>2  </a:t>
                </a:r>
                <a:r>
                  <a:rPr lang="ru-RU" altLang="ru-RU" sz="1600" b="1" dirty="0" smtClean="0">
                    <a:solidFill>
                      <a:srgbClr val="C00000"/>
                    </a:solidFill>
                  </a:rPr>
                  <a:t>     </a:t>
                </a:r>
                <a:endParaRPr lang="ru-RU" altLang="ru-RU" sz="16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4" name="TextBox 45"/>
              <p:cNvSpPr txBox="1">
                <a:spLocks noChangeArrowheads="1"/>
              </p:cNvSpPr>
              <p:nvPr/>
            </p:nvSpPr>
            <p:spPr bwMode="auto">
              <a:xfrm>
                <a:off x="3243667" y="1313347"/>
                <a:ext cx="377135" cy="250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sz="1400" b="1" dirty="0" smtClean="0">
                    <a:solidFill>
                      <a:srgbClr val="C00000"/>
                    </a:solidFill>
                  </a:rPr>
                  <a:t>1 </a:t>
                </a:r>
                <a:r>
                  <a:rPr lang="ru-RU" altLang="ru-RU" sz="1600" b="1" dirty="0" smtClean="0">
                    <a:solidFill>
                      <a:srgbClr val="C00000"/>
                    </a:solidFill>
                  </a:rPr>
                  <a:t>      </a:t>
                </a:r>
                <a:endParaRPr lang="ru-RU" altLang="ru-RU" sz="16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4" name="Стрелка вправо 13"/>
            <p:cNvSpPr/>
            <p:nvPr/>
          </p:nvSpPr>
          <p:spPr>
            <a:xfrm>
              <a:off x="381779" y="1128040"/>
              <a:ext cx="1419440" cy="758757"/>
            </a:xfrm>
            <a:prstGeom prst="rightArrow">
              <a:avLst>
                <a:gd name="adj1" fmla="val 74906"/>
                <a:gd name="adj2" fmla="val 50000"/>
              </a:avLst>
            </a:prstGeom>
            <a:solidFill>
              <a:srgbClr val="3333CC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ru-RU" sz="1200" b="1" dirty="0" smtClean="0">
                  <a:solidFill>
                    <a:srgbClr val="FFFFFF"/>
                  </a:solidFill>
                </a:rPr>
                <a:t>РЕЙТИНГ</a:t>
              </a:r>
              <a:r>
                <a:rPr lang="ru-RU" sz="1200" dirty="0" smtClean="0">
                  <a:solidFill>
                    <a:srgbClr val="FFFFFF"/>
                  </a:solidFill>
                </a:rPr>
                <a:t> </a:t>
              </a:r>
            </a:p>
            <a:p>
              <a:pPr algn="ctr"/>
              <a:r>
                <a:rPr lang="ru-RU" sz="1200" dirty="0" smtClean="0">
                  <a:solidFill>
                    <a:srgbClr val="FFFFFF"/>
                  </a:solidFill>
                </a:rPr>
                <a:t>по количеству СПоК</a:t>
              </a:r>
              <a:endParaRPr lang="ru-RU" sz="1200" dirty="0">
                <a:solidFill>
                  <a:srgbClr val="FFFF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2864" y="1914188"/>
              <a:ext cx="3240360" cy="430887"/>
            </a:xfrm>
            <a:prstGeom prst="rect">
              <a:avLst/>
            </a:prstGeom>
            <a:noFill/>
            <a:ln w="9525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ДИНАМИКА ЧИСЛЕННОСТИ ЧЛЕНОВ СПоК 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тыс. ед. (на начало периода)</a:t>
              </a:r>
              <a:endParaRPr lang="ru-RU" sz="1100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479" y="3429000"/>
              <a:ext cx="3246745" cy="430887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ДИНАМИКА КОЛИЧЕСТВА СПоК 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ед. (на начало периода)</a:t>
              </a:r>
              <a:endParaRPr lang="ru-RU" sz="1100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784299" y="1298777"/>
            <a:ext cx="3203783" cy="2345665"/>
            <a:chOff x="6486023" y="4383334"/>
            <a:chExt cx="1816514" cy="2129712"/>
          </a:xfrm>
        </p:grpSpPr>
        <p:sp>
          <p:nvSpPr>
            <p:cNvPr id="32" name="TextBox 31"/>
            <p:cNvSpPr txBox="1"/>
            <p:nvPr/>
          </p:nvSpPr>
          <p:spPr>
            <a:xfrm>
              <a:off x="6486023" y="4383334"/>
              <a:ext cx="1816514" cy="332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ДОЛЯ ВОВЛЕЧЕННЫХ ЛПХ</a:t>
              </a:r>
              <a:endParaRPr lang="ru-RU" sz="1200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3" name="TextBox 38"/>
            <p:cNvSpPr txBox="1">
              <a:spLocks noChangeArrowheads="1"/>
            </p:cNvSpPr>
            <p:nvPr/>
          </p:nvSpPr>
          <p:spPr bwMode="auto">
            <a:xfrm>
              <a:off x="7435291" y="6293505"/>
              <a:ext cx="574717" cy="203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100" b="1" dirty="0">
                  <a:solidFill>
                    <a:srgbClr val="000000"/>
                  </a:solidFill>
                </a:rPr>
                <a:t>I</a:t>
              </a:r>
              <a:r>
                <a:rPr lang="ru-RU" sz="1100" b="1" dirty="0">
                  <a:solidFill>
                    <a:srgbClr val="000000"/>
                  </a:solidFill>
                </a:rPr>
                <a:t> пол. 2015 г</a:t>
              </a:r>
              <a:r>
                <a:rPr lang="ru-RU" sz="1100" b="1" dirty="0" smtClean="0">
                  <a:solidFill>
                    <a:srgbClr val="000000"/>
                  </a:solidFill>
                </a:rPr>
                <a:t>.</a:t>
              </a:r>
              <a:r>
                <a:rPr lang="ru-RU" altLang="ru-RU" sz="1100" b="1" dirty="0" smtClean="0">
                  <a:solidFill>
                    <a:srgbClr val="000000"/>
                  </a:solidFill>
                </a:rPr>
                <a:t>         </a:t>
              </a:r>
              <a:endParaRPr lang="ru-RU" altLang="ru-RU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7483918" y="4899456"/>
              <a:ext cx="440892" cy="1330396"/>
            </a:xfrm>
            <a:prstGeom prst="rect">
              <a:avLst/>
            </a:prstGeom>
            <a:solidFill>
              <a:srgbClr val="3333CC"/>
            </a:solidFill>
            <a:ln w="25400" cap="flat" cmpd="sng" algn="ctr">
              <a:solidFill>
                <a:srgbClr val="3333CC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ru-RU" sz="1200" b="1" kern="0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10%</a:t>
              </a:r>
              <a:endParaRPr lang="ru-RU" sz="1200" b="1" kern="0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 bwMode="auto">
            <a:xfrm>
              <a:off x="6797162" y="5962045"/>
              <a:ext cx="440986" cy="267807"/>
            </a:xfrm>
            <a:prstGeom prst="rect">
              <a:avLst/>
            </a:prstGeom>
            <a:solidFill>
              <a:srgbClr val="3333CC"/>
            </a:solidFill>
            <a:ln w="25400" cap="flat" cmpd="sng" algn="ctr">
              <a:solidFill>
                <a:srgbClr val="3333CC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ru-RU" sz="1200" b="1" kern="0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2%</a:t>
              </a:r>
              <a:endParaRPr lang="ru-RU" sz="1200" b="1" kern="0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6" name="TextBox 45"/>
            <p:cNvSpPr txBox="1">
              <a:spLocks noChangeArrowheads="1"/>
            </p:cNvSpPr>
            <p:nvPr/>
          </p:nvSpPr>
          <p:spPr bwMode="auto">
            <a:xfrm>
              <a:off x="6772199" y="6309939"/>
              <a:ext cx="497694" cy="203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ru-RU" sz="1100" b="1" dirty="0" smtClean="0">
                  <a:solidFill>
                    <a:srgbClr val="000000"/>
                  </a:solidFill>
                </a:rPr>
                <a:t>20</a:t>
              </a:r>
              <a:r>
                <a:rPr lang="ru-RU" altLang="ru-RU" sz="1100" b="1" dirty="0" smtClean="0">
                  <a:solidFill>
                    <a:srgbClr val="000000"/>
                  </a:solidFill>
                </a:rPr>
                <a:t>12</a:t>
              </a:r>
              <a:r>
                <a:rPr lang="en-US" altLang="ru-RU" sz="1100" b="1" dirty="0" smtClean="0">
                  <a:solidFill>
                    <a:srgbClr val="000000"/>
                  </a:solidFill>
                </a:rPr>
                <a:t> </a:t>
              </a:r>
              <a:r>
                <a:rPr lang="ru-RU" altLang="ru-RU" sz="1100" b="1" dirty="0" smtClean="0">
                  <a:solidFill>
                    <a:srgbClr val="000000"/>
                  </a:solidFill>
                </a:rPr>
                <a:t>г.        </a:t>
              </a:r>
              <a:endParaRPr lang="ru-RU" altLang="ru-RU" sz="11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5547275" y="4077071"/>
            <a:ext cx="3697530" cy="2463065"/>
            <a:chOff x="6207926" y="4143433"/>
            <a:chExt cx="2129739" cy="2411682"/>
          </a:xfrm>
        </p:grpSpPr>
        <p:sp>
          <p:nvSpPr>
            <p:cNvPr id="38" name="TextBox 37"/>
            <p:cNvSpPr txBox="1"/>
            <p:nvPr/>
          </p:nvSpPr>
          <p:spPr>
            <a:xfrm>
              <a:off x="6207926" y="4143433"/>
              <a:ext cx="2129739" cy="395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СТОИМОСТЬ ОСНОВНЫХ ФОНДОВ</a:t>
              </a:r>
              <a:endParaRPr lang="ru-RU" sz="1200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7455077" y="6313560"/>
              <a:ext cx="461587" cy="241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1100" b="1" dirty="0" smtClean="0">
                  <a:solidFill>
                    <a:srgbClr val="000000"/>
                  </a:solidFill>
                </a:rPr>
                <a:t>2014 г.         </a:t>
              </a:r>
              <a:endParaRPr lang="ru-RU" altLang="ru-RU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40" name="Прямоугольник 39"/>
            <p:cNvSpPr/>
            <p:nvPr/>
          </p:nvSpPr>
          <p:spPr bwMode="auto">
            <a:xfrm>
              <a:off x="7388165" y="4684430"/>
              <a:ext cx="447890" cy="1582237"/>
            </a:xfrm>
            <a:prstGeom prst="rect">
              <a:avLst/>
            </a:prstGeom>
            <a:solidFill>
              <a:srgbClr val="3333CC"/>
            </a:solidFill>
            <a:ln w="25400" cap="flat" cmpd="sng" algn="ctr">
              <a:solidFill>
                <a:srgbClr val="3333CC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lIns="36000" rIns="36000" anchor="ctr"/>
            <a:lstStyle/>
            <a:p>
              <a:pPr algn="ctr">
                <a:defRPr/>
              </a:pPr>
              <a:r>
                <a:rPr lang="ru-RU" sz="1200" b="1" kern="0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700 </a:t>
              </a:r>
            </a:p>
            <a:p>
              <a:pPr algn="ctr">
                <a:defRPr/>
              </a:pPr>
              <a:r>
                <a:rPr lang="ru-RU" sz="1100" b="1" kern="0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млн. руб.</a:t>
              </a:r>
            </a:p>
          </p:txBody>
        </p:sp>
        <p:sp>
          <p:nvSpPr>
            <p:cNvPr id="41" name="Прямоугольник 40"/>
            <p:cNvSpPr/>
            <p:nvPr/>
          </p:nvSpPr>
          <p:spPr bwMode="auto">
            <a:xfrm>
              <a:off x="6682980" y="5711973"/>
              <a:ext cx="455466" cy="554693"/>
            </a:xfrm>
            <a:prstGeom prst="rect">
              <a:avLst/>
            </a:prstGeom>
            <a:solidFill>
              <a:srgbClr val="3333CC"/>
            </a:solidFill>
            <a:ln w="25400" cap="flat" cmpd="sng" algn="ctr">
              <a:solidFill>
                <a:srgbClr val="3333CC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ru-RU" sz="1200" b="1" kern="0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47 </a:t>
              </a:r>
              <a:r>
                <a:rPr lang="ru-RU" sz="1100" b="1" kern="0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млн.руб.</a:t>
              </a:r>
              <a:endParaRPr lang="ru-RU" sz="1100" kern="0" dirty="0" smtClean="0">
                <a:solidFill>
                  <a:srgbClr val="FFFF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2" name="TextBox 45"/>
            <p:cNvSpPr txBox="1">
              <a:spLocks noChangeArrowheads="1"/>
            </p:cNvSpPr>
            <p:nvPr/>
          </p:nvSpPr>
          <p:spPr bwMode="auto">
            <a:xfrm>
              <a:off x="6735420" y="6313560"/>
              <a:ext cx="434932" cy="241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1100" b="1" dirty="0" smtClean="0">
                  <a:solidFill>
                    <a:srgbClr val="000000"/>
                  </a:solidFill>
                </a:rPr>
                <a:t>2010 г</a:t>
              </a:r>
              <a:r>
                <a:rPr lang="ru-RU" altLang="ru-RU" sz="1100" b="1" dirty="0">
                  <a:solidFill>
                    <a:srgbClr val="000000"/>
                  </a:solidFill>
                </a:rPr>
                <a:t>.</a:t>
              </a:r>
              <a:r>
                <a:rPr lang="ru-RU" altLang="ru-RU" sz="1100" b="1" dirty="0" smtClean="0">
                  <a:solidFill>
                    <a:srgbClr val="000000"/>
                  </a:solidFill>
                </a:rPr>
                <a:t>        </a:t>
              </a:r>
              <a:endParaRPr lang="ru-RU" altLang="ru-RU" sz="1100" b="1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4" name="Прямая соединительная линия 43"/>
          <p:cNvCxnSpPr/>
          <p:nvPr/>
        </p:nvCxnSpPr>
        <p:spPr>
          <a:xfrm flipH="1">
            <a:off x="5784299" y="3858048"/>
            <a:ext cx="3347797" cy="1"/>
          </a:xfrm>
          <a:prstGeom prst="line">
            <a:avLst/>
          </a:prstGeom>
          <a:ln w="15875">
            <a:solidFill>
              <a:srgbClr val="0033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4449" y="332656"/>
            <a:ext cx="501416" cy="43204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00"/>
                </a:solidFill>
              </a:rPr>
              <a:t>5</a:t>
            </a:r>
            <a:endParaRPr lang="ru-RU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0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5592621"/>
              </p:ext>
            </p:extLst>
          </p:nvPr>
        </p:nvGraphicFramePr>
        <p:xfrm>
          <a:off x="611560" y="1514533"/>
          <a:ext cx="3240360" cy="1914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9612" y="1204463"/>
            <a:ext cx="1944216" cy="318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Количество СКПК, ед.</a:t>
            </a:r>
            <a:endParaRPr lang="ru-RU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8566531"/>
              </p:ext>
            </p:extLst>
          </p:nvPr>
        </p:nvGraphicFramePr>
        <p:xfrm>
          <a:off x="5178639" y="1522983"/>
          <a:ext cx="3425809" cy="190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56177" y="1937022"/>
            <a:ext cx="720080" cy="140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в 5 р</a:t>
            </a:r>
            <a:r>
              <a:rPr lang="ru-RU" sz="1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.</a:t>
            </a:r>
            <a:endParaRPr lang="ru-RU" sz="1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1164846"/>
            <a:ext cx="3240359" cy="358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Количество вовлеченных ЛПХ, тыс. ед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207728" y="205189"/>
            <a:ext cx="7561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0000"/>
                </a:solidFill>
                <a:latin typeface="+mj-lt"/>
                <a:cs typeface="Arial" charset="0"/>
              </a:rPr>
              <a:t>Развитие </a:t>
            </a:r>
            <a:r>
              <a:rPr lang="ru-RU" altLang="ru-RU" sz="1800" b="1" dirty="0" smtClean="0">
                <a:solidFill>
                  <a:srgbClr val="000000"/>
                </a:solidFill>
                <a:latin typeface="+mj-lt"/>
                <a:cs typeface="Arial" charset="0"/>
              </a:rPr>
              <a:t>сельскохозяйственных кредитных потребительских  кооперативов (СКПК) в </a:t>
            </a:r>
            <a:r>
              <a:rPr lang="ru-RU" altLang="ru-RU" sz="1800" b="1" dirty="0">
                <a:solidFill>
                  <a:srgbClr val="000000"/>
                </a:solidFill>
                <a:latin typeface="+mj-lt"/>
                <a:cs typeface="Arial" charset="0"/>
              </a:rPr>
              <a:t>Липецкой </a:t>
            </a:r>
            <a:r>
              <a:rPr lang="ru-RU" altLang="ru-RU" sz="1800" b="1" dirty="0" smtClean="0">
                <a:solidFill>
                  <a:srgbClr val="000000"/>
                </a:solidFill>
                <a:latin typeface="+mj-lt"/>
                <a:cs typeface="Arial" charset="0"/>
              </a:rPr>
              <a:t>области</a:t>
            </a:r>
            <a:endParaRPr lang="ru-RU" altLang="ru-RU" sz="1800" b="1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262035" y="3733937"/>
            <a:ext cx="2655495" cy="2736304"/>
            <a:chOff x="107504" y="3717032"/>
            <a:chExt cx="2655495" cy="2736304"/>
          </a:xfrm>
        </p:grpSpPr>
        <p:graphicFrame>
          <p:nvGraphicFramePr>
            <p:cNvPr id="14" name="Диаграмма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29012434"/>
                </p:ext>
              </p:extLst>
            </p:nvPr>
          </p:nvGraphicFramePr>
          <p:xfrm>
            <a:off x="107504" y="4206383"/>
            <a:ext cx="2655495" cy="22469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0" name="Прямоугольник 19"/>
            <p:cNvSpPr/>
            <p:nvPr/>
          </p:nvSpPr>
          <p:spPr>
            <a:xfrm>
              <a:off x="688690" y="4653037"/>
              <a:ext cx="585045" cy="2160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14 р.</a:t>
              </a:r>
              <a:endPara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33051" y="3717032"/>
              <a:ext cx="23042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Выдано займов,</a:t>
              </a:r>
            </a:p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млн.руб.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228184" y="3733937"/>
            <a:ext cx="2664296" cy="2719399"/>
            <a:chOff x="3203848" y="3733937"/>
            <a:chExt cx="2664296" cy="2719399"/>
          </a:xfrm>
        </p:grpSpPr>
        <p:graphicFrame>
          <p:nvGraphicFramePr>
            <p:cNvPr id="16" name="Диаграмма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97335061"/>
                </p:ext>
              </p:extLst>
            </p:nvPr>
          </p:nvGraphicFramePr>
          <p:xfrm>
            <a:off x="3203848" y="4221088"/>
            <a:ext cx="2664296" cy="2232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2" name="Прямоугольник 21"/>
            <p:cNvSpPr/>
            <p:nvPr/>
          </p:nvSpPr>
          <p:spPr>
            <a:xfrm>
              <a:off x="3401651" y="3733937"/>
              <a:ext cx="2376264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Привлечено сбережений, млн.руб.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0404" y="3733937"/>
            <a:ext cx="2975389" cy="2719398"/>
            <a:chOff x="6137078" y="3733937"/>
            <a:chExt cx="2975389" cy="2719398"/>
          </a:xfrm>
        </p:grpSpPr>
        <p:graphicFrame>
          <p:nvGraphicFramePr>
            <p:cNvPr id="15" name="Диаграмма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12596603"/>
                </p:ext>
              </p:extLst>
            </p:nvPr>
          </p:nvGraphicFramePr>
          <p:xfrm>
            <a:off x="6270888" y="4221088"/>
            <a:ext cx="2765607" cy="22322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24" name="Прямоугольник 23"/>
            <p:cNvSpPr/>
            <p:nvPr/>
          </p:nvSpPr>
          <p:spPr>
            <a:xfrm>
              <a:off x="6927228" y="4582932"/>
              <a:ext cx="630214" cy="1402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17 р.</a:t>
              </a:r>
              <a:endPara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137078" y="3733937"/>
              <a:ext cx="2975389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Фонд финансовой взаимопомощи, млн.руб.</a:t>
              </a:r>
              <a:endPara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9" name="Прямая соединительная линия 18"/>
          <p:cNvCxnSpPr/>
          <p:nvPr/>
        </p:nvCxnSpPr>
        <p:spPr>
          <a:xfrm>
            <a:off x="107504" y="3501008"/>
            <a:ext cx="8964559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4449" y="332656"/>
            <a:ext cx="501416" cy="43204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00"/>
                </a:solidFill>
              </a:rPr>
              <a:t>6</a:t>
            </a:r>
            <a:endParaRPr lang="ru-RU" sz="1800" b="1" dirty="0">
              <a:solidFill>
                <a:srgbClr val="000000"/>
              </a:solidFill>
            </a:endParaRPr>
          </a:p>
        </p:txBody>
      </p:sp>
      <p:sp>
        <p:nvSpPr>
          <p:cNvPr id="23" name="Правая фигурная скобка 22"/>
          <p:cNvSpPr/>
          <p:nvPr/>
        </p:nvSpPr>
        <p:spPr>
          <a:xfrm rot="16200000">
            <a:off x="7488550" y="3844405"/>
            <a:ext cx="251139" cy="1728192"/>
          </a:xfrm>
          <a:prstGeom prst="rightBrace">
            <a:avLst>
              <a:gd name="adj1" fmla="val 131782"/>
              <a:gd name="adj2" fmla="val 50000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7421410" y="4279881"/>
            <a:ext cx="385417" cy="3030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/>
              <a:t>64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7317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33160847"/>
              </p:ext>
            </p:extLst>
          </p:nvPr>
        </p:nvGraphicFramePr>
        <p:xfrm>
          <a:off x="44977" y="3861048"/>
          <a:ext cx="5031079" cy="2637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1207726" y="188640"/>
            <a:ext cx="79362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0000"/>
                </a:solidFill>
                <a:latin typeface="+mj-lt"/>
                <a:cs typeface="Arial" charset="0"/>
              </a:rPr>
              <a:t>Ассоциированное членство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0000"/>
                </a:solidFill>
                <a:latin typeface="+mj-lt"/>
                <a:cs typeface="Arial" charset="0"/>
              </a:rPr>
              <a:t>Фонда поддержки кооперативов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23528" y="1124744"/>
            <a:ext cx="8496943" cy="504056"/>
          </a:xfrm>
          <a:prstGeom prst="rect">
            <a:avLst/>
          </a:prstGeom>
          <a:solidFill>
            <a:srgbClr val="0000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ассоциированный член 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23 сельскохозяйственных 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кредитных 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потребительских 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кооперативах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Выноска со стрелкой вправо 25"/>
          <p:cNvSpPr/>
          <p:nvPr/>
        </p:nvSpPr>
        <p:spPr>
          <a:xfrm rot="5400000">
            <a:off x="2105726" y="1126443"/>
            <a:ext cx="684076" cy="4680520"/>
          </a:xfrm>
          <a:prstGeom prst="rightArrowCallout">
            <a:avLst>
              <a:gd name="adj1" fmla="val 44586"/>
              <a:gd name="adj2" fmla="val 77464"/>
              <a:gd name="adj3" fmla="val 16837"/>
              <a:gd name="adj4" fmla="val 78221"/>
            </a:avLst>
          </a:prstGeom>
          <a:solidFill>
            <a:srgbClr val="CCECFF">
              <a:alpha val="35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ПОКАЗАТЕЛИ </a:t>
            </a:r>
            <a:r>
              <a:rPr lang="ru-RU" sz="1400" b="1" dirty="0">
                <a:solidFill>
                  <a:srgbClr val="C00000"/>
                </a:solidFill>
              </a:rPr>
              <a:t>ДЕЯТЕЛЬНОСТИ </a:t>
            </a:r>
            <a:r>
              <a:rPr lang="ru-RU" sz="1400" b="1" dirty="0" smtClean="0">
                <a:solidFill>
                  <a:srgbClr val="C00000"/>
                </a:solidFill>
              </a:rPr>
              <a:t>КООПЕРАТИВОВ, 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в которые Фонд вошел ассоциированным членом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98245" y="2132856"/>
            <a:ext cx="3960440" cy="478492"/>
          </a:xfrm>
          <a:prstGeom prst="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22 кооператива первого уровня</a:t>
            </a:r>
            <a:endPara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07954" y="2107293"/>
            <a:ext cx="4032447" cy="504055"/>
          </a:xfrm>
          <a:prstGeom prst="rect">
            <a:avLst/>
          </a:prstGeom>
          <a:solidFill>
            <a:srgbClr val="99CCFF">
              <a:alpha val="89804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rtlCol="0" anchor="ctr" anchorCtr="1"/>
          <a:lstStyle/>
          <a:p>
            <a:pPr lvl="0" algn="ctr">
              <a:lnSpc>
                <a:spcPct val="120000"/>
              </a:lnSpc>
            </a:pPr>
            <a:r>
              <a:rPr 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1 кооператив второго уровня </a:t>
            </a:r>
          </a:p>
          <a:p>
            <a:pPr lvl="0" algn="ctr">
              <a:lnSpc>
                <a:spcPct val="120000"/>
              </a:lnSpc>
            </a:pPr>
            <a:r>
              <a:rPr lang="ru-RU" sz="12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в составе 35 СКПК 1 уровня</a:t>
            </a:r>
            <a:endParaRPr lang="ru-RU" sz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6991005" y="1639339"/>
            <a:ext cx="446107" cy="467953"/>
          </a:xfrm>
          <a:prstGeom prst="downArrow">
            <a:avLst/>
          </a:prstGeom>
          <a:solidFill>
            <a:srgbClr val="FC8893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1691680" y="1639340"/>
            <a:ext cx="485312" cy="467953"/>
          </a:xfrm>
          <a:prstGeom prst="downArrow">
            <a:avLst/>
          </a:prstGeom>
          <a:solidFill>
            <a:srgbClr val="FC8893">
              <a:alpha val="90000"/>
            </a:srgb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0" rIns="36000" bIns="0" rtlCol="0" anchor="ctr" anchorCtr="1"/>
          <a:lstStyle/>
          <a:p>
            <a:pPr algn="ctr"/>
            <a:endParaRPr lang="ru-RU"/>
          </a:p>
        </p:txBody>
      </p:sp>
      <p:graphicFrame>
        <p:nvGraphicFramePr>
          <p:cNvPr id="33" name="Объек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754429"/>
              </p:ext>
            </p:extLst>
          </p:nvPr>
        </p:nvGraphicFramePr>
        <p:xfrm>
          <a:off x="4632660" y="3429000"/>
          <a:ext cx="4477618" cy="3024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5000370" y="3068960"/>
            <a:ext cx="3960439" cy="64633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Группировка сельскохозяйственных кредитных потребительских кооперативов по количеству членов (всего - 286 СКПК) </a:t>
            </a:r>
          </a:p>
        </p:txBody>
      </p:sp>
      <p:sp>
        <p:nvSpPr>
          <p:cNvPr id="3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4449" y="332656"/>
            <a:ext cx="501416" cy="43204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00"/>
                </a:solidFill>
              </a:rPr>
              <a:t>7</a:t>
            </a:r>
            <a:endParaRPr lang="ru-RU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35047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0015" y="1084987"/>
            <a:ext cx="4166481" cy="5131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1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Количество ЛПХ – членов </a:t>
            </a:r>
            <a:br>
              <a:rPr lang="ru-RU" sz="1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снабженческо-сбытовых и </a:t>
            </a:r>
            <a:br>
              <a:rPr lang="ru-RU" sz="1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перерабатывающих кооперативов,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62904" y="3571464"/>
            <a:ext cx="4500500" cy="37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ru-RU" sz="1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Закуплено сельхозпродукции и сырья,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млрд.руб.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4686536" y="3578343"/>
            <a:ext cx="4239279" cy="3668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ru-RU" sz="1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Произведено пищевых продуктов,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млрд.руб.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5"/>
          <p:cNvSpPr txBox="1">
            <a:spLocks noChangeArrowheads="1"/>
          </p:cNvSpPr>
          <p:nvPr/>
        </p:nvSpPr>
        <p:spPr bwMode="auto">
          <a:xfrm>
            <a:off x="1258068" y="254968"/>
            <a:ext cx="766774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950913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950913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Arial" charset="0"/>
              </a:defRPr>
            </a:lvl2pPr>
            <a:lvl3pPr algn="ctr" defTabSz="950913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Arial" charset="0"/>
              </a:defRPr>
            </a:lvl3pPr>
            <a:lvl4pPr algn="ctr" defTabSz="950913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Arial" charset="0"/>
              </a:defRPr>
            </a:lvl4pPr>
            <a:lvl5pPr algn="ctr" defTabSz="950913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Arial" charset="0"/>
              </a:defRPr>
            </a:lvl5pPr>
            <a:lvl6pPr marL="456247" algn="ctr" defTabSz="952096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Arial" charset="0"/>
              </a:defRPr>
            </a:lvl6pPr>
            <a:lvl7pPr marL="912492" algn="ctr" defTabSz="952096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Arial" charset="0"/>
              </a:defRPr>
            </a:lvl7pPr>
            <a:lvl8pPr marL="1368736" algn="ctr" defTabSz="952096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Arial" charset="0"/>
              </a:defRPr>
            </a:lvl8pPr>
            <a:lvl9pPr marL="1824982" algn="ctr" defTabSz="952096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1800" b="1" kern="0" dirty="0" smtClean="0">
                <a:solidFill>
                  <a:srgbClr val="000000"/>
                </a:solidFill>
                <a:cs typeface="Arial" panose="020B0604020202020204" pitchFamily="34" charset="0"/>
              </a:rPr>
              <a:t>Развитие сельскохозяйственных снабженческо-сбытовых и перерабатывающих  потребительских кооперативов в 2014 году</a:t>
            </a:r>
            <a:br>
              <a:rPr lang="ru-RU" altLang="ru-RU" sz="1800" b="1" kern="0" dirty="0" smtClean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ru-RU" altLang="ru-RU" sz="1100" b="1" kern="0" dirty="0" smtClean="0">
                <a:solidFill>
                  <a:srgbClr val="000000"/>
                </a:solidFill>
                <a:cs typeface="Arial" panose="020B0604020202020204" pitchFamily="34" charset="0"/>
              </a:rPr>
              <a:t>(по данным управления сельского хозяйства Липецкой области)</a:t>
            </a:r>
            <a:br>
              <a:rPr lang="ru-RU" altLang="ru-RU" sz="1100" b="1" kern="0" dirty="0" smtClean="0">
                <a:solidFill>
                  <a:srgbClr val="000000"/>
                </a:solidFill>
                <a:cs typeface="Arial" panose="020B0604020202020204" pitchFamily="34" charset="0"/>
              </a:rPr>
            </a:br>
            <a:endParaRPr lang="ru-RU" altLang="ru-RU" sz="1100" b="1" kern="0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43" name="Picture 3" descr="C:\Users\ue10\AppData\Local\Microsoft\Windows\Temporary Internet Files\Content.IE5\WTEHGIDF\MC90043980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1207">
            <a:off x="6535545" y="4040245"/>
            <a:ext cx="541260" cy="72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Прямая соединительная линия 52"/>
          <p:cNvCxnSpPr/>
          <p:nvPr/>
        </p:nvCxnSpPr>
        <p:spPr>
          <a:xfrm>
            <a:off x="4572000" y="1268760"/>
            <a:ext cx="0" cy="5136666"/>
          </a:xfrm>
          <a:prstGeom prst="line">
            <a:avLst/>
          </a:prstGeom>
          <a:ln w="15875">
            <a:solidFill>
              <a:srgbClr val="0033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35496" y="3573016"/>
            <a:ext cx="9001000" cy="1285"/>
          </a:xfrm>
          <a:prstGeom prst="line">
            <a:avLst/>
          </a:prstGeom>
          <a:ln w="15875">
            <a:solidFill>
              <a:srgbClr val="0033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538217" y="1113562"/>
            <a:ext cx="3589289" cy="2407553"/>
            <a:chOff x="538217" y="1113562"/>
            <a:chExt cx="3589289" cy="2407553"/>
          </a:xfrm>
        </p:grpSpPr>
        <p:sp>
          <p:nvSpPr>
            <p:cNvPr id="21" name="Заголовок 1"/>
            <p:cNvSpPr txBox="1">
              <a:spLocks/>
            </p:cNvSpPr>
            <p:nvPr/>
          </p:nvSpPr>
          <p:spPr>
            <a:xfrm>
              <a:off x="538217" y="1113562"/>
              <a:ext cx="3589289" cy="3796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200" b="1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Количество снабженческо-сбытовых и перерабатывающих кооперативов, </a:t>
              </a:r>
              <a:r>
                <a:rPr lang="ru-RU" sz="1200" b="1" dirty="0" smtClean="0">
                  <a:solidFill>
                    <a:srgbClr val="002060"/>
                  </a:solidFill>
                  <a:latin typeface="+mn-lt"/>
                </a:rPr>
                <a:t>ед.</a:t>
              </a:r>
              <a:endParaRPr lang="ru-RU" sz="12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994283" y="2780929"/>
              <a:ext cx="654178" cy="504056"/>
            </a:xfrm>
            <a:prstGeom prst="rect">
              <a:avLst/>
            </a:prstGeom>
            <a:solidFill>
              <a:srgbClr val="00206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ru-RU" sz="1600" kern="0" dirty="0" smtClean="0">
                  <a:solidFill>
                    <a:prstClr val="white"/>
                  </a:solidFill>
                  <a:latin typeface="Arial Black" panose="020B0A04020102020204" pitchFamily="34" charset="0"/>
                </a:rPr>
                <a:t>143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 rot="5400000">
              <a:off x="1136706" y="1300467"/>
              <a:ext cx="369332" cy="89574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>
                <a:defRPr/>
              </a:pPr>
              <a:r>
                <a:rPr lang="ru-RU" sz="1200" kern="0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в </a:t>
              </a:r>
              <a:r>
                <a:rPr lang="ru-RU" sz="1200" kern="0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3</a:t>
              </a:r>
              <a:r>
                <a:rPr lang="ru-RU" sz="1200" kern="0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 р.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984290" y="3359465"/>
              <a:ext cx="674163" cy="1459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000000"/>
                  </a:solidFill>
                </a:rPr>
                <a:t>2012 г.</a:t>
              </a:r>
              <a:endParaRPr lang="ru-RU" sz="1200" b="1" dirty="0">
                <a:solidFill>
                  <a:srgbClr val="000000"/>
                </a:solidFill>
              </a:endParaRPr>
            </a:p>
          </p:txBody>
        </p:sp>
        <p:pic>
          <p:nvPicPr>
            <p:cNvPr id="39" name="Picture 3" descr="C:\Users\ue10\AppData\Local\Microsoft\Windows\Temporary Internet Files\Content.IE5\WTEHGIDF\MC900439805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220253">
              <a:off x="1471394" y="1632001"/>
              <a:ext cx="541260" cy="756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Прямоугольник 54"/>
            <p:cNvSpPr/>
            <p:nvPr/>
          </p:nvSpPr>
          <p:spPr>
            <a:xfrm>
              <a:off x="2411760" y="1563671"/>
              <a:ext cx="792088" cy="1721313"/>
            </a:xfrm>
            <a:prstGeom prst="rect">
              <a:avLst/>
            </a:prstGeom>
            <a:solidFill>
              <a:srgbClr val="00206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ru-RU" sz="1600" kern="0" dirty="0" smtClean="0">
                  <a:solidFill>
                    <a:prstClr val="white"/>
                  </a:solidFill>
                  <a:latin typeface="Arial Black" panose="020B0A04020102020204" pitchFamily="34" charset="0"/>
                </a:rPr>
                <a:t>395</a:t>
              </a: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2231739" y="3359465"/>
              <a:ext cx="1152128" cy="1616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000000"/>
                  </a:solidFill>
                </a:rPr>
                <a:t>на 01.07.15г.</a:t>
              </a:r>
              <a:endParaRPr lang="ru-RU" sz="12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5737182" y="1641002"/>
            <a:ext cx="2472257" cy="1880113"/>
            <a:chOff x="5737182" y="1641002"/>
            <a:chExt cx="2472257" cy="1880113"/>
          </a:xfrm>
        </p:grpSpPr>
        <p:sp>
          <p:nvSpPr>
            <p:cNvPr id="11" name="TextBox 10"/>
            <p:cNvSpPr txBox="1"/>
            <p:nvPr/>
          </p:nvSpPr>
          <p:spPr>
            <a:xfrm rot="5400000">
              <a:off x="5941916" y="1487822"/>
              <a:ext cx="369332" cy="7788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>
                <a:defRPr/>
              </a:pPr>
              <a:r>
                <a:rPr lang="ru-RU" sz="1200" kern="0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в 2,8 р.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859765" y="2780929"/>
              <a:ext cx="679529" cy="504057"/>
            </a:xfrm>
            <a:prstGeom prst="rect">
              <a:avLst/>
            </a:prstGeom>
            <a:solidFill>
              <a:srgbClr val="DE8400"/>
            </a:solidFill>
            <a:ln w="25400" cap="flat" cmpd="sng" algn="ctr">
              <a:solidFill>
                <a:srgbClr val="DE8400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ru-RU" sz="1600" kern="0" dirty="0" smtClean="0">
                  <a:solidFill>
                    <a:prstClr val="white"/>
                  </a:solidFill>
                  <a:latin typeface="Arial Black" panose="020B0A04020102020204" pitchFamily="34" charset="0"/>
                </a:rPr>
                <a:t>806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772063" y="3370288"/>
              <a:ext cx="854932" cy="1508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000000"/>
                  </a:solidFill>
                </a:rPr>
                <a:t>2012 г.</a:t>
              </a:r>
              <a:endParaRPr lang="ru-RU" sz="1200" b="1" dirty="0">
                <a:solidFill>
                  <a:srgbClr val="000000"/>
                </a:solidFill>
              </a:endParaRPr>
            </a:p>
          </p:txBody>
        </p:sp>
        <p:pic>
          <p:nvPicPr>
            <p:cNvPr id="42" name="Picture 3" descr="C:\Users\ue10\AppData\Local\Microsoft\Windows\Temporary Internet Files\Content.IE5\WTEHGIDF\MC900439805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16298">
              <a:off x="6452854" y="1685372"/>
              <a:ext cx="541260" cy="7530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Прямоугольник 45"/>
            <p:cNvSpPr/>
            <p:nvPr/>
          </p:nvSpPr>
          <p:spPr>
            <a:xfrm>
              <a:off x="7277145" y="1641002"/>
              <a:ext cx="712461" cy="1643984"/>
            </a:xfrm>
            <a:prstGeom prst="rect">
              <a:avLst/>
            </a:prstGeom>
            <a:solidFill>
              <a:srgbClr val="DE8400"/>
            </a:solidFill>
            <a:ln w="25400" cap="flat" cmpd="sng" algn="ctr">
              <a:solidFill>
                <a:srgbClr val="DE8400"/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lIns="0" rIns="0" rtlCol="0" anchor="ctr"/>
            <a:lstStyle/>
            <a:p>
              <a:pPr algn="ctr">
                <a:defRPr/>
              </a:pPr>
              <a:r>
                <a:rPr lang="ru-RU" sz="1600" kern="0" dirty="0" smtClean="0">
                  <a:solidFill>
                    <a:prstClr val="white"/>
                  </a:solidFill>
                  <a:latin typeface="Arial Black" panose="020B0A04020102020204" pitchFamily="34" charset="0"/>
                </a:rPr>
                <a:t>2 235</a:t>
              </a: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7057311" y="3359465"/>
              <a:ext cx="1152128" cy="1616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000000"/>
                  </a:solidFill>
                </a:rPr>
                <a:t>на 01.07.15г.</a:t>
              </a:r>
              <a:endParaRPr lang="ru-RU" sz="12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954409" y="3949748"/>
            <a:ext cx="2394160" cy="2311353"/>
            <a:chOff x="954409" y="3949748"/>
            <a:chExt cx="2394160" cy="2311353"/>
          </a:xfrm>
        </p:grpSpPr>
        <p:pic>
          <p:nvPicPr>
            <p:cNvPr id="40" name="Picture 3" descr="C:\Users\ue10\AppData\Local\Microsoft\Windows\Temporary Internet Files\Content.IE5\WTEHGIDF\MC900439805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202095">
              <a:off x="1505786" y="3984530"/>
              <a:ext cx="472476" cy="7966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Прямоугольник 19"/>
            <p:cNvSpPr/>
            <p:nvPr/>
          </p:nvSpPr>
          <p:spPr>
            <a:xfrm>
              <a:off x="994283" y="4683037"/>
              <a:ext cx="664171" cy="1311930"/>
            </a:xfrm>
            <a:prstGeom prst="rect">
              <a:avLst/>
            </a:prstGeom>
            <a:solidFill>
              <a:srgbClr val="007635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ru-RU" sz="1600" kern="0" dirty="0" smtClean="0">
                  <a:solidFill>
                    <a:prstClr val="white"/>
                  </a:solidFill>
                  <a:latin typeface="Arial Black" panose="020B0A04020102020204" pitchFamily="34" charset="0"/>
                </a:rPr>
                <a:t>4,1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 rot="5400000">
              <a:off x="1342540" y="3718392"/>
              <a:ext cx="257369" cy="720081"/>
            </a:xfrm>
            <a:prstGeom prst="rect">
              <a:avLst/>
            </a:prstGeom>
            <a:noFill/>
          </p:spPr>
          <p:txBody>
            <a:bodyPr vert="vert270" wrap="square" lIns="36000" tIns="36000" rIns="36000" bIns="36000" rtlCol="0">
              <a:spAutoFit/>
            </a:bodyPr>
            <a:lstStyle/>
            <a:p>
              <a:pPr algn="ctr">
                <a:defRPr/>
              </a:pPr>
              <a:r>
                <a:rPr lang="ru-RU" sz="1200" kern="0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117% 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954409" y="6104543"/>
              <a:ext cx="881288" cy="1565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000000"/>
                  </a:solidFill>
                </a:rPr>
                <a:t>2012 г.</a:t>
              </a:r>
              <a:endParaRPr lang="ru-RU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411760" y="4089894"/>
              <a:ext cx="775485" cy="1905073"/>
            </a:xfrm>
            <a:prstGeom prst="rect">
              <a:avLst/>
            </a:prstGeom>
            <a:solidFill>
              <a:srgbClr val="007635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ru-RU" sz="1600" kern="0" dirty="0" smtClean="0">
                  <a:solidFill>
                    <a:prstClr val="white"/>
                  </a:solidFill>
                  <a:latin typeface="Arial Black" panose="020B0A04020102020204" pitchFamily="34" charset="0"/>
                </a:rPr>
                <a:t>4,8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2393065" y="6103787"/>
              <a:ext cx="955504" cy="1573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000000"/>
                  </a:solidFill>
                </a:rPr>
                <a:t>2014 г.</a:t>
              </a:r>
              <a:endParaRPr lang="ru-RU" sz="12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859765" y="4032535"/>
            <a:ext cx="2129841" cy="2227810"/>
            <a:chOff x="5859765" y="4032535"/>
            <a:chExt cx="2129841" cy="2227810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859765" y="4949821"/>
              <a:ext cx="679529" cy="1045146"/>
            </a:xfrm>
            <a:prstGeom prst="rect">
              <a:avLst/>
            </a:prstGeom>
            <a:solidFill>
              <a:srgbClr val="0000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ru-RU" sz="1600" kern="0" dirty="0" smtClean="0">
                  <a:solidFill>
                    <a:prstClr val="white"/>
                  </a:solidFill>
                  <a:latin typeface="Arial Black" panose="020B0A04020102020204" pitchFamily="34" charset="0"/>
                </a:rPr>
                <a:t>2,3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 rot="5400000">
              <a:off x="6279007" y="3829259"/>
              <a:ext cx="369332" cy="77588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>
                <a:defRPr/>
              </a:pPr>
              <a:r>
                <a:rPr lang="ru-RU" sz="1200" kern="0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120%</a:t>
              </a: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7277145" y="4152098"/>
              <a:ext cx="712461" cy="1842869"/>
            </a:xfrm>
            <a:prstGeom prst="rect">
              <a:avLst/>
            </a:prstGeom>
            <a:solidFill>
              <a:srgbClr val="0000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ru-RU" sz="1600" kern="0" dirty="0" smtClean="0">
                  <a:solidFill>
                    <a:prstClr val="white"/>
                  </a:solidFill>
                  <a:latin typeface="Arial Black" panose="020B0A04020102020204" pitchFamily="34" charset="0"/>
                </a:rPr>
                <a:t>3,8 </a:t>
              </a: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7277145" y="6103787"/>
              <a:ext cx="712461" cy="1565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000000"/>
                  </a:solidFill>
                </a:rPr>
                <a:t>2014 г.</a:t>
              </a:r>
              <a:endParaRPr lang="ru-RU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5874942" y="6103787"/>
              <a:ext cx="716965" cy="1565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000000"/>
                  </a:solidFill>
                </a:rPr>
                <a:t>2012 г.</a:t>
              </a:r>
              <a:endParaRPr lang="ru-RU" sz="12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4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4449" y="332656"/>
            <a:ext cx="501416" cy="43204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00"/>
                </a:solidFill>
              </a:rPr>
              <a:t>8</a:t>
            </a:r>
            <a:endParaRPr lang="ru-RU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6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Оформление по умолчанию">
  <a:themeElements>
    <a:clrScheme name="2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002060"/>
          </a:solidFill>
        </a:ln>
      </a:spPr>
      <a:bodyPr lIns="36000" tIns="0" rIns="36000" bIns="0" anchor="ctr" anchorCtr="1"/>
      <a:lstStyle/>
      <a:style>
        <a:lnRef idx="2">
          <a:scrgbClr r="0" g="0" b="0"/>
        </a:lnRef>
        <a:fillRef idx="1">
          <a:schemeClr val="lt1">
            <a:alpha val="90000"/>
            <a:hueOff val="0"/>
            <a:satOff val="0"/>
            <a:lumOff val="0"/>
            <a:alphaOff val="0"/>
          </a:schemeClr>
        </a:fillRef>
        <a:effectRef idx="0">
          <a:schemeClr val="lt1">
            <a:alpha val="90000"/>
            <a:hueOff val="0"/>
            <a:satOff val="0"/>
            <a:lumOff val="0"/>
            <a:alphaOff val="0"/>
          </a:schemeClr>
        </a:effectRef>
        <a:fontRef idx="minor">
          <a:schemeClr val="dk1">
            <a:hueOff val="0"/>
            <a:satOff val="0"/>
            <a:lumOff val="0"/>
            <a:alphaOff val="0"/>
          </a:schemeClr>
        </a:fontRef>
      </a:style>
    </a:spDef>
  </a:objectDefaults>
  <a:extraClrSchemeLst>
    <a:extraClrScheme>
      <a:clrScheme name="2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900</Words>
  <Application>Microsoft Office PowerPoint</Application>
  <PresentationFormat>Экран (4:3)</PresentationFormat>
  <Paragraphs>250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Тема Office</vt:lpstr>
      <vt:lpstr>5_Оформление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Количество ЛПХ – членов  снабженческо-сбытовых и  перерабатывающих кооперативов, ед.</vt:lpstr>
      <vt:lpstr>Расширение рынков сбыта кооперативной продукции</vt:lpstr>
      <vt:lpstr>Предложения по поддержке кооперации на федеральном уровне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Отдел аграрной и продовольственной политики</dc:creator>
  <cp:lastModifiedBy>Островерхая Ольга</cp:lastModifiedBy>
  <cp:revision>96</cp:revision>
  <cp:lastPrinted>2015-08-18T14:58:11Z</cp:lastPrinted>
  <dcterms:created xsi:type="dcterms:W3CDTF">2015-07-20T06:03:24Z</dcterms:created>
  <dcterms:modified xsi:type="dcterms:W3CDTF">2015-08-24T15:13:19Z</dcterms:modified>
</cp:coreProperties>
</file>