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0" r:id="rId3"/>
    <p:sldId id="265" r:id="rId4"/>
    <p:sldId id="263" r:id="rId5"/>
    <p:sldId id="266" r:id="rId6"/>
    <p:sldId id="262" r:id="rId7"/>
    <p:sldId id="267" r:id="rId8"/>
    <p:sldId id="264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D7D31"/>
    <a:srgbClr val="003A1A"/>
    <a:srgbClr val="000E2A"/>
    <a:srgbClr val="0B5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pc-mcc000002713.omskgov.ru/MACC/&#1050;&#1057;%20&#1052;&#1040;&#1057;&#1057;/&#1055;&#1086;%20&#1087;&#1088;&#1086;&#1084;.%20&#1087;&#1086;&#1083;&#1080;&#1090;&#1080;&#1082;&#1077;/20%20&#1092;&#1077;&#1074;&#1088;&#1072;&#1083;&#1103;%202016%20&#1075;&#1086;&#1076;&#1072;%20&#1050;&#1088;&#1072;&#1089;&#1085;&#1086;&#1103;&#1088;&#1089;&#1082;/&#1058;&#1077;&#1079;&#1080;&#1089;&#1099;%20&#1082;%20&#1076;&#1086;&#1082;&#1083;&#1072;&#1076;&#1091;%20&#1043;&#1091;&#1089;&#1077;&#1083;&#1100;&#1085;&#1080;&#1082;&#1086;&#1074;&#1072;/&#1054;&#1090;&#1095;&#1077;&#1090;%20&#1092;&#1086;&#1085;&#1076;&#1072;%2025%20_01_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pc-mcc000002713.omskgov.ru/MACC/&#1050;&#1057;%20&#1052;&#1040;&#1057;&#1057;/&#1055;&#1086;%20&#1087;&#1088;&#1086;&#1084;.%20&#1087;&#1086;&#1083;&#1080;&#1090;&#1080;&#1082;&#1077;/20%20&#1092;&#1077;&#1074;&#1088;&#1072;&#1083;&#1103;%202016%20&#1075;&#1086;&#1076;&#1072;%20&#1050;&#1088;&#1072;&#1089;&#1085;&#1086;&#1103;&#1088;&#1089;&#1082;/&#1058;&#1077;&#1079;&#1080;&#1089;&#1099;%20&#1082;%20&#1076;&#1086;&#1082;&#1083;&#1072;&#1076;&#1091;%20&#1043;&#1091;&#1089;&#1077;&#1083;&#1100;&#1085;&#1080;&#1082;&#1086;&#1074;&#1072;/&#1054;&#1090;&#1095;&#1077;&#1090;%20&#1092;&#1086;&#1085;&#1076;&#1072;%2025%20_01_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pc-mcc000002713.omskgov.ru/MACC/&#1050;&#1057;%20&#1052;&#1040;&#1057;&#1057;/&#1055;&#1086;%20&#1087;&#1088;&#1086;&#1084;.%20&#1087;&#1086;&#1083;&#1080;&#1090;&#1080;&#1082;&#1077;/20%20&#1092;&#1077;&#1074;&#1088;&#1072;&#1083;&#1103;%202016%20&#1075;&#1086;&#1076;&#1072;%20&#1050;&#1088;&#1072;&#1089;&#1085;&#1086;&#1103;&#1088;&#1089;&#1082;/&#1058;&#1077;&#1079;&#1080;&#1089;&#1099;%20&#1082;%20&#1076;&#1086;&#1082;&#1083;&#1072;&#1076;&#1091;%20&#1043;&#1091;&#1089;&#1077;&#1083;&#1100;&#1085;&#1080;&#1082;&#1086;&#1074;&#1072;/&#1054;&#1090;&#1095;&#1077;&#1090;%20&#1092;&#1086;&#1085;&#1076;&#1072;%2025%20_01_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bg1"/>
                </a:solidFill>
              </a:rPr>
              <a:t>Сводный реестр и заявки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фонда 25 _01_2016.xlsx]Лист3'!$A$3</c:f>
              <c:strCache>
                <c:ptCount val="1"/>
                <c:pt idx="0">
                  <c:v>Реестр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'[Отчет фонда 25 _01_2016.xlsx]Лист3'!$B$2:$L$2</c:f>
              <c:strCache>
                <c:ptCount val="11"/>
                <c:pt idx="0">
                  <c:v>04</c:v>
                </c:pt>
                <c:pt idx="1">
                  <c:v>03</c:v>
                </c:pt>
                <c:pt idx="2">
                  <c:v>19</c:v>
                </c:pt>
                <c:pt idx="3">
                  <c:v>22</c:v>
                </c:pt>
                <c:pt idx="4">
                  <c:v>75</c:v>
                </c:pt>
                <c:pt idx="5">
                  <c:v>84</c:v>
                </c:pt>
                <c:pt idx="6">
                  <c:v>85</c:v>
                </c:pt>
                <c:pt idx="7">
                  <c:v>42</c:v>
                </c:pt>
                <c:pt idx="8">
                  <c:v>54</c:v>
                </c:pt>
                <c:pt idx="9">
                  <c:v>55</c:v>
                </c:pt>
                <c:pt idx="10">
                  <c:v>70</c:v>
                </c:pt>
              </c:strCache>
            </c:strRef>
          </c:cat>
          <c:val>
            <c:numRef>
              <c:f>'[Отчет фонда 25 _01_2016.xlsx]Лист3'!$B$3:$L$3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3</c:v>
                </c:pt>
                <c:pt idx="3">
                  <c:v>43</c:v>
                </c:pt>
                <c:pt idx="4">
                  <c:v>19</c:v>
                </c:pt>
                <c:pt idx="5">
                  <c:v>16</c:v>
                </c:pt>
                <c:pt idx="6">
                  <c:v>15</c:v>
                </c:pt>
                <c:pt idx="7">
                  <c:v>47</c:v>
                </c:pt>
                <c:pt idx="8">
                  <c:v>46</c:v>
                </c:pt>
                <c:pt idx="9">
                  <c:v>13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B-BB4C-88AD-4A2C6ED44655}"/>
            </c:ext>
          </c:extLst>
        </c:ser>
        <c:ser>
          <c:idx val="1"/>
          <c:order val="1"/>
          <c:tx>
            <c:strRef>
              <c:f>'[Отчет фонда 25 _01_2016.xlsx]Лист3'!$A$4</c:f>
              <c:strCache>
                <c:ptCount val="1"/>
                <c:pt idx="0">
                  <c:v>Заявка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'[Отчет фонда 25 _01_2016.xlsx]Лист3'!$B$2:$L$2</c:f>
              <c:strCache>
                <c:ptCount val="11"/>
                <c:pt idx="0">
                  <c:v>04</c:v>
                </c:pt>
                <c:pt idx="1">
                  <c:v>03</c:v>
                </c:pt>
                <c:pt idx="2">
                  <c:v>19</c:v>
                </c:pt>
                <c:pt idx="3">
                  <c:v>22</c:v>
                </c:pt>
                <c:pt idx="4">
                  <c:v>75</c:v>
                </c:pt>
                <c:pt idx="5">
                  <c:v>84</c:v>
                </c:pt>
                <c:pt idx="6">
                  <c:v>85</c:v>
                </c:pt>
                <c:pt idx="7">
                  <c:v>42</c:v>
                </c:pt>
                <c:pt idx="8">
                  <c:v>54</c:v>
                </c:pt>
                <c:pt idx="9">
                  <c:v>55</c:v>
                </c:pt>
                <c:pt idx="10">
                  <c:v>70</c:v>
                </c:pt>
              </c:strCache>
            </c:strRef>
          </c:cat>
          <c:val>
            <c:numRef>
              <c:f>'[Отчет фонда 25 _01_2016.xlsx]Лист3'!$B$4:$L$4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9</c:v>
                </c:pt>
                <c:pt idx="7">
                  <c:v>14</c:v>
                </c:pt>
                <c:pt idx="8">
                  <c:v>14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B-BB4C-88AD-4A2C6ED44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023344"/>
        <c:axId val="997024432"/>
      </c:barChart>
      <c:catAx>
        <c:axId val="99702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024432"/>
        <c:crosses val="autoZero"/>
        <c:auto val="1"/>
        <c:lblAlgn val="ctr"/>
        <c:lblOffset val="100"/>
        <c:noMultiLvlLbl val="0"/>
      </c:catAx>
      <c:valAx>
        <c:axId val="99702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02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406136869949591E-2"/>
          <c:y val="5.8684324088553154E-2"/>
          <c:w val="0.23345722002350086"/>
          <c:h val="0.1445786486875257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bg1"/>
                </a:solidFill>
              </a:rPr>
              <a:t>Сводный реестр и заявки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фонда 25 _01_2016.xlsx]Лист3'!$A$3</c:f>
              <c:strCache>
                <c:ptCount val="1"/>
                <c:pt idx="0">
                  <c:v>Реестр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'[Отчет фонда 25 _01_2016.xlsx]Лист3'!$B$2:$L$2</c:f>
              <c:strCache>
                <c:ptCount val="11"/>
                <c:pt idx="0">
                  <c:v>04</c:v>
                </c:pt>
                <c:pt idx="1">
                  <c:v>03</c:v>
                </c:pt>
                <c:pt idx="2">
                  <c:v>19</c:v>
                </c:pt>
                <c:pt idx="3">
                  <c:v>22</c:v>
                </c:pt>
                <c:pt idx="4">
                  <c:v>75</c:v>
                </c:pt>
                <c:pt idx="5">
                  <c:v>84</c:v>
                </c:pt>
                <c:pt idx="6">
                  <c:v>85</c:v>
                </c:pt>
                <c:pt idx="7">
                  <c:v>42</c:v>
                </c:pt>
                <c:pt idx="8">
                  <c:v>54</c:v>
                </c:pt>
                <c:pt idx="9">
                  <c:v>55</c:v>
                </c:pt>
                <c:pt idx="10">
                  <c:v>70</c:v>
                </c:pt>
              </c:strCache>
            </c:strRef>
          </c:cat>
          <c:val>
            <c:numRef>
              <c:f>'[Отчет фонда 25 _01_2016.xlsx]Лист3'!$B$3:$L$3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3</c:v>
                </c:pt>
                <c:pt idx="3">
                  <c:v>43</c:v>
                </c:pt>
                <c:pt idx="4">
                  <c:v>19</c:v>
                </c:pt>
                <c:pt idx="5">
                  <c:v>16</c:v>
                </c:pt>
                <c:pt idx="6">
                  <c:v>15</c:v>
                </c:pt>
                <c:pt idx="7">
                  <c:v>47</c:v>
                </c:pt>
                <c:pt idx="8">
                  <c:v>46</c:v>
                </c:pt>
                <c:pt idx="9">
                  <c:v>13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2-EF42-8F63-763F2C5DFA3A}"/>
            </c:ext>
          </c:extLst>
        </c:ser>
        <c:ser>
          <c:idx val="1"/>
          <c:order val="1"/>
          <c:tx>
            <c:strRef>
              <c:f>'[Отчет фонда 25 _01_2016.xlsx]Лист3'!$A$4</c:f>
              <c:strCache>
                <c:ptCount val="1"/>
                <c:pt idx="0">
                  <c:v>Заявка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'[Отчет фонда 25 _01_2016.xlsx]Лист3'!$B$2:$L$2</c:f>
              <c:strCache>
                <c:ptCount val="11"/>
                <c:pt idx="0">
                  <c:v>04</c:v>
                </c:pt>
                <c:pt idx="1">
                  <c:v>03</c:v>
                </c:pt>
                <c:pt idx="2">
                  <c:v>19</c:v>
                </c:pt>
                <c:pt idx="3">
                  <c:v>22</c:v>
                </c:pt>
                <c:pt idx="4">
                  <c:v>75</c:v>
                </c:pt>
                <c:pt idx="5">
                  <c:v>84</c:v>
                </c:pt>
                <c:pt idx="6">
                  <c:v>85</c:v>
                </c:pt>
                <c:pt idx="7">
                  <c:v>42</c:v>
                </c:pt>
                <c:pt idx="8">
                  <c:v>54</c:v>
                </c:pt>
                <c:pt idx="9">
                  <c:v>55</c:v>
                </c:pt>
                <c:pt idx="10">
                  <c:v>70</c:v>
                </c:pt>
              </c:strCache>
            </c:strRef>
          </c:cat>
          <c:val>
            <c:numRef>
              <c:f>'[Отчет фонда 25 _01_2016.xlsx]Лист3'!$B$4:$L$4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9</c:v>
                </c:pt>
                <c:pt idx="7">
                  <c:v>14</c:v>
                </c:pt>
                <c:pt idx="8">
                  <c:v>14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B2-EF42-8F63-763F2C5DF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7732528"/>
        <c:axId val="1147730352"/>
      </c:barChart>
      <c:catAx>
        <c:axId val="114773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7730352"/>
        <c:crosses val="autoZero"/>
        <c:auto val="1"/>
        <c:lblAlgn val="ctr"/>
        <c:lblOffset val="100"/>
        <c:noMultiLvlLbl val="0"/>
      </c:catAx>
      <c:valAx>
        <c:axId val="114773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773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406136869949591E-2"/>
          <c:y val="5.8684324088553154E-2"/>
          <c:w val="0.23345722002350086"/>
          <c:h val="0.1445786486875257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'[Отчет фонда 25 _01_2016.xlsx]Лист3'!$B$31:$B$39</c:f>
              <c:strCache>
                <c:ptCount val="9"/>
                <c:pt idx="0">
                  <c:v>Экспресс оценка</c:v>
                </c:pt>
                <c:pt idx="1">
                  <c:v>Отправлено на доработку по результатам экспресс оценки</c:v>
                </c:pt>
                <c:pt idx="2">
                  <c:v>Подготовка докуметов к комплексной экспертизе</c:v>
                </c:pt>
                <c:pt idx="3">
                  <c:v>Комплексная экспертиза</c:v>
                </c:pt>
                <c:pt idx="4">
                  <c:v>Отправлен на доработку после Комплексной экспертизы</c:v>
                </c:pt>
                <c:pt idx="5">
                  <c:v>Одобрен Экспертным советом</c:v>
                </c:pt>
                <c:pt idx="6">
                  <c:v>Отклонен Экспертным советом</c:v>
                </c:pt>
                <c:pt idx="7">
                  <c:v>Работа по проекту прекращена</c:v>
                </c:pt>
                <c:pt idx="8">
                  <c:v>Подписан договор займа</c:v>
                </c:pt>
              </c:strCache>
            </c:strRef>
          </c:cat>
          <c:val>
            <c:numRef>
              <c:f>'[Отчет фонда 25 _01_2016.xlsx]Лист3'!$C$31:$C$39</c:f>
              <c:numCache>
                <c:formatCode>General</c:formatCode>
                <c:ptCount val="9"/>
                <c:pt idx="0">
                  <c:v>1</c:v>
                </c:pt>
                <c:pt idx="1">
                  <c:v>33</c:v>
                </c:pt>
                <c:pt idx="2">
                  <c:v>14</c:v>
                </c:pt>
                <c:pt idx="3">
                  <c:v>7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11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E-0246-8CFF-AF390287DB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70"/>
        <c:axId val="997038032"/>
        <c:axId val="997026608"/>
      </c:barChart>
      <c:catAx>
        <c:axId val="997038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026608"/>
        <c:crosses val="autoZero"/>
        <c:auto val="1"/>
        <c:lblAlgn val="ctr"/>
        <c:lblOffset val="100"/>
        <c:noMultiLvlLbl val="0"/>
      </c:catAx>
      <c:valAx>
        <c:axId val="9970266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03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7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4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6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9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FAE2-D823-41B2-BAE5-B65A6C58339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8864-26D3-4F4F-9F63-8A5B5A83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0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chart" Target="../charts/chart1.xml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chart" Target="../charts/chart2.xml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060" b="82651"/>
          <a:stretch/>
        </p:blipFill>
        <p:spPr>
          <a:xfrm>
            <a:off x="0" y="0"/>
            <a:ext cx="12204547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4" y="127000"/>
            <a:ext cx="1513113" cy="1513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914" y="360336"/>
            <a:ext cx="788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КРАСНОЯРСКИЙ ЭКОНОМИЧЕСКИЙ ФОРУМ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60340" y="36033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2016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5" y="4907364"/>
            <a:ext cx="3011299" cy="12069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765"/>
            <a:ext cx="12204547" cy="9779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086" y="2416941"/>
            <a:ext cx="11333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ходе реализации решений по содействию импортозамещению в обрабатывающих отраслях промышленности Сибири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1732" y="4351045"/>
            <a:ext cx="9376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spc="-15" dirty="0">
                <a:solidFill>
                  <a:schemeClr val="bg1"/>
                </a:solidFill>
                <a:latin typeface="Times New Roman" panose="02020603050405020304" pitchFamily="18" charset="0"/>
              </a:rPr>
              <a:t>Гусельников </a:t>
            </a:r>
          </a:p>
          <a:p>
            <a:pPr algn="r"/>
            <a:r>
              <a:rPr lang="ru-RU" sz="2400" spc="-15" dirty="0">
                <a:solidFill>
                  <a:schemeClr val="bg1"/>
                </a:solidFill>
                <a:latin typeface="Times New Roman" panose="02020603050405020304" pitchFamily="18" charset="0"/>
              </a:rPr>
              <a:t>Геннадий Геннадьевич</a:t>
            </a:r>
          </a:p>
          <a:p>
            <a:pPr algn="r"/>
            <a:r>
              <a:rPr lang="ru-RU" sz="2400" spc="-15" dirty="0">
                <a:solidFill>
                  <a:schemeClr val="bg1"/>
                </a:solidFill>
                <a:latin typeface="Times New Roman" panose="02020603050405020304" pitchFamily="18" charset="0"/>
              </a:rPr>
              <a:t>Первый заместитель председателя</a:t>
            </a:r>
          </a:p>
          <a:p>
            <a:pPr algn="r"/>
            <a:r>
              <a:rPr lang="ru-RU" sz="2400" spc="-15" dirty="0">
                <a:solidFill>
                  <a:schemeClr val="bg1"/>
                </a:solidFill>
                <a:latin typeface="Times New Roman" panose="02020603050405020304" pitchFamily="18" charset="0"/>
              </a:rPr>
              <a:t>Исполнительного комитета МА «Сибирское соглашение»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9316" y="921751"/>
            <a:ext cx="10264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Координационный совет по промышленной и научно-технической политике </a:t>
            </a: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Межрегиональной ассоциации «Сибирское соглашение»</a:t>
            </a:r>
          </a:p>
          <a:p>
            <a:pPr algn="r"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060" b="82651"/>
          <a:stretch/>
        </p:blipFill>
        <p:spPr>
          <a:xfrm>
            <a:off x="0" y="0"/>
            <a:ext cx="12204547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765"/>
            <a:ext cx="12204547" cy="977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990" y="937182"/>
            <a:ext cx="6380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Импортозамещение по линии производства военной продукции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8000" y="3874677"/>
            <a:ext cx="64153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Импортозамещение по линии производства продукции гражданского и двойного применения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0" y="2596797"/>
            <a:ext cx="4767036" cy="34875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7" y="411174"/>
            <a:ext cx="4690043" cy="35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060" b="82651"/>
          <a:stretch/>
        </p:blipFill>
        <p:spPr>
          <a:xfrm>
            <a:off x="0" y="0"/>
            <a:ext cx="1220454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765"/>
            <a:ext cx="12204547" cy="977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813" y="1247530"/>
            <a:ext cx="1101547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800" dirty="0"/>
              <a:t>1. Подготовка сводного реестра проектов производства импортозамещающей продукции.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2. Организация взаимодействия регионов Сибири с Фондом развития промышленности Российской Федерации.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3. Организация взаимодействия с исполнителями проектов с целью стимулирования к подготовке документации для привлечения финансирования по линии Фонда развития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66232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70868"/>
            <a:ext cx="12204547" cy="6760854"/>
            <a:chOff x="0" y="170868"/>
            <a:chExt cx="12204547" cy="676085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303485" y="170868"/>
              <a:ext cx="76345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/>
                <a:t>Подготовка сводного реестра проектов производства импортозамещающей продукции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90286" y="1172733"/>
              <a:ext cx="11698514" cy="2924"/>
            </a:xfrm>
            <a:prstGeom prst="line">
              <a:avLst/>
            </a:prstGeom>
            <a:ln w="635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53765"/>
              <a:ext cx="12204547" cy="977957"/>
            </a:xfrm>
            <a:prstGeom prst="rect">
              <a:avLst/>
            </a:prstGeom>
          </p:spPr>
        </p:pic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89784481"/>
                </p:ext>
              </p:extLst>
            </p:nvPr>
          </p:nvGraphicFramePr>
          <p:xfrm>
            <a:off x="420914" y="1172732"/>
            <a:ext cx="11364686" cy="5387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052" name="Picture 4" descr="03 регион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5788662"/>
              <a:ext cx="571500" cy="38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19 регион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732" y="5788661"/>
              <a:ext cx="571500" cy="38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22 регион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636" y="5788661"/>
              <a:ext cx="571500" cy="38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75 регион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893" y="5788662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84 регион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673" y="5788661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85 регион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03" y="5787921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42 регион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710" y="5779973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54 регион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530" y="5779973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55 регион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8807" y="5787921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70 регион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1" y="5787921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04 регион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28" y="5762520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981075" y="1651000"/>
            <a:ext cx="2232025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90012" y="1668596"/>
            <a:ext cx="3725209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реестре СФО, 136,8 млрд. руб.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81075" y="1713046"/>
            <a:ext cx="250672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66276" y="2123285"/>
            <a:ext cx="3493859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заявках Фонду, 45,2 млрд. руб.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81075" y="2167735"/>
            <a:ext cx="250672" cy="26670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76" y="131185"/>
            <a:ext cx="1706201" cy="146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5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060" b="82651"/>
          <a:stretch/>
        </p:blipFill>
        <p:spPr>
          <a:xfrm>
            <a:off x="0" y="0"/>
            <a:ext cx="1220454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765"/>
            <a:ext cx="12204547" cy="97795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661173" y="1801584"/>
            <a:ext cx="11118775" cy="1179462"/>
            <a:chOff x="1760173" y="912584"/>
            <a:chExt cx="7390100" cy="1179462"/>
          </a:xfrm>
        </p:grpSpPr>
        <p:pic>
          <p:nvPicPr>
            <p:cNvPr id="4" name="Рисунок 3"/>
            <p:cNvPicPr>
              <a:picLocks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173" y="966039"/>
              <a:ext cx="610628" cy="835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3054273" y="1661159"/>
              <a:ext cx="6096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200" b="1" cap="all" dirty="0">
                  <a:solidFill>
                    <a:srgbClr val="FFFF00"/>
                  </a:solidFill>
                  <a:latin typeface="BrutalRegular"/>
                </a:rPr>
                <a:t>БУДЕТ ИНВЕСТИРОВАНО В ЭКОНОМИКУ ПОМИМО ЗАЙМА</a:t>
              </a:r>
              <a:endParaRPr lang="ru-RU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50228" y="912584"/>
              <a:ext cx="445679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938,45 млрд.руб.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709372" y="3168430"/>
            <a:ext cx="10158777" cy="1179462"/>
            <a:chOff x="1666615" y="912584"/>
            <a:chExt cx="7483658" cy="1179462"/>
          </a:xfrm>
        </p:grpSpPr>
        <p:pic>
          <p:nvPicPr>
            <p:cNvPr id="9" name="Рисунок 8"/>
            <p:cNvPicPr>
              <a:picLocks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615" y="966039"/>
              <a:ext cx="616401" cy="835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054273" y="1661159"/>
              <a:ext cx="6096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200" b="1" cap="all" dirty="0">
                  <a:solidFill>
                    <a:srgbClr val="FFFF00"/>
                  </a:solidFill>
                  <a:latin typeface="BrutalRegular"/>
                </a:rPr>
                <a:t>Объем выручки проектов</a:t>
              </a:r>
              <a:endParaRPr lang="ru-RU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50228" y="912584"/>
              <a:ext cx="400244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4110 млрд.руб. 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37373" y="4515788"/>
            <a:ext cx="10158777" cy="1179462"/>
            <a:chOff x="1666615" y="912584"/>
            <a:chExt cx="7483658" cy="1179462"/>
          </a:xfrm>
        </p:grpSpPr>
        <p:pic>
          <p:nvPicPr>
            <p:cNvPr id="19" name="Рисунок 18"/>
            <p:cNvPicPr>
              <a:picLocks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615" y="966039"/>
              <a:ext cx="616401" cy="835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3054273" y="1661159"/>
              <a:ext cx="6096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200" b="1" cap="all" dirty="0">
                  <a:solidFill>
                    <a:srgbClr val="FFFF00"/>
                  </a:solidFill>
                  <a:latin typeface="BrutalRegular"/>
                </a:rPr>
                <a:t>Объем налоговых поступлений</a:t>
              </a:r>
              <a:endParaRPr lang="ru-RU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50228" y="912584"/>
              <a:ext cx="276359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339 млрд.руб. 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633172" y="596301"/>
            <a:ext cx="11118775" cy="1179462"/>
            <a:chOff x="1760173" y="912584"/>
            <a:chExt cx="7390100" cy="1179462"/>
          </a:xfrm>
        </p:grpSpPr>
        <p:pic>
          <p:nvPicPr>
            <p:cNvPr id="35" name="Рисунок 34"/>
            <p:cNvPicPr>
              <a:picLocks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173" y="966039"/>
              <a:ext cx="610628" cy="835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3054273" y="1661159"/>
              <a:ext cx="6096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200" b="1" cap="all" dirty="0">
                  <a:solidFill>
                    <a:srgbClr val="FFFF00"/>
                  </a:solidFill>
                  <a:latin typeface="BrutalRegular"/>
                </a:rPr>
                <a:t>Требуется займов</a:t>
              </a:r>
              <a:endParaRPr lang="ru-RU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050228" y="912584"/>
              <a:ext cx="249342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137 млрд.руб.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16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r="81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5783" r="15434" b="38836"/>
          <a:stretch/>
        </p:blipFill>
        <p:spPr>
          <a:xfrm>
            <a:off x="464457" y="1828800"/>
            <a:ext cx="7910286" cy="42218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06971" y="1944914"/>
            <a:ext cx="3193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Республика Алтай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Алтайский край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Забайкальский край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Иркутская область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Новосибирская область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Томская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06971" y="3580926"/>
            <a:ext cx="3193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>
                <a:solidFill>
                  <a:schemeClr val="bg1"/>
                </a:solidFill>
              </a:rPr>
              <a:t>Республика Хакасия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>
                <a:solidFill>
                  <a:schemeClr val="bg1"/>
                </a:solidFill>
              </a:rPr>
              <a:t>Красноярский край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>
                <a:solidFill>
                  <a:schemeClr val="bg1"/>
                </a:solidFill>
              </a:rPr>
              <a:t>Кемеровская область</a:t>
            </a: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Омская область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6800" y="5506137"/>
            <a:ext cx="3193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>
                <a:solidFill>
                  <a:schemeClr val="bg1"/>
                </a:solidFill>
              </a:rPr>
              <a:t>Республика Бурятия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>
                <a:solidFill>
                  <a:schemeClr val="bg1"/>
                </a:solidFill>
              </a:rPr>
              <a:t>Республика Тыва </a:t>
            </a: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91314" y="170868"/>
            <a:ext cx="7300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Организация взаимодействия регионов Сибири с Фондом развития промышленности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765"/>
            <a:ext cx="12204547" cy="977957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682171" y="1117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90286" y="1172733"/>
            <a:ext cx="11698514" cy="292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130963"/>
            <a:ext cx="2775600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5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70868"/>
            <a:ext cx="12204547" cy="6760854"/>
            <a:chOff x="0" y="170868"/>
            <a:chExt cx="12204547" cy="676085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303485" y="170868"/>
              <a:ext cx="76345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/>
                <a:t>Подготовка сводного реестра проектов производства импортозамещающей продукции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90286" y="1172733"/>
              <a:ext cx="11698514" cy="2924"/>
            </a:xfrm>
            <a:prstGeom prst="line">
              <a:avLst/>
            </a:prstGeom>
            <a:ln w="635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53765"/>
              <a:ext cx="12204547" cy="977957"/>
            </a:xfrm>
            <a:prstGeom prst="rect">
              <a:avLst/>
            </a:prstGeom>
          </p:spPr>
        </p:pic>
        <p:graphicFrame>
          <p:nvGraphicFramePr>
            <p:cNvPr id="7" name="Диаграмма 6"/>
            <p:cNvGraphicFramePr>
              <a:graphicFrameLocks/>
            </p:cNvGraphicFramePr>
            <p:nvPr>
              <p:extLst/>
            </p:nvPr>
          </p:nvGraphicFramePr>
          <p:xfrm>
            <a:off x="420914" y="1172732"/>
            <a:ext cx="11364686" cy="5387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052" name="Picture 4" descr="03 регион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5788662"/>
              <a:ext cx="571500" cy="38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19 регион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732" y="5788661"/>
              <a:ext cx="571500" cy="38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22 регион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636" y="5788661"/>
              <a:ext cx="571500" cy="38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75 регион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893" y="5788662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84 регион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673" y="5788661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85 регион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03" y="5787921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42 регион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710" y="5779973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54 регион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530" y="5779973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55 регион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8807" y="5787921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70 регион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1" y="5787921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04 регион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28" y="5762520"/>
              <a:ext cx="5715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981075" y="1651000"/>
            <a:ext cx="2232025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90012" y="1668596"/>
            <a:ext cx="3725209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реестре СФО, 136,8 млрд. руб.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81075" y="1713046"/>
            <a:ext cx="250672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66276" y="2123285"/>
            <a:ext cx="3493859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заявках Фонду, 45,2 млрд. руб.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81075" y="2167735"/>
            <a:ext cx="250672" cy="26670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76" y="131185"/>
            <a:ext cx="1706201" cy="146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4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590538"/>
              </p:ext>
            </p:extLst>
          </p:nvPr>
        </p:nvGraphicFramePr>
        <p:xfrm>
          <a:off x="754742" y="1320800"/>
          <a:ext cx="10406743" cy="478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03485" y="170868"/>
            <a:ext cx="7634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Прохождение заявок на финансирование проектов производства импортозамещающей продукции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90286" y="1172733"/>
            <a:ext cx="11698514" cy="292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463314" y="3378540"/>
            <a:ext cx="2307772" cy="2090057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44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9956800" y="2409371"/>
            <a:ext cx="449943" cy="14369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257143" y="4866934"/>
            <a:ext cx="2764971" cy="4017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2320" y="6064414"/>
            <a:ext cx="165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ИТОГО   78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29600"/>
            <a:ext cx="2774774" cy="82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0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060" b="82651"/>
          <a:stretch/>
        </p:blipFill>
        <p:spPr>
          <a:xfrm>
            <a:off x="0" y="0"/>
            <a:ext cx="12204547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4" y="127000"/>
            <a:ext cx="1513113" cy="1513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914" y="360336"/>
            <a:ext cx="788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КРАСНОЯРСКИЙ ЭКОНОМИЧЕСКИЙ ФОРУМ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60340" y="36033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2016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5" y="4907364"/>
            <a:ext cx="3011299" cy="12069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765"/>
            <a:ext cx="12204547" cy="9779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086" y="2729891"/>
            <a:ext cx="113331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1732" y="4351045"/>
            <a:ext cx="9376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spc="-15" dirty="0">
                <a:solidFill>
                  <a:schemeClr val="bg1"/>
                </a:solidFill>
                <a:latin typeface="Times New Roman" panose="02020603050405020304" pitchFamily="18" charset="0"/>
              </a:rPr>
              <a:t>Гусельников </a:t>
            </a:r>
          </a:p>
          <a:p>
            <a:pPr algn="r"/>
            <a:r>
              <a:rPr lang="ru-RU" sz="2400" spc="-15" dirty="0">
                <a:solidFill>
                  <a:schemeClr val="bg1"/>
                </a:solidFill>
                <a:latin typeface="Times New Roman" panose="02020603050405020304" pitchFamily="18" charset="0"/>
              </a:rPr>
              <a:t>Геннадий Геннадьевич</a:t>
            </a:r>
          </a:p>
          <a:p>
            <a:pPr algn="r"/>
            <a:r>
              <a:rPr lang="ru-RU" sz="2400" spc="-15" dirty="0">
                <a:solidFill>
                  <a:schemeClr val="bg1"/>
                </a:solidFill>
                <a:latin typeface="Times New Roman" panose="02020603050405020304" pitchFamily="18" charset="0"/>
              </a:rPr>
              <a:t>Первый заместитель председателя</a:t>
            </a:r>
          </a:p>
          <a:p>
            <a:pPr algn="r"/>
            <a:r>
              <a:rPr lang="ru-RU" sz="2400" spc="-15" dirty="0">
                <a:solidFill>
                  <a:schemeClr val="bg1"/>
                </a:solidFill>
                <a:latin typeface="Times New Roman" panose="02020603050405020304" pitchFamily="18" charset="0"/>
              </a:rPr>
              <a:t>Исполнительного комитета МА «Сибирское соглашение»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9316" y="921751"/>
            <a:ext cx="10264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Координационный совет по промышленной и научно-технической политике </a:t>
            </a: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Межрегиональной ассоциации «Сибирское соглашение»</a:t>
            </a:r>
          </a:p>
          <a:p>
            <a:pPr algn="r"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14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261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реализации решений по содействию импортозамещению в обрабатывающих отраслях промышленности Сибири</dc:title>
  <dc:creator>Гусельников Геннадий Геннадьевич</dc:creator>
  <cp:lastModifiedBy>Гусельников Геннадий Геннадьевич</cp:lastModifiedBy>
  <cp:revision>45</cp:revision>
  <dcterms:created xsi:type="dcterms:W3CDTF">2016-02-09T03:11:49Z</dcterms:created>
  <dcterms:modified xsi:type="dcterms:W3CDTF">2016-02-19T14:48:41Z</dcterms:modified>
</cp:coreProperties>
</file>