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91" r:id="rId3"/>
    <p:sldId id="292" r:id="rId4"/>
    <p:sldId id="293" r:id="rId5"/>
    <p:sldId id="259" r:id="rId6"/>
    <p:sldId id="295" r:id="rId7"/>
    <p:sldId id="300" r:id="rId8"/>
    <p:sldId id="268" r:id="rId9"/>
    <p:sldId id="270" r:id="rId10"/>
    <p:sldId id="272" r:id="rId11"/>
    <p:sldId id="302" r:id="rId12"/>
    <p:sldId id="287" r:id="rId13"/>
    <p:sldId id="285" r:id="rId14"/>
    <p:sldId id="288" r:id="rId15"/>
    <p:sldId id="271" r:id="rId16"/>
    <p:sldId id="303" r:id="rId17"/>
    <p:sldId id="269" r:id="rId18"/>
    <p:sldId id="281" r:id="rId19"/>
    <p:sldId id="282" r:id="rId20"/>
    <p:sldId id="275" r:id="rId21"/>
    <p:sldId id="276" r:id="rId22"/>
    <p:sldId id="277" r:id="rId23"/>
    <p:sldId id="279" r:id="rId24"/>
    <p:sldId id="280" r:id="rId25"/>
    <p:sldId id="304" r:id="rId26"/>
    <p:sldId id="305" r:id="rId27"/>
    <p:sldId id="289" r:id="rId28"/>
    <p:sldId id="290" r:id="rId2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387A8F8-8E54-414B-92B3-168089625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19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940D71A-02D0-428C-A226-BE8E2AA2AC96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5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0DC38ED1-3A5D-42EE-955E-E451E9632F60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6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746002C-C7D8-4948-AE50-C3D87A2FC8F7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9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A5E467A-6046-4E39-A32E-D018A23F23C5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27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22EE3F15-A6F3-435E-8174-902D4FC13A67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62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038A969-476A-4D8E-B9C6-B49A9919BCCD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0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5F7D9F3-AC38-46AE-B56F-0C46B24D8ACE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7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5945027-FF9A-49CD-BEDA-1336D61FE912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63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B997789-36DD-4D4B-BAA2-46BC70558262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83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55F5160-FF8D-4BDD-9049-EFF226163443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99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59864C6-5691-4D14-B9E5-5510D99CA3CF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9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C50D036-FA89-4B22-BE08-965EAC907500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285875" y="1244600"/>
            <a:ext cx="4984750" cy="3627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958850" y="5103813"/>
            <a:ext cx="56403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0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FBE104A1-E79C-4D3A-A04D-31111163E08A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Заметки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2900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4DCD623-AACF-47FD-A81E-51CEE7516745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23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53BD436-2D22-4173-B008-515841548F9B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50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1213F1F-5C9B-43D6-96AA-5A77EA8DF74D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31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09F06B2F-A39A-46EE-BC5B-AC3AF0CE2665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63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0E1CB95-18A7-474C-A7B5-576B711D8298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2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A63DB167-80D6-43EA-A01B-D2EC075B8D3B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2075" y="1244600"/>
            <a:ext cx="4829175" cy="3622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958850" y="5103813"/>
            <a:ext cx="5637213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5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2590BD86-2D29-41AC-BDEF-5AD8A08F8FB7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285875" y="1244600"/>
            <a:ext cx="4984750" cy="3627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958850" y="5103813"/>
            <a:ext cx="56403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3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49380D2-DD11-44AE-A4B2-EFE0FD2A5705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3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774A335-293B-4C87-B9F9-A45835FF7C7D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958850" y="5103813"/>
            <a:ext cx="5640388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509588" y="763588"/>
          <a:ext cx="6796087" cy="865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r:id="rId4" imgW="4581360" imgH="2530080" progId="">
                  <p:embed/>
                </p:oleObj>
              </mc:Choice>
              <mc:Fallback>
                <p:oleObj r:id="rId4" imgW="4581360" imgH="2530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763588"/>
                        <a:ext cx="6796087" cy="865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0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BD29CB7-E9B2-442E-88AD-515B7F22D48C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285875" y="1244600"/>
            <a:ext cx="4984750" cy="3627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958850" y="5103813"/>
            <a:ext cx="56403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9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623452A-3377-4555-B42D-055D293CE8BD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86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18E7970-4EA5-4B83-929B-59AC972637CC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5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A3AE-04C2-41DA-935C-708A46D13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76356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5800-F909-4BF9-B5D6-A501482033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40817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6E2D9-57E9-44C9-B8E4-850C5D564D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55563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5499-4C19-41C9-9031-E293944CD6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1743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8A29-6439-4A6F-9ECA-506E96067A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8130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BBBD-DC5C-4AA8-9C65-C81BB575E7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385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A3347-4B0E-460F-947E-509624E8CB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67818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9205-6D4B-41B3-9B98-31FC12F99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51408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AD83-E55F-4611-BA60-A815E0ED2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723060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7B56-E955-4BAE-A263-1AF10A5B9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7674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38AB-CBEC-4580-93A9-9210B9DCF2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6802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CA92-A0CE-46AB-9F08-AC352341D1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1530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2AE62D-EF49-471B-B05B-13EF4D16E4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d"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808" y="2051645"/>
            <a:ext cx="9070975" cy="5251450"/>
          </a:xfrm>
        </p:spPr>
        <p:txBody>
          <a:bodyPr tIns="38880"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региональном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инновационном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проекте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2015 г.</a:t>
            </a:r>
          </a:p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Дорожная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1”</a:t>
            </a:r>
          </a:p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en-GB" sz="4400" dirty="0" smtClean="0"/>
          </a:p>
          <a:p>
            <a:pPr indent="-339725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 indent="-339725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Председатель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Совета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39725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									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РАЙПО</a:t>
            </a:r>
          </a:p>
          <a:p>
            <a:pPr indent="-339725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Хотынский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А.Н.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-339725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800" dirty="0" smtClean="0"/>
              <a:t>.</a:t>
            </a:r>
            <a:endParaRPr lang="en-GB" sz="1800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-144264" y="0"/>
            <a:ext cx="10509259" cy="1655763"/>
            <a:chOff x="-144264" y="0"/>
            <a:chExt cx="10509259" cy="1655763"/>
          </a:xfrm>
        </p:grpSpPr>
        <p:pic>
          <p:nvPicPr>
            <p:cNvPr id="2052" name="Picture 5" descr="C:\Users\Alex\Desktop\Презентация\МПС\Логотип МПС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71663" cy="165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413" y="95250"/>
              <a:ext cx="1557337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-144264" y="179437"/>
              <a:ext cx="10509259" cy="10082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Советское районное потребительское </a:t>
              </a:r>
            </a:p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Общество Республики Марий Эл</a:t>
              </a: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0794" y="2267669"/>
            <a:ext cx="9070975" cy="4989513"/>
          </a:xfrm>
        </p:spPr>
        <p:txBody>
          <a:bodyPr/>
          <a:lstStyle/>
          <a:p>
            <a:pPr marL="431800" indent="-320675" algn="ctr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Суть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31800" indent="-320675" algn="just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Модернизация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торговой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основанн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30213" indent="-320675" algn="just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Проведенной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в 201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годах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автоматизации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торговых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предприятий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Марийского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респотребсоюза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единой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ИТ-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платформе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30213" indent="-320675" algn="just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Централизаци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процессов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торговой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деятельностью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выделенными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товарными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группами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принципах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ассортиментной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матрицы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категорийного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менеджмента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530795" y="467468"/>
            <a:ext cx="907097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Иновационный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Внедрение системы управления торговой деятельностью, основанной на принципах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категорийного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менеджента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0080625" cy="7559675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9713"/>
            <a:ext cx="9070975" cy="1387475"/>
          </a:xfrm>
        </p:spPr>
        <p:txBody>
          <a:bodyPr tIns="28080"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Внедрение системы управления торговой деятельностью, основанной на принципах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категорийного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менеджмента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GB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018088"/>
          </a:xfrm>
        </p:spPr>
        <p:txBody>
          <a:bodyPr/>
          <a:lstStyle/>
          <a:p>
            <a:pPr eaLnBrk="1"/>
            <a:endParaRPr lang="ru-RU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662113"/>
            <a:ext cx="10079038" cy="6042025"/>
            <a:chOff x="0" y="1662113"/>
            <a:chExt cx="10079038" cy="6042025"/>
          </a:xfrm>
        </p:grpSpPr>
        <p:pic>
          <p:nvPicPr>
            <p:cNvPr id="133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62113"/>
              <a:ext cx="10079038" cy="604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 bwMode="auto">
            <a:xfrm>
              <a:off x="719832" y="1662113"/>
              <a:ext cx="8352928" cy="9655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23888" y="2144911"/>
            <a:ext cx="756084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 согласования цен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32710" y="179437"/>
            <a:ext cx="907097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Иновационный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Внедрение системы управления торговой деятельностью, основанной на принципах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категорийного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менеджента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5828" y="1691605"/>
            <a:ext cx="9964737" cy="6024327"/>
            <a:chOff x="100396" y="1874875"/>
            <a:chExt cx="9964737" cy="6024327"/>
          </a:xfrm>
        </p:grpSpPr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96" y="2000052"/>
              <a:ext cx="9964737" cy="589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 bwMode="auto">
            <a:xfrm>
              <a:off x="351673" y="1874875"/>
              <a:ext cx="9433048" cy="10801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63848" y="2106928"/>
            <a:ext cx="7899957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условий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018088"/>
          </a:xfrm>
        </p:spPr>
        <p:txBody>
          <a:bodyPr/>
          <a:lstStyle/>
          <a:p>
            <a:pPr eaLnBrk="1"/>
            <a:endParaRPr lang="ru-RU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51000"/>
            <a:ext cx="10036175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25462" y="241964"/>
            <a:ext cx="907097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Внедрение системы управления торговой деятельностью, основанной на принципах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категорийного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менеджмента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9713"/>
            <a:ext cx="9070975" cy="1387475"/>
          </a:xfrm>
        </p:spPr>
        <p:txBody>
          <a:bodyPr tIns="28080"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Централизация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закупочной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федеральном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региональном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уровнях</a:t>
            </a:r>
            <a:endParaRPr lang="en-GB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2267669"/>
            <a:ext cx="9070975" cy="4989513"/>
          </a:xfrm>
        </p:spPr>
        <p:txBody>
          <a:bodyPr/>
          <a:lstStyle/>
          <a:p>
            <a:pPr marL="111125" indent="0" algn="just" eaLnBrk="1">
              <a:buClrTx/>
              <a:buSzPct val="52000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Содержание проблемы и обоснование необходимости ее решения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68325" indent="-457200" algn="just" eaLnBrk="1">
              <a:buClrTx/>
              <a:buSzPct val="52000"/>
              <a:buFont typeface="Wingdings" pitchFamily="2" charset="2"/>
              <a:buChar char="§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Высокая конкуренция со стороны федеральных и региональных торговых сетей</a:t>
            </a:r>
          </a:p>
          <a:p>
            <a:pPr marL="568325" indent="-457200" algn="just" eaLnBrk="1">
              <a:buClrTx/>
              <a:buSzPct val="52000"/>
              <a:buFont typeface="Wingdings" pitchFamily="2" charset="2"/>
              <a:buChar char="§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более 400 действующих магазинов в системе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арпотребсоюза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431800" indent="-320675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1800" indent="-320675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31800" indent="-320675" algn="just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преимуществ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Центркооп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снижения входной цены, установления выгодной для организаций и покупателей торговой надбавки, усиления конкурентных позиций на рынке товаров.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9713"/>
            <a:ext cx="9070975" cy="1387475"/>
          </a:xfrm>
        </p:spPr>
        <p:txBody>
          <a:bodyPr tIns="28080"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Централизация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закупочной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федеральном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региональном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уровнях</a:t>
            </a:r>
            <a:endParaRPr lang="en-GB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" y="611485"/>
            <a:ext cx="100361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0795" y="2339677"/>
            <a:ext cx="9070975" cy="4989513"/>
          </a:xfrm>
        </p:spPr>
        <p:txBody>
          <a:bodyPr/>
          <a:lstStyle/>
          <a:p>
            <a:pPr marL="431800" indent="-320675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Отбор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пилотной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группы</a:t>
            </a:r>
            <a:endParaRPr lang="en-GB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Главное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качество</a:t>
            </a:r>
            <a:endParaRPr lang="en-GB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включиться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осознания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необходимости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кооперации</a:t>
            </a:r>
            <a:endParaRPr lang="en-GB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en-GB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устойчивость</a:t>
            </a:r>
            <a:endParaRPr lang="en-GB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30795" y="467468"/>
            <a:ext cx="907097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Иновационный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Внедрение системы управления торговой деятельностью, основанной на принципах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категорийного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менеджента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431800"/>
            <a:ext cx="9070975" cy="6911975"/>
          </a:xfrm>
        </p:spPr>
        <p:txBody>
          <a:bodyPr tIns="28080" anchor="t"/>
          <a:lstStyle/>
          <a:p>
            <a:pPr marL="431800" indent="-320675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Союза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четырех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431800" indent="-320675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en-GB" sz="3200" dirty="0" smtClean="0"/>
          </a:p>
          <a:p>
            <a:pPr marL="431800" indent="-320675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en-GB" sz="3200" dirty="0" smtClean="0"/>
          </a:p>
          <a:p>
            <a:pPr marL="431800" indent="-320675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en-GB" sz="3200" dirty="0" smtClean="0"/>
          </a:p>
          <a:p>
            <a:pPr marL="431800" indent="-320675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en-GB" sz="3200" dirty="0" smtClean="0"/>
          </a:p>
          <a:p>
            <a:pPr marL="431800" indent="-320675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en-GB" sz="3200" dirty="0" smtClean="0"/>
          </a:p>
          <a:p>
            <a:pPr marL="431800" indent="-320675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en-GB" sz="3200" dirty="0" smtClean="0"/>
          </a:p>
          <a:p>
            <a:pPr marL="431800" indent="-320675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пилотной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участием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31800" indent="-320675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Медведевского</a:t>
            </a:r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Мари-Турекского</a:t>
            </a:r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en-GB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31800" indent="-320675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Товарооборот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общем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товарообороте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Марпотребсоюза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46%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936625"/>
            <a:ext cx="8351837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6939894" y="1215875"/>
            <a:ext cx="349903" cy="478020"/>
            <a:chOff x="6840512" y="1128535"/>
            <a:chExt cx="349903" cy="478020"/>
          </a:xfrm>
        </p:grpSpPr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6840512" y="1437861"/>
              <a:ext cx="186973" cy="168694"/>
            </a:xfrm>
            <a:prstGeom prst="line">
              <a:avLst/>
            </a:prstGeom>
            <a:solidFill>
              <a:srgbClr val="00B8FF"/>
            </a:solidFill>
            <a:ln w="666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 flipV="1">
              <a:off x="6974391" y="1128535"/>
              <a:ext cx="216024" cy="478020"/>
            </a:xfrm>
            <a:prstGeom prst="line">
              <a:avLst/>
            </a:prstGeom>
            <a:solidFill>
              <a:srgbClr val="00B8FF"/>
            </a:solidFill>
            <a:ln w="666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1789707"/>
            <a:ext cx="407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2055821"/>
            <a:ext cx="407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96" y="2051645"/>
            <a:ext cx="407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5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03808" y="1979637"/>
            <a:ext cx="9070975" cy="5251450"/>
          </a:xfrm>
        </p:spPr>
        <p:txBody>
          <a:bodyPr tIns="24840" anchor="t"/>
          <a:lstStyle/>
          <a:p>
            <a:pPr indent="3175"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Совокупный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полугодие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составил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165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175" algn="l"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3175" algn="l"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РАЙПО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отрасли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3175" algn="l"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000" b="1" dirty="0" err="1" smtClean="0">
                <a:latin typeface="Times New Roman" pitchFamily="18" charset="0"/>
                <a:cs typeface="Times New Roman" pitchFamily="18" charset="0"/>
              </a:rPr>
              <a:t>Торговля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товарооборот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полугодие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составил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smtClean="0"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en-GB" sz="3000" dirty="0" smtClean="0">
              <a:latin typeface="Times New Roman" pitchFamily="18" charset="0"/>
              <a:cs typeface="Times New Roman" pitchFamily="18" charset="0"/>
            </a:endParaRPr>
          </a:p>
          <a:p>
            <a:pPr indent="3175" algn="l"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000" b="1" dirty="0" err="1" smtClean="0">
                <a:latin typeface="Times New Roman" pitchFamily="18" charset="0"/>
                <a:cs typeface="Times New Roman" pitchFamily="18" charset="0"/>
              </a:rPr>
              <a:t>Производствен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GB" sz="3000" b="1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GB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GB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полугодие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en-GB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504825" y="301625"/>
            <a:ext cx="9070975" cy="1066800"/>
          </a:xfrm>
        </p:spPr>
        <p:txBody>
          <a:bodyPr tIns="24840"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2800" dirty="0" smtClean="0"/>
              <a:t> </a:t>
            </a:r>
            <a:r>
              <a:rPr lang="en-GB" sz="2800" dirty="0" smtClean="0">
                <a:latin typeface="Times New Roman" pitchFamily="16" charset="0"/>
              </a:rPr>
              <a:t> </a:t>
            </a:r>
            <a:endParaRPr lang="en-GB" sz="2800" b="1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-144264" y="0"/>
            <a:ext cx="10509259" cy="1655763"/>
            <a:chOff x="-144264" y="0"/>
            <a:chExt cx="10509259" cy="1655763"/>
          </a:xfrm>
        </p:grpSpPr>
        <p:pic>
          <p:nvPicPr>
            <p:cNvPr id="7" name="Picture 5" descr="C:\Users\Alex\Desktop\Презентация\МПС\Логотип МПС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71663" cy="165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413" y="95250"/>
              <a:ext cx="1557337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-144264" y="179437"/>
              <a:ext cx="10509259" cy="10082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Советское районное потребительское </a:t>
              </a:r>
            </a:p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Общество Республики Марий Эл</a:t>
              </a:r>
            </a:p>
          </p:txBody>
        </p:sp>
      </p:grpSp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9713"/>
            <a:ext cx="9070975" cy="1387475"/>
          </a:xfrm>
        </p:spPr>
        <p:txBody>
          <a:bodyPr tIns="28080"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Централизация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закупочной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федеральном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региональном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уровнях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431800" indent="-320675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ПЛАН ВНЕДРЕНИЯ</a:t>
            </a:r>
          </a:p>
          <a:p>
            <a:pPr marL="431800" indent="-320675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Переговорная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компания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рассылка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писем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поставщикам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презентаций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поставщиков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конференции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поставщиков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Старт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переговорной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компании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первого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контракта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переговорной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компании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87784" y="239713"/>
            <a:ext cx="9505056" cy="1387475"/>
          </a:xfrm>
        </p:spPr>
        <p:txBody>
          <a:bodyPr tIns="28080"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Важные моменты в реализации проекта:</a:t>
            </a:r>
            <a:endParaRPr lang="en-GB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5816" y="2195661"/>
            <a:ext cx="9070975" cy="5018087"/>
          </a:xfrm>
        </p:spPr>
        <p:txBody>
          <a:bodyPr/>
          <a:lstStyle/>
          <a:p>
            <a:pPr marL="457200" indent="-457200" eaLnBrk="1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Дисциплина в расчетах с поставщиками всей группы участников</a:t>
            </a:r>
          </a:p>
          <a:p>
            <a:pPr marL="457200" indent="-457200" eaLnBrk="1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Отказ от товаров вне согласованной матрицы</a:t>
            </a:r>
          </a:p>
          <a:p>
            <a:pPr marL="457200" indent="-457200" eaLnBrk="1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Делегирование полномочий по ведению переговоров Региональному категорийному отделу</a:t>
            </a:r>
          </a:p>
          <a:p>
            <a:pPr marL="457200" indent="-457200" eaLnBrk="1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Только твердое единое решение, исключений НЕТ!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9713"/>
            <a:ext cx="9070975" cy="1163637"/>
          </a:xfrm>
        </p:spPr>
        <p:txBody>
          <a:bodyPr tIns="28080"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Преимущества от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ентрализаци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закупочной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5816" y="1907629"/>
            <a:ext cx="9070975" cy="5975350"/>
          </a:xfrm>
        </p:spPr>
        <p:txBody>
          <a:bodyPr/>
          <a:lstStyle/>
          <a:p>
            <a:pPr marL="457200" indent="-457200" eaLnBrk="1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Повышение оборачиваемости оборотных средств</a:t>
            </a:r>
          </a:p>
          <a:p>
            <a:pPr marL="457200" indent="-457200" eaLnBrk="1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Сокращение неликвидных товарных запасов</a:t>
            </a:r>
          </a:p>
          <a:p>
            <a:pPr marL="457200" indent="-457200" eaLnBrk="1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Максимально выгодные условия от поставщиков</a:t>
            </a:r>
          </a:p>
          <a:p>
            <a:pPr marL="457200" indent="-457200" eaLnBrk="1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Устойчивый рост товарооборота </a:t>
            </a:r>
          </a:p>
          <a:p>
            <a:pPr marL="457200" indent="-457200" eaLnBrk="1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Снижение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фактов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недобросовестного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персонала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торговых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объектов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своим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latin typeface="Times New Roman" pitchFamily="18" charset="0"/>
                <a:cs typeface="Times New Roman" pitchFamily="18" charset="0"/>
              </a:rPr>
              <a:t>обязанностям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Повышение имиджа предприятий торговли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9713"/>
            <a:ext cx="9070975" cy="1387475"/>
          </a:xfrm>
        </p:spPr>
        <p:txBody>
          <a:bodyPr tIns="28080"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Преимущества от деятельности Регионального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категорийного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отдела </a:t>
            </a:r>
            <a:endParaRPr lang="en-GB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5816" y="1763613"/>
            <a:ext cx="8921680" cy="5324475"/>
          </a:xfrm>
        </p:spPr>
        <p:txBody>
          <a:bodyPr/>
          <a:lstStyle/>
          <a:p>
            <a:pPr marL="0" algn="ctr" eaLnBrk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Централизация управления:</a:t>
            </a:r>
          </a:p>
          <a:p>
            <a:pPr marL="0" indent="-457200" eaLnBrk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Выше качество принимаемых решений </a:t>
            </a:r>
          </a:p>
          <a:p>
            <a:pPr marL="0" indent="0" eaLnBrk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Квалификация персонала</a:t>
            </a:r>
          </a:p>
          <a:p>
            <a:pPr marL="0" indent="0" eaLnBrk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Возможности анализа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ИТ,поставщики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рынок)</a:t>
            </a:r>
          </a:p>
          <a:p>
            <a:pPr marL="0" indent="0" eaLnBrk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Оперативность и плановость</a:t>
            </a:r>
          </a:p>
          <a:p>
            <a:pPr marL="0" indent="-457200" eaLnBrk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работы магазинов в двух уровнях:</a:t>
            </a:r>
          </a:p>
          <a:p>
            <a:pPr marL="0" indent="0" eaLnBrk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на уровне районной организации </a:t>
            </a:r>
          </a:p>
          <a:p>
            <a:pPr marL="0" indent="0" eaLnBrk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регионального Союза</a:t>
            </a:r>
          </a:p>
          <a:p>
            <a:pPr marL="0" indent="-457200" eaLnBrk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Обмен лучшими практиками</a:t>
            </a:r>
          </a:p>
          <a:p>
            <a:pPr marL="457200" indent="-457200" eaLnBrk="1">
              <a:buFontTx/>
              <a:buChar char="-"/>
              <a:defRPr/>
            </a:pPr>
            <a:endParaRPr lang="ru-RU" dirty="0" smtClean="0"/>
          </a:p>
          <a:p>
            <a:pPr marL="457200" indent="-457200" eaLnBrk="1">
              <a:buFont typeface="Wingdings" pitchFamily="2" charset="2"/>
              <a:buChar char="Ø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9713"/>
            <a:ext cx="9070975" cy="1387475"/>
          </a:xfrm>
        </p:spPr>
        <p:txBody>
          <a:bodyPr tIns="28080"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Централизация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закупочной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федеральном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региональном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уровнях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362575"/>
          </a:xfrm>
        </p:spPr>
        <p:txBody>
          <a:bodyPr/>
          <a:lstStyle/>
          <a:p>
            <a:pPr marL="431800" indent="-320675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Централизация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Коллегиальные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органы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инятия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решений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Согласованная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ассортиментная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матрица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Согласованный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портфель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поставщиков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Согласованные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промоакции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лояльности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Согласованное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ценообразование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Согласованные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стандарты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выкладки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0213" indent="-320675" eaLnBrk="1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Согласованные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форматы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магазинов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7950"/>
            <a:ext cx="9066213" cy="12573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Promo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 мероприятия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474788"/>
            <a:ext cx="2376487" cy="5329237"/>
          </a:xfrm>
        </p:spPr>
      </p:pic>
      <p:pic>
        <p:nvPicPr>
          <p:cNvPr id="26628" name="Picture 3" descr="C:\Users\Alex\Desktop\Презентация\МПС\17-07-2015_10-38-42\Листовка июль-авгу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474788"/>
            <a:ext cx="544671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456053" y="6818341"/>
            <a:ext cx="2954527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Баннеры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фасад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сену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6192838" y="6859588"/>
            <a:ext cx="1314591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Листовки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6629" grpId="0"/>
      <p:bldP spid="26629" grpId="1"/>
      <p:bldP spid="26630" grpId="0"/>
      <p:bldP spid="2663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Программа лояльности для постоянных покупателей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3" y="1670050"/>
            <a:ext cx="8424862" cy="2476500"/>
          </a:xfrm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356100"/>
            <a:ext cx="84248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25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625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465302"/>
              </p:ext>
            </p:extLst>
          </p:nvPr>
        </p:nvGraphicFramePr>
        <p:xfrm>
          <a:off x="6213145" y="5290157"/>
          <a:ext cx="3813175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r:id="rId4" imgW="3015942" imgH="1715978" progId="">
                  <p:embed/>
                </p:oleObj>
              </mc:Choice>
              <mc:Fallback>
                <p:oleObj r:id="rId4" imgW="3015942" imgH="1715978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145" y="5290157"/>
                        <a:ext cx="3813175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60363" y="179437"/>
            <a:ext cx="92138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buClrTx/>
              <a:buSzPct val="45000"/>
              <a:buFontTx/>
              <a:buNone/>
              <a:defRPr/>
            </a:pPr>
            <a:r>
              <a:rPr lang="en-GB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Советскому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инновационного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en-GB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08992" y="3059757"/>
            <a:ext cx="6083844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/>
          <a:lstStyle>
            <a:lvl1pPr marL="431800" indent="-320675"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spcAft>
                <a:spcPts val="1413"/>
              </a:spcAft>
              <a:buClrTx/>
              <a:buSzPct val="45000"/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Оборачиваемость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товаров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уменьшилась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88047"/>
              </p:ext>
            </p:extLst>
          </p:nvPr>
        </p:nvGraphicFramePr>
        <p:xfrm>
          <a:off x="6285603" y="1256096"/>
          <a:ext cx="3629025" cy="248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r:id="rId6" imgW="3123720" imgH="2018880" progId="">
                  <p:embed/>
                </p:oleObj>
              </mc:Choice>
              <mc:Fallback>
                <p:oleObj r:id="rId6" imgW="3123720" imgH="20188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603" y="1256096"/>
                        <a:ext cx="3629025" cy="248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87825"/>
              </p:ext>
            </p:extLst>
          </p:nvPr>
        </p:nvGraphicFramePr>
        <p:xfrm>
          <a:off x="6307497" y="3131765"/>
          <a:ext cx="3857625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r:id="rId8" imgW="2990520" imgH="2428560" progId="">
                  <p:embed/>
                </p:oleObj>
              </mc:Choice>
              <mc:Fallback>
                <p:oleObj r:id="rId8" imgW="2990520" imgH="24285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497" y="3131765"/>
                        <a:ext cx="3857625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62989" y="1535385"/>
            <a:ext cx="612055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/>
          <a:lstStyle>
            <a:lvl1pPr marL="431800" indent="-320675"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eaLnBrk="1">
              <a:spcAft>
                <a:spcPts val="0"/>
              </a:spcAft>
              <a:buClrTx/>
              <a:buSzPct val="45000"/>
              <a:buFontTx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Совокупный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торговле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18%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eaLnBrk="1">
              <a:spcAft>
                <a:spcPts val="0"/>
              </a:spcAft>
              <a:buClrTx/>
              <a:buSzPct val="45000"/>
              <a:buFontTx/>
              <a:buNone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2014 –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89100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105170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118%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360363" y="5563096"/>
            <a:ext cx="5947134" cy="14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SzPct val="45000"/>
              <a:buFontTx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Получено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прибыли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2014-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735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>
              <a:buClrTx/>
              <a:buSzPct val="45000"/>
              <a:buFontTx/>
              <a:buNone/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2015-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57.8%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207764" y="4318488"/>
            <a:ext cx="6431006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/>
          <a:lstStyle>
            <a:lvl1pPr marL="431800" indent="-320675"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eaLnBrk="1">
              <a:spcAft>
                <a:spcPts val="0"/>
              </a:spcAft>
              <a:buClrTx/>
              <a:buSzPct val="45000"/>
              <a:buFontTx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бонусов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поставщиков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667тыс.руб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2015 –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1565 тыс.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234%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29700" grpId="0"/>
      <p:bldP spid="29703" grpId="0"/>
      <p:bldP spid="29704" grpId="0"/>
      <p:bldP spid="297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87784" y="1835621"/>
            <a:ext cx="9070975" cy="5540375"/>
          </a:xfrm>
        </p:spPr>
        <p:txBody>
          <a:bodyPr tIns="52920"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6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ru-RU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ru-RU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indent="-339725" eaLnBrk="1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Председатель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Совета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-339725" eaLnBrk="1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						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РАЙПО</a:t>
            </a:r>
          </a:p>
          <a:p>
            <a:pPr lvl="0" indent="-339725" eaLnBrk="1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Хотынский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А.Н.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indent="-339725" eaLnBrk="1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800" dirty="0"/>
              <a:t>.</a:t>
            </a:r>
            <a:endParaRPr lang="en-GB" sz="1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-144264" y="0"/>
            <a:ext cx="10509259" cy="1655763"/>
            <a:chOff x="-144264" y="0"/>
            <a:chExt cx="10509259" cy="1655763"/>
          </a:xfrm>
        </p:grpSpPr>
        <p:pic>
          <p:nvPicPr>
            <p:cNvPr id="9" name="Picture 5" descr="C:\Users\Alex\Desktop\Презентация\МПС\Логотип МПС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71663" cy="165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413" y="95250"/>
              <a:ext cx="1557337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-144264" y="179437"/>
              <a:ext cx="10509259" cy="10082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Советское районное потребительское </a:t>
              </a:r>
            </a:p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Общество Республики Марий Эл</a:t>
              </a: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0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27025"/>
            <a:ext cx="9066212" cy="12065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Совокупный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6212" cy="4895850"/>
          </a:xfrm>
        </p:spPr>
        <p:txBody>
          <a:bodyPr/>
          <a:lstStyle/>
          <a:p>
            <a:pPr eaLnBrk="1"/>
            <a:endParaRPr lang="ru-RU" smtClean="0"/>
          </a:p>
        </p:txBody>
      </p:sp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287338" y="1763713"/>
          <a:ext cx="9705975" cy="471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4" imgW="9704880" imgH="4716360" progId="">
                  <p:embed/>
                </p:oleObj>
              </mc:Choice>
              <mc:Fallback>
                <p:oleObj r:id="rId4" imgW="9704880" imgH="47163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763713"/>
                        <a:ext cx="9705975" cy="471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431800" y="1655763"/>
            <a:ext cx="9070975" cy="5653088"/>
          </a:xfrm>
        </p:spPr>
        <p:txBody>
          <a:bodyPr tIns="28080" anchor="t"/>
          <a:lstStyle/>
          <a:p>
            <a:pPr marL="571500" indent="-571500" algn="l" eaLnBrk="1">
              <a:lnSpc>
                <a:spcPct val="100000"/>
              </a:lnSpc>
              <a:buClrTx/>
              <a:buSzPct val="50000"/>
              <a:buFont typeface="Wingdings" pitchFamily="2" charset="2"/>
              <a:buChar char="§"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работает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 eaLnBrk="1">
              <a:lnSpc>
                <a:spcPct val="100000"/>
              </a:lnSpc>
              <a:buClrTx/>
              <a:buSzPct val="50000"/>
              <a:buFont typeface="Wingdings" pitchFamily="2" charset="2"/>
              <a:buChar char="§"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молодежи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возрасте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25 %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 eaLnBrk="1">
              <a:lnSpc>
                <a:spcPct val="100000"/>
              </a:lnSpc>
              <a:buClrTx/>
              <a:buSzPct val="50000"/>
              <a:buFont typeface="Wingdings" pitchFamily="2" charset="2"/>
              <a:buChar char="§"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Производительность труда в торговле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тыс. руб. на 1 продавца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 eaLnBrk="1">
              <a:lnSpc>
                <a:spcPct val="100000"/>
              </a:lnSpc>
              <a:buClrTx/>
              <a:buSzPct val="50000"/>
              <a:buFont typeface="Wingdings" pitchFamily="2" charset="2"/>
              <a:buChar char="§"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Торговая сеть -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торговых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точек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них 13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фирменных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минимаркетов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под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брендом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“ОЯР” </a:t>
            </a:r>
          </a:p>
          <a:p>
            <a:pPr algn="l"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44463" y="211138"/>
            <a:ext cx="90709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buClrTx/>
              <a:buFontTx/>
              <a:buNone/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          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-144264" y="0"/>
            <a:ext cx="10509259" cy="1655763"/>
            <a:chOff x="-144264" y="0"/>
            <a:chExt cx="10509259" cy="1655763"/>
          </a:xfrm>
        </p:grpSpPr>
        <p:pic>
          <p:nvPicPr>
            <p:cNvPr id="8" name="Picture 5" descr="C:\Users\Alex\Desktop\Презентация\МПС\Логотип МПС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71663" cy="165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413" y="95250"/>
              <a:ext cx="1557337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-144264" y="179437"/>
              <a:ext cx="10509259" cy="10082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Советское районное потребительское </a:t>
              </a:r>
            </a:p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Общество Республики Марий Эл</a:t>
              </a: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44264" y="0"/>
            <a:ext cx="10509259" cy="1655763"/>
            <a:chOff x="-144264" y="0"/>
            <a:chExt cx="10509259" cy="1655763"/>
          </a:xfrm>
        </p:grpSpPr>
        <p:pic>
          <p:nvPicPr>
            <p:cNvPr id="9" name="Picture 5" descr="C:\Users\Alex\Desktop\Презентация\МПС\Логотип МПС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71663" cy="165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413" y="95250"/>
              <a:ext cx="1557337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-144264" y="179437"/>
              <a:ext cx="10509259" cy="10082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Советское районное потребительское </a:t>
              </a:r>
            </a:p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Общество Республики Марий Эл</a:t>
              </a:r>
            </a:p>
          </p:txBody>
        </p:sp>
      </p:grpSp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92075" y="314325"/>
            <a:ext cx="9069388" cy="12604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2800" dirty="0" smtClean="0"/>
              <a:t>           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395461"/>
            <a:ext cx="975500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956" y="1907629"/>
            <a:ext cx="9576817" cy="31836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Магазин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самообслуживания </a:t>
            </a:r>
          </a:p>
          <a:p>
            <a:pPr algn="ctr"/>
            <a:r>
              <a:rPr lang="ru-RU" sz="54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«ОЯР»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 Советский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2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223838" y="6012085"/>
            <a:ext cx="9540305" cy="935756"/>
          </a:xfrm>
        </p:spPr>
        <p:txBody>
          <a:bodyPr tIns="28080" anchor="t"/>
          <a:lstStyle/>
          <a:p>
            <a:pPr marL="341313" indent="-338138" eaLnBrk="1">
              <a:spcBef>
                <a:spcPts val="1413"/>
              </a:spcBef>
              <a:spcAft>
                <a:spcPts val="75"/>
              </a:spcAft>
              <a:buClrTx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/>
            </a:pP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Торговая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магазина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квадратных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метров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indent="-338138" eaLnBrk="1">
              <a:spcBef>
                <a:spcPts val="1413"/>
              </a:spcBef>
              <a:spcAft>
                <a:spcPts val="75"/>
              </a:spcAft>
              <a:buClrTx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/>
            </a:pP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Штат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магазина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состоит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3400" dirty="0" err="1" smtClean="0">
                <a:latin typeface="Times New Roman" pitchFamily="18" charset="0"/>
                <a:cs typeface="Times New Roman" pitchFamily="18" charset="0"/>
              </a:rPr>
              <a:t>сотрудников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23838" y="295275"/>
            <a:ext cx="8710612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buClrTx/>
              <a:buFontTx/>
              <a:buNone/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           </a:t>
            </a:r>
            <a:endParaRPr lang="en-GB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171514"/>
              </p:ext>
            </p:extLst>
          </p:nvPr>
        </p:nvGraphicFramePr>
        <p:xfrm>
          <a:off x="1079872" y="1217145"/>
          <a:ext cx="7564437" cy="481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r:id="rId4" imgW="4569480" imgH="2518200" progId="">
                  <p:embed/>
                </p:oleObj>
              </mc:Choice>
              <mc:Fallback>
                <p:oleObj r:id="rId4" imgW="4569480" imgH="2518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872" y="1217145"/>
                        <a:ext cx="7564437" cy="481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-144264" y="0"/>
            <a:ext cx="10509259" cy="1655763"/>
            <a:chOff x="-144264" y="0"/>
            <a:chExt cx="10509259" cy="1655763"/>
          </a:xfrm>
        </p:grpSpPr>
        <p:pic>
          <p:nvPicPr>
            <p:cNvPr id="9" name="Picture 5" descr="C:\Users\Alex\Desktop\Презентация\МПС\Логотип МПС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71663" cy="165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413" y="95250"/>
              <a:ext cx="1557337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-144264" y="179437"/>
              <a:ext cx="10509259" cy="10082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Советское районное потребительское </a:t>
              </a:r>
            </a:p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Общество Республики Марий Эл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9909" y="6084093"/>
            <a:ext cx="9840912" cy="12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38138" algn="ctr">
              <a:spcBef>
                <a:spcPts val="1413"/>
              </a:spcBef>
              <a:spcAft>
                <a:spcPts val="75"/>
              </a:spcAft>
              <a:buClrTx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/>
            </a:pPr>
            <a:r>
              <a:rPr lang="en-GB" sz="3400" kern="0" dirty="0" err="1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Товарооборот</a:t>
            </a:r>
            <a:r>
              <a:rPr lang="en-GB" sz="3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400" kern="0" dirty="0" err="1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магазина</a:t>
            </a:r>
            <a:r>
              <a:rPr lang="en-GB" sz="3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400" kern="0" dirty="0" err="1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</a:t>
            </a:r>
            <a:r>
              <a:rPr lang="en-GB" sz="3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6 </a:t>
            </a:r>
            <a:r>
              <a:rPr lang="en-GB" sz="3400" kern="0" dirty="0" err="1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месяцев</a:t>
            </a:r>
            <a:r>
              <a:rPr lang="en-GB" sz="3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400" kern="0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составил</a:t>
            </a:r>
            <a:endParaRPr lang="ru-RU" sz="3400" kern="0" dirty="0" smtClean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1313" lvl="0" indent="-338138" algn="ctr">
              <a:spcBef>
                <a:spcPts val="1413"/>
              </a:spcBef>
              <a:spcAft>
                <a:spcPts val="75"/>
              </a:spcAft>
              <a:buClrTx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/>
            </a:pPr>
            <a:r>
              <a:rPr lang="ru-RU" sz="34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4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6260 </a:t>
            </a:r>
            <a:r>
              <a:rPr lang="en-GB" sz="3400" kern="0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</a:t>
            </a:r>
            <a:r>
              <a:rPr lang="ru-RU" sz="3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en-GB" sz="34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400" kern="0" dirty="0" err="1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руб.Магазин</a:t>
            </a:r>
            <a:r>
              <a:rPr lang="en-GB" sz="3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400" kern="0" dirty="0" err="1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автоматизирован</a:t>
            </a:r>
            <a:r>
              <a:rPr lang="en-GB" sz="3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2014 г.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/>
      <p:bldP spid="9217" grpI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1641475"/>
            <a:ext cx="9070975" cy="5653088"/>
          </a:xfrm>
        </p:spPr>
        <p:txBody>
          <a:bodyPr tIns="28080" anchor="t"/>
          <a:lstStyle/>
          <a:p>
            <a:pPr algn="l"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endParaRPr lang="ru-RU" sz="3100" dirty="0"/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en-GB" sz="4800" dirty="0" err="1" smtClean="0">
                <a:latin typeface="Times New Roman" pitchFamily="18" charset="0"/>
                <a:cs typeface="Times New Roman" pitchFamily="18" charset="0"/>
              </a:rPr>
              <a:t>Автоматизировано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 1С </a:t>
            </a:r>
            <a:r>
              <a:rPr lang="en-GB" sz="4800" dirty="0" err="1">
                <a:latin typeface="Times New Roman" pitchFamily="18" charset="0"/>
                <a:cs typeface="Times New Roman" pitchFamily="18" charset="0"/>
              </a:rPr>
              <a:t>Рарус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>
                <a:latin typeface="Times New Roman" pitchFamily="18" charset="0"/>
                <a:cs typeface="Times New Roman" pitchFamily="18" charset="0"/>
              </a:rPr>
              <a:t>магазинов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985250" algn="l"/>
              </a:tabLst>
              <a:defRPr/>
            </a:pPr>
            <a:r>
              <a:rPr lang="en-GB" sz="4800" dirty="0" err="1"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latin typeface="Times New Roman" pitchFamily="18" charset="0"/>
                <a:cs typeface="Times New Roman" pitchFamily="18" charset="0"/>
              </a:rPr>
              <a:t>товарооборота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4800" dirty="0" err="1">
                <a:latin typeface="Times New Roman" pitchFamily="18" charset="0"/>
                <a:cs typeface="Times New Roman" pitchFamily="18" charset="0"/>
              </a:rPr>
              <a:t>автоматизированных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latin typeface="Times New Roman" pitchFamily="18" charset="0"/>
                <a:cs typeface="Times New Roman" pitchFamily="18" charset="0"/>
              </a:rPr>
              <a:t>магазинов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4800" dirty="0" err="1">
                <a:latin typeface="Times New Roman" pitchFamily="18" charset="0"/>
                <a:cs typeface="Times New Roman" pitchFamily="18" charset="0"/>
              </a:rPr>
              <a:t>общем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 smtClean="0">
                <a:latin typeface="Times New Roman" pitchFamily="18" charset="0"/>
                <a:cs typeface="Times New Roman" pitchFamily="18" charset="0"/>
              </a:rPr>
              <a:t>товарообороте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>
                <a:latin typeface="Times New Roman" pitchFamily="18" charset="0"/>
                <a:cs typeface="Times New Roman" pitchFamily="18" charset="0"/>
              </a:rPr>
              <a:t>60%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44463" y="211138"/>
            <a:ext cx="90709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buClrTx/>
              <a:buFontTx/>
              <a:buNone/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           </a:t>
            </a:r>
            <a:endParaRPr lang="en-GB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44264" y="0"/>
            <a:ext cx="10509259" cy="1655763"/>
            <a:chOff x="-144264" y="0"/>
            <a:chExt cx="10509259" cy="1655763"/>
          </a:xfrm>
        </p:grpSpPr>
        <p:pic>
          <p:nvPicPr>
            <p:cNvPr id="8" name="Picture 5" descr="C:\Users\Alex\Desktop\Презентация\МПС\Логотип МПС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71663" cy="165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413" y="95250"/>
              <a:ext cx="1557337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-144264" y="179437"/>
              <a:ext cx="10509259" cy="10082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Советское районное потребительское </a:t>
              </a:r>
            </a:p>
            <a:p>
              <a:pPr algn="ctr"/>
              <a:r>
                <a:rPr lang="ru-RU" sz="3200" spc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Общество Республики Марий Эл</a:t>
              </a: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1768475"/>
            <a:ext cx="9070975" cy="5018088"/>
          </a:xfrm>
        </p:spPr>
        <p:txBody>
          <a:bodyPr tIns="28080" anchor="t"/>
          <a:lstStyle/>
          <a:p>
            <a:pPr eaLnBrk="1">
              <a:defRPr/>
            </a:pPr>
            <a:endParaRPr lang="ru-RU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92" y="179437"/>
            <a:ext cx="10388231" cy="702911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467469"/>
            <a:ext cx="9070975" cy="1387475"/>
          </a:xfrm>
        </p:spPr>
        <p:txBody>
          <a:bodyPr tIns="28080"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Иновационный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Внедрение системы управления торговой деятельностью, основанной на принципах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категорийного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менеджента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824" y="1979637"/>
            <a:ext cx="9001000" cy="4989513"/>
          </a:xfrm>
        </p:spPr>
        <p:txBody>
          <a:bodyPr/>
          <a:lstStyle/>
          <a:p>
            <a:pPr marL="431800" indent="-320675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ru-RU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-320675" algn="ctr" eaLnBrk="1">
              <a:spcAft>
                <a:spcPts val="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0" indent="-320675" algn="ctr" eaLnBrk="1">
              <a:spcAft>
                <a:spcPts val="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>
              <a:lnSpc>
                <a:spcPct val="100000"/>
              </a:lnSpc>
              <a:spcAft>
                <a:spcPts val="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эффективности торговой деятельности предприятия за счет централизации управления на основе единой ассортиментной матрицы, введения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категорийного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менеджмента и оптимизации взаимодействия с поставщиками.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31800" indent="-320675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829</Words>
  <Application>Microsoft Office PowerPoint</Application>
  <PresentationFormat>Произвольный</PresentationFormat>
  <Paragraphs>176</Paragraphs>
  <Slides>28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 Unicode MS</vt:lpstr>
      <vt:lpstr>Arial</vt:lpstr>
      <vt:lpstr>Times New Roman</vt:lpstr>
      <vt:lpstr>Wingdings</vt:lpstr>
      <vt:lpstr>Тема Office</vt:lpstr>
      <vt:lpstr>Презентация PowerPoint</vt:lpstr>
      <vt:lpstr>  </vt:lpstr>
      <vt:lpstr>Совокупный объем деятельности Советского райпо</vt:lpstr>
      <vt:lpstr>Презентация PowerPoint</vt:lpstr>
      <vt:lpstr>           </vt:lpstr>
      <vt:lpstr>Презентация PowerPoint</vt:lpstr>
      <vt:lpstr>Презентация PowerPoint</vt:lpstr>
      <vt:lpstr>Презентация PowerPoint</vt:lpstr>
      <vt:lpstr>Иновационный проект  “Внедрение системы управления торговой деятельностью, основанной на принципах категорийного менеджента”</vt:lpstr>
      <vt:lpstr>Презентация PowerPoint</vt:lpstr>
      <vt:lpstr>Презентация PowerPoint</vt:lpstr>
      <vt:lpstr>“Внедрение системы управления торговой деятельностью, основанной на принципах категорийного менеджмента”</vt:lpstr>
      <vt:lpstr>Презентация PowerPoint</vt:lpstr>
      <vt:lpstr>Презентация PowerPoint</vt:lpstr>
      <vt:lpstr>Централизация закупочной деятельности на федеральном и региональном уровнях</vt:lpstr>
      <vt:lpstr>Централизация закупочной деятельности на федеральном и региональном уровнях</vt:lpstr>
      <vt:lpstr>Презентация PowerPoint</vt:lpstr>
      <vt:lpstr>Презентация PowerPoint</vt:lpstr>
      <vt:lpstr>Презентация PowerPoint</vt:lpstr>
      <vt:lpstr>“Централизация закупочной деятельности на федеральном и региональном уровнях”</vt:lpstr>
      <vt:lpstr>Важные моменты в реализации проекта:</vt:lpstr>
      <vt:lpstr>Преимущества от централизации закупочной деятельности:</vt:lpstr>
      <vt:lpstr>Преимущества от деятельности Регионального категорийного отдела </vt:lpstr>
      <vt:lpstr>“Централизация закупочной деятельности на федеральном и региональном уровнях”</vt:lpstr>
      <vt:lpstr>Promo - мероприятия</vt:lpstr>
      <vt:lpstr>Программа лояльности для постоянных покупателей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Советское районное потребительское общество Республики Марий Эл</dc:title>
  <dc:creator>Alex</dc:creator>
  <cp:lastModifiedBy>sin01</cp:lastModifiedBy>
  <cp:revision>78</cp:revision>
  <cp:lastPrinted>1601-01-01T00:00:00Z</cp:lastPrinted>
  <dcterms:created xsi:type="dcterms:W3CDTF">2015-08-21T07:36:38Z</dcterms:created>
  <dcterms:modified xsi:type="dcterms:W3CDTF">2015-08-25T06:52:51Z</dcterms:modified>
</cp:coreProperties>
</file>