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88" r:id="rId3"/>
    <p:sldId id="289" r:id="rId4"/>
    <p:sldId id="290" r:id="rId5"/>
    <p:sldId id="291" r:id="rId6"/>
    <p:sldId id="276" r:id="rId7"/>
    <p:sldId id="280" r:id="rId8"/>
    <p:sldId id="292" r:id="rId9"/>
    <p:sldId id="293" r:id="rId10"/>
    <p:sldId id="286" r:id="rId11"/>
  </p:sldIdLst>
  <p:sldSz cx="9144000" cy="5143500" type="screen16x9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CB67F0F-28FA-4409-B78F-26B5CB080154}">
          <p14:sldIdLst>
            <p14:sldId id="273"/>
            <p14:sldId id="265"/>
            <p14:sldId id="280"/>
            <p14:sldId id="286"/>
            <p14:sldId id="276"/>
            <p14:sldId id="285"/>
            <p14:sldId id="268"/>
            <p14:sldId id="274"/>
            <p14:sldId id="287"/>
            <p14:sldId id="281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0704" autoAdjust="0"/>
  </p:normalViewPr>
  <p:slideViewPr>
    <p:cSldViewPr>
      <p:cViewPr>
        <p:scale>
          <a:sx n="100" d="100"/>
          <a:sy n="100" d="100"/>
        </p:scale>
        <p:origin x="-252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854DF42-E246-428E-9FDB-FEB0D552E8F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792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792"/>
            <a:ext cx="2911263" cy="493395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53BB2E1C-D106-4EED-B23D-97FA874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7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6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28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6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6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 и задачи соглашения.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6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6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2E1C-D106-4EED-B23D-97FA87462B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71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39775"/>
            <a:ext cx="657860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96" indent="-2833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378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6730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0082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3432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6784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0136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3487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2E7CF6-DFF5-40A8-9D41-35999F22533C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39775"/>
            <a:ext cx="657860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96" indent="-2833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378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6730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0082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3432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6784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0136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3487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2E7CF6-DFF5-40A8-9D41-35999F22533C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39775"/>
            <a:ext cx="657860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96" indent="-2833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378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6730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0082" indent="-2266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3432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6784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0136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3487" indent="-226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2E7CF6-DFF5-40A8-9D41-35999F22533C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klyuchenko@guit.omskporta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bak@mail.ru" TargetMode="External"/><Relationship Id="rId5" Type="http://schemas.openxmlformats.org/officeDocument/2006/relationships/hyperlink" Target="mailto:serg@sibacc.ru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6016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6141" y="4400677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16013" y="339502"/>
            <a:ext cx="8027987" cy="14196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О СОГЛАШЕНИИ ПО СОЗДАНИЮ ЕДИНОГО НАВИГАЦИОННО-ИНФОРМАЦИОННОГО И КООРДИНАТНО-ВРЕМЕННОГО ПРОСТРАНСТВА НА ТЕРРИТОРИИ СИБИРСКОГО ФЕДЕРАЛЬНОГО ОКРУГА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0538"/>
            <a:ext cx="9151940" cy="5164039"/>
            <a:chOff x="0" y="-20538"/>
            <a:chExt cx="9151940" cy="51640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77" b="6239"/>
            <a:stretch/>
          </p:blipFill>
          <p:spPr>
            <a:xfrm>
              <a:off x="0" y="-20538"/>
              <a:ext cx="9144000" cy="5164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1116015" y="-20240"/>
              <a:ext cx="8035925" cy="5163741"/>
            </a:xfrm>
            <a:prstGeom prst="rect">
              <a:avLst/>
            </a:prstGeom>
            <a:gradFill flip="none" rotWithShape="1">
              <a:gsLst>
                <a:gs pos="5000">
                  <a:srgbClr val="B7F0FF"/>
                </a:gs>
                <a:gs pos="14000">
                  <a:schemeClr val="accent5">
                    <a:tint val="37000"/>
                    <a:satMod val="300000"/>
                  </a:schemeClr>
                </a:gs>
                <a:gs pos="22000">
                  <a:srgbClr val="D0F4FF"/>
                </a:gs>
                <a:gs pos="32000">
                  <a:srgbClr val="DAF7FF"/>
                </a:gs>
                <a:gs pos="53000">
                  <a:schemeClr val="accent5">
                    <a:tint val="15000"/>
                    <a:satMod val="35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6013" y="2139702"/>
            <a:ext cx="8027987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</a:pPr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СПАСИБО ЗА ВНИМАНИЕ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6016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6141" y="4400677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3600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Хронология работы над соглашением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23120" y="411510"/>
            <a:ext cx="7920880" cy="4731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Соглашение о создании единого навигационно-информационного и координатно-временного пространства на территории Сибирского федерального округа инициировано департаментом информатизации и развития телекоммуникационных технологий Новосибирской области  и разработано совместно с Исполнительным комитетом Межрегиональной ассоциации «Сибирское соглашение» и аппаратом полномочного представителя Президента Российской Федерации в Сибирском федеральном округе в целях организации взаимодействия высших исполнительных </a:t>
            </a:r>
            <a:r>
              <a:rPr lang="ru-RU" sz="1500" smtClean="0">
                <a:solidFill>
                  <a:srgbClr val="1C2329"/>
                </a:solidFill>
              </a:rPr>
              <a:t>органов </a:t>
            </a:r>
            <a:r>
              <a:rPr lang="ru-RU" sz="1500" smtClean="0">
                <a:solidFill>
                  <a:srgbClr val="1C2329"/>
                </a:solidFill>
              </a:rPr>
              <a:t>власти субъектов </a:t>
            </a:r>
            <a:r>
              <a:rPr lang="ru-RU" sz="1500" dirty="0" smtClean="0">
                <a:solidFill>
                  <a:srgbClr val="1C2329"/>
                </a:solidFill>
              </a:rPr>
              <a:t>Российской Федерации по решению ряда государственных задач в навигационно-информационной сфере.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В соответствии с пп.2 п.3.3 Протокола совместного заседания Совета при полномочном представителе Президента Российской Федерации в Сибирском федеральном округе и Совета Межрегиональной ассоциации «Сибирское соглашение» от 19 марта 2014 года №24 было принято решение рекомендовать органам высшей исполнительной власти субъектов Сибирского федерального округа принять участие в работе по указанному соглашению.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Информация о ходе работ по подготовке соглашения была представлена временно исполняющим обязанности Губернатора Новосибирской области Городецким В.Ф. на пленарном заседании II Международного форума инновационного развития «</a:t>
            </a:r>
            <a:r>
              <a:rPr lang="ru-RU" sz="1500" dirty="0" err="1" smtClean="0">
                <a:solidFill>
                  <a:srgbClr val="1C2329"/>
                </a:solidFill>
              </a:rPr>
              <a:t>Технопром</a:t>
            </a:r>
            <a:r>
              <a:rPr lang="ru-RU" sz="1500" dirty="0" smtClean="0">
                <a:solidFill>
                  <a:srgbClr val="1C2329"/>
                </a:solidFill>
              </a:rPr>
              <a:t> 2014», прошедшем в г. Новосибирске 5-6 июня 2014 года. Указанная работа получила одобрение присутствующего на форуме Заместителя Председателя Правительства Российской Федерации Рогозина Д.О.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endParaRPr kumimoji="0" lang="en-US" sz="15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6016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6141" y="4400677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3600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Хронология работы над соглашением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23120" y="411510"/>
            <a:ext cx="7920880" cy="4731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9 декабря 2014 года соглашение было одобрено и подписано Новосибирской и Омской областями, выступившими пилотными регионами.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В соответствии с п. 6.5 соглашения оно является открытым для присоединения к нему иных субъектов Российской Федерации Сибирского федерального округа, изъявивших готовность к взаимодействию на изложенных условиях. Присоединение к соглашению осуществляется направлением в письменном виде соответствующего уведомления в адрес первично подписавших соглашение сторон, то есть в адрес высших исполнительных органов власти Новосибирской и Омской областей. С момента получения ими такого уведомления присоединяющийся субъект Российской Федерации приобретает статус участника соглашения.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Информация с предложением присоединиться к соглашению была направлена руководителям высших исполнительных органов власти субъектов Российской Федерации Сибирского федерального округа, а также Тюменской области и Ханты-Мансийского автономного округа – </a:t>
            </a:r>
            <a:r>
              <a:rPr lang="ru-RU" sz="1500" dirty="0" err="1" smtClean="0">
                <a:solidFill>
                  <a:srgbClr val="1C2329"/>
                </a:solidFill>
              </a:rPr>
              <a:t>Югры</a:t>
            </a:r>
            <a:r>
              <a:rPr lang="ru-RU" sz="1500" dirty="0" smtClean="0">
                <a:solidFill>
                  <a:srgbClr val="1C2329"/>
                </a:solidFill>
              </a:rPr>
              <a:t> письмом Председателя Исполнительного комитета  Межрегиональной ассоциации «Сибирское соглашение» от 17 декабря 2014 года №01-389.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500" dirty="0" smtClean="0">
                <a:solidFill>
                  <a:srgbClr val="1C2329"/>
                </a:solidFill>
              </a:rPr>
              <a:t>Во всех регионах назначены ответственные лица. К настоящему времени к соглашению присоединилась Республика Тыва, в ближайшее время ожидается присоединение Алтайского и Забайкальского краев.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endParaRPr kumimoji="0" lang="en-US" sz="15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6016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cs typeface="Arial" charset="0"/>
              </a:rPr>
              <a:t>Единое навигационно-информационное и координатно-временное пространство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2" descr="D:\GoogleDisk\ОГиНС\1. ГЛОНАСС\3.СТП\СФО\ПДБС_Схема_НСО-Омск-Томск-Алтай_уве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0344"/>
            <a:ext cx="5544616" cy="462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1223120" y="627534"/>
            <a:ext cx="7920880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457200">
              <a:buSzPct val="100000"/>
            </a:pPr>
            <a:r>
              <a:rPr lang="ru-RU" sz="1500" dirty="0" smtClean="0">
                <a:solidFill>
                  <a:srgbClr val="1C2329"/>
                </a:solidFill>
              </a:rPr>
              <a:t>Соглашение направлено на организацию межрегионального сотрудничества в целях формирования и развития единого навигационно-информационного и координатно-временного пространства через построение единой сети постоянно-действующих станций точного позиционирования ГЛОНАСС и организацию обмена информацией между ними.</a:t>
            </a:r>
          </a:p>
          <a:p>
            <a:pPr indent="180975" defTabSz="457200">
              <a:spcBef>
                <a:spcPts val="700"/>
              </a:spcBef>
              <a:buSzPct val="100000"/>
            </a:pPr>
            <a:endParaRPr kumimoji="0" lang="en-US" sz="15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616482"/>
            <a:ext cx="237626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зоны покрытия и качества сигнала на границах регионов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259632" y="2643758"/>
            <a:ext cx="2160240" cy="2376263"/>
            <a:chOff x="1360090" y="3695206"/>
            <a:chExt cx="2045862" cy="4453686"/>
          </a:xfrm>
        </p:grpSpPr>
        <p:sp>
          <p:nvSpPr>
            <p:cNvPr id="13" name="Стрелка вверх 12"/>
            <p:cNvSpPr/>
            <p:nvPr/>
          </p:nvSpPr>
          <p:spPr>
            <a:xfrm>
              <a:off x="1360090" y="3695206"/>
              <a:ext cx="2045862" cy="44536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673813" y="6158855"/>
              <a:ext cx="3367272" cy="49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Межрегиональное соглашение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546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6016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  <a:cs typeface="Arial" charset="0"/>
              </a:rPr>
              <a:t>Единое навигационно-информационное и координатно-временное пространство</a:t>
            </a:r>
            <a:endParaRPr lang="ru-RU" sz="22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23120" y="627534"/>
            <a:ext cx="7920880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457200">
              <a:buSzPct val="100000"/>
            </a:pPr>
            <a:r>
              <a:rPr lang="ru-RU" sz="1500" dirty="0" smtClean="0">
                <a:solidFill>
                  <a:srgbClr val="1C2329"/>
                </a:solidFill>
              </a:rPr>
              <a:t>За счет создания единой сети постоянно действующих станций точного позиционирования ГЛОНАСС погрешность измерений уменьшается с нескольких метров до нескольких сантиметров.</a:t>
            </a:r>
          </a:p>
          <a:p>
            <a:pPr defTabSz="457200">
              <a:buSzPct val="100000"/>
            </a:pPr>
            <a:r>
              <a:rPr lang="ru-RU" sz="1500" dirty="0" smtClean="0">
                <a:solidFill>
                  <a:srgbClr val="1C2329"/>
                </a:solidFill>
              </a:rPr>
              <a:t>Создание единого пространства на всей территории Сибирского федерального округа позволит увеличить зону покрытия, качество сигнала и его точность на границе регионов за счет использования базовых станций, физически находящихся на территории соседнего региона.</a:t>
            </a:r>
          </a:p>
          <a:p>
            <a:pPr defTabSz="457200">
              <a:buSzPct val="100000"/>
            </a:pPr>
            <a:endParaRPr lang="en-US" sz="15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r>
              <a:rPr lang="ru-RU" sz="1500" dirty="0" smtClean="0">
                <a:solidFill>
                  <a:srgbClr val="1C2329"/>
                </a:solidFill>
              </a:rPr>
              <a:t>В настоящее время в ходе работ по соглашению уже организован обмен сигналами постоянно действующих станций точного позиционирования ГЛОНАСС в граничных районах Новосибирской и Омской областей. Идет работа по интеграции со станциями Алтайского края.</a:t>
            </a:r>
          </a:p>
          <a:p>
            <a:pPr defTabSz="457200">
              <a:buSzPct val="100000"/>
            </a:pPr>
            <a:endParaRPr lang="ru-RU" sz="15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r>
              <a:rPr lang="ru-RU" sz="1500" b="1" dirty="0" smtClean="0">
                <a:solidFill>
                  <a:srgbClr val="FF0000"/>
                </a:solidFill>
              </a:rPr>
              <a:t>Указанная работа не требует дополнительных бюджетных затрат регионов, но при этом дает возможность увеличить зону покрытия сигналами высокоточного позиционирования и качество сигнала за счет использования базовых станций, физически находящихся на территории соседнего региона.</a:t>
            </a:r>
          </a:p>
          <a:p>
            <a:pPr defTabSz="457200">
              <a:buSzPct val="100000"/>
            </a:pPr>
            <a:endParaRPr lang="ru-RU" sz="15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r>
              <a:rPr lang="ru-RU" sz="1500" dirty="0" smtClean="0">
                <a:solidFill>
                  <a:srgbClr val="1C2329"/>
                </a:solidFill>
              </a:rPr>
              <a:t>Успешное создание единой сети постоянно действующих станций точного позиционирования ГЛОНАСС может впоследствии привезти к отказу от пунктов государственной геодезической сети и не тратить средства на их поддержание и назревающие работы по их </a:t>
            </a:r>
            <a:r>
              <a:rPr lang="ru-RU" sz="1500" dirty="0" err="1" smtClean="0">
                <a:solidFill>
                  <a:srgbClr val="1C2329"/>
                </a:solidFill>
              </a:rPr>
              <a:t>перепривязке</a:t>
            </a:r>
            <a:r>
              <a:rPr lang="ru-RU" sz="1500" dirty="0" smtClean="0">
                <a:solidFill>
                  <a:srgbClr val="1C232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46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4" y="0"/>
            <a:ext cx="8027987" cy="4855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buFont typeface="Arial" charset="0"/>
            </a:pPr>
            <a:r>
              <a:rPr lang="ru-RU" sz="2200" b="1" dirty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Решение проблемы пунктов Государственной геодезической сети (ГГС)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9543"/>
            <a:ext cx="4608512" cy="4104456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Пункты ГГС на местности оформляются геодезическими знаками, обычно из металла или дерева.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indent="-180000" algn="just">
              <a:defRPr/>
            </a:pPr>
            <a:r>
              <a:rPr lang="ru-RU" sz="1800" dirty="0" smtClean="0"/>
              <a:t>Сеть создавалась различными ведомствами и организациями на протяжении последних 70-ти лет.</a:t>
            </a:r>
          </a:p>
          <a:p>
            <a:pPr indent="-180000" algn="just">
              <a:defRPr/>
            </a:pPr>
            <a:r>
              <a:rPr lang="ru-RU" sz="1800" dirty="0" smtClean="0"/>
              <a:t>Несмотря на охрану со стороны государства </a:t>
            </a:r>
            <a:r>
              <a:rPr lang="ru-RU" sz="1800" b="1" dirty="0" smtClean="0">
                <a:solidFill>
                  <a:srgbClr val="FF0000"/>
                </a:solidFill>
              </a:rPr>
              <a:t>значительная часть пунктов утрачена в силу различных причин</a:t>
            </a:r>
            <a:r>
              <a:rPr lang="ru-RU" sz="1800" dirty="0" smtClean="0"/>
              <a:t>.</a:t>
            </a:r>
          </a:p>
          <a:p>
            <a:pPr indent="-180000" algn="just">
              <a:defRPr/>
            </a:pPr>
            <a:r>
              <a:rPr lang="ru-RU" sz="1800" dirty="0" smtClean="0"/>
              <a:t>Пункты привязаны в основном в системе геодезических координат СК-42, СК-95, что требует их </a:t>
            </a:r>
            <a:r>
              <a:rPr lang="ru-RU" sz="1800" dirty="0" err="1" smtClean="0"/>
              <a:t>перепривязки</a:t>
            </a:r>
            <a:r>
              <a:rPr lang="ru-RU" sz="1800" dirty="0" smtClean="0"/>
              <a:t> до 1 января 2017 года.</a:t>
            </a:r>
          </a:p>
          <a:p>
            <a:pPr indent="-180000" algn="just">
              <a:defRPr/>
            </a:pPr>
            <a:r>
              <a:rPr lang="ru-RU" sz="1800" dirty="0" smtClean="0"/>
              <a:t>Только в Новосибирской области </a:t>
            </a:r>
            <a:r>
              <a:rPr lang="ru-RU" sz="1800" b="1" dirty="0" smtClean="0">
                <a:solidFill>
                  <a:srgbClr val="FF0000"/>
                </a:solidFill>
              </a:rPr>
              <a:t>9066</a:t>
            </a:r>
            <a:r>
              <a:rPr lang="ru-RU" sz="1800" b="1" dirty="0" smtClean="0"/>
              <a:t> </a:t>
            </a:r>
            <a:r>
              <a:rPr lang="ru-RU" sz="1800" dirty="0" smtClean="0"/>
              <a:t>пунктов 1-4 класса и 1-2 разряда.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В связи с этим плотность пунктов является недостаточной, а точность построения на их основе координатного пространства традиционными методами не удовлетворяет современным требованиям, создает трудности при проведении геодезических и кадастровых работ.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Универсальное решение проблемы – использование сети постоянно действующих станций точного позиционирования ГЛОНАСС.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5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5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50" dirty="0" smtClean="0"/>
          </a:p>
        </p:txBody>
      </p:sp>
      <p:pic>
        <p:nvPicPr>
          <p:cNvPr id="10244" name="Picture 2" descr="C:\Users\SergVNov\Google Диск\ОГиНС\temp\0. Доклады и презентации\20130831 Губернатору\IMG_02092013_0922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99" t="6641" r="25047" b="17091"/>
          <a:stretch>
            <a:fillRect/>
          </a:stretch>
        </p:blipFill>
        <p:spPr bwMode="auto">
          <a:xfrm>
            <a:off x="7183943" y="3003798"/>
            <a:ext cx="196005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SergVNov\Google Диск\ОГиНС\temp\0. Доклады и презентации\20130831 Губернатору\IMG_02092013_09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1" t="20160" r="25925" b="22539"/>
          <a:stretch>
            <a:fillRect/>
          </a:stretch>
        </p:blipFill>
        <p:spPr bwMode="auto">
          <a:xfrm>
            <a:off x="5868144" y="3003798"/>
            <a:ext cx="18907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SergVNov\Google Диск\ОГиНС\temp\0. Доклады и презентации\20130831 Губернатору\krasnoya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81038"/>
            <a:ext cx="3275856" cy="23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7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116016" y="1"/>
            <a:ext cx="8027987" cy="555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>
              <a:buFont typeface="Arial" charset="0"/>
            </a:pP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Переход на единую систему координат</a:t>
            </a:r>
            <a:endParaRPr lang="ru-RU" sz="20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9351" y="728628"/>
            <a:ext cx="7994650" cy="4421323"/>
          </a:xfrm>
          <a:noFill/>
        </p:spPr>
      </p:pic>
      <p:sp>
        <p:nvSpPr>
          <p:cNvPr id="16" name="Скругленный прямоугольник 14"/>
          <p:cNvSpPr/>
          <p:nvPr/>
        </p:nvSpPr>
        <p:spPr bwMode="auto">
          <a:xfrm>
            <a:off x="1259632" y="771550"/>
            <a:ext cx="6103390" cy="1512168"/>
          </a:xfrm>
          <a:prstGeom prst="roundRect">
            <a:avLst>
              <a:gd name="adj" fmla="val 13918"/>
            </a:avLst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glow rad="50800">
              <a:srgbClr val="00B0F0">
                <a:alpha val="21000"/>
              </a:srgbClr>
            </a:glow>
            <a:outerShdw blurRad="317500" dir="2700000" algn="ctr">
              <a:schemeClr val="tx2">
                <a:lumMod val="20000"/>
                <a:lumOff val="80000"/>
                <a:alpha val="43000"/>
              </a:scheme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legacyWirefram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4224"/>
            <a:ext cx="1411189" cy="15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771800" y="2427734"/>
            <a:ext cx="6175398" cy="1576695"/>
            <a:chOff x="6238528" y="-1614441"/>
            <a:chExt cx="3204390" cy="3236152"/>
          </a:xfrm>
        </p:grpSpPr>
        <p:sp>
          <p:nvSpPr>
            <p:cNvPr id="18" name="Скругленный прямоугольник 14"/>
            <p:cNvSpPr/>
            <p:nvPr/>
          </p:nvSpPr>
          <p:spPr bwMode="auto">
            <a:xfrm>
              <a:off x="6238528" y="-1614441"/>
              <a:ext cx="3167025" cy="3236152"/>
            </a:xfrm>
            <a:prstGeom prst="roundRect">
              <a:avLst>
                <a:gd name="adj" fmla="val 13918"/>
              </a:avLst>
            </a:prstGeom>
            <a:solidFill>
              <a:srgbClr val="0070C0"/>
            </a:solidFill>
            <a:ln w="34925">
              <a:solidFill>
                <a:srgbClr val="FFFFFF"/>
              </a:solidFill>
            </a:ln>
            <a:effectLst>
              <a:glow rad="50800">
                <a:srgbClr val="00B0F0">
                  <a:alpha val="21000"/>
                </a:srgbClr>
              </a:glow>
              <a:outerShdw blurRad="317500" dir="2700000" algn="ctr">
                <a:schemeClr val="tx2">
                  <a:lumMod val="20000"/>
                  <a:lumOff val="80000"/>
                  <a:alpha val="43000"/>
                </a:scheme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8100" prstMaterial="legacyWireframe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1"/>
            <p:cNvSpPr>
              <a:spLocks noChangeArrowheads="1"/>
            </p:cNvSpPr>
            <p:nvPr/>
          </p:nvSpPr>
          <p:spPr bwMode="auto">
            <a:xfrm>
              <a:off x="6275893" y="-1614441"/>
              <a:ext cx="3167025" cy="322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ru-RU" sz="1500" b="1" dirty="0" smtClean="0">
                  <a:solidFill>
                    <a:schemeClr val="tx2"/>
                  </a:solidFill>
                  <a:latin typeface="+mj-lt"/>
                </a:rPr>
                <a:t>Опыт Новосибирской области:</a:t>
              </a:r>
            </a:p>
            <a:p>
              <a:pPr algn="just">
                <a:spcBef>
                  <a:spcPct val="20000"/>
                </a:spcBef>
              </a:pPr>
              <a:r>
                <a:rPr lang="ru-RU" sz="1500" b="1" dirty="0" smtClean="0">
                  <a:solidFill>
                    <a:schemeClr val="tx2"/>
                  </a:solidFill>
                  <a:latin typeface="+mj-lt"/>
                </a:rPr>
                <a:t>В </a:t>
              </a:r>
              <a:r>
                <a:rPr lang="ru-RU" sz="1500" b="1" dirty="0">
                  <a:solidFill>
                    <a:schemeClr val="tx2"/>
                  </a:solidFill>
                  <a:latin typeface="+mj-lt"/>
                </a:rPr>
                <a:t>2012 году на территории области </a:t>
              </a:r>
              <a:r>
                <a:rPr lang="ru-RU" sz="1500" b="1" dirty="0" smtClean="0">
                  <a:solidFill>
                    <a:schemeClr val="tx2"/>
                  </a:solidFill>
                  <a:latin typeface="+mj-lt"/>
                </a:rPr>
                <a:t>принята единая система координат, которая заменила 212 локальных систем.</a:t>
              </a:r>
            </a:p>
            <a:p>
              <a:pPr algn="just">
                <a:spcBef>
                  <a:spcPct val="20000"/>
                </a:spcBef>
              </a:pPr>
              <a:r>
                <a:rPr lang="ru-RU" sz="1500" b="1" dirty="0" smtClean="0">
                  <a:solidFill>
                    <a:schemeClr val="tx2"/>
                  </a:solidFill>
                  <a:latin typeface="+mj-lt"/>
                </a:rPr>
                <a:t>В 2012 - 2013 годах с помощью 31 постоянно действующей станции точного позиционирования ГЛОНАСС обеспечено покрытие экономически освоенной территории области.</a:t>
              </a:r>
              <a:endParaRPr lang="ru-RU" sz="15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259634" y="774683"/>
            <a:ext cx="61033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Постановление Правительства Российской Федерации от 28 декабря 2012 </a:t>
            </a:r>
            <a:r>
              <a:rPr lang="ru-RU" sz="1500" b="1" smtClean="0">
                <a:solidFill>
                  <a:schemeClr val="tx2"/>
                </a:solidFill>
                <a:latin typeface="+mj-lt"/>
              </a:rPr>
              <a:t>года №1463 «О </a:t>
            </a: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единых государственных системах координат» устанавливает к качестве единых государственных систем координат ГСК-2011 и ПЗ-90.11. При осуществлении геодезических и картографических работ переход на ГСК-2011 необходимо осуществить до 1 января 2017 года.</a:t>
            </a:r>
            <a:endParaRPr lang="ru-RU" sz="15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116016" y="1"/>
            <a:ext cx="8027987" cy="555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>
              <a:buFont typeface="Arial" charset="0"/>
            </a:pP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Другие перспективные направления</a:t>
            </a:r>
            <a:endParaRPr lang="ru-RU" sz="20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223120" y="576064"/>
            <a:ext cx="7920880" cy="915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457200">
              <a:spcBef>
                <a:spcPts val="700"/>
              </a:spcBef>
              <a:buSzPct val="100000"/>
            </a:pPr>
            <a:r>
              <a:rPr lang="ru-RU" sz="1400" dirty="0" smtClean="0">
                <a:solidFill>
                  <a:srgbClr val="1C2329"/>
                </a:solidFill>
              </a:rPr>
              <a:t>По мере построения единой сети постоянно-действующих станций точного позиционирования ГЛОНАСС будет сформировано единое навигационно-информационное и координатно-временное пространство Сибирского федерального округа, решающее не только проблемы пунктов Государственной геодезической сети, но и ряд других задач:</a:t>
            </a:r>
            <a:endParaRPr kumimoji="0" lang="en-US" sz="14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223120" y="1512168"/>
            <a:ext cx="5437112" cy="3579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400" dirty="0" smtClean="0">
                <a:solidFill>
                  <a:srgbClr val="1C2329"/>
                </a:solidFill>
              </a:rPr>
              <a:t>Мониторинг транспортных средств с использованием высокоточной навигации для обеспечения безопасности дорожного движения. Высокоточная навигация позволяет осуществлять мониторинг транспорта в городских условиях с точностью 15-25 см, что позволяет отслеживать нахождения транспорта в пределах полосы, в зоне действия дорожных знаков и т.п.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400" dirty="0" smtClean="0">
                <a:solidFill>
                  <a:srgbClr val="1C2329"/>
                </a:solidFill>
              </a:rPr>
              <a:t>Деформационный мониторинг мостов и иных инфраструктурных сооружений.</a:t>
            </a:r>
          </a:p>
          <a:p>
            <a:pPr indent="180975" defTabSz="457200">
              <a:spcBef>
                <a:spcPts val="700"/>
              </a:spcBef>
              <a:buSzPct val="100000"/>
              <a:buBlip>
                <a:blip r:embed="rId4"/>
              </a:buBlip>
            </a:pPr>
            <a:r>
              <a:rPr lang="ru-RU" sz="1400" dirty="0" smtClean="0">
                <a:solidFill>
                  <a:srgbClr val="1C2329"/>
                </a:solidFill>
              </a:rPr>
              <a:t>Использование высокоточных приложений глобальных навигационных спутниковых систем для освоения высокоточных технологий земледелия, что позволит повысить урожайность с одновременным уменьшением химической нагрузки на почву. Эффективность внедрения новых технологий в части экономии расходов на горюче-смазочные материалы и удобрения демонстрируют ряд предприятий, уже использующих систему ГЛОНАСС в этих целях. </a:t>
            </a:r>
            <a:endParaRPr kumimoji="0" lang="en-US" sz="14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4" name="Picture 2" descr="C:\Users\dmn\Documents\Leica_NRS\Images Library\Agriculture\iStock_000005484965Medium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906" y="3291831"/>
            <a:ext cx="2755094" cy="18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63638"/>
            <a:ext cx="2483768" cy="1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57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116015" y="-20240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116016" y="1"/>
            <a:ext cx="8027987" cy="555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>
              <a:buFont typeface="Arial" charset="0"/>
            </a:pP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  <a:ea typeface="+mn-ea"/>
                <a:cs typeface="Arial" charset="0"/>
              </a:rPr>
              <a:t>Контакты</a:t>
            </a:r>
            <a:endParaRPr lang="ru-RU" sz="2000" b="1" dirty="0">
              <a:solidFill>
                <a:srgbClr val="144858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223120" y="576064"/>
            <a:ext cx="7920880" cy="483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457200">
              <a:spcBef>
                <a:spcPts val="700"/>
              </a:spcBef>
              <a:buSzPct val="100000"/>
            </a:pPr>
            <a:r>
              <a:rPr lang="ru-RU" sz="1400" dirty="0" smtClean="0">
                <a:solidFill>
                  <a:srgbClr val="1C2329"/>
                </a:solidFill>
              </a:rPr>
              <a:t>Предложение представителям регионов – членам координационного совета принять активное участие в работе по соглашению.</a:t>
            </a:r>
            <a:endParaRPr kumimoji="0" lang="en-US" sz="14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223120" y="1728192"/>
            <a:ext cx="7597352" cy="257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180975" defTabSz="457200">
              <a:buSzPct val="100000"/>
              <a:buBlip>
                <a:blip r:embed="rId4"/>
              </a:buBlip>
            </a:pPr>
            <a:r>
              <a:rPr lang="ru-RU" sz="1400" dirty="0" smtClean="0">
                <a:solidFill>
                  <a:srgbClr val="1C2329"/>
                </a:solidFill>
              </a:rPr>
              <a:t>Шубин Сергей Аркадьевич – директор департамента информационных технологий и связи Исполнительного комитета Межрегиональной ассоциации «Сибирское соглашение»</a:t>
            </a:r>
          </a:p>
          <a:p>
            <a:pPr defTabSz="457200">
              <a:buSzPct val="100000"/>
            </a:pPr>
            <a:r>
              <a:rPr lang="ru-RU" sz="1400" dirty="0" smtClean="0">
                <a:solidFill>
                  <a:srgbClr val="1C2329"/>
                </a:solidFill>
              </a:rPr>
              <a:t>т. (383) 223-97-34, +7-913-914-32-40, </a:t>
            </a:r>
            <a:r>
              <a:rPr lang="en-US" sz="1400" dirty="0" smtClean="0">
                <a:solidFill>
                  <a:srgbClr val="1C2329"/>
                </a:solidFill>
                <a:hlinkClick r:id="rId5"/>
              </a:rPr>
              <a:t>serg@sibacc.ru</a:t>
            </a:r>
            <a:endParaRPr lang="ru-RU" sz="14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endParaRPr lang="ru-RU" sz="1400" dirty="0" smtClean="0">
              <a:solidFill>
                <a:srgbClr val="1C2329"/>
              </a:solidFill>
            </a:endParaRPr>
          </a:p>
          <a:p>
            <a:pPr indent="180975" defTabSz="457200">
              <a:buSzPct val="100000"/>
              <a:buBlip>
                <a:blip r:embed="rId4"/>
              </a:buBlip>
            </a:pPr>
            <a:r>
              <a:rPr lang="ru-RU" sz="1400" dirty="0" smtClean="0">
                <a:solidFill>
                  <a:srgbClr val="1C2329"/>
                </a:solidFill>
              </a:rPr>
              <a:t>Новиков Сергей Владимирович – руководитель ГБУ Новосибирской области «Центр навигационных и </a:t>
            </a:r>
            <a:r>
              <a:rPr lang="ru-RU" sz="1400" dirty="0" err="1" smtClean="0">
                <a:solidFill>
                  <a:srgbClr val="1C2329"/>
                </a:solidFill>
              </a:rPr>
              <a:t>геоинформационных</a:t>
            </a:r>
            <a:r>
              <a:rPr lang="ru-RU" sz="1400" dirty="0" smtClean="0">
                <a:solidFill>
                  <a:srgbClr val="1C2329"/>
                </a:solidFill>
              </a:rPr>
              <a:t> технологий Новосибирской области»</a:t>
            </a:r>
          </a:p>
          <a:p>
            <a:pPr defTabSz="457200">
              <a:buSzPct val="100000"/>
            </a:pPr>
            <a:r>
              <a:rPr lang="ru-RU" sz="1400" dirty="0" smtClean="0">
                <a:solidFill>
                  <a:srgbClr val="1C2329"/>
                </a:solidFill>
              </a:rPr>
              <a:t>т. +7-913-985-62-59, </a:t>
            </a:r>
            <a:r>
              <a:rPr lang="en-US" sz="1400" dirty="0" smtClean="0">
                <a:solidFill>
                  <a:srgbClr val="1C2329"/>
                </a:solidFill>
                <a:hlinkClick r:id="rId6"/>
              </a:rPr>
              <a:t>nobak@mail.ru</a:t>
            </a:r>
            <a:endParaRPr lang="ru-RU" sz="14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endParaRPr lang="ru-RU" sz="1400" dirty="0" smtClean="0">
              <a:solidFill>
                <a:srgbClr val="1C2329"/>
              </a:solidFill>
            </a:endParaRPr>
          </a:p>
          <a:p>
            <a:pPr indent="180975" defTabSz="457200">
              <a:buSzPct val="100000"/>
              <a:buBlip>
                <a:blip r:embed="rId4"/>
              </a:buBlip>
            </a:pPr>
            <a:r>
              <a:rPr lang="ru-RU" sz="1400" dirty="0" err="1" smtClean="0">
                <a:solidFill>
                  <a:srgbClr val="1C2329"/>
                </a:solidFill>
              </a:rPr>
              <a:t>Ключенко</a:t>
            </a:r>
            <a:r>
              <a:rPr lang="ru-RU" sz="1400" dirty="0" smtClean="0">
                <a:solidFill>
                  <a:srgbClr val="1C2329"/>
                </a:solidFill>
              </a:rPr>
              <a:t> Андрей Александрович – заместитель начальника главного управления информационных технологий Омской области</a:t>
            </a:r>
          </a:p>
          <a:p>
            <a:pPr defTabSz="457200">
              <a:buSzPct val="100000"/>
            </a:pPr>
            <a:r>
              <a:rPr lang="ru-RU" sz="1400" dirty="0" smtClean="0">
                <a:solidFill>
                  <a:srgbClr val="1C2329"/>
                </a:solidFill>
              </a:rPr>
              <a:t>т</a:t>
            </a:r>
            <a:r>
              <a:rPr kumimoji="0" lang="ru-RU" sz="1400" b="0" i="0" u="none" strike="noStrike" kern="1200" spc="0" normalizeH="0" baseline="0" noProof="0" dirty="0" smtClean="0">
                <a:ln>
                  <a:noFill/>
                </a:ln>
                <a:solidFill>
                  <a:srgbClr val="1C2329"/>
                </a:solidFill>
                <a:effectLst/>
                <a:uLnTx/>
                <a:uFillTx/>
                <a:ea typeface="+mn-ea"/>
                <a:cs typeface="+mn-cs"/>
              </a:rPr>
              <a:t>.  (381-2) 770-488, +7-913-970-46-21, </a:t>
            </a:r>
            <a:r>
              <a:rPr lang="en-US" sz="1400" dirty="0" smtClean="0">
                <a:solidFill>
                  <a:srgbClr val="1C2329"/>
                </a:solidFill>
                <a:hlinkClick r:id="rId7"/>
              </a:rPr>
              <a:t>klyuchenko@guit.omskportal.ru</a:t>
            </a:r>
            <a:endParaRPr lang="ru-RU" sz="1400" dirty="0" smtClean="0">
              <a:solidFill>
                <a:srgbClr val="1C2329"/>
              </a:solidFill>
            </a:endParaRPr>
          </a:p>
          <a:p>
            <a:pPr defTabSz="457200">
              <a:buSzPct val="100000"/>
            </a:pPr>
            <a:endParaRPr kumimoji="0" lang="en-US" sz="1400" b="0" i="0" u="none" strike="noStrike" kern="1200" spc="0" normalizeH="0" baseline="0" noProof="0" dirty="0" smtClean="0">
              <a:ln>
                <a:noFill/>
              </a:ln>
              <a:solidFill>
                <a:srgbClr val="1C232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738</Words>
  <Application>Microsoft Office PowerPoint</Application>
  <PresentationFormat>Экран (16:9)</PresentationFormat>
  <Paragraphs>67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СОГЛАШЕНИИ ПО СОЗДАНИЮ ЕДИНОГО НАВИГАЦИОННО-ИНФОРМАЦИОННОГО И КООРДИНАТНО-ВРЕМЕННОГО ПРОСТРАНСТВА НА ТЕРРИТОРИИ СИБИРСКОГО ФЕДЕРАЛЬНОГО ОКРУГА</vt:lpstr>
      <vt:lpstr>Хронология работы над соглашением</vt:lpstr>
      <vt:lpstr>Хронология работы над соглашением</vt:lpstr>
      <vt:lpstr>Единое навигационно-информационное и координатно-временное пространство</vt:lpstr>
      <vt:lpstr>Единое навигационно-информационное и координатно-временное пространство</vt:lpstr>
      <vt:lpstr>Решение проблемы пунктов Государственной геодезической сети (ГГС)</vt:lpstr>
      <vt:lpstr>Переход на единую систему координат</vt:lpstr>
      <vt:lpstr>Другие перспективные направления</vt:lpstr>
      <vt:lpstr>Контакты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</cp:lastModifiedBy>
  <cp:revision>157</cp:revision>
  <cp:lastPrinted>2014-03-14T09:00:49Z</cp:lastPrinted>
  <dcterms:created xsi:type="dcterms:W3CDTF">2014-03-13T04:36:45Z</dcterms:created>
  <dcterms:modified xsi:type="dcterms:W3CDTF">2015-02-05T09:02:11Z</dcterms:modified>
</cp:coreProperties>
</file>