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49" r:id="rId3"/>
    <p:sldId id="452" r:id="rId4"/>
    <p:sldId id="451" r:id="rId5"/>
    <p:sldId id="421" r:id="rId6"/>
    <p:sldId id="422" r:id="rId7"/>
    <p:sldId id="423" r:id="rId8"/>
    <p:sldId id="434" r:id="rId9"/>
    <p:sldId id="453" r:id="rId10"/>
    <p:sldId id="439" r:id="rId11"/>
    <p:sldId id="454" r:id="rId12"/>
    <p:sldId id="455" r:id="rId13"/>
    <p:sldId id="426" r:id="rId14"/>
    <p:sldId id="438" r:id="rId15"/>
    <p:sldId id="440" r:id="rId16"/>
    <p:sldId id="442" r:id="rId17"/>
    <p:sldId id="436" r:id="rId18"/>
    <p:sldId id="429" r:id="rId19"/>
    <p:sldId id="443" r:id="rId20"/>
    <p:sldId id="445" r:id="rId21"/>
    <p:sldId id="411" r:id="rId22"/>
    <p:sldId id="396" r:id="rId23"/>
    <p:sldId id="386" r:id="rId24"/>
    <p:sldId id="425" r:id="rId25"/>
    <p:sldId id="447" r:id="rId26"/>
    <p:sldId id="428" r:id="rId27"/>
    <p:sldId id="457" r:id="rId28"/>
    <p:sldId id="458" r:id="rId29"/>
    <p:sldId id="459" r:id="rId30"/>
    <p:sldId id="456" r:id="rId3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5CA6DE"/>
    <a:srgbClr val="0025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2" autoAdjust="0"/>
    <p:restoredTop sz="88447" autoAdjust="0"/>
  </p:normalViewPr>
  <p:slideViewPr>
    <p:cSldViewPr>
      <p:cViewPr>
        <p:scale>
          <a:sx n="85" d="100"/>
          <a:sy n="85" d="100"/>
        </p:scale>
        <p:origin x="-2352" y="-9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05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CD2F8C-9981-4B90-AFFD-911D59F12A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708378-8479-4639-8D4E-723604978FEA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Власть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8F87853-01FE-45E1-A07C-CC66102649A0}" type="parTrans" cxnId="{07FD9D65-7013-4A32-9CAF-E0FA1876AD7A}">
      <dgm:prSet/>
      <dgm:spPr/>
      <dgm:t>
        <a:bodyPr/>
        <a:lstStyle/>
        <a:p>
          <a:endParaRPr lang="ru-RU" sz="1400"/>
        </a:p>
      </dgm:t>
    </dgm:pt>
    <dgm:pt modelId="{0FC64C9E-D75C-48B7-8EC5-533A69B0DF6C}" type="sibTrans" cxnId="{07FD9D65-7013-4A32-9CAF-E0FA1876AD7A}">
      <dgm:prSet/>
      <dgm:spPr/>
      <dgm:t>
        <a:bodyPr/>
        <a:lstStyle/>
        <a:p>
          <a:endParaRPr lang="ru-RU" sz="1400"/>
        </a:p>
      </dgm:t>
    </dgm:pt>
    <dgm:pt modelId="{182CA7ED-2FF4-46D9-B5C4-B5CAF150A4D3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Наука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3929977-1941-4ED4-9B4A-E5BEB5C1CC32}" type="parTrans" cxnId="{6A3A6EEB-A748-451E-9935-3FE3C61989D4}">
      <dgm:prSet/>
      <dgm:spPr/>
      <dgm:t>
        <a:bodyPr/>
        <a:lstStyle/>
        <a:p>
          <a:endParaRPr lang="ru-RU" sz="1400"/>
        </a:p>
      </dgm:t>
    </dgm:pt>
    <dgm:pt modelId="{DD8295C5-FC29-4206-9D4A-AF8C407CC92B}" type="sibTrans" cxnId="{6A3A6EEB-A748-451E-9935-3FE3C61989D4}">
      <dgm:prSet/>
      <dgm:spPr/>
      <dgm:t>
        <a:bodyPr/>
        <a:lstStyle/>
        <a:p>
          <a:endParaRPr lang="ru-RU" sz="1400"/>
        </a:p>
      </dgm:t>
    </dgm:pt>
    <dgm:pt modelId="{9BB78AA7-CC25-4AB7-A6CD-07459EC91918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Бизнес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3BECF887-E314-4B0F-B1C7-F445984BB7C6}" type="parTrans" cxnId="{D31DA78A-A0D9-4DBD-A41C-08C38BFF333E}">
      <dgm:prSet/>
      <dgm:spPr/>
      <dgm:t>
        <a:bodyPr/>
        <a:lstStyle/>
        <a:p>
          <a:endParaRPr lang="ru-RU" sz="1400"/>
        </a:p>
      </dgm:t>
    </dgm:pt>
    <dgm:pt modelId="{DDD6075E-5198-4278-A4C2-94DCF0E8391C}" type="sibTrans" cxnId="{D31DA78A-A0D9-4DBD-A41C-08C38BFF333E}">
      <dgm:prSet/>
      <dgm:spPr/>
      <dgm:t>
        <a:bodyPr/>
        <a:lstStyle/>
        <a:p>
          <a:endParaRPr lang="ru-RU" sz="1400"/>
        </a:p>
      </dgm:t>
    </dgm:pt>
    <dgm:pt modelId="{2E9F25D5-3EF5-43C8-A340-3D816982979C}" type="pres">
      <dgm:prSet presAssocID="{89CD2F8C-9981-4B90-AFFD-911D59F12A35}" presName="CompostProcess" presStyleCnt="0">
        <dgm:presLayoutVars>
          <dgm:dir/>
          <dgm:resizeHandles val="exact"/>
        </dgm:presLayoutVars>
      </dgm:prSet>
      <dgm:spPr/>
    </dgm:pt>
    <dgm:pt modelId="{0361AEE9-C3ED-4D0A-BF3E-540D52200BE2}" type="pres">
      <dgm:prSet presAssocID="{89CD2F8C-9981-4B90-AFFD-911D59F12A35}" presName="arrow" presStyleLbl="bgShp" presStyleIdx="0" presStyleCnt="1" custScaleX="90658"/>
      <dgm:spPr/>
    </dgm:pt>
    <dgm:pt modelId="{CF1D700C-CE7C-45DA-B676-D0EF71D28879}" type="pres">
      <dgm:prSet presAssocID="{89CD2F8C-9981-4B90-AFFD-911D59F12A35}" presName="linearProcess" presStyleCnt="0"/>
      <dgm:spPr/>
    </dgm:pt>
    <dgm:pt modelId="{70B98D45-BB88-44BB-B46C-F41A852607F7}" type="pres">
      <dgm:prSet presAssocID="{0B708378-8479-4639-8D4E-723604978FEA}" presName="textNode" presStyleLbl="node1" presStyleIdx="0" presStyleCnt="3" custScaleX="56320" custScaleY="62500" custLinFactX="-3418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A5CF0-8B81-4348-8A4D-B42C5BA561A8}" type="pres">
      <dgm:prSet presAssocID="{0FC64C9E-D75C-48B7-8EC5-533A69B0DF6C}" presName="sibTrans" presStyleCnt="0"/>
      <dgm:spPr/>
    </dgm:pt>
    <dgm:pt modelId="{FAF96B2E-9790-4386-B1D7-E49D25E43EB2}" type="pres">
      <dgm:prSet presAssocID="{182CA7ED-2FF4-46D9-B5C4-B5CAF150A4D3}" presName="textNode" presStyleLbl="node1" presStyleIdx="1" presStyleCnt="3" custScaleX="57323" custScaleY="62500" custLinFactX="-263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8209-583A-42C2-8E86-E9FB53B41891}" type="pres">
      <dgm:prSet presAssocID="{DD8295C5-FC29-4206-9D4A-AF8C407CC92B}" presName="sibTrans" presStyleCnt="0"/>
      <dgm:spPr/>
    </dgm:pt>
    <dgm:pt modelId="{1F99FDE6-8491-4B31-AD2C-A811D7EB42F7}" type="pres">
      <dgm:prSet presAssocID="{9BB78AA7-CC25-4AB7-A6CD-07459EC91918}" presName="textNode" presStyleLbl="node1" presStyleIdx="2" presStyleCnt="3" custScaleX="55202" custScaleY="62500" custLinFactX="-12962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D9D65-7013-4A32-9CAF-E0FA1876AD7A}" srcId="{89CD2F8C-9981-4B90-AFFD-911D59F12A35}" destId="{0B708378-8479-4639-8D4E-723604978FEA}" srcOrd="0" destOrd="0" parTransId="{E8F87853-01FE-45E1-A07C-CC66102649A0}" sibTransId="{0FC64C9E-D75C-48B7-8EC5-533A69B0DF6C}"/>
    <dgm:cxn modelId="{165DC0A3-737D-4570-BA7E-923FFEA58CA2}" type="presOf" srcId="{0B708378-8479-4639-8D4E-723604978FEA}" destId="{70B98D45-BB88-44BB-B46C-F41A852607F7}" srcOrd="0" destOrd="0" presId="urn:microsoft.com/office/officeart/2005/8/layout/hProcess9"/>
    <dgm:cxn modelId="{72BAB3DA-E42B-4ECF-B90E-469C3BA9CB97}" type="presOf" srcId="{89CD2F8C-9981-4B90-AFFD-911D59F12A35}" destId="{2E9F25D5-3EF5-43C8-A340-3D816982979C}" srcOrd="0" destOrd="0" presId="urn:microsoft.com/office/officeart/2005/8/layout/hProcess9"/>
    <dgm:cxn modelId="{6A3A6EEB-A748-451E-9935-3FE3C61989D4}" srcId="{89CD2F8C-9981-4B90-AFFD-911D59F12A35}" destId="{182CA7ED-2FF4-46D9-B5C4-B5CAF150A4D3}" srcOrd="1" destOrd="0" parTransId="{C3929977-1941-4ED4-9B4A-E5BEB5C1CC32}" sibTransId="{DD8295C5-FC29-4206-9D4A-AF8C407CC92B}"/>
    <dgm:cxn modelId="{D31DA78A-A0D9-4DBD-A41C-08C38BFF333E}" srcId="{89CD2F8C-9981-4B90-AFFD-911D59F12A35}" destId="{9BB78AA7-CC25-4AB7-A6CD-07459EC91918}" srcOrd="2" destOrd="0" parTransId="{3BECF887-E314-4B0F-B1C7-F445984BB7C6}" sibTransId="{DDD6075E-5198-4278-A4C2-94DCF0E8391C}"/>
    <dgm:cxn modelId="{1E96147C-6C70-4847-A24F-12497B940E56}" type="presOf" srcId="{9BB78AA7-CC25-4AB7-A6CD-07459EC91918}" destId="{1F99FDE6-8491-4B31-AD2C-A811D7EB42F7}" srcOrd="0" destOrd="0" presId="urn:microsoft.com/office/officeart/2005/8/layout/hProcess9"/>
    <dgm:cxn modelId="{D8D6B2D9-651F-476B-8E2C-E884D54BD697}" type="presOf" srcId="{182CA7ED-2FF4-46D9-B5C4-B5CAF150A4D3}" destId="{FAF96B2E-9790-4386-B1D7-E49D25E43EB2}" srcOrd="0" destOrd="0" presId="urn:microsoft.com/office/officeart/2005/8/layout/hProcess9"/>
    <dgm:cxn modelId="{DBFC8385-9D0C-465F-892C-EC2B5B0D0581}" type="presParOf" srcId="{2E9F25D5-3EF5-43C8-A340-3D816982979C}" destId="{0361AEE9-C3ED-4D0A-BF3E-540D52200BE2}" srcOrd="0" destOrd="0" presId="urn:microsoft.com/office/officeart/2005/8/layout/hProcess9"/>
    <dgm:cxn modelId="{72FA2DA0-74C1-48DC-B118-29335D587919}" type="presParOf" srcId="{2E9F25D5-3EF5-43C8-A340-3D816982979C}" destId="{CF1D700C-CE7C-45DA-B676-D0EF71D28879}" srcOrd="1" destOrd="0" presId="urn:microsoft.com/office/officeart/2005/8/layout/hProcess9"/>
    <dgm:cxn modelId="{72DF6787-8D1B-489D-941F-F71969D10C37}" type="presParOf" srcId="{CF1D700C-CE7C-45DA-B676-D0EF71D28879}" destId="{70B98D45-BB88-44BB-B46C-F41A852607F7}" srcOrd="0" destOrd="0" presId="urn:microsoft.com/office/officeart/2005/8/layout/hProcess9"/>
    <dgm:cxn modelId="{49A5DB53-8B5E-4B11-B50F-0875F8D937CF}" type="presParOf" srcId="{CF1D700C-CE7C-45DA-B676-D0EF71D28879}" destId="{A9FA5CF0-8B81-4348-8A4D-B42C5BA561A8}" srcOrd="1" destOrd="0" presId="urn:microsoft.com/office/officeart/2005/8/layout/hProcess9"/>
    <dgm:cxn modelId="{E084DE38-BD11-4C3B-A1B8-2B1FF9F1431C}" type="presParOf" srcId="{CF1D700C-CE7C-45DA-B676-D0EF71D28879}" destId="{FAF96B2E-9790-4386-B1D7-E49D25E43EB2}" srcOrd="2" destOrd="0" presId="urn:microsoft.com/office/officeart/2005/8/layout/hProcess9"/>
    <dgm:cxn modelId="{D6BCD9DE-2C30-4D60-812F-46F7E3206345}" type="presParOf" srcId="{CF1D700C-CE7C-45DA-B676-D0EF71D28879}" destId="{662A8209-583A-42C2-8E86-E9FB53B41891}" srcOrd="3" destOrd="0" presId="urn:microsoft.com/office/officeart/2005/8/layout/hProcess9"/>
    <dgm:cxn modelId="{23ED1408-7071-4E17-9A61-2CAC20C0512F}" type="presParOf" srcId="{CF1D700C-CE7C-45DA-B676-D0EF71D28879}" destId="{1F99FDE6-8491-4B31-AD2C-A811D7EB42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B7ED90-BA61-4286-98B7-32215427FA07}" type="doc">
      <dgm:prSet loTypeId="urn:microsoft.com/office/officeart/2005/8/layout/default#2" loCatId="list" qsTypeId="urn:microsoft.com/office/officeart/2005/8/quickstyle/3d1" qsCatId="3D" csTypeId="urn:microsoft.com/office/officeart/2005/8/colors/accent0_1" csCatId="mainScheme" phldr="1"/>
      <dgm:spPr/>
    </dgm:pt>
    <dgm:pt modelId="{CCA9F55B-ECEA-4F94-993E-F85857BC8F14}">
      <dgm:prSet phldrT="[Текст]"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Arial" pitchFamily="34" charset="0"/>
              <a:cs typeface="Arial" pitchFamily="34" charset="0"/>
            </a:rPr>
            <a:t>Центр лазерно-плазменных аддитивных технологий для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разработ-ки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и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мелкосерий-ного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производ-ства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многофунк-циональных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комплексов, включая модули для 3D принтеров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1B08FF0D-FC0B-48A8-896C-C172A7884659}" type="parTrans" cxnId="{3155724C-B754-4FFA-BC90-23EFCC44B653}">
      <dgm:prSet/>
      <dgm:spPr/>
      <dgm:t>
        <a:bodyPr/>
        <a:lstStyle/>
        <a:p>
          <a:endParaRPr lang="ru-RU" sz="1400"/>
        </a:p>
      </dgm:t>
    </dgm:pt>
    <dgm:pt modelId="{E2E9B1C0-8EAE-4B15-B61C-A0D406C098FB}" type="sibTrans" cxnId="{3155724C-B754-4FFA-BC90-23EFCC44B653}">
      <dgm:prSet/>
      <dgm:spPr/>
      <dgm:t>
        <a:bodyPr/>
        <a:lstStyle/>
        <a:p>
          <a:endParaRPr lang="ru-RU" sz="1400"/>
        </a:p>
      </dgm:t>
    </dgm:pt>
    <dgm:pt modelId="{C9657CD3-B606-47FB-AD6D-5DC575745F56}">
      <dgm:prSet phldrT="[Текст]"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Arial" pitchFamily="34" charset="0"/>
              <a:cs typeface="Arial" pitchFamily="34" charset="0"/>
            </a:rPr>
            <a:t>Разработка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эксперимен-тального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образца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технологичес-кого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комплек-са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для синтеза прецизионных частей турбин и двигателей внутреннего сгорания с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использова-нием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аддитивных технологий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CE976042-D699-43B9-8B0A-8687EE373940}" type="parTrans" cxnId="{5B76B152-D561-4483-9A27-A489AE203DCF}">
      <dgm:prSet/>
      <dgm:spPr/>
      <dgm:t>
        <a:bodyPr/>
        <a:lstStyle/>
        <a:p>
          <a:endParaRPr lang="ru-RU" sz="1400"/>
        </a:p>
      </dgm:t>
    </dgm:pt>
    <dgm:pt modelId="{20AA6F12-6486-4B82-872B-9E845C773DFE}" type="sibTrans" cxnId="{5B76B152-D561-4483-9A27-A489AE203DCF}">
      <dgm:prSet/>
      <dgm:spPr/>
      <dgm:t>
        <a:bodyPr/>
        <a:lstStyle/>
        <a:p>
          <a:endParaRPr lang="ru-RU" sz="1400"/>
        </a:p>
      </dgm:t>
    </dgm:pt>
    <dgm:pt modelId="{8A7B5013-9398-42A3-BE87-098990DE28CB}">
      <dgm:prSet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Arial" pitchFamily="34" charset="0"/>
              <a:cs typeface="Arial" pitchFamily="34" charset="0"/>
            </a:rPr>
            <a:t>Разработка аппаратно-программных лазерных аддитивных систем трехмерного послойного формообразования прототипов и изделий на основе селективного сплавления порошков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60275C91-C845-4432-8AE6-B85AC669D7C3}" type="parTrans" cxnId="{23C0B1FA-0A9B-4E0A-B9AC-D3870EE972EE}">
      <dgm:prSet/>
      <dgm:spPr/>
      <dgm:t>
        <a:bodyPr/>
        <a:lstStyle/>
        <a:p>
          <a:endParaRPr lang="ru-RU" sz="1400"/>
        </a:p>
      </dgm:t>
    </dgm:pt>
    <dgm:pt modelId="{46FFFE8E-7148-4356-B85D-7C9C2F1B48CA}" type="sibTrans" cxnId="{23C0B1FA-0A9B-4E0A-B9AC-D3870EE972EE}">
      <dgm:prSet/>
      <dgm:spPr/>
      <dgm:t>
        <a:bodyPr/>
        <a:lstStyle/>
        <a:p>
          <a:endParaRPr lang="ru-RU" sz="1400"/>
        </a:p>
      </dgm:t>
    </dgm:pt>
    <dgm:pt modelId="{3F501EF9-8336-4A0B-A90F-877F8A01B36E}">
      <dgm:prSet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Arial" pitchFamily="34" charset="0"/>
              <a:cs typeface="Arial" pitchFamily="34" charset="0"/>
            </a:rPr>
            <a:t>Центр коллективного пользования   ЦКП СО РАН по отработке экспериментальных производств и сертификации порошковых материалов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779A6A0E-3857-4B95-AFB5-07EFEC31E251}" type="parTrans" cxnId="{0E2C62BD-9FB1-429A-9948-94125487FE22}">
      <dgm:prSet/>
      <dgm:spPr/>
      <dgm:t>
        <a:bodyPr/>
        <a:lstStyle/>
        <a:p>
          <a:endParaRPr lang="ru-RU" sz="1400"/>
        </a:p>
      </dgm:t>
    </dgm:pt>
    <dgm:pt modelId="{424B27F3-D73E-42CD-BF46-7962007B41E7}" type="sibTrans" cxnId="{0E2C62BD-9FB1-429A-9948-94125487FE22}">
      <dgm:prSet/>
      <dgm:spPr/>
      <dgm:t>
        <a:bodyPr/>
        <a:lstStyle/>
        <a:p>
          <a:endParaRPr lang="ru-RU" sz="1400"/>
        </a:p>
      </dgm:t>
    </dgm:pt>
    <dgm:pt modelId="{B2403437-E021-41A1-869B-D87EF98979F4}">
      <dgm:prSet phldrT="[Текст]" custT="1"/>
      <dgm:spPr/>
      <dgm:t>
        <a:bodyPr anchor="t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latin typeface="Arial" pitchFamily="34" charset="0"/>
              <a:cs typeface="Arial" pitchFamily="34" charset="0"/>
            </a:rPr>
            <a:t>Комплексное производство   оборудования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прецезионных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сплавов, </a:t>
          </a:r>
          <a:r>
            <a:rPr lang="ru-RU" sz="1200" b="0" dirty="0" err="1" smtClean="0">
              <a:latin typeface="Arial" pitchFamily="34" charset="0"/>
              <a:cs typeface="Arial" pitchFamily="34" charset="0"/>
            </a:rPr>
            <a:t>высокока-чественных</a:t>
          </a:r>
          <a:r>
            <a:rPr lang="ru-RU" sz="1200" b="0" dirty="0" smtClean="0">
              <a:latin typeface="Arial" pitchFamily="34" charset="0"/>
              <a:cs typeface="Arial" pitchFamily="34" charset="0"/>
            </a:rPr>
            <a:t> порошков для аддитивных технологий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DB58EFFC-32F7-4171-A5A7-D41298213A81}" type="parTrans" cxnId="{C7559409-961D-4284-ACCB-B10C9C9BCF11}">
      <dgm:prSet/>
      <dgm:spPr/>
      <dgm:t>
        <a:bodyPr/>
        <a:lstStyle/>
        <a:p>
          <a:endParaRPr lang="ru-RU" sz="1400"/>
        </a:p>
      </dgm:t>
    </dgm:pt>
    <dgm:pt modelId="{5CC4412B-EE9D-483E-B537-568C82CC53FD}" type="sibTrans" cxnId="{C7559409-961D-4284-ACCB-B10C9C9BCF11}">
      <dgm:prSet/>
      <dgm:spPr/>
      <dgm:t>
        <a:bodyPr/>
        <a:lstStyle/>
        <a:p>
          <a:endParaRPr lang="ru-RU" sz="1400"/>
        </a:p>
      </dgm:t>
    </dgm:pt>
    <dgm:pt modelId="{9ABA7715-7034-428A-8032-4EC52695EF86}" type="pres">
      <dgm:prSet presAssocID="{32B7ED90-BA61-4286-98B7-32215427FA07}" presName="diagram" presStyleCnt="0">
        <dgm:presLayoutVars>
          <dgm:dir/>
          <dgm:resizeHandles val="exact"/>
        </dgm:presLayoutVars>
      </dgm:prSet>
      <dgm:spPr/>
    </dgm:pt>
    <dgm:pt modelId="{2DE7DB96-F648-4A74-B2BC-392F0848ACA3}" type="pres">
      <dgm:prSet presAssocID="{CCA9F55B-ECEA-4F94-993E-F85857BC8F14}" presName="node" presStyleLbl="node1" presStyleIdx="0" presStyleCnt="5" custScaleX="103799" custScaleY="512269" custLinFactNeighborX="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EBF74-9AAD-4DB0-84FD-0DEE03BFF6D8}" type="pres">
      <dgm:prSet presAssocID="{E2E9B1C0-8EAE-4B15-B61C-A0D406C098FB}" presName="sibTrans" presStyleCnt="0"/>
      <dgm:spPr/>
    </dgm:pt>
    <dgm:pt modelId="{CD89A005-E5F3-4D58-A15D-8C3F1617BB3A}" type="pres">
      <dgm:prSet presAssocID="{3F501EF9-8336-4A0B-A90F-877F8A01B36E}" presName="node" presStyleLbl="node1" presStyleIdx="1" presStyleCnt="5" custScaleY="512269" custLinFactNeighborX="4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F7753-4BE5-403C-87E7-06655E1B1444}" type="pres">
      <dgm:prSet presAssocID="{424B27F3-D73E-42CD-BF46-7962007B41E7}" presName="sibTrans" presStyleCnt="0"/>
      <dgm:spPr/>
    </dgm:pt>
    <dgm:pt modelId="{873B17F8-F2D5-4C5F-B5F2-947AFD98B9CF}" type="pres">
      <dgm:prSet presAssocID="{B2403437-E021-41A1-869B-D87EF98979F4}" presName="node" presStyleLbl="node1" presStyleIdx="2" presStyleCnt="5" custScaleY="506811" custLinFactNeighborX="3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1ADD1-B7C3-4427-A00A-F35E14BF8069}" type="pres">
      <dgm:prSet presAssocID="{5CC4412B-EE9D-483E-B537-568C82CC53FD}" presName="sibTrans" presStyleCnt="0"/>
      <dgm:spPr/>
    </dgm:pt>
    <dgm:pt modelId="{3DDAAF25-71C3-4281-9C59-C9FD39877ED1}" type="pres">
      <dgm:prSet presAssocID="{C9657CD3-B606-47FB-AD6D-5DC575745F56}" presName="node" presStyleLbl="node1" presStyleIdx="3" presStyleCnt="5" custScaleY="506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C5AC0-629C-4854-86C3-9C32FDF8F6B7}" type="pres">
      <dgm:prSet presAssocID="{20AA6F12-6486-4B82-872B-9E845C773DFE}" presName="sibTrans" presStyleCnt="0"/>
      <dgm:spPr/>
    </dgm:pt>
    <dgm:pt modelId="{1C90EA4B-7C1F-46D8-B68F-529E299B1FA8}" type="pres">
      <dgm:prSet presAssocID="{8A7B5013-9398-42A3-BE87-098990DE28CB}" presName="node" presStyleLbl="node1" presStyleIdx="4" presStyleCnt="5" custScaleX="115922" custScaleY="506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C54084-B1A0-4883-9E60-104FC1A68A75}" type="presOf" srcId="{C9657CD3-B606-47FB-AD6D-5DC575745F56}" destId="{3DDAAF25-71C3-4281-9C59-C9FD39877ED1}" srcOrd="0" destOrd="0" presId="urn:microsoft.com/office/officeart/2005/8/layout/default#2"/>
    <dgm:cxn modelId="{370C4260-B6FD-42EB-996E-A66FF495360D}" type="presOf" srcId="{8A7B5013-9398-42A3-BE87-098990DE28CB}" destId="{1C90EA4B-7C1F-46D8-B68F-529E299B1FA8}" srcOrd="0" destOrd="0" presId="urn:microsoft.com/office/officeart/2005/8/layout/default#2"/>
    <dgm:cxn modelId="{EEAE9D48-F08A-4987-8ED9-2503295D4A63}" type="presOf" srcId="{B2403437-E021-41A1-869B-D87EF98979F4}" destId="{873B17F8-F2D5-4C5F-B5F2-947AFD98B9CF}" srcOrd="0" destOrd="0" presId="urn:microsoft.com/office/officeart/2005/8/layout/default#2"/>
    <dgm:cxn modelId="{23C0B1FA-0A9B-4E0A-B9AC-D3870EE972EE}" srcId="{32B7ED90-BA61-4286-98B7-32215427FA07}" destId="{8A7B5013-9398-42A3-BE87-098990DE28CB}" srcOrd="4" destOrd="0" parTransId="{60275C91-C845-4432-8AE6-B85AC669D7C3}" sibTransId="{46FFFE8E-7148-4356-B85D-7C9C2F1B48CA}"/>
    <dgm:cxn modelId="{4C6EF4D3-206B-4606-B4BA-226DB8B65D3C}" type="presOf" srcId="{3F501EF9-8336-4A0B-A90F-877F8A01B36E}" destId="{CD89A005-E5F3-4D58-A15D-8C3F1617BB3A}" srcOrd="0" destOrd="0" presId="urn:microsoft.com/office/officeart/2005/8/layout/default#2"/>
    <dgm:cxn modelId="{20413A10-0AB8-42C3-A336-9319821C5475}" type="presOf" srcId="{CCA9F55B-ECEA-4F94-993E-F85857BC8F14}" destId="{2DE7DB96-F648-4A74-B2BC-392F0848ACA3}" srcOrd="0" destOrd="0" presId="urn:microsoft.com/office/officeart/2005/8/layout/default#2"/>
    <dgm:cxn modelId="{C7559409-961D-4284-ACCB-B10C9C9BCF11}" srcId="{32B7ED90-BA61-4286-98B7-32215427FA07}" destId="{B2403437-E021-41A1-869B-D87EF98979F4}" srcOrd="2" destOrd="0" parTransId="{DB58EFFC-32F7-4171-A5A7-D41298213A81}" sibTransId="{5CC4412B-EE9D-483E-B537-568C82CC53FD}"/>
    <dgm:cxn modelId="{0E2C62BD-9FB1-429A-9948-94125487FE22}" srcId="{32B7ED90-BA61-4286-98B7-32215427FA07}" destId="{3F501EF9-8336-4A0B-A90F-877F8A01B36E}" srcOrd="1" destOrd="0" parTransId="{779A6A0E-3857-4B95-AFB5-07EFEC31E251}" sibTransId="{424B27F3-D73E-42CD-BF46-7962007B41E7}"/>
    <dgm:cxn modelId="{5B76B152-D561-4483-9A27-A489AE203DCF}" srcId="{32B7ED90-BA61-4286-98B7-32215427FA07}" destId="{C9657CD3-B606-47FB-AD6D-5DC575745F56}" srcOrd="3" destOrd="0" parTransId="{CE976042-D699-43B9-8B0A-8687EE373940}" sibTransId="{20AA6F12-6486-4B82-872B-9E845C773DFE}"/>
    <dgm:cxn modelId="{EBEE4374-A7C3-4C33-9923-E39D09965C17}" type="presOf" srcId="{32B7ED90-BA61-4286-98B7-32215427FA07}" destId="{9ABA7715-7034-428A-8032-4EC52695EF86}" srcOrd="0" destOrd="0" presId="urn:microsoft.com/office/officeart/2005/8/layout/default#2"/>
    <dgm:cxn modelId="{3155724C-B754-4FFA-BC90-23EFCC44B653}" srcId="{32B7ED90-BA61-4286-98B7-32215427FA07}" destId="{CCA9F55B-ECEA-4F94-993E-F85857BC8F14}" srcOrd="0" destOrd="0" parTransId="{1B08FF0D-FC0B-48A8-896C-C172A7884659}" sibTransId="{E2E9B1C0-8EAE-4B15-B61C-A0D406C098FB}"/>
    <dgm:cxn modelId="{83495076-814A-4226-9933-AE547E092161}" type="presParOf" srcId="{9ABA7715-7034-428A-8032-4EC52695EF86}" destId="{2DE7DB96-F648-4A74-B2BC-392F0848ACA3}" srcOrd="0" destOrd="0" presId="urn:microsoft.com/office/officeart/2005/8/layout/default#2"/>
    <dgm:cxn modelId="{9E7BD9CC-BC97-4760-8C33-9800C2575AC3}" type="presParOf" srcId="{9ABA7715-7034-428A-8032-4EC52695EF86}" destId="{816EBF74-9AAD-4DB0-84FD-0DEE03BFF6D8}" srcOrd="1" destOrd="0" presId="urn:microsoft.com/office/officeart/2005/8/layout/default#2"/>
    <dgm:cxn modelId="{9D41595C-39E7-4010-A15E-8345E84D6721}" type="presParOf" srcId="{9ABA7715-7034-428A-8032-4EC52695EF86}" destId="{CD89A005-E5F3-4D58-A15D-8C3F1617BB3A}" srcOrd="2" destOrd="0" presId="urn:microsoft.com/office/officeart/2005/8/layout/default#2"/>
    <dgm:cxn modelId="{A9DDE2F8-71D0-4B59-B335-FF593D00E889}" type="presParOf" srcId="{9ABA7715-7034-428A-8032-4EC52695EF86}" destId="{748F7753-4BE5-403C-87E7-06655E1B1444}" srcOrd="3" destOrd="0" presId="urn:microsoft.com/office/officeart/2005/8/layout/default#2"/>
    <dgm:cxn modelId="{6789814F-583E-4F5D-90A2-BBB345C6AE0D}" type="presParOf" srcId="{9ABA7715-7034-428A-8032-4EC52695EF86}" destId="{873B17F8-F2D5-4C5F-B5F2-947AFD98B9CF}" srcOrd="4" destOrd="0" presId="urn:microsoft.com/office/officeart/2005/8/layout/default#2"/>
    <dgm:cxn modelId="{66C7BFEA-AB66-4DCE-A7D6-8536CC3BC150}" type="presParOf" srcId="{9ABA7715-7034-428A-8032-4EC52695EF86}" destId="{94E1ADD1-B7C3-4427-A00A-F35E14BF8069}" srcOrd="5" destOrd="0" presId="urn:microsoft.com/office/officeart/2005/8/layout/default#2"/>
    <dgm:cxn modelId="{84623EF7-7851-4D43-9328-556D5EFA9BF6}" type="presParOf" srcId="{9ABA7715-7034-428A-8032-4EC52695EF86}" destId="{3DDAAF25-71C3-4281-9C59-C9FD39877ED1}" srcOrd="6" destOrd="0" presId="urn:microsoft.com/office/officeart/2005/8/layout/default#2"/>
    <dgm:cxn modelId="{52664563-9CE8-47E7-BD56-10E4242124AE}" type="presParOf" srcId="{9ABA7715-7034-428A-8032-4EC52695EF86}" destId="{4B9C5AC0-629C-4854-86C3-9C32FDF8F6B7}" srcOrd="7" destOrd="0" presId="urn:microsoft.com/office/officeart/2005/8/layout/default#2"/>
    <dgm:cxn modelId="{9B016CE3-07D1-4AB4-96EB-61298DCAF79B}" type="presParOf" srcId="{9ABA7715-7034-428A-8032-4EC52695EF86}" destId="{1C90EA4B-7C1F-46D8-B68F-529E299B1FA8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61AEE9-C3ED-4D0A-BF3E-540D52200BE2}">
      <dsp:nvSpPr>
        <dsp:cNvPr id="0" name=""/>
        <dsp:cNvSpPr/>
      </dsp:nvSpPr>
      <dsp:spPr>
        <a:xfrm>
          <a:off x="882533" y="0"/>
          <a:ext cx="4091244" cy="8640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98D45-BB88-44BB-B46C-F41A852607F7}">
      <dsp:nvSpPr>
        <dsp:cNvPr id="0" name=""/>
        <dsp:cNvSpPr/>
      </dsp:nvSpPr>
      <dsp:spPr>
        <a:xfrm>
          <a:off x="1031776" y="324036"/>
          <a:ext cx="989482" cy="21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Власть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031776" y="324036"/>
        <a:ext cx="989482" cy="216024"/>
      </dsp:txXfrm>
    </dsp:sp>
    <dsp:sp modelId="{FAF96B2E-9790-4386-B1D7-E49D25E43EB2}">
      <dsp:nvSpPr>
        <dsp:cNvPr id="0" name=""/>
        <dsp:cNvSpPr/>
      </dsp:nvSpPr>
      <dsp:spPr>
        <a:xfrm>
          <a:off x="2327919" y="324036"/>
          <a:ext cx="1007104" cy="21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Наука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327919" y="324036"/>
        <a:ext cx="1007104" cy="216024"/>
      </dsp:txXfrm>
    </dsp:sp>
    <dsp:sp modelId="{1F99FDE6-8491-4B31-AD2C-A811D7EB42F7}">
      <dsp:nvSpPr>
        <dsp:cNvPr id="0" name=""/>
        <dsp:cNvSpPr/>
      </dsp:nvSpPr>
      <dsp:spPr>
        <a:xfrm>
          <a:off x="3446316" y="324036"/>
          <a:ext cx="969840" cy="21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Бизнес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446316" y="324036"/>
        <a:ext cx="969840" cy="2160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E225607-8A3B-407E-A808-8E2F63BEEA25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30D170-DB56-4966-B0BA-C77079AE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704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C59E87-272D-4037-B6EC-82C0ED5DB06D}" type="datetimeFigureOut">
              <a:rPr lang="ru-RU"/>
              <a:pPr>
                <a:defRPr/>
              </a:pPr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506A75-AC4D-4D76-8A70-253D6F9A6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87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1B0405-667A-4FBC-8995-FB2A7FB68A0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371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285752"/>
            <a:ext cx="6838950" cy="2524125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0450" y="2375300"/>
            <a:ext cx="4425950" cy="224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56432" y="2514600"/>
            <a:ext cx="1654175" cy="65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 descr="artplus_nature_naturalcity42_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96400" y="2171704"/>
            <a:ext cx="1112838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94282" y="3445672"/>
            <a:ext cx="4911725" cy="14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9" descr="artplus_nature_naturalcity42_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95888" y="2322911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8" descr="artplus_nature_naturalcity42_e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3607" y="1495427"/>
            <a:ext cx="1546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1" descr="artplus_nature_naturalcity42_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26100" y="2146698"/>
            <a:ext cx="623888" cy="4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314700"/>
            <a:ext cx="6400800" cy="85725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286250"/>
            <a:ext cx="6400800" cy="2857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2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4857751"/>
            <a:ext cx="2133600" cy="1262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4857751"/>
            <a:ext cx="2286000" cy="126206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4857751"/>
            <a:ext cx="2133600" cy="126206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15905BA-2CDA-4C21-9773-A8AB940AB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0226-77CC-4297-9D1B-FC5913912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34098-6412-4EBF-9437-BD3994418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1"/>
            <a:ext cx="8229600" cy="6512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71550"/>
            <a:ext cx="8229600" cy="37719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27BC-8F80-4E55-9F72-917A8A8F3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BB9AE-4110-435E-A908-020860CD6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21D9-6A4C-45DF-84C3-02DF0A754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855B-AAC6-46FD-96EE-D27B7109C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BC4E-D898-4953-8696-01A05F34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340D-BC15-4330-A9DC-05192E7C2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D85BC-2A7C-4AFA-9AB0-652C0353F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72FB-93D3-4A68-9247-1AE87C738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FBD94-EED7-4767-BFDB-99D8DF76F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4743450"/>
            <a:ext cx="9144000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55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2994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2994"/>
            <a:ext cx="2895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2994"/>
            <a:ext cx="2133600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C85C30F3-CB42-4A14-965E-9C04E4DE2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artplus_nature_naturalcity42_a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91470" y="4451748"/>
            <a:ext cx="1235075" cy="62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981957" y="4437463"/>
            <a:ext cx="82867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161338" y="4206481"/>
            <a:ext cx="4302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102600" y="4387455"/>
            <a:ext cx="173038" cy="1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469313" y="4476751"/>
            <a:ext cx="461962" cy="18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8562982" y="4457702"/>
            <a:ext cx="3095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926388" y="4750594"/>
            <a:ext cx="1370012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451"/>
            <a:ext cx="8229600" cy="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0.png"/><Relationship Id="rId4" Type="http://schemas.openxmlformats.org/officeDocument/2006/relationships/image" Target="../media/image39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25.png"/><Relationship Id="rId15" Type="http://schemas.openxmlformats.org/officeDocument/2006/relationships/image" Target="../media/image20.png"/><Relationship Id="rId10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2859782"/>
            <a:ext cx="5400600" cy="280831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sz="2400" i="0" dirty="0" smtClean="0"/>
              <a:t>Программа реиндустриализации экономики Новосибирской области на период до 2025 года: основные итоги разработки</a:t>
            </a:r>
            <a:endParaRPr lang="en-US" sz="2400" b="0" i="0" dirty="0" smtClean="0"/>
          </a:p>
        </p:txBody>
      </p:sp>
      <p:pic>
        <p:nvPicPr>
          <p:cNvPr id="4" name="Picture 2" descr="logo_l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4408" y="4840004"/>
            <a:ext cx="864096" cy="2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84368" y="4819464"/>
            <a:ext cx="324036" cy="32403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6100" y="190595"/>
            <a:ext cx="4787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cs typeface="Calibri" pitchFamily="34" charset="0"/>
              </a:rPr>
              <a:t>Д.э.н. Селиверстов В.Е.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/>
            <a:r>
              <a:rPr lang="ru-RU" b="1" dirty="0">
                <a:solidFill>
                  <a:schemeClr val="bg1"/>
                </a:solidFill>
                <a:cs typeface="Calibri" pitchFamily="34" charset="0"/>
              </a:rPr>
              <a:t>Заместитель директора ИЭОПП СО РАН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efault_logo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64088" y="971550"/>
            <a:ext cx="2808312" cy="3771900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ru-RU" sz="1400" dirty="0" smtClean="0"/>
              <a:t>Проект создания промышленно – медицинского парка (</a:t>
            </a:r>
            <a:r>
              <a:rPr lang="en-US" sz="1400" dirty="0" smtClean="0"/>
              <a:t>I</a:t>
            </a:r>
            <a:r>
              <a:rPr lang="ru-RU" sz="1400" dirty="0" smtClean="0"/>
              <a:t>-</a:t>
            </a:r>
            <a:r>
              <a:rPr lang="en-US" sz="1400" dirty="0" smtClean="0"/>
              <a:t>II</a:t>
            </a:r>
            <a:r>
              <a:rPr lang="ru-RU" sz="1400" dirty="0" smtClean="0"/>
              <a:t> этапы) является завершающим проектом создания комплексной инновационной инфраструктуры для развития инновационных проектов в области медицины и здравоохранения по направлению «ортопедия» (фаза инновационного цикла – крупносерийное массовое производство)</a:t>
            </a: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22723"/>
          </a:xfrm>
        </p:spPr>
        <p:txBody>
          <a:bodyPr/>
          <a:lstStyle/>
          <a:p>
            <a:r>
              <a:rPr lang="ru-RU" sz="2000" i="0" dirty="0" smtClean="0"/>
              <a:t>Проект Медицинского промышленного парка в инновационном цикле Медицинского технопарка</a:t>
            </a:r>
            <a:endParaRPr lang="ru-RU" sz="2000" i="0" dirty="0"/>
          </a:p>
        </p:txBody>
      </p:sp>
      <p:pic>
        <p:nvPicPr>
          <p:cNvPr id="1026" name="Picture 2" descr="Сним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843558"/>
            <a:ext cx="5076056" cy="373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22723"/>
          </a:xfrm>
        </p:spPr>
        <p:txBody>
          <a:bodyPr/>
          <a:lstStyle/>
          <a:p>
            <a:r>
              <a:rPr lang="ru-RU" sz="2000" i="0" dirty="0" smtClean="0"/>
              <a:t>Проект Медицинского промышленного парка в инновационном цикле Медицинского технопарка</a:t>
            </a:r>
            <a:endParaRPr lang="ru-RU" sz="2000" i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5962"/>
            <a:ext cx="7344816" cy="404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2155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22723"/>
          </a:xfrm>
        </p:spPr>
        <p:txBody>
          <a:bodyPr/>
          <a:lstStyle/>
          <a:p>
            <a:r>
              <a:rPr lang="ru-RU" sz="2000" i="0" dirty="0" smtClean="0"/>
              <a:t>Проект Медицинского промышленного парка в инновационном цикле Медицинского технопарка</a:t>
            </a:r>
            <a:endParaRPr lang="ru-RU" sz="2000" i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71550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10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860032" y="915566"/>
            <a:ext cx="4283968" cy="3771900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Цель проекта:</a:t>
            </a:r>
          </a:p>
          <a:p>
            <a:pPr>
              <a:buNone/>
            </a:pPr>
            <a:r>
              <a:rPr lang="ru-RU" sz="1400" dirty="0" smtClean="0"/>
              <a:t>формирование глобально конкурентоспособного</a:t>
            </a:r>
          </a:p>
          <a:p>
            <a:pPr>
              <a:buNone/>
            </a:pPr>
            <a:r>
              <a:rPr lang="ru-RU" sz="1400" dirty="0" smtClean="0"/>
              <a:t>сектора медицинских технологий, услуг и</a:t>
            </a:r>
          </a:p>
          <a:p>
            <a:pPr>
              <a:buNone/>
            </a:pPr>
            <a:r>
              <a:rPr lang="ru-RU" sz="1400" dirty="0" smtClean="0"/>
              <a:t>товаров сферы </a:t>
            </a:r>
            <a:r>
              <a:rPr lang="ru-RU" sz="1400" dirty="0" err="1" smtClean="0"/>
              <a:t>высоко-технологичной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медицинской помощи в Новосибирской области</a:t>
            </a:r>
          </a:p>
          <a:p>
            <a:pPr>
              <a:buNone/>
            </a:pPr>
            <a:r>
              <a:rPr lang="ru-RU" sz="1400" dirty="0" smtClean="0"/>
              <a:t>и Сибирского региона в целом.</a:t>
            </a:r>
          </a:p>
          <a:p>
            <a:pPr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r>
              <a:rPr lang="ru-RU" sz="1400" i="1" dirty="0" smtClean="0"/>
              <a:t>Пример продукции первой очереди – производство коронарных </a:t>
            </a:r>
            <a:r>
              <a:rPr lang="ru-RU" sz="1400" i="1" dirty="0" err="1" smtClean="0"/>
              <a:t>стентов</a:t>
            </a:r>
            <a:r>
              <a:rPr lang="ru-RU" sz="1400" i="1" dirty="0" smtClean="0"/>
              <a:t> различного типа  в объеме 20000 ед./год (на уровне лучших зарубежных образцов по цене в 2,5 раза ниже)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i="0" dirty="0" smtClean="0"/>
              <a:t>Функциональная схема трансляционного конвейера </a:t>
            </a:r>
            <a:br>
              <a:rPr lang="ru-RU" sz="1800" i="0" dirty="0" smtClean="0"/>
            </a:br>
            <a:r>
              <a:rPr lang="ru-RU" sz="1800" i="0" dirty="0" smtClean="0"/>
              <a:t>Медико-биологического парка «Зеленая долина»</a:t>
            </a:r>
            <a:endParaRPr lang="ru-RU" sz="1800" i="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5" y="1070969"/>
            <a:ext cx="473417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940152" y="971550"/>
            <a:ext cx="3203848" cy="377190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Базовыми структурами кластера станут</a:t>
            </a:r>
            <a:r>
              <a:rPr lang="ru-RU" sz="1400" dirty="0" smtClean="0"/>
              <a:t>: </a:t>
            </a:r>
          </a:p>
          <a:p>
            <a:pPr marL="0" indent="0">
              <a:buNone/>
            </a:pPr>
            <a:r>
              <a:rPr lang="ru-RU" sz="1400" dirty="0" smtClean="0"/>
              <a:t>1. Центр специальной электроники  по разработке и серийному выпуску радиационно-стойкой электронно-компонентной базы на базе ОАО «Новосибирский завод полупроводниковых приборов с ОКБ».</a:t>
            </a:r>
          </a:p>
          <a:p>
            <a:pPr marL="0" indent="0">
              <a:buNone/>
            </a:pPr>
            <a:r>
              <a:rPr lang="ru-RU" sz="1400" dirty="0" smtClean="0"/>
              <a:t>2. Технологический центр прототипирования изделий </a:t>
            </a:r>
            <a:r>
              <a:rPr lang="ru-RU" sz="1400" dirty="0" err="1" smtClean="0"/>
              <a:t>био</a:t>
            </a:r>
            <a:r>
              <a:rPr lang="ru-RU" sz="1400" dirty="0" smtClean="0"/>
              <a:t>- и </a:t>
            </a:r>
            <a:r>
              <a:rPr lang="ru-RU" sz="1400" dirty="0" err="1" smtClean="0"/>
              <a:t>наноэлектроники</a:t>
            </a:r>
            <a:r>
              <a:rPr lang="ru-RU" sz="1400" dirty="0" smtClean="0"/>
              <a:t> на базе Института физики полупроводников СО РАН, «Академпарка», </a:t>
            </a:r>
            <a:r>
              <a:rPr lang="en-AU" sz="1400" dirty="0" smtClean="0"/>
              <a:t>SVTC</a:t>
            </a:r>
            <a:r>
              <a:rPr lang="ru-RU" sz="1400" dirty="0" smtClean="0"/>
              <a:t>, </a:t>
            </a:r>
            <a:r>
              <a:rPr lang="en-AU" sz="1400" dirty="0" err="1" smtClean="0"/>
              <a:t>Sygma</a:t>
            </a:r>
            <a:r>
              <a:rPr lang="ru-RU" sz="1400" dirty="0" smtClean="0"/>
              <a:t>-</a:t>
            </a:r>
            <a:r>
              <a:rPr lang="en-AU" sz="1400" dirty="0" smtClean="0"/>
              <a:t>Group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71452"/>
            <a:ext cx="8229600" cy="528091"/>
          </a:xfrm>
        </p:spPr>
        <p:txBody>
          <a:bodyPr/>
          <a:lstStyle/>
          <a:p>
            <a:r>
              <a:rPr lang="ru-RU" sz="1800" i="0" dirty="0" smtClean="0"/>
              <a:t>Создание и развитие кластера микро-, нано – и биоэлектроники</a:t>
            </a:r>
            <a:endParaRPr lang="ru-RU" sz="1800" i="0" dirty="0"/>
          </a:p>
        </p:txBody>
      </p:sp>
      <p:pic>
        <p:nvPicPr>
          <p:cNvPr id="2050" name="Picture 2" descr="Снимоккпук уке wet ew уыкп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089" y="1059582"/>
            <a:ext cx="593407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"/>
            <a:ext cx="8229600" cy="555526"/>
          </a:xfrm>
        </p:spPr>
        <p:txBody>
          <a:bodyPr/>
          <a:lstStyle/>
          <a:p>
            <a:r>
              <a:rPr lang="ru-RU" sz="2400" i="0" dirty="0" smtClean="0"/>
              <a:t>Проект «Умный регион»</a:t>
            </a:r>
            <a:endParaRPr lang="en-US" sz="2400" i="0" dirty="0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gray">
          <a:xfrm>
            <a:off x="741366" y="1513286"/>
            <a:ext cx="3355975" cy="2516981"/>
          </a:xfrm>
          <a:prstGeom prst="ellipse">
            <a:avLst/>
          </a:prstGeom>
          <a:noFill/>
          <a:ln w="635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gray">
          <a:xfrm>
            <a:off x="3275856" y="2787776"/>
            <a:ext cx="1440160" cy="1296143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gray">
          <a:xfrm>
            <a:off x="72008" y="2571750"/>
            <a:ext cx="1547664" cy="1440160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5607" name="AutoShape 7"/>
          <p:cNvCxnSpPr>
            <a:cxnSpLocks noChangeShapeType="1"/>
          </p:cNvCxnSpPr>
          <p:nvPr/>
        </p:nvCxnSpPr>
        <p:spPr bwMode="gray">
          <a:xfrm flipH="1" flipV="1">
            <a:off x="2439991" y="3230166"/>
            <a:ext cx="9525" cy="3393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608" name="AutoShape 8"/>
          <p:cNvCxnSpPr>
            <a:cxnSpLocks noChangeShapeType="1"/>
          </p:cNvCxnSpPr>
          <p:nvPr/>
        </p:nvCxnSpPr>
        <p:spPr bwMode="gray">
          <a:xfrm flipH="1">
            <a:off x="2427288" y="2445544"/>
            <a:ext cx="963612" cy="1821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609" name="AutoShape 9"/>
          <p:cNvCxnSpPr>
            <a:cxnSpLocks noChangeShapeType="1"/>
          </p:cNvCxnSpPr>
          <p:nvPr/>
        </p:nvCxnSpPr>
        <p:spPr bwMode="gray">
          <a:xfrm>
            <a:off x="1433513" y="2433637"/>
            <a:ext cx="495300" cy="821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5611" name="Text Box 11"/>
          <p:cNvSpPr txBox="1">
            <a:spLocks noChangeArrowheads="1"/>
          </p:cNvSpPr>
          <p:nvPr/>
        </p:nvSpPr>
        <p:spPr bwMode="gray">
          <a:xfrm>
            <a:off x="0" y="2787775"/>
            <a:ext cx="154766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 err="1" smtClean="0">
                <a:solidFill>
                  <a:srgbClr val="003300"/>
                </a:solidFill>
              </a:rPr>
              <a:t>Интеллекту-альная</a:t>
            </a:r>
            <a:r>
              <a:rPr lang="ru-RU" sz="1400" b="1" dirty="0" smtClean="0">
                <a:solidFill>
                  <a:srgbClr val="003300"/>
                </a:solidFill>
              </a:rPr>
              <a:t> транспортная система</a:t>
            </a:r>
            <a:endParaRPr lang="en-US" sz="1400" b="1" dirty="0">
              <a:solidFill>
                <a:srgbClr val="0033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gray">
          <a:xfrm>
            <a:off x="3203848" y="3003799"/>
            <a:ext cx="151216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 err="1" smtClean="0">
                <a:solidFill>
                  <a:srgbClr val="003300"/>
                </a:solidFill>
              </a:rPr>
              <a:t>Интеллек-туальные</a:t>
            </a:r>
            <a:r>
              <a:rPr lang="ru-RU" sz="1400" b="1" dirty="0" smtClean="0">
                <a:solidFill>
                  <a:srgbClr val="003300"/>
                </a:solidFill>
              </a:rPr>
              <a:t> системы в ЖКХ</a:t>
            </a:r>
            <a:endParaRPr lang="en-US" sz="1400" b="1" dirty="0">
              <a:solidFill>
                <a:srgbClr val="0033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9515" y="699543"/>
            <a:ext cx="1800199" cy="1985095"/>
            <a:chOff x="288" y="1536"/>
            <a:chExt cx="830" cy="1002"/>
          </a:xfrm>
        </p:grpSpPr>
        <p:sp>
          <p:nvSpPr>
            <p:cNvPr id="25614" name="Rectangle 14"/>
            <p:cNvSpPr>
              <a:spLocks noChangeArrowheads="1"/>
            </p:cNvSpPr>
            <p:nvPr/>
          </p:nvSpPr>
          <p:spPr bwMode="gray">
            <a:xfrm>
              <a:off x="415" y="1674"/>
              <a:ext cx="60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gray">
            <a:xfrm>
              <a:off x="288" y="1536"/>
              <a:ext cx="830" cy="836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13" y="1562"/>
              <a:ext cx="782" cy="976"/>
              <a:chOff x="3975" y="1593"/>
              <a:chExt cx="931" cy="1163"/>
            </a:xfrm>
          </p:grpSpPr>
          <p:pic>
            <p:nvPicPr>
              <p:cNvPr id="25617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619" name="Picture 19" descr="light_shadow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5622" name="AutoShape 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3" name="AutoShape 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4" name="AutoShape 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5" name="AutoShape 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627" name="AutoShape 2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8" name="AutoShape 2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9" name="AutoShape 2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30" name="AutoShape 3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rot="-3733502" flipH="1" flipV="1">
              <a:off x="631" y="2108"/>
              <a:ext cx="605" cy="146"/>
              <a:chOff x="2532" y="1051"/>
              <a:chExt cx="893" cy="246"/>
            </a:xfrm>
          </p:grpSpPr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33" name="AutoShape 3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4" name="AutoShape 3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5" name="AutoShape 3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6" name="AutoShape 3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38" name="AutoShape 3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9" name="AutoShape 3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0" name="AutoShape 4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1" name="AutoShape 4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5642" name="Rectangle 42"/>
            <p:cNvSpPr>
              <a:spLocks noChangeArrowheads="1"/>
            </p:cNvSpPr>
            <p:nvPr/>
          </p:nvSpPr>
          <p:spPr bwMode="gray">
            <a:xfrm>
              <a:off x="380" y="1679"/>
              <a:ext cx="652" cy="4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Цифровые</a:t>
              </a:r>
              <a:endParaRPr lang="en-US" sz="14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услуги для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граждан и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организаций  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643" name="Oval 43"/>
          <p:cNvSpPr>
            <a:spLocks noChangeArrowheads="1"/>
          </p:cNvSpPr>
          <p:nvPr/>
        </p:nvSpPr>
        <p:spPr bwMode="gray">
          <a:xfrm>
            <a:off x="1789116" y="3481388"/>
            <a:ext cx="1298575" cy="982266"/>
          </a:xfrm>
          <a:prstGeom prst="ellipse">
            <a:avLst/>
          </a:prstGeom>
          <a:solidFill>
            <a:srgbClr val="EAEAEA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691681" y="3291830"/>
            <a:ext cx="1512168" cy="1728192"/>
            <a:chOff x="1252" y="3024"/>
            <a:chExt cx="771" cy="963"/>
          </a:xfrm>
        </p:grpSpPr>
        <p:sp>
          <p:nvSpPr>
            <p:cNvPr id="25645" name="Rectangle 45"/>
            <p:cNvSpPr>
              <a:spLocks noChangeArrowheads="1"/>
            </p:cNvSpPr>
            <p:nvPr/>
          </p:nvSpPr>
          <p:spPr bwMode="gray">
            <a:xfrm>
              <a:off x="1322" y="3252"/>
              <a:ext cx="605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252" y="3024"/>
              <a:ext cx="771" cy="963"/>
              <a:chOff x="3975" y="1593"/>
              <a:chExt cx="931" cy="1163"/>
            </a:xfrm>
          </p:grpSpPr>
          <p:pic>
            <p:nvPicPr>
              <p:cNvPr id="25647" name="Picture 47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5648" name="Oval 4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649" name="Picture 49" descr="light_shadow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5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5652" name="AutoShape 5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3" name="AutoShape 5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4" name="AutoShape 5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5" name="AutoShape 5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657" name="AutoShape 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8" name="AutoShape 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9" name="AutoShape 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60" name="AutoShape 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61"/>
            <p:cNvGrpSpPr>
              <a:grpSpLocks/>
            </p:cNvGrpSpPr>
            <p:nvPr/>
          </p:nvGrpSpPr>
          <p:grpSpPr bwMode="auto">
            <a:xfrm rot="-3733502" flipH="1" flipV="1">
              <a:off x="1561" y="3564"/>
              <a:ext cx="597" cy="144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63" name="AutoShape 6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4" name="AutoShape 6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5" name="AutoShape 6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6" name="AutoShape 6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68" name="AutoShape 6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9" name="AutoShape 6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0" name="AutoShape 7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1" name="AutoShape 7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5672" name="Rectangle 72"/>
            <p:cNvSpPr>
              <a:spLocks noChangeArrowheads="1"/>
            </p:cNvSpPr>
            <p:nvPr/>
          </p:nvSpPr>
          <p:spPr bwMode="gray">
            <a:xfrm>
              <a:off x="1314" y="3244"/>
              <a:ext cx="657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Безопасный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регион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2987829" y="699543"/>
            <a:ext cx="1656185" cy="1921565"/>
            <a:chOff x="2160" y="1488"/>
            <a:chExt cx="820" cy="994"/>
          </a:xfrm>
        </p:grpSpPr>
        <p:sp>
          <p:nvSpPr>
            <p:cNvPr id="25674" name="Rectangle 74"/>
            <p:cNvSpPr>
              <a:spLocks noChangeArrowheads="1"/>
            </p:cNvSpPr>
            <p:nvPr/>
          </p:nvSpPr>
          <p:spPr bwMode="gray">
            <a:xfrm>
              <a:off x="2182" y="1672"/>
              <a:ext cx="605" cy="3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25675" name="Oval 75"/>
            <p:cNvSpPr>
              <a:spLocks noChangeArrowheads="1"/>
            </p:cNvSpPr>
            <p:nvPr/>
          </p:nvSpPr>
          <p:spPr bwMode="gray">
            <a:xfrm>
              <a:off x="2160" y="1488"/>
              <a:ext cx="820" cy="8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6"/>
            <p:cNvGrpSpPr>
              <a:grpSpLocks/>
            </p:cNvGrpSpPr>
            <p:nvPr/>
          </p:nvGrpSpPr>
          <p:grpSpPr bwMode="auto">
            <a:xfrm>
              <a:off x="2188" y="1516"/>
              <a:ext cx="781" cy="966"/>
              <a:chOff x="3975" y="1593"/>
              <a:chExt cx="941" cy="1163"/>
            </a:xfrm>
          </p:grpSpPr>
          <p:pic>
            <p:nvPicPr>
              <p:cNvPr id="25677" name="Picture 77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5678" name="Oval 78"/>
              <p:cNvSpPr>
                <a:spLocks noChangeArrowheads="1"/>
              </p:cNvSpPr>
              <p:nvPr/>
            </p:nvSpPr>
            <p:spPr bwMode="gray">
              <a:xfrm>
                <a:off x="398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679" name="Picture 79" descr="light_shadow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4031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8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8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5682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3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4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5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687" name="AutoShape 8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8" name="AutoShape 8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9" name="AutoShape 8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90" name="AutoShape 9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 rot="-3733502" flipH="1" flipV="1">
              <a:off x="2498" y="2058"/>
              <a:ext cx="599" cy="144"/>
              <a:chOff x="2532" y="1051"/>
              <a:chExt cx="893" cy="246"/>
            </a:xfrm>
          </p:grpSpPr>
          <p:grpSp>
            <p:nvGrpSpPr>
              <p:cNvPr id="24" name="Group 9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9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98" name="AutoShape 9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9" name="AutoShape 9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700" name="AutoShape 10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701" name="AutoShape 10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5702" name="Rectangle 102"/>
            <p:cNvSpPr>
              <a:spLocks noChangeArrowheads="1"/>
            </p:cNvSpPr>
            <p:nvPr/>
          </p:nvSpPr>
          <p:spPr bwMode="gray">
            <a:xfrm>
              <a:off x="2244" y="1680"/>
              <a:ext cx="692" cy="3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Электронные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сервисы для 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граждан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703" name="AutoShape 103"/>
          <p:cNvSpPr>
            <a:spLocks noChangeArrowheads="1"/>
          </p:cNvSpPr>
          <p:nvPr/>
        </p:nvSpPr>
        <p:spPr bwMode="gray">
          <a:xfrm>
            <a:off x="4716464" y="1383619"/>
            <a:ext cx="4176016" cy="2795588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4" name="Rectangle 104"/>
          <p:cNvSpPr>
            <a:spLocks noChangeArrowheads="1"/>
          </p:cNvSpPr>
          <p:nvPr/>
        </p:nvSpPr>
        <p:spPr bwMode="auto">
          <a:xfrm>
            <a:off x="4644008" y="1473914"/>
            <a:ext cx="4320480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defTabSz="389050"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n-lt"/>
              </a:rPr>
              <a:t>Новосибирская область – один из российских лидеров в области внедрения информационных и телекоммуникационных технологий (в т.ч. с использованием системы Глонасс).</a:t>
            </a:r>
          </a:p>
          <a:p>
            <a:pPr marL="171450" indent="-171450" defTabSz="389050">
              <a:buSzPct val="140000"/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+mn-lt"/>
              </a:rPr>
              <a:t>Цель Проекта – создание технической и технологической основы обеспечения безопасности жизнедеятельности на территории Новосибирской области с внедрением  современных информационно-навигационных технологий и сервисов на транспорте, в энергетике, в ЖКХ. Внедрение системы датчиков и измерений критически важных </a:t>
            </a:r>
          </a:p>
          <a:p>
            <a:pPr defTabSz="389050">
              <a:buSzPct val="140000"/>
            </a:pPr>
            <a:r>
              <a:rPr lang="ru-RU" sz="1300" dirty="0" smtClean="0">
                <a:latin typeface="+mn-lt"/>
              </a:rPr>
              <a:t>   объектов. Обеспечение электронных</a:t>
            </a:r>
          </a:p>
          <a:p>
            <a:pPr defTabSz="389050">
              <a:buSzPct val="140000"/>
            </a:pPr>
            <a:r>
              <a:rPr lang="ru-RU" sz="1300" dirty="0" smtClean="0">
                <a:latin typeface="+mn-lt"/>
              </a:rPr>
              <a:t>   сервисов и цифровых услуг для </a:t>
            </a:r>
          </a:p>
          <a:p>
            <a:pPr defTabSz="389050">
              <a:buSzPct val="140000"/>
            </a:pPr>
            <a:r>
              <a:rPr lang="ru-RU" sz="1300" dirty="0" smtClean="0">
                <a:latin typeface="+mn-lt"/>
              </a:rPr>
              <a:t>   граждан и организаций.</a:t>
            </a:r>
            <a:r>
              <a:rPr lang="en-AU" sz="1300" dirty="0" smtClean="0">
                <a:latin typeface="+mn-lt"/>
              </a:rPr>
              <a:t> </a:t>
            </a:r>
            <a:endParaRPr lang="ru-RU" sz="1300" dirty="0" smtClean="0">
              <a:latin typeface="+mn-lt"/>
            </a:endParaRPr>
          </a:p>
        </p:txBody>
      </p:sp>
      <p:sp>
        <p:nvSpPr>
          <p:cNvPr id="25705" name="AutoShape 105"/>
          <p:cNvSpPr>
            <a:spLocks noChangeArrowheads="1"/>
          </p:cNvSpPr>
          <p:nvPr/>
        </p:nvSpPr>
        <p:spPr bwMode="gray">
          <a:xfrm>
            <a:off x="4716016" y="681541"/>
            <a:ext cx="4176464" cy="75428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706" name="Text Box 106"/>
          <p:cNvSpPr txBox="1">
            <a:spLocks noChangeArrowheads="1"/>
          </p:cNvSpPr>
          <p:nvPr/>
        </p:nvSpPr>
        <p:spPr bwMode="gray">
          <a:xfrm>
            <a:off x="4932043" y="735548"/>
            <a:ext cx="3600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FFFFFF"/>
                </a:solidFill>
              </a:rPr>
              <a:t>Основа проекта - лидерство в ключевых компетенциях 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5707" name="Picture 107" descr="2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28800" y="2286000"/>
            <a:ext cx="1524000" cy="1001316"/>
          </a:xfrm>
          <a:prstGeom prst="rect">
            <a:avLst/>
          </a:prstGeom>
          <a:noFill/>
        </p:spPr>
      </p:pic>
      <p:pic>
        <p:nvPicPr>
          <p:cNvPr id="108" name="Рисунок 107" descr="images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79715" y="1599642"/>
            <a:ext cx="908955" cy="668082"/>
          </a:xfrm>
          <a:prstGeom prst="rect">
            <a:avLst/>
          </a:prstGeom>
        </p:spPr>
      </p:pic>
      <p:pic>
        <p:nvPicPr>
          <p:cNvPr id="111" name="Рисунок 110" descr="default_logo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51471"/>
            <a:ext cx="9036496" cy="792089"/>
          </a:xfrm>
        </p:spPr>
        <p:txBody>
          <a:bodyPr/>
          <a:lstStyle/>
          <a:p>
            <a:pPr algn="l"/>
            <a:r>
              <a:rPr lang="ru-RU" sz="1800" i="0" dirty="0" smtClean="0"/>
              <a:t>Организация импортозамещающего промышленного производства современных </a:t>
            </a:r>
            <a:r>
              <a:rPr lang="ru-RU" sz="1800" i="0" dirty="0" err="1" smtClean="0"/>
              <a:t>биотехнологических</a:t>
            </a:r>
            <a:r>
              <a:rPr lang="ru-RU" sz="1800" i="0" dirty="0" smtClean="0"/>
              <a:t> препаратов и ферментов для кормопроизводства </a:t>
            </a:r>
            <a:endParaRPr lang="ru-RU" sz="1800" i="0" dirty="0">
              <a:solidFill>
                <a:srgbClr val="0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287218"/>
            <a:ext cx="7452320" cy="394882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Проект направлен на возрождение отрасли промышленных</a:t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биотехнологий в Российской Федерации</a:t>
            </a:r>
          </a:p>
          <a:p>
            <a:pPr algn="just"/>
            <a:r>
              <a:rPr lang="ru-RU" sz="1600" b="1" i="1" dirty="0" smtClean="0">
                <a:solidFill>
                  <a:srgbClr val="000000"/>
                </a:solidFill>
              </a:rPr>
              <a:t>Состояние отрасли в настоящее время: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 От 80% до 100% рынка занято импортными производителями;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</a:rPr>
              <a:t> Низок уровень внедрения промышленных биотехнологий в народное хозяйство, что подразумевает большой потенциал роста при условии формирования благоприятной институциональной среды. Так из-за недостаточного использования высокоэффективных кормовых добавок уровень потребления кормов в с/</a:t>
            </a:r>
            <a:r>
              <a:rPr lang="ru-RU" sz="1400" dirty="0" err="1" smtClean="0">
                <a:solidFill>
                  <a:srgbClr val="000000"/>
                </a:solidFill>
              </a:rPr>
              <a:t>х</a:t>
            </a:r>
            <a:r>
              <a:rPr lang="ru-RU" sz="1400" dirty="0" smtClean="0">
                <a:solidFill>
                  <a:srgbClr val="000000"/>
                </a:solidFill>
              </a:rPr>
              <a:t> РФ в 2-3 раза выше в сравнении с развитыми странами.</a:t>
            </a:r>
          </a:p>
          <a:p>
            <a:pPr marL="266700" lvl="1" indent="-266700" algn="l">
              <a:spcBef>
                <a:spcPts val="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35000"/>
              <a:buFont typeface="Arial" pitchFamily="34" charset="0"/>
              <a:buChar char="•"/>
            </a:pPr>
            <a:endParaRPr lang="ru-RU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lvl="1" algn="l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35000"/>
            </a:pPr>
            <a:r>
              <a:rPr lang="ru-RU" b="1" i="1" dirty="0" smtClean="0">
                <a:solidFill>
                  <a:srgbClr val="000000"/>
                </a:solidFill>
              </a:rPr>
              <a:t>Консорциум Проекта </a:t>
            </a:r>
            <a:r>
              <a:rPr lang="ru-RU" b="1" dirty="0" smtClean="0">
                <a:solidFill>
                  <a:srgbClr val="000000"/>
                </a:solidFill>
              </a:rPr>
              <a:t>– </a:t>
            </a:r>
            <a:r>
              <a:rPr lang="ru-RU" dirty="0" smtClean="0">
                <a:solidFill>
                  <a:srgbClr val="000000"/>
                </a:solidFill>
              </a:rPr>
              <a:t>ООО ПО «</a:t>
            </a:r>
            <a:r>
              <a:rPr lang="ru-RU" dirty="0" err="1" smtClean="0">
                <a:solidFill>
                  <a:srgbClr val="000000"/>
                </a:solidFill>
              </a:rPr>
              <a:t>Сиббиофарм</a:t>
            </a:r>
            <a:r>
              <a:rPr lang="ru-RU" dirty="0" smtClean="0">
                <a:solidFill>
                  <a:srgbClr val="000000"/>
                </a:solidFill>
              </a:rPr>
              <a:t>», </a:t>
            </a:r>
            <a:r>
              <a:rPr lang="ru-RU" dirty="0" err="1" smtClean="0">
                <a:solidFill>
                  <a:srgbClr val="000000"/>
                </a:solidFill>
              </a:rPr>
              <a:t>Пилотный</a:t>
            </a:r>
            <a:r>
              <a:rPr lang="ru-RU" dirty="0" smtClean="0">
                <a:solidFill>
                  <a:srgbClr val="000000"/>
                </a:solidFill>
              </a:rPr>
              <a:t> центр  «</a:t>
            </a:r>
            <a:r>
              <a:rPr lang="ru-RU" dirty="0" err="1" smtClean="0">
                <a:solidFill>
                  <a:srgbClr val="000000"/>
                </a:solidFill>
              </a:rPr>
              <a:t>ПромБиоТех</a:t>
            </a:r>
            <a:r>
              <a:rPr lang="ru-RU" dirty="0" smtClean="0">
                <a:solidFill>
                  <a:srgbClr val="000000"/>
                </a:solidFill>
              </a:rPr>
              <a:t>» (</a:t>
            </a:r>
            <a:r>
              <a:rPr lang="ru-RU" dirty="0" err="1" smtClean="0">
                <a:solidFill>
                  <a:srgbClr val="000000"/>
                </a:solidFill>
              </a:rPr>
              <a:t>Академпарк</a:t>
            </a:r>
            <a:r>
              <a:rPr lang="ru-RU" dirty="0" smtClean="0">
                <a:solidFill>
                  <a:srgbClr val="000000"/>
                </a:solidFill>
              </a:rPr>
              <a:t>)  и  Федеральный исследовательский центр «Институт цитологии и генетики СО РАН»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</a:p>
          <a:p>
            <a:pPr marL="266700" lvl="1" indent="-266700" algn="l"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35000"/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610212"/>
            <a:ext cx="1793123" cy="1673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92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20072" y="411510"/>
            <a:ext cx="3923928" cy="425993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b="1" dirty="0" smtClean="0"/>
              <a:t>Цель </a:t>
            </a:r>
            <a:r>
              <a:rPr lang="ru-RU" sz="1300" dirty="0" smtClean="0"/>
              <a:t>- создание</a:t>
            </a:r>
            <a:r>
              <a:rPr lang="ru-RU" sz="1300" i="1" dirty="0" smtClean="0"/>
              <a:t> </a:t>
            </a:r>
            <a:r>
              <a:rPr lang="ru-RU" sz="1300" dirty="0" smtClean="0"/>
              <a:t> российской универсальной платформы промышленной автоматизации для взаимодействие оборудования при автоматизации технологических процессов на объектах энергетики, транспорта, промышленности, ЖКХ и других отраслей.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dirty="0" smtClean="0"/>
              <a:t>Инициатор проекта компания «Модульные Системы Торнадо» (МСТ),  партнеры проекта – Институт автоматики и электрометрии СО РАН, НГУ, «</a:t>
            </a:r>
            <a:r>
              <a:rPr lang="ru-RU" sz="1300" dirty="0" err="1" smtClean="0"/>
              <a:t>СофтЛаб-Нск</a:t>
            </a:r>
            <a:r>
              <a:rPr lang="ru-RU" sz="1300" dirty="0" smtClean="0"/>
              <a:t>» и др.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dirty="0" smtClean="0"/>
              <a:t>Программно-технический комплекс «Торнадо» эксплуатируется  на более, чем 150 АСУТП (в т.ч. на энергоблоках ТЭЦ, ГЭС, ГРЭС в России, Казахстане, Республики Сербской). В Новосибирске - на ОАО «</a:t>
            </a:r>
            <a:r>
              <a:rPr lang="ru-RU" sz="1300" dirty="0" err="1" smtClean="0"/>
              <a:t>Сиблитмаш</a:t>
            </a:r>
            <a:r>
              <a:rPr lang="ru-RU" sz="1300" dirty="0" smtClean="0"/>
              <a:t>».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dirty="0" smtClean="0"/>
              <a:t>В основе разработки - единственный в России промышленный компьютер  </a:t>
            </a:r>
            <a:r>
              <a:rPr lang="en-US" sz="1300" dirty="0" smtClean="0"/>
              <a:t>IPC </a:t>
            </a:r>
            <a:r>
              <a:rPr lang="en-US" sz="1300" dirty="0" err="1" smtClean="0"/>
              <a:t>Gridex</a:t>
            </a:r>
            <a:r>
              <a:rPr lang="ru-RU" sz="1300" dirty="0" smtClean="0"/>
              <a:t> (производится МСТ в кооперации с новосибирскими компаниями «</a:t>
            </a:r>
            <a:r>
              <a:rPr lang="ru-RU" sz="1300" dirty="0" err="1" smtClean="0"/>
              <a:t>РиМ</a:t>
            </a:r>
            <a:r>
              <a:rPr lang="ru-RU" sz="1300" dirty="0" smtClean="0"/>
              <a:t>», </a:t>
            </a:r>
            <a:br>
              <a:rPr lang="ru-RU" sz="1300" dirty="0" smtClean="0"/>
            </a:br>
            <a:r>
              <a:rPr lang="ru-RU" sz="1300" dirty="0" smtClean="0"/>
              <a:t>«</a:t>
            </a:r>
            <a:r>
              <a:rPr lang="ru-RU" sz="1300" dirty="0" err="1" smtClean="0"/>
              <a:t>Элтекс</a:t>
            </a:r>
            <a:r>
              <a:rPr lang="ru-RU" sz="1300" dirty="0" smtClean="0"/>
              <a:t>», ТМ «Форпост») и др.  </a:t>
            </a:r>
          </a:p>
          <a:p>
            <a:endParaRPr lang="ru-RU" sz="12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51470"/>
            <a:ext cx="8784976" cy="384075"/>
          </a:xfrm>
        </p:spPr>
        <p:txBody>
          <a:bodyPr/>
          <a:lstStyle/>
          <a:p>
            <a:r>
              <a:rPr lang="ru-RU" sz="2000" i="0" dirty="0" smtClean="0"/>
              <a:t>Национальная платформа промышленной автоматизации (НППА)</a:t>
            </a:r>
            <a:endParaRPr lang="ru-RU" sz="2000" i="0" dirty="0"/>
          </a:p>
        </p:txBody>
      </p:sp>
      <p:pic>
        <p:nvPicPr>
          <p:cNvPr id="19457" name="Picture 1" descr="Сниfsgdfgdgdfgdfgdgм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627534"/>
            <a:ext cx="525601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94954_origina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496" y="1203598"/>
            <a:ext cx="4337670" cy="289178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20279"/>
            <a:ext cx="8229600" cy="651272"/>
          </a:xfrm>
        </p:spPr>
        <p:txBody>
          <a:bodyPr/>
          <a:lstStyle/>
          <a:p>
            <a:r>
              <a:rPr lang="ru-RU" sz="2000" i="0" dirty="0" err="1" smtClean="0"/>
              <a:t>БиоФармПолис</a:t>
            </a:r>
            <a:r>
              <a:rPr lang="ru-RU" sz="2000" i="0" dirty="0" smtClean="0"/>
              <a:t>»: разработка и производство оригинальных биофармацевтических препаратов и субстанций антибиотиков </a:t>
            </a:r>
            <a:endParaRPr lang="ru-RU" sz="2000" i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7976" y="843558"/>
            <a:ext cx="3629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/>
              <a:t>Биотехнопарк</a:t>
            </a:r>
            <a:r>
              <a:rPr lang="ru-RU" sz="1600" dirty="0" smtClean="0"/>
              <a:t> Наукограда Кольцово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91556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Инициаторы проекта </a:t>
            </a:r>
            <a:r>
              <a:rPr lang="ru-RU" sz="1400" dirty="0" smtClean="0"/>
              <a:t>– ФБУН ГНЦ ВБ «Вектор», НП «</a:t>
            </a:r>
            <a:r>
              <a:rPr lang="ru-RU" sz="1400" dirty="0" err="1" smtClean="0"/>
              <a:t>БиоФарм</a:t>
            </a:r>
            <a:r>
              <a:rPr lang="ru-RU" sz="1400" dirty="0" smtClean="0"/>
              <a:t>», НГУ </a:t>
            </a:r>
            <a:endParaRPr lang="ru-RU" sz="14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36504" y="1529445"/>
            <a:ext cx="4499992" cy="300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БиоФармПолис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 - центр компетенций в четырех прикладных направлениях: </a:t>
            </a:r>
            <a:endParaRPr kumimoji="0" lang="ru-RU" sz="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8900" marR="0" lvl="0" indent="-88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расширение производства импортозамещающих вакцин и производство вакцин нового поколения;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8900" marR="0" lvl="0" indent="-88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расширение и организация производства новых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рекомбинантных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белков и других лекарственных средств для  профилактики и лечения инфекционных и других заболеваний;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8900" marR="0" lvl="0" indent="-88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расширение производства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пробиотиков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нового   поколения;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88900" marR="0" lvl="0" indent="-88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Char char="•"/>
              <a:tabLst>
                <a:tab pos="88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подготовка к организации производства субстанций антибиотиков и других лекарств на основе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биотехнологических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процессов.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496" y="4083919"/>
            <a:ext cx="432048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Объем отгруженной продукции наукограда Кольцово увеличится с 11 млрд. руб.  в 2015 году  до 30 млрд. руб. в 2025 году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89552"/>
          </a:xfrm>
          <a:prstGeom prst="rect">
            <a:avLst/>
          </a:prstGeom>
          <a:gradFill>
            <a:gsLst>
              <a:gs pos="65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Сибирский металлурго-машиностроительный  кластер аддитивных</a:t>
            </a:r>
            <a:br>
              <a:rPr lang="ru-RU" b="1" dirty="0" smtClean="0"/>
            </a:br>
            <a:r>
              <a:rPr lang="ru-RU" b="1" dirty="0" smtClean="0"/>
              <a:t>цифровых технологий  и производств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4148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9" name="Схема 18"/>
          <p:cNvGraphicFramePr>
            <a:graphicFrameLocks/>
          </p:cNvGraphicFramePr>
          <p:nvPr/>
        </p:nvGraphicFramePr>
        <p:xfrm>
          <a:off x="107504" y="771550"/>
          <a:ext cx="6264696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72200" y="1037510"/>
            <a:ext cx="2771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dirty="0" smtClean="0"/>
              <a:t>Участники проекта: ООО «ЭПОС-Инжиниринг», Институт химии твёрдого тела и механохимии СО РАН, Институт автоматики и электрометрии СО РАН, Институт лазерной физики СО РАН, НГТУ, БЭМЗ, НАЗ им. Чкалова.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Ожидаемые результаты проекта </a:t>
            </a:r>
            <a:r>
              <a:rPr lang="ru-RU" sz="1400" b="1" i="1" dirty="0" smtClean="0"/>
              <a:t>- </a:t>
            </a:r>
            <a:r>
              <a:rPr lang="ru-RU" sz="1400" dirty="0" smtClean="0"/>
              <a:t>производство инновационной порошковой и металлургической продукции и аддитивных 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технологий </a:t>
            </a:r>
            <a:endParaRPr lang="ru-RU" sz="1400" dirty="0"/>
          </a:p>
        </p:txBody>
      </p:sp>
      <p:pic>
        <p:nvPicPr>
          <p:cNvPr id="11" name="Рисунок 10" descr="default_logo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95486"/>
            <a:ext cx="9144000" cy="426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0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784976" cy="576064"/>
          </a:xfrm>
        </p:spPr>
        <p:txBody>
          <a:bodyPr>
            <a:normAutofit fontScale="90000"/>
          </a:bodyPr>
          <a:lstStyle/>
          <a:p>
            <a:r>
              <a:rPr lang="ru-RU" sz="1800" i="0" dirty="0" smtClean="0"/>
              <a:t>Создание производства  и инфраструктуры по глубокой переработке алюминия: промышленно-технологический  парк  «13 элемент»</a:t>
            </a:r>
            <a:br>
              <a:rPr lang="ru-RU" sz="1800" i="0" dirty="0" smtClean="0"/>
            </a:br>
            <a:endParaRPr lang="ru-RU" sz="1800" i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771552"/>
            <a:ext cx="4392488" cy="3852428"/>
          </a:xfrm>
        </p:spPr>
        <p:txBody>
          <a:bodyPr>
            <a:normAutofit lnSpcReduction="10000"/>
          </a:bodyPr>
          <a:lstStyle/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dirty="0" smtClean="0"/>
              <a:t>Стратегическая цель: </a:t>
            </a:r>
          </a:p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/>
              <a:t>Создание  промышленно-технологического парка современных инновационных производств,  специализирующихся на изготовлении заготовок, обработке и покрытиях  изделий из любых алюминиевых сплавов, расположенных на одной производственной площадке.</a:t>
            </a:r>
          </a:p>
          <a:p>
            <a:pPr marL="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 smtClean="0"/>
              <a:t>Предоставление высокоэффективного сервиса  по разработке, освоению и серийному выпуску алюминиевых комплектующих, компонентов и крупно-узловых изделий, через открытый доступ к современным технологиям  кластера.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  <a:tabLst>
                <a:tab pos="246063" algn="l"/>
              </a:tabLst>
            </a:pPr>
            <a:r>
              <a:rPr lang="ru-RU" sz="15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Участники</a:t>
            </a:r>
            <a:r>
              <a:rPr lang="ru-RU" sz="1500" b="1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ru-RU" sz="1500" b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проекта: </a:t>
            </a:r>
            <a:endParaRPr lang="ru-RU" sz="1500" b="1" dirty="0" smtClean="0">
              <a:cs typeface="Arial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246063" algn="l"/>
              </a:tabLst>
            </a:pPr>
            <a:r>
              <a:rPr lang="ru-RU" sz="1500" dirty="0" smtClean="0">
                <a:ea typeface="Calibri" pitchFamily="34" charset="0"/>
                <a:cs typeface="Arial" pitchFamily="34" charset="0"/>
              </a:rPr>
              <a:t>ОАО «</a:t>
            </a:r>
            <a:r>
              <a:rPr lang="ru-RU" sz="1500" dirty="0" err="1" smtClean="0">
                <a:ea typeface="Calibri" pitchFamily="34" charset="0"/>
                <a:cs typeface="Arial" pitchFamily="34" charset="0"/>
              </a:rPr>
              <a:t>Тяжстанкогидропресс</a:t>
            </a:r>
            <a:r>
              <a:rPr lang="ru-RU" sz="1500" dirty="0" smtClean="0">
                <a:ea typeface="Calibri" pitchFamily="34" charset="0"/>
                <a:cs typeface="Arial" pitchFamily="34" charset="0"/>
              </a:rPr>
              <a:t>;</a:t>
            </a:r>
          </a:p>
          <a:p>
            <a:pPr marL="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ea typeface="Calibri" pitchFamily="34" charset="0"/>
                <a:cs typeface="Arial" pitchFamily="34" charset="0"/>
              </a:rPr>
              <a:t>ООО «СТИЛЛАЙН</a:t>
            </a:r>
            <a:r>
              <a:rPr lang="ru-RU" sz="1500" b="1" dirty="0" smtClean="0">
                <a:ea typeface="Calibri" pitchFamily="34" charset="0"/>
                <a:cs typeface="Arial" pitchFamily="34" charset="0"/>
              </a:rPr>
              <a:t>»</a:t>
            </a:r>
          </a:p>
          <a:p>
            <a:pPr marL="0" lvl="2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smtClean="0">
                <a:ea typeface="Calibri" pitchFamily="34" charset="0"/>
                <a:cs typeface="Arial" pitchFamily="34" charset="0"/>
              </a:rPr>
              <a:t>ООО «АВГУСТ ИН»</a:t>
            </a:r>
            <a:endParaRPr lang="ru-RU" sz="1500" dirty="0"/>
          </a:p>
        </p:txBody>
      </p:sp>
      <p:pic>
        <p:nvPicPr>
          <p:cNvPr id="6" name="Рисунок 5" descr="sfasedrgfsвапвпвапвпg Снимо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792088"/>
            <a:ext cx="3940326" cy="3723878"/>
          </a:xfrm>
          <a:prstGeom prst="rect">
            <a:avLst/>
          </a:prstGeom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557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32048"/>
          </a:xfrm>
        </p:spPr>
        <p:txBody>
          <a:bodyPr/>
          <a:lstStyle/>
          <a:p>
            <a:r>
              <a:rPr lang="ru-RU" sz="1800" i="0" dirty="0" smtClean="0"/>
              <a:t>Проекты </a:t>
            </a:r>
            <a:r>
              <a:rPr lang="ru-RU" sz="1800" i="0" dirty="0" err="1" smtClean="0"/>
              <a:t>инновационно-инжинирингового</a:t>
            </a:r>
            <a:r>
              <a:rPr lang="ru-RU" sz="1800" i="0" dirty="0" smtClean="0"/>
              <a:t> пояса ННЦ СО РАН </a:t>
            </a:r>
            <a:br>
              <a:rPr lang="ru-RU" sz="1800" i="0" dirty="0" smtClean="0"/>
            </a:br>
            <a:r>
              <a:rPr lang="ru-RU" sz="1800" i="0" dirty="0" smtClean="0"/>
              <a:t>и вузовской науки 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674893"/>
            <a:ext cx="4211960" cy="3697058"/>
          </a:xfrm>
        </p:spPr>
        <p:txBody>
          <a:bodyPr/>
          <a:lstStyle/>
          <a:p>
            <a:pPr lvl="0">
              <a:buClr>
                <a:schemeClr val="tx1"/>
              </a:buClr>
              <a:buFont typeface="+mj-lt"/>
              <a:buAutoNum type="arabicPeriod"/>
            </a:pPr>
            <a:r>
              <a:rPr lang="ru-RU" sz="1400" dirty="0" smtClean="0"/>
              <a:t>Инжиниринговый центр промышленных технологий выращивания и глубокой переработки </a:t>
            </a:r>
            <a:r>
              <a:rPr lang="ru-RU" sz="1400" dirty="0" err="1" smtClean="0"/>
              <a:t>быстровозобновляемого</a:t>
            </a:r>
            <a:r>
              <a:rPr lang="ru-RU" sz="1400" dirty="0" smtClean="0"/>
              <a:t> растительного сырья (</a:t>
            </a:r>
            <a:r>
              <a:rPr lang="ru-RU" sz="1400" dirty="0" err="1" smtClean="0"/>
              <a:t>ИЦиГ</a:t>
            </a:r>
            <a:r>
              <a:rPr lang="ru-RU" sz="1400" dirty="0" smtClean="0"/>
              <a:t>, ИК СО РАН);</a:t>
            </a:r>
          </a:p>
          <a:p>
            <a:pPr lvl="0">
              <a:buClrTx/>
              <a:buFont typeface="+mj-lt"/>
              <a:buAutoNum type="arabicPeriod"/>
            </a:pPr>
            <a:r>
              <a:rPr lang="ru-RU" sz="1400" dirty="0" smtClean="0"/>
              <a:t>Центр стерилизации на базе промышленного ускорителя (ИЯФ СО РАН);</a:t>
            </a:r>
          </a:p>
          <a:p>
            <a:pPr lvl="0">
              <a:buClrTx/>
              <a:buFont typeface="+mj-lt"/>
              <a:buAutoNum type="arabicPeriod"/>
            </a:pPr>
            <a:r>
              <a:rPr lang="ru-RU" sz="1400" dirty="0" smtClean="0"/>
              <a:t>Центр сверхтвердых абразивных материалов (</a:t>
            </a:r>
            <a:r>
              <a:rPr lang="ru-RU" sz="1400" dirty="0" err="1" smtClean="0"/>
              <a:t>ИГиМ</a:t>
            </a:r>
            <a:r>
              <a:rPr lang="ru-RU" sz="1400" dirty="0" smtClean="0"/>
              <a:t> СО РАН;)</a:t>
            </a:r>
          </a:p>
          <a:p>
            <a:pPr lvl="0">
              <a:buClrTx/>
              <a:buFont typeface="+mj-lt"/>
              <a:buAutoNum type="arabicPeriod"/>
            </a:pPr>
            <a:r>
              <a:rPr lang="ru-RU" sz="1400" dirty="0" smtClean="0"/>
              <a:t>Центр компетенций в области селекции и семеноводства в Сибири (</a:t>
            </a:r>
            <a:r>
              <a:rPr lang="ru-RU" sz="1400" dirty="0" err="1" smtClean="0"/>
              <a:t>ИЦиГ</a:t>
            </a:r>
            <a:r>
              <a:rPr lang="ru-RU" sz="1400" dirty="0" smtClean="0"/>
              <a:t> СО РАН);</a:t>
            </a:r>
          </a:p>
          <a:p>
            <a:pPr lvl="0">
              <a:buClrTx/>
              <a:buFont typeface="+mj-lt"/>
              <a:buAutoNum type="arabicPeriod"/>
            </a:pPr>
            <a:r>
              <a:rPr lang="ru-RU" sz="1400" dirty="0" smtClean="0"/>
              <a:t>Центр обогащения </a:t>
            </a:r>
            <a:r>
              <a:rPr lang="ru-RU" sz="1600" dirty="0" smtClean="0"/>
              <a:t>редкоземельных металлов </a:t>
            </a:r>
            <a:r>
              <a:rPr lang="ru-RU" sz="1400" dirty="0" smtClean="0"/>
              <a:t>(</a:t>
            </a:r>
            <a:r>
              <a:rPr lang="ru-RU" sz="1400" dirty="0" err="1" smtClean="0"/>
              <a:t>ИГиМ</a:t>
            </a:r>
            <a:r>
              <a:rPr lang="ru-RU" sz="1400" dirty="0" smtClean="0"/>
              <a:t> СО РАН);</a:t>
            </a:r>
          </a:p>
          <a:p>
            <a:pPr lvl="0">
              <a:buClrTx/>
              <a:buFont typeface="+mj-lt"/>
              <a:buAutoNum type="arabicPeriod"/>
            </a:pPr>
            <a:r>
              <a:rPr lang="ru-RU" sz="1400" dirty="0" smtClean="0"/>
              <a:t>Центр лазерно-плазменных технологий (ИЛФ СО РАН);</a:t>
            </a:r>
          </a:p>
          <a:p>
            <a:pPr>
              <a:buClrTx/>
              <a:buFont typeface="+mj-lt"/>
              <a:buAutoNum type="arabicPeriod"/>
            </a:pPr>
            <a:r>
              <a:rPr lang="ru-RU" sz="1400" dirty="0" smtClean="0"/>
              <a:t>Инжиниринговый центр комплексных каталитических технологий и малотоннажной химии (ИК СО РАН);</a:t>
            </a:r>
          </a:p>
          <a:p>
            <a:pPr lvl="0">
              <a:buClrTx/>
              <a:buFont typeface="+mj-lt"/>
              <a:buAutoNum type="arabicPeriod"/>
            </a:pPr>
            <a:endParaRPr lang="ru-RU" sz="14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3923928" y="647923"/>
            <a:ext cx="4968552" cy="3913082"/>
          </a:xfrm>
        </p:spPr>
        <p:txBody>
          <a:bodyPr/>
          <a:lstStyle/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Инжиниринговый центр высокоэнергетической импульсной обработки материалов (</a:t>
            </a:r>
            <a:r>
              <a:rPr lang="ru-RU" sz="1400" dirty="0" err="1" smtClean="0"/>
              <a:t>ИГиЛ</a:t>
            </a:r>
            <a:r>
              <a:rPr lang="ru-RU" sz="1400" dirty="0" smtClean="0"/>
              <a:t> СО РАН);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Разработка технологии получения антибактериальных лекарственных средств  на основе   </a:t>
            </a:r>
            <a:r>
              <a:rPr lang="ru-RU" sz="1400" dirty="0" err="1" smtClean="0"/>
              <a:t>наноразмерных</a:t>
            </a:r>
            <a:r>
              <a:rPr lang="ru-RU" sz="1400" dirty="0" smtClean="0"/>
              <a:t> субстанций  соединений висмута (</a:t>
            </a:r>
            <a:r>
              <a:rPr lang="ru-RU" sz="1400" dirty="0" err="1" smtClean="0"/>
              <a:t>ИХТТиМ</a:t>
            </a:r>
            <a:r>
              <a:rPr lang="ru-RU" sz="1400" dirty="0" smtClean="0"/>
              <a:t> СО РАН, </a:t>
            </a:r>
            <a:r>
              <a:rPr lang="ru-RU" sz="1400" dirty="0" err="1" smtClean="0"/>
              <a:t>ИЦиГ</a:t>
            </a:r>
            <a:r>
              <a:rPr lang="ru-RU" sz="1400" dirty="0" smtClean="0"/>
              <a:t> СО РАН);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Центр молодежного инновационного творчества на базе Клуба юных техников </a:t>
            </a:r>
            <a:r>
              <a:rPr lang="ru-RU" sz="1400" dirty="0" err="1" smtClean="0"/>
              <a:t>ИГиЛ</a:t>
            </a:r>
            <a:r>
              <a:rPr lang="ru-RU" sz="1400" dirty="0" smtClean="0"/>
              <a:t> СО РАН;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«Генетическая карта здоровья» (</a:t>
            </a:r>
            <a:r>
              <a:rPr lang="ru-RU" sz="1400" dirty="0" err="1" smtClean="0"/>
              <a:t>ИХБиФМ</a:t>
            </a:r>
            <a:r>
              <a:rPr lang="ru-RU" sz="1400" dirty="0" smtClean="0"/>
              <a:t> СО РАН).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Организация Технологического института НГУ 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 </a:t>
            </a:r>
            <a:r>
              <a:rPr lang="ru-RU" sz="1400" dirty="0" err="1" smtClean="0"/>
              <a:t>Инновационно-производственный</a:t>
            </a:r>
            <a:r>
              <a:rPr lang="ru-RU" sz="1400" dirty="0" smtClean="0"/>
              <a:t> комплекс для выпуска  технологических компонентов и приборов фотоэлектроники (НГТУ)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Накопители электрической энергии (НГТУ)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Индивидуальный экспресс-анализ химического состава продуктов питания и окружающей</a:t>
            </a:r>
            <a:br>
              <a:rPr lang="ru-RU" sz="1400" dirty="0" smtClean="0"/>
            </a:br>
            <a:r>
              <a:rPr lang="ru-RU" sz="1400" dirty="0" smtClean="0"/>
              <a:t>среды на базе смартфонов (</a:t>
            </a:r>
            <a:r>
              <a:rPr lang="ru-RU" sz="1400" dirty="0" err="1" smtClean="0"/>
              <a:t>СГУГиТ</a:t>
            </a:r>
            <a:r>
              <a:rPr lang="ru-RU" sz="1400" dirty="0" smtClean="0"/>
              <a:t>)</a:t>
            </a:r>
          </a:p>
          <a:p>
            <a:pPr lvl="0">
              <a:buClrTx/>
              <a:buFont typeface="+mj-lt"/>
              <a:buAutoNum type="arabicPeriod" startAt="8"/>
            </a:pPr>
            <a:r>
              <a:rPr lang="ru-RU" sz="1400" dirty="0" smtClean="0"/>
              <a:t>Аналитический центр «</a:t>
            </a:r>
            <a:r>
              <a:rPr lang="ru-RU" sz="1400" dirty="0" err="1" smtClean="0"/>
              <a:t>Стройконсалтинг</a:t>
            </a:r>
            <a:r>
              <a:rPr lang="ru-RU" sz="1400" dirty="0" smtClean="0"/>
              <a:t>» </a:t>
            </a:r>
            <a:br>
              <a:rPr lang="ru-RU" sz="1400" dirty="0" smtClean="0"/>
            </a:br>
            <a:r>
              <a:rPr lang="ru-RU" sz="1400" dirty="0" smtClean="0"/>
              <a:t>(НГАСУ) и др.</a:t>
            </a:r>
          </a:p>
          <a:p>
            <a:endParaRPr lang="ru-RU" dirty="0"/>
          </a:p>
        </p:txBody>
      </p:sp>
      <p:pic>
        <p:nvPicPr>
          <p:cNvPr id="8" name="Рисунок 7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6512" y="-20537"/>
            <a:ext cx="9047621" cy="5069847"/>
          </a:xfrm>
          <a:prstGeom prst="rect">
            <a:avLst/>
          </a:prstGeom>
        </p:spPr>
      </p:pic>
      <p:pic>
        <p:nvPicPr>
          <p:cNvPr id="5" name="Рисунок 4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140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475"/>
            <a:ext cx="8928992" cy="648072"/>
          </a:xfrm>
        </p:spPr>
        <p:txBody>
          <a:bodyPr/>
          <a:lstStyle/>
          <a:p>
            <a:r>
              <a:rPr lang="ru-RU" sz="2000" i="0" dirty="0" smtClean="0"/>
              <a:t>Стратегическая инновационная инициатива </a:t>
            </a:r>
            <a:br>
              <a:rPr lang="ru-RU" sz="2000" i="0" dirty="0" smtClean="0"/>
            </a:br>
            <a:r>
              <a:rPr lang="ru-RU" sz="2000" i="0" dirty="0" smtClean="0"/>
              <a:t>«Сибирский </a:t>
            </a:r>
            <a:r>
              <a:rPr lang="ru-RU" sz="2000" i="0" dirty="0" err="1" smtClean="0"/>
              <a:t>наукополис</a:t>
            </a:r>
            <a:r>
              <a:rPr lang="ru-RU" sz="2000" i="0" dirty="0" smtClean="0"/>
              <a:t>»</a:t>
            </a:r>
            <a:endParaRPr lang="ru-RU" sz="2000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13588"/>
            <a:ext cx="8928992" cy="362986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Цель - разработка концепции, бизнес-плана и стратегии развития Сибирского </a:t>
            </a:r>
            <a:r>
              <a:rPr lang="ru-RU" sz="1800" dirty="0" err="1" smtClean="0"/>
              <a:t>наукополиса</a:t>
            </a:r>
            <a:r>
              <a:rPr lang="ru-RU" sz="1800" dirty="0" smtClean="0"/>
              <a:t> как </a:t>
            </a:r>
            <a:r>
              <a:rPr lang="ru-RU" sz="1800" dirty="0" err="1" smtClean="0"/>
              <a:t>пилотного</a:t>
            </a:r>
            <a:r>
              <a:rPr lang="ru-RU" sz="1800" dirty="0" smtClean="0"/>
              <a:t> проекта территории инновационного опережающего развития с предоставлением ей федеральных преференций по типу дальневосточных территорий опережающего развития. Ожидаемый результат - </a:t>
            </a:r>
            <a:r>
              <a:rPr lang="ru-RU" sz="1800" b="1" i="1" dirty="0" smtClean="0"/>
              <a:t>формирование нового крупного российского инновационного бренда, не имеющего аналогов в стране, </a:t>
            </a:r>
            <a:r>
              <a:rPr lang="ru-RU" sz="1800" dirty="0" smtClean="0"/>
              <a:t>на основе объединения и взаимодействия существующих брендов Новосибирского научного центра СО РАН (в включением в него бывших СО РАМН и СО ВАСХНИЛ), НГУ, </a:t>
            </a:r>
            <a:r>
              <a:rPr lang="ru-RU" sz="1800" dirty="0" err="1" smtClean="0"/>
              <a:t>Академпарка</a:t>
            </a:r>
            <a:r>
              <a:rPr lang="ru-RU" sz="1800" dirty="0" smtClean="0"/>
              <a:t>, </a:t>
            </a:r>
            <a:r>
              <a:rPr lang="ru-RU" sz="1800" dirty="0" err="1" smtClean="0"/>
              <a:t>наукограда</a:t>
            </a:r>
            <a:r>
              <a:rPr lang="ru-RU" sz="1800" dirty="0" smtClean="0"/>
              <a:t> «Кольцово»,  НИИ патологии кровообращения им. академика Е.Н.Мешалкина.   </a:t>
            </a:r>
          </a:p>
          <a:p>
            <a:pPr marL="457200" indent="-457200">
              <a:buAutoNum type="arabicPeriod"/>
            </a:pPr>
            <a:endParaRPr lang="ru-RU" sz="1800" dirty="0" smtClean="0"/>
          </a:p>
        </p:txBody>
      </p:sp>
      <p:pic>
        <p:nvPicPr>
          <p:cNvPr id="7" name="Рисунок 6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236562"/>
            <a:ext cx="5544616" cy="1080120"/>
          </a:xfrm>
        </p:spPr>
        <p:txBody>
          <a:bodyPr/>
          <a:lstStyle/>
          <a:p>
            <a:pPr algn="l"/>
            <a:r>
              <a:rPr lang="ru-RU" sz="1600" i="0" dirty="0" smtClean="0"/>
              <a:t>Инновационный сегмент в структуре экономики Новосибирской области (оценка </a:t>
            </a:r>
            <a:r>
              <a:rPr lang="ru-RU" sz="1600" i="0" dirty="0" err="1" smtClean="0"/>
              <a:t>ак</a:t>
            </a:r>
            <a:r>
              <a:rPr lang="ru-RU" sz="1600" i="0" dirty="0" smtClean="0"/>
              <a:t>. В.В.Кулешова)</a:t>
            </a:r>
            <a:endParaRPr lang="ru-RU" sz="1600" i="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790831"/>
              </p:ext>
            </p:extLst>
          </p:nvPr>
        </p:nvGraphicFramePr>
        <p:xfrm>
          <a:off x="3491880" y="627534"/>
          <a:ext cx="5415057" cy="333650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02125"/>
                <a:gridCol w="2405120"/>
                <a:gridCol w="1353906"/>
                <a:gridCol w="1353906"/>
              </a:tblGrid>
              <a:tr h="434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AU" sz="1400" b="1" dirty="0"/>
                        <a:t>2012-2014 </a:t>
                      </a:r>
                      <a:r>
                        <a:rPr lang="ru-RU" sz="1400" b="1" dirty="0"/>
                        <a:t>гг.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dirty="0"/>
                        <a:t>2020-2022 гг.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2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/>
                        <a:t>1</a:t>
                      </a:r>
                      <a:endParaRPr lang="ru-RU" sz="110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ОПК + </a:t>
                      </a:r>
                      <a:r>
                        <a:rPr lang="ru-RU" sz="1400" dirty="0" err="1"/>
                        <a:t>Росатом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5,5 - 6,0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/>
                        <a:t>7,0-8,0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/>
                        <a:t>2</a:t>
                      </a:r>
                      <a:endParaRPr lang="ru-RU" sz="1100" i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Фундаментальная наука и инновационный сектор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3,5 - 4,0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5,0-6,0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8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3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Здравоохранение (высокотехнологичная медицина, </a:t>
                      </a:r>
                      <a:r>
                        <a:rPr lang="ru-RU" sz="1400" dirty="0" smtClean="0"/>
                        <a:t>лекарства)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6,0-7,0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 smtClean="0"/>
                        <a:t>6,2-7,5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2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/>
                        <a:t>4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 smtClean="0"/>
                        <a:t>Образование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/>
                        <a:t>4,0-5,0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 smtClean="0"/>
                        <a:t>4,2-5,5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i="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Связь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2,8-3,0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2,8-3,0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504" y="509938"/>
            <a:ext cx="309634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Новосибирская область уже сегодня обладает развитым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инновационно-технологическим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сегментом, доля которого в структуре ВРП региона не менее 23 процентов (что на 5-6 процентных пункта выше, чем по РФ в среднем).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Реализация анонсированных и стартовавших проектов реиндустриализации может увеличить этот показатель в среднесрочной перспективе на несколько процентных пунктов и он может приблизиться к 30 процентам, что будет характеризовать достаточно прогрессивную структуру экономики региона.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0" dirty="0" smtClean="0"/>
              <a:t>Система регионального стратегического планирования в Новосибирской области</a:t>
            </a:r>
            <a:endParaRPr lang="en-US" sz="2400" i="0" dirty="0"/>
          </a:p>
        </p:txBody>
      </p:sp>
      <p:sp>
        <p:nvSpPr>
          <p:cNvPr id="27652" name="Freeform 4"/>
          <p:cNvSpPr>
            <a:spLocks/>
          </p:cNvSpPr>
          <p:nvPr/>
        </p:nvSpPr>
        <p:spPr bwMode="ltGray">
          <a:xfrm>
            <a:off x="971601" y="1491630"/>
            <a:ext cx="7389813" cy="2455069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gray">
          <a:xfrm>
            <a:off x="1547665" y="1599642"/>
            <a:ext cx="227013" cy="104775"/>
          </a:xfrm>
          <a:prstGeom prst="can">
            <a:avLst>
              <a:gd name="adj" fmla="val 3979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gray">
          <a:xfrm>
            <a:off x="3347864" y="2120596"/>
            <a:ext cx="360040" cy="181124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gray">
          <a:xfrm>
            <a:off x="4501258" y="2340769"/>
            <a:ext cx="358775" cy="23098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gray">
          <a:xfrm>
            <a:off x="6599138" y="2688432"/>
            <a:ext cx="565150" cy="511969"/>
          </a:xfrm>
          <a:prstGeom prst="can">
            <a:avLst>
              <a:gd name="adj" fmla="val 2143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gray">
          <a:xfrm>
            <a:off x="5497240" y="2521503"/>
            <a:ext cx="442913" cy="320278"/>
          </a:xfrm>
          <a:prstGeom prst="can">
            <a:avLst>
              <a:gd name="adj" fmla="val 21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gray">
          <a:xfrm>
            <a:off x="395536" y="2279508"/>
            <a:ext cx="20882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b="1" dirty="0" smtClean="0"/>
              <a:t>Схема </a:t>
            </a:r>
            <a:r>
              <a:rPr lang="ru-RU" sz="1200" b="1" dirty="0" err="1" smtClean="0"/>
              <a:t>терпланирования</a:t>
            </a:r>
            <a:endParaRPr lang="ru-RU" sz="1200" b="1" dirty="0" smtClean="0"/>
          </a:p>
          <a:p>
            <a:pPr>
              <a:spcBef>
                <a:spcPts val="0"/>
              </a:spcBef>
            </a:pPr>
            <a:r>
              <a:rPr lang="ru-RU" sz="1200" b="1" dirty="0" smtClean="0"/>
              <a:t>Новосибирской области</a:t>
            </a:r>
            <a:endParaRPr lang="en-US" sz="1200" b="1" dirty="0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gray">
          <a:xfrm>
            <a:off x="1192213" y="2336006"/>
            <a:ext cx="2451100" cy="2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 dirty="0"/>
              <a:t> </a:t>
            </a:r>
            <a:endParaRPr lang="en-US" sz="1200" b="1" dirty="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gray">
          <a:xfrm>
            <a:off x="2971949" y="2841780"/>
            <a:ext cx="18880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/>
              <a:t>Программа реиндустриализации</a:t>
            </a:r>
            <a:endParaRPr lang="en-US" sz="1200" b="1" dirty="0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gray">
          <a:xfrm>
            <a:off x="3775498" y="3184923"/>
            <a:ext cx="24526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/>
              <a:t>Стратегия развития Новосибирской области</a:t>
            </a:r>
            <a:endParaRPr lang="en-US" sz="1200" b="1" dirty="0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gray">
          <a:xfrm>
            <a:off x="4427984" y="3675460"/>
            <a:ext cx="266429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/>
              <a:t>Стратегия развития Сибири</a:t>
            </a:r>
            <a:endParaRPr lang="en-US" sz="1200" b="1" dirty="0"/>
          </a:p>
        </p:txBody>
      </p:sp>
      <p:cxnSp>
        <p:nvCxnSpPr>
          <p:cNvPr id="27668" name="AutoShape 20"/>
          <p:cNvCxnSpPr>
            <a:cxnSpLocks noChangeShapeType="1"/>
          </p:cNvCxnSpPr>
          <p:nvPr/>
        </p:nvCxnSpPr>
        <p:spPr bwMode="gray">
          <a:xfrm rot="5400000">
            <a:off x="1414756" y="1768555"/>
            <a:ext cx="301822" cy="1800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7671" name="AutoShape 23"/>
          <p:cNvCxnSpPr>
            <a:cxnSpLocks noChangeShapeType="1"/>
            <a:stCxn id="27657" idx="3"/>
            <a:endCxn id="27666" idx="0"/>
          </p:cNvCxnSpPr>
          <p:nvPr/>
        </p:nvCxnSpPr>
        <p:spPr bwMode="gray">
          <a:xfrm rot="5400000">
            <a:off x="5188699" y="2654925"/>
            <a:ext cx="343142" cy="71685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27672" name="AutoShape 24"/>
          <p:cNvCxnSpPr>
            <a:cxnSpLocks noChangeShapeType="1"/>
            <a:stCxn id="27656" idx="3"/>
            <a:endCxn id="27667" idx="0"/>
          </p:cNvCxnSpPr>
          <p:nvPr/>
        </p:nvCxnSpPr>
        <p:spPr bwMode="gray">
          <a:xfrm rot="5400000">
            <a:off x="6083394" y="2877140"/>
            <a:ext cx="475059" cy="112158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27673" name="AutoShape 25"/>
          <p:cNvSpPr>
            <a:spLocks noChangeArrowheads="1"/>
          </p:cNvSpPr>
          <p:nvPr/>
        </p:nvSpPr>
        <p:spPr bwMode="gray">
          <a:xfrm>
            <a:off x="6599138" y="1482329"/>
            <a:ext cx="565150" cy="1297781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gray">
          <a:xfrm>
            <a:off x="5497240" y="1550622"/>
            <a:ext cx="442913" cy="1075135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gray">
          <a:xfrm>
            <a:off x="4499993" y="1545636"/>
            <a:ext cx="358775" cy="864096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gray">
          <a:xfrm>
            <a:off x="3347865" y="1545636"/>
            <a:ext cx="360040" cy="648072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gray">
          <a:xfrm>
            <a:off x="1547665" y="1383619"/>
            <a:ext cx="227013" cy="269081"/>
          </a:xfrm>
          <a:prstGeom prst="can">
            <a:avLst>
              <a:gd name="adj" fmla="val 26830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35496" y="4029912"/>
            <a:ext cx="669674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Char char="v"/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Эти разработки основаны на сильной методологии и современном инструментарии, на взаимодействии  власти, бизнеса и науки. Со стороны науки ключевая роль принадлежит ИЭОПП СО РАН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0" name="Рисунок 29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  <p:cxnSp>
        <p:nvCxnSpPr>
          <p:cNvPr id="47" name="AutoShape 21"/>
          <p:cNvCxnSpPr>
            <a:cxnSpLocks noChangeShapeType="1"/>
          </p:cNvCxnSpPr>
          <p:nvPr/>
        </p:nvCxnSpPr>
        <p:spPr bwMode="gray">
          <a:xfrm rot="5400000">
            <a:off x="2004573" y="1610786"/>
            <a:ext cx="196304" cy="11101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48" name="Прямоугольник 47"/>
          <p:cNvSpPr/>
          <p:nvPr/>
        </p:nvSpPr>
        <p:spPr>
          <a:xfrm>
            <a:off x="1224136" y="2571751"/>
            <a:ext cx="2483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100" b="1" dirty="0" smtClean="0"/>
              <a:t>Схема </a:t>
            </a:r>
            <a:r>
              <a:rPr lang="ru-RU" sz="1100" b="1" dirty="0" err="1" smtClean="0"/>
              <a:t>терпланирования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>Новосибирской агломерации</a:t>
            </a:r>
            <a:endParaRPr lang="en-US" sz="1100" b="1" dirty="0"/>
          </a:p>
        </p:txBody>
      </p:sp>
      <p:cxnSp>
        <p:nvCxnSpPr>
          <p:cNvPr id="52" name="AutoShape 21"/>
          <p:cNvCxnSpPr>
            <a:cxnSpLocks noChangeShapeType="1"/>
          </p:cNvCxnSpPr>
          <p:nvPr/>
        </p:nvCxnSpPr>
        <p:spPr bwMode="gray">
          <a:xfrm rot="5400000">
            <a:off x="4020797" y="2134562"/>
            <a:ext cx="196304" cy="11101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cxnSp>
        <p:nvCxnSpPr>
          <p:cNvPr id="53" name="AutoShape 21"/>
          <p:cNvCxnSpPr>
            <a:cxnSpLocks noChangeShapeType="1"/>
          </p:cNvCxnSpPr>
          <p:nvPr/>
        </p:nvCxnSpPr>
        <p:spPr bwMode="gray">
          <a:xfrm rot="5400000">
            <a:off x="2868669" y="1864532"/>
            <a:ext cx="196304" cy="111012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ffectLst/>
        </p:spPr>
      </p:cxnSp>
      <p:sp>
        <p:nvSpPr>
          <p:cNvPr id="54" name="AutoShape 6"/>
          <p:cNvSpPr>
            <a:spLocks noChangeArrowheads="1"/>
          </p:cNvSpPr>
          <p:nvPr/>
        </p:nvSpPr>
        <p:spPr bwMode="gray">
          <a:xfrm>
            <a:off x="2483768" y="1923678"/>
            <a:ext cx="288032" cy="127118"/>
          </a:xfrm>
          <a:prstGeom prst="can">
            <a:avLst>
              <a:gd name="adj" fmla="val 27343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3568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8"/>
          <p:cNvSpPr>
            <a:spLocks noChangeArrowheads="1"/>
          </p:cNvSpPr>
          <p:nvPr/>
        </p:nvSpPr>
        <p:spPr bwMode="gray">
          <a:xfrm>
            <a:off x="2483769" y="1460953"/>
            <a:ext cx="263525" cy="516731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3568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gray">
          <a:xfrm>
            <a:off x="395536" y="1923678"/>
            <a:ext cx="20882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dirty="0" smtClean="0"/>
              <a:t>Среднесрочные программы</a:t>
            </a:r>
            <a:endParaRPr 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20538"/>
            <a:ext cx="8229600" cy="651272"/>
          </a:xfrm>
        </p:spPr>
        <p:txBody>
          <a:bodyPr/>
          <a:lstStyle/>
          <a:p>
            <a:r>
              <a:rPr lang="ru-RU" sz="2400" i="0" dirty="0" smtClean="0"/>
              <a:t>Публичный характер разработки Программы</a:t>
            </a:r>
            <a:endParaRPr lang="en-US" sz="2400" i="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gray">
          <a:xfrm>
            <a:off x="1289050" y="1491630"/>
            <a:ext cx="3787006" cy="728886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1289050" y="2240758"/>
            <a:ext cx="3787006" cy="575072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gray">
          <a:xfrm>
            <a:off x="1289050" y="2840833"/>
            <a:ext cx="3859014" cy="575072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gray">
          <a:xfrm rot="308465">
            <a:off x="7218276" y="1344308"/>
            <a:ext cx="1590675" cy="1276350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ltGray">
          <a:xfrm>
            <a:off x="6660232" y="843560"/>
            <a:ext cx="1319212" cy="1196653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6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275"/>
                  <a:invGamma/>
                </a:schemeClr>
              </a:gs>
            </a:gsLst>
            <a:lin ang="27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7787704" y="2283720"/>
            <a:ext cx="1320800" cy="1241375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3607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36078"/>
                  <a:invGamma/>
                </a:schemeClr>
              </a:gs>
            </a:gsLst>
            <a:lin ang="27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gray">
          <a:xfrm rot="4580959">
            <a:off x="7439691" y="2943445"/>
            <a:ext cx="1015302" cy="1513256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gray">
          <a:xfrm rot="15216000">
            <a:off x="5799112" y="1092028"/>
            <a:ext cx="1191816" cy="1703388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gray">
          <a:xfrm>
            <a:off x="5183188" y="2067695"/>
            <a:ext cx="1320800" cy="123780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1961"/>
                  <a:invGamma/>
                </a:schemeClr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10082854">
            <a:off x="6127755" y="1983582"/>
            <a:ext cx="1196975" cy="227410"/>
            <a:chOff x="2598" y="1026"/>
            <a:chExt cx="957" cy="24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55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56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57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58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60" name="AutoShape 2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1" name="AutoShape 2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2" name="AutoShape 2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3" name="AutoShape 2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7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66" name="AutoShape 2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7" name="AutoShape 2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8" name="AutoShape 2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9" name="AutoShape 2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71" name="AutoShape 3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72" name="AutoShape 3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73" name="AutoShape 3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74" name="AutoShape 3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 rot="10082854">
            <a:off x="5032378" y="3349229"/>
            <a:ext cx="1198563" cy="227409"/>
            <a:chOff x="2598" y="1026"/>
            <a:chExt cx="957" cy="242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78" name="AutoShape 3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79" name="AutoShape 3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0" name="AutoShape 4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1" name="AutoShape 4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83" name="AutoShape 4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4" name="AutoShape 4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5" name="AutoShape 4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86" name="AutoShape 4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89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0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1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2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5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94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5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6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7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" name="Group 58"/>
          <p:cNvGrpSpPr>
            <a:grpSpLocks/>
          </p:cNvGrpSpPr>
          <p:nvPr/>
        </p:nvGrpSpPr>
        <p:grpSpPr bwMode="auto">
          <a:xfrm rot="10082854">
            <a:off x="7407280" y="3348039"/>
            <a:ext cx="1196975" cy="227410"/>
            <a:chOff x="2598" y="1026"/>
            <a:chExt cx="957" cy="242"/>
          </a:xfrm>
        </p:grpSpPr>
        <p:grpSp>
          <p:nvGrpSpPr>
            <p:cNvPr id="17" name="Group 59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01" name="AutoShape 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2" name="AutoShape 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3" name="AutoShape 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4" name="AutoShape 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6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06" name="AutoShape 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7" name="AutoShape 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8" name="AutoShape 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9" name="AutoShape 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21" name="Group 7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12" name="AutoShape 7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3" name="AutoShape 7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4" name="AutoShape 7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5" name="AutoShape 7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7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17" name="AutoShape 7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8" name="AutoShape 7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9" name="AutoShape 7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0" name="AutoShape 8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3" name="Group 81"/>
          <p:cNvGrpSpPr>
            <a:grpSpLocks/>
          </p:cNvGrpSpPr>
          <p:nvPr/>
        </p:nvGrpSpPr>
        <p:grpSpPr bwMode="auto">
          <a:xfrm>
            <a:off x="6675443" y="1357314"/>
            <a:ext cx="1196975" cy="227410"/>
            <a:chOff x="2598" y="1026"/>
            <a:chExt cx="957" cy="242"/>
          </a:xfrm>
        </p:grpSpPr>
        <p:grpSp>
          <p:nvGrpSpPr>
            <p:cNvPr id="24" name="Group 82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25" name="Group 8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24" name="AutoShape 8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5" name="AutoShape 8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6" name="AutoShape 8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7" name="AutoShape 8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8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29" name="AutoShape 8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0" name="AutoShape 9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1" name="AutoShape 9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2" name="AutoShape 9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" name="Group 93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28" name="Group 9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35" name="AutoShape 9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6" name="AutoShape 9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7" name="AutoShape 9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8" name="AutoShape 9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9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0" name="AutoShape 10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1" name="AutoShape 10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2" name="AutoShape 10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3" name="AutoShape 10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0" name="Group 104"/>
          <p:cNvGrpSpPr>
            <a:grpSpLocks/>
          </p:cNvGrpSpPr>
          <p:nvPr/>
        </p:nvGrpSpPr>
        <p:grpSpPr bwMode="auto">
          <a:xfrm rot="344040">
            <a:off x="7958138" y="2733675"/>
            <a:ext cx="1198562" cy="227410"/>
            <a:chOff x="2598" y="1026"/>
            <a:chExt cx="957" cy="242"/>
          </a:xfrm>
        </p:grpSpPr>
        <p:grpSp>
          <p:nvGrpSpPr>
            <p:cNvPr id="31" name="Group 105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05" name="Group 1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" name="AutoShape 1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8" name="AutoShape 1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9" name="AutoShape 1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0" name="AutoShape 1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10" name="Group 1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52" name="AutoShape 1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3" name="AutoShape 1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4" name="AutoShape 1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5" name="AutoShape 1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11" name="Group 116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316" name="Group 1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58" name="AutoShape 11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9" name="AutoShape 11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0" name="AutoShape 12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1" name="AutoShape 12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21" name="Group 1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63" name="AutoShape 12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4" name="AutoShape 12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5" name="AutoShape 12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6" name="AutoShape 12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2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22" name="Group 127"/>
          <p:cNvGrpSpPr>
            <a:grpSpLocks/>
          </p:cNvGrpSpPr>
          <p:nvPr/>
        </p:nvGrpSpPr>
        <p:grpSpPr bwMode="auto">
          <a:xfrm rot="-232145">
            <a:off x="5551493" y="2713435"/>
            <a:ext cx="1235075" cy="248840"/>
            <a:chOff x="1824" y="2448"/>
            <a:chExt cx="987" cy="266"/>
          </a:xfrm>
        </p:grpSpPr>
        <p:grpSp>
          <p:nvGrpSpPr>
            <p:cNvPr id="10323" name="Group 128"/>
            <p:cNvGrpSpPr>
              <a:grpSpLocks/>
            </p:cNvGrpSpPr>
            <p:nvPr/>
          </p:nvGrpSpPr>
          <p:grpSpPr bwMode="auto">
            <a:xfrm rot="513316">
              <a:off x="1824" y="2448"/>
              <a:ext cx="957" cy="242"/>
              <a:chOff x="2598" y="1026"/>
              <a:chExt cx="957" cy="242"/>
            </a:xfrm>
          </p:grpSpPr>
          <p:grpSp>
            <p:nvGrpSpPr>
              <p:cNvPr id="10328" name="Group 129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0333" name="Group 13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71" name="AutoShape 13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2" name="AutoShape 13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3" name="AutoShape 13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4" name="AutoShape 13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34" name="Group 13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76" name="AutoShape 13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7" name="AutoShape 13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8" name="AutoShape 13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79" name="AutoShape 13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39" name="Group 140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344" name="Group 14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82" name="AutoShape 1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3" name="AutoShape 1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4" name="AutoShape 1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5" name="AutoShape 1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45" name="Group 14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87" name="AutoShape 14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8" name="AutoShape 14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89" name="AutoShape 14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0" name="AutoShape 15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46" name="Group 151"/>
            <p:cNvGrpSpPr>
              <a:grpSpLocks/>
            </p:cNvGrpSpPr>
            <p:nvPr/>
          </p:nvGrpSpPr>
          <p:grpSpPr bwMode="auto">
            <a:xfrm rot="513316">
              <a:off x="1854" y="2472"/>
              <a:ext cx="957" cy="242"/>
              <a:chOff x="2598" y="1026"/>
              <a:chExt cx="957" cy="242"/>
            </a:xfrm>
          </p:grpSpPr>
          <p:grpSp>
            <p:nvGrpSpPr>
              <p:cNvPr id="10351" name="Group 152"/>
              <p:cNvGrpSpPr>
                <a:grpSpLocks/>
              </p:cNvGrpSpPr>
              <p:nvPr/>
            </p:nvGrpSpPr>
            <p:grpSpPr bwMode="auto">
              <a:xfrm rot="-9970459" flipH="1" flipV="1">
                <a:off x="2598" y="1026"/>
                <a:ext cx="957" cy="242"/>
                <a:chOff x="2532" y="1051"/>
                <a:chExt cx="893" cy="246"/>
              </a:xfrm>
            </p:grpSpPr>
            <p:grpSp>
              <p:nvGrpSpPr>
                <p:cNvPr id="10356" name="Group 15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94" name="AutoShape 15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5" name="AutoShape 15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6" name="AutoShape 15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7" name="AutoShape 15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57" name="Group 15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99" name="AutoShape 15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0" name="AutoShape 16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1" name="AutoShape 16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2" name="AutoShape 16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362" name="Group 163"/>
              <p:cNvGrpSpPr>
                <a:grpSpLocks/>
              </p:cNvGrpSpPr>
              <p:nvPr/>
            </p:nvGrpSpPr>
            <p:grpSpPr bwMode="auto">
              <a:xfrm rot="-9970459" flipH="1" flipV="1">
                <a:off x="2688" y="1056"/>
                <a:ext cx="784" cy="198"/>
                <a:chOff x="2532" y="1051"/>
                <a:chExt cx="893" cy="246"/>
              </a:xfrm>
            </p:grpSpPr>
            <p:grpSp>
              <p:nvGrpSpPr>
                <p:cNvPr id="10367" name="Group 164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405" name="AutoShape 16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6" name="AutoShape 16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7" name="AutoShape 16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08" name="AutoShape 16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68" name="Group 169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410" name="AutoShape 17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1" name="AutoShape 17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2" name="AutoShape 17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3" name="AutoShape 17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2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0414" name="Rectangle 174"/>
          <p:cNvSpPr>
            <a:spLocks noChangeArrowheads="1"/>
          </p:cNvSpPr>
          <p:nvPr/>
        </p:nvSpPr>
        <p:spPr bwMode="ltGray">
          <a:xfrm>
            <a:off x="107508" y="1491630"/>
            <a:ext cx="1414909" cy="728886"/>
          </a:xfrm>
          <a:prstGeom prst="rect">
            <a:avLst/>
          </a:prstGeom>
          <a:solidFill>
            <a:schemeClr val="accent2"/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5" name="Rectangle 175"/>
          <p:cNvSpPr>
            <a:spLocks noChangeArrowheads="1"/>
          </p:cNvSpPr>
          <p:nvPr/>
        </p:nvSpPr>
        <p:spPr bwMode="gray">
          <a:xfrm>
            <a:off x="107508" y="2240758"/>
            <a:ext cx="1414909" cy="575072"/>
          </a:xfrm>
          <a:prstGeom prst="rect">
            <a:avLst/>
          </a:prstGeom>
          <a:solidFill>
            <a:schemeClr val="hlink"/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6" name="Rectangle 176"/>
          <p:cNvSpPr>
            <a:spLocks noChangeArrowheads="1"/>
          </p:cNvSpPr>
          <p:nvPr/>
        </p:nvSpPr>
        <p:spPr bwMode="gray">
          <a:xfrm>
            <a:off x="107508" y="2840833"/>
            <a:ext cx="1414909" cy="575072"/>
          </a:xfrm>
          <a:prstGeom prst="rect">
            <a:avLst/>
          </a:prstGeom>
          <a:solidFill>
            <a:schemeClr val="folHlink"/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7" name="Rectangle 177"/>
          <p:cNvSpPr>
            <a:spLocks noChangeArrowheads="1"/>
          </p:cNvSpPr>
          <p:nvPr/>
        </p:nvSpPr>
        <p:spPr bwMode="white">
          <a:xfrm>
            <a:off x="35501" y="1491632"/>
            <a:ext cx="1456874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Заседания  в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Правительстве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НСО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10419" name="Rectangle 179"/>
          <p:cNvSpPr>
            <a:spLocks noChangeArrowheads="1"/>
          </p:cNvSpPr>
          <p:nvPr/>
        </p:nvSpPr>
        <p:spPr bwMode="white">
          <a:xfrm>
            <a:off x="277713" y="2871397"/>
            <a:ext cx="88524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Круглые</a:t>
            </a:r>
          </a:p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столы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10420" name="Rectangle 180"/>
          <p:cNvSpPr>
            <a:spLocks noChangeArrowheads="1"/>
          </p:cNvSpPr>
          <p:nvPr/>
        </p:nvSpPr>
        <p:spPr bwMode="auto">
          <a:xfrm>
            <a:off x="1475656" y="1473627"/>
            <a:ext cx="3600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4 заседания Совета по </a:t>
            </a:r>
            <a:r>
              <a:rPr lang="ru-RU" sz="1400" b="1" dirty="0" err="1" smtClean="0"/>
              <a:t>реиндустриа-лизации</a:t>
            </a:r>
            <a:r>
              <a:rPr lang="ru-RU" sz="1400" b="1" dirty="0" smtClean="0"/>
              <a:t>, заседания рабочих групп, защита «флагманских» проектов</a:t>
            </a:r>
            <a:endParaRPr lang="en-US" sz="1400" b="1" dirty="0"/>
          </a:p>
        </p:txBody>
      </p:sp>
      <p:sp>
        <p:nvSpPr>
          <p:cNvPr id="10421" name="Rectangle 181"/>
          <p:cNvSpPr>
            <a:spLocks noChangeArrowheads="1"/>
          </p:cNvSpPr>
          <p:nvPr/>
        </p:nvSpPr>
        <p:spPr bwMode="auto">
          <a:xfrm>
            <a:off x="1520829" y="2264556"/>
            <a:ext cx="348322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Два заседания Президиума СО РАН </a:t>
            </a:r>
            <a:endParaRPr lang="en-US" sz="1400" b="1" dirty="0"/>
          </a:p>
        </p:txBody>
      </p:sp>
      <p:sp>
        <p:nvSpPr>
          <p:cNvPr id="10422" name="Rectangle 182"/>
          <p:cNvSpPr>
            <a:spLocks noChangeArrowheads="1"/>
          </p:cNvSpPr>
          <p:nvPr/>
        </p:nvSpPr>
        <p:spPr bwMode="auto">
          <a:xfrm>
            <a:off x="1475656" y="2859782"/>
            <a:ext cx="38164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8 круглых столов (ИЭОПП, Кольцово, </a:t>
            </a:r>
            <a:r>
              <a:rPr lang="ru-RU" sz="1400" b="1" dirty="0" err="1" smtClean="0"/>
              <a:t>Академпарк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Медтехнопарк</a:t>
            </a:r>
            <a:r>
              <a:rPr lang="ru-RU" sz="1400" b="1" dirty="0" smtClean="0"/>
              <a:t>, МАРП и др.)</a:t>
            </a:r>
            <a:endParaRPr lang="en-US" sz="1400" b="1" dirty="0"/>
          </a:p>
        </p:txBody>
      </p:sp>
      <p:sp>
        <p:nvSpPr>
          <p:cNvPr id="10423" name="Rectangle 183"/>
          <p:cNvSpPr>
            <a:spLocks noChangeArrowheads="1"/>
          </p:cNvSpPr>
          <p:nvPr/>
        </p:nvSpPr>
        <p:spPr bwMode="gray">
          <a:xfrm>
            <a:off x="6802148" y="1203598"/>
            <a:ext cx="10102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Власть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24" name="Rectangle 184"/>
          <p:cNvSpPr>
            <a:spLocks noChangeArrowheads="1"/>
          </p:cNvSpPr>
          <p:nvPr/>
        </p:nvSpPr>
        <p:spPr bwMode="gray">
          <a:xfrm>
            <a:off x="5436099" y="2490450"/>
            <a:ext cx="85151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Наука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25" name="Rectangle 185"/>
          <p:cNvSpPr>
            <a:spLocks noChangeArrowheads="1"/>
          </p:cNvSpPr>
          <p:nvPr/>
        </p:nvSpPr>
        <p:spPr bwMode="gray">
          <a:xfrm>
            <a:off x="7956379" y="2715766"/>
            <a:ext cx="10023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Бизнес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26" name="Rectangle 186"/>
          <p:cNvSpPr>
            <a:spLocks noChangeArrowheads="1"/>
          </p:cNvSpPr>
          <p:nvPr/>
        </p:nvSpPr>
        <p:spPr bwMode="auto">
          <a:xfrm>
            <a:off x="107504" y="4299942"/>
            <a:ext cx="63367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Все это выявило не только сильный потенциал реиндустриализации экономики региона, но и потенциал интеграции и взаимодействия	 </a:t>
            </a:r>
            <a:endParaRPr lang="en-US" sz="1400" dirty="0"/>
          </a:p>
        </p:txBody>
      </p:sp>
      <p:sp>
        <p:nvSpPr>
          <p:cNvPr id="10427" name="Rectangle 187"/>
          <p:cNvSpPr>
            <a:spLocks noChangeArrowheads="1"/>
          </p:cNvSpPr>
          <p:nvPr/>
        </p:nvSpPr>
        <p:spPr bwMode="auto">
          <a:xfrm>
            <a:off x="107504" y="669925"/>
            <a:ext cx="5760640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i="1" dirty="0" smtClean="0"/>
              <a:t>Важнейший принцип стратегирования – максимальное вовлечение «</a:t>
            </a:r>
            <a:r>
              <a:rPr lang="ru-RU" sz="1500" i="1" dirty="0" err="1" smtClean="0"/>
              <a:t>стейкхолдеров</a:t>
            </a:r>
            <a:r>
              <a:rPr lang="ru-RU" sz="1500" i="1" dirty="0" smtClean="0"/>
              <a:t>» (заинтересованных сторон) в процесс  разработки и реализации стратегий и программ </a:t>
            </a:r>
            <a:endParaRPr lang="en-US" sz="1500" i="1" dirty="0"/>
          </a:p>
        </p:txBody>
      </p:sp>
      <p:sp>
        <p:nvSpPr>
          <p:cNvPr id="188" name="Oval 11"/>
          <p:cNvSpPr>
            <a:spLocks noChangeArrowheads="1"/>
          </p:cNvSpPr>
          <p:nvPr/>
        </p:nvSpPr>
        <p:spPr bwMode="gray">
          <a:xfrm>
            <a:off x="6516216" y="3566197"/>
            <a:ext cx="1224136" cy="1165795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hlink">
                  <a:gamma/>
                  <a:shade val="81961"/>
                  <a:invGamma/>
                </a:schemeClr>
              </a:gs>
            </a:gsLst>
            <a:lin ang="5400000" scaled="1"/>
          </a:gradFill>
          <a:ln w="57150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9" name="Rectangle 184"/>
          <p:cNvSpPr>
            <a:spLocks noChangeArrowheads="1"/>
          </p:cNvSpPr>
          <p:nvPr/>
        </p:nvSpPr>
        <p:spPr bwMode="gray">
          <a:xfrm>
            <a:off x="6588227" y="3795888"/>
            <a:ext cx="110664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Образо</a:t>
            </a:r>
            <a:r>
              <a:rPr lang="ru-RU" b="1" dirty="0" smtClean="0">
                <a:solidFill>
                  <a:srgbClr val="FFFFFF"/>
                </a:solidFill>
              </a:rPr>
              <a:t>-</a:t>
            </a:r>
            <a:br>
              <a:rPr lang="ru-RU" b="1" dirty="0" smtClean="0">
                <a:solidFill>
                  <a:srgbClr val="FFFFFF"/>
                </a:solidFill>
              </a:rPr>
            </a:br>
            <a:r>
              <a:rPr lang="ru-RU" b="1" dirty="0" err="1" smtClean="0">
                <a:solidFill>
                  <a:srgbClr val="FFFFFF"/>
                </a:solidFill>
              </a:rPr>
              <a:t>вание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0" name="AutoShape 9"/>
          <p:cNvSpPr>
            <a:spLocks noChangeArrowheads="1"/>
          </p:cNvSpPr>
          <p:nvPr/>
        </p:nvSpPr>
        <p:spPr bwMode="gray">
          <a:xfrm rot="9248438">
            <a:off x="6085828" y="2569024"/>
            <a:ext cx="1015302" cy="1513256"/>
          </a:xfrm>
          <a:custGeom>
            <a:avLst/>
            <a:gdLst>
              <a:gd name="G0" fmla="+- 61148 0 0"/>
              <a:gd name="G1" fmla="+- -5891861 0 0"/>
              <a:gd name="G2" fmla="+- 61148 0 -5891861"/>
              <a:gd name="G3" fmla="+- 10800 0 0"/>
              <a:gd name="G4" fmla="+- 0 0 6114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799 0 0"/>
              <a:gd name="G9" fmla="+- 0 0 -5891861"/>
              <a:gd name="G10" fmla="+- 7799 0 2700"/>
              <a:gd name="G11" fmla="cos G10 61148"/>
              <a:gd name="G12" fmla="sin G10 61148"/>
              <a:gd name="G13" fmla="cos 13500 61148"/>
              <a:gd name="G14" fmla="sin 13500 61148"/>
              <a:gd name="G15" fmla="+- G11 10800 0"/>
              <a:gd name="G16" fmla="+- G12 10800 0"/>
              <a:gd name="G17" fmla="+- G13 10800 0"/>
              <a:gd name="G18" fmla="+- G14 10800 0"/>
              <a:gd name="G19" fmla="*/ 7799 1 2"/>
              <a:gd name="G20" fmla="+- G19 5400 0"/>
              <a:gd name="G21" fmla="cos G20 61148"/>
              <a:gd name="G22" fmla="sin G20 61148"/>
              <a:gd name="G23" fmla="+- G21 10800 0"/>
              <a:gd name="G24" fmla="+- G12 G23 G22"/>
              <a:gd name="G25" fmla="+- G22 G23 G11"/>
              <a:gd name="G26" fmla="cos 10800 61148"/>
              <a:gd name="G27" fmla="sin 10800 61148"/>
              <a:gd name="G28" fmla="cos 7799 61148"/>
              <a:gd name="G29" fmla="sin 7799 6114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891861"/>
              <a:gd name="G36" fmla="sin G34 -5891861"/>
              <a:gd name="G37" fmla="+/ -5891861 6114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799 G39"/>
              <a:gd name="G43" fmla="sin 779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505 w 21600"/>
              <a:gd name="T5" fmla="*/ 3232 h 21600"/>
              <a:gd name="T6" fmla="*/ 10815 w 21600"/>
              <a:gd name="T7" fmla="*/ 1500 h 21600"/>
              <a:gd name="T8" fmla="*/ 16364 w 21600"/>
              <a:gd name="T9" fmla="*/ 5335 h 21600"/>
              <a:gd name="T10" fmla="*/ 24298 w 21600"/>
              <a:gd name="T11" fmla="*/ 11019 h 21600"/>
              <a:gd name="T12" fmla="*/ 20030 w 21600"/>
              <a:gd name="T13" fmla="*/ 15151 h 21600"/>
              <a:gd name="T14" fmla="*/ 15898 w 21600"/>
              <a:gd name="T15" fmla="*/ 1088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1" name="Rectangle 176"/>
          <p:cNvSpPr>
            <a:spLocks noChangeArrowheads="1"/>
          </p:cNvSpPr>
          <p:nvPr/>
        </p:nvSpPr>
        <p:spPr bwMode="gray">
          <a:xfrm>
            <a:off x="107504" y="3435846"/>
            <a:ext cx="144016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2" name="Rectangle 5"/>
          <p:cNvSpPr>
            <a:spLocks noChangeArrowheads="1"/>
          </p:cNvSpPr>
          <p:nvPr/>
        </p:nvSpPr>
        <p:spPr bwMode="gray">
          <a:xfrm>
            <a:off x="1547664" y="3435846"/>
            <a:ext cx="3600400" cy="647080"/>
          </a:xfrm>
          <a:prstGeom prst="rect">
            <a:avLst/>
          </a:prstGeom>
          <a:solidFill>
            <a:srgbClr val="CCECFF">
              <a:alpha val="50000"/>
            </a:srgbClr>
          </a:solidFill>
          <a:ln w="127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" name="Rectangle 177"/>
          <p:cNvSpPr>
            <a:spLocks noChangeArrowheads="1"/>
          </p:cNvSpPr>
          <p:nvPr/>
        </p:nvSpPr>
        <p:spPr bwMode="white">
          <a:xfrm>
            <a:off x="35496" y="2167287"/>
            <a:ext cx="136815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Заседания 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Президиума 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СО РАН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194" name="Rectangle 179"/>
          <p:cNvSpPr>
            <a:spLocks noChangeArrowheads="1"/>
          </p:cNvSpPr>
          <p:nvPr/>
        </p:nvSpPr>
        <p:spPr bwMode="white">
          <a:xfrm>
            <a:off x="181986" y="3435848"/>
            <a:ext cx="116833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Посещение 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компаний и</a:t>
            </a:r>
          </a:p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институтов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195" name="Rectangle 182"/>
          <p:cNvSpPr>
            <a:spLocks noChangeArrowheads="1"/>
          </p:cNvSpPr>
          <p:nvPr/>
        </p:nvSpPr>
        <p:spPr bwMode="auto">
          <a:xfrm>
            <a:off x="1547664" y="3416682"/>
            <a:ext cx="38164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/>
              <a:t>НИИПК, «</a:t>
            </a:r>
            <a:r>
              <a:rPr lang="ru-RU" sz="1400" b="1" dirty="0" err="1" smtClean="0"/>
              <a:t>Оксиал</a:t>
            </a:r>
            <a:r>
              <a:rPr lang="ru-RU" sz="1400" b="1" dirty="0" smtClean="0"/>
              <a:t>», «Торнадо», ЭПОС, </a:t>
            </a:r>
            <a:r>
              <a:rPr lang="ru-RU" sz="1400" b="1" dirty="0" err="1" smtClean="0"/>
              <a:t>Стиллайн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Август-ИН</a:t>
            </a:r>
            <a:r>
              <a:rPr lang="ru-RU" sz="1400" b="1" dirty="0" smtClean="0"/>
              <a:t>, ИЯФ, ИЦИГ и др. </a:t>
            </a:r>
            <a:endParaRPr lang="en-US" sz="1400" b="1" dirty="0"/>
          </a:p>
        </p:txBody>
      </p:sp>
      <p:pic>
        <p:nvPicPr>
          <p:cNvPr id="198" name="Рисунок 197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4"/>
          <p:cNvGrpSpPr>
            <a:grpSpLocks/>
          </p:cNvGrpSpPr>
          <p:nvPr/>
        </p:nvGrpSpPr>
        <p:grpSpPr bwMode="auto">
          <a:xfrm rot="344040">
            <a:off x="7958138" y="2733675"/>
            <a:ext cx="1198562" cy="227410"/>
            <a:chOff x="2598" y="1026"/>
            <a:chExt cx="957" cy="242"/>
          </a:xfrm>
        </p:grpSpPr>
        <p:grpSp>
          <p:nvGrpSpPr>
            <p:cNvPr id="31" name="Group 105"/>
            <p:cNvGrpSpPr>
              <a:grpSpLocks/>
            </p:cNvGrpSpPr>
            <p:nvPr/>
          </p:nvGrpSpPr>
          <p:grpSpPr bwMode="auto">
            <a:xfrm rot="-9970459" flipH="1" flipV="1">
              <a:off x="2598" y="1026"/>
              <a:ext cx="957" cy="242"/>
              <a:chOff x="2532" y="1051"/>
              <a:chExt cx="893" cy="246"/>
            </a:xfrm>
          </p:grpSpPr>
          <p:grpSp>
            <p:nvGrpSpPr>
              <p:cNvPr id="10305" name="Group 10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47" name="AutoShape 10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8" name="AutoShape 10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9" name="AutoShape 10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0" name="AutoShape 1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10" name="Group 11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52" name="AutoShape 1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3" name="AutoShape 1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4" name="AutoShape 1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5" name="AutoShape 1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11" name="Group 116"/>
            <p:cNvGrpSpPr>
              <a:grpSpLocks/>
            </p:cNvGrpSpPr>
            <p:nvPr/>
          </p:nvGrpSpPr>
          <p:grpSpPr bwMode="auto">
            <a:xfrm rot="-9970459" flipH="1" flipV="1">
              <a:off x="2688" y="1056"/>
              <a:ext cx="784" cy="198"/>
              <a:chOff x="2532" y="1051"/>
              <a:chExt cx="893" cy="246"/>
            </a:xfrm>
          </p:grpSpPr>
          <p:grpSp>
            <p:nvGrpSpPr>
              <p:cNvPr id="10316" name="Group 117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58" name="AutoShape 118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9" name="AutoShape 119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0" name="AutoShape 120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1" name="AutoShape 121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21" name="Group 122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63" name="AutoShape 123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4" name="AutoShape 124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5" name="AutoShape 125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6" name="AutoShape 126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2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419" name="Rectangle 179"/>
          <p:cNvSpPr>
            <a:spLocks noChangeArrowheads="1"/>
          </p:cNvSpPr>
          <p:nvPr/>
        </p:nvSpPr>
        <p:spPr bwMode="white">
          <a:xfrm>
            <a:off x="277713" y="2871397"/>
            <a:ext cx="88524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Круглые</a:t>
            </a:r>
          </a:p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столы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10425" name="Rectangle 185"/>
          <p:cNvSpPr>
            <a:spLocks noChangeArrowheads="1"/>
          </p:cNvSpPr>
          <p:nvPr/>
        </p:nvSpPr>
        <p:spPr bwMode="gray">
          <a:xfrm>
            <a:off x="7956379" y="2715766"/>
            <a:ext cx="100238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Бизнес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3" name="Rectangle 177"/>
          <p:cNvSpPr>
            <a:spLocks noChangeArrowheads="1"/>
          </p:cNvSpPr>
          <p:nvPr/>
        </p:nvSpPr>
        <p:spPr bwMode="white">
          <a:xfrm>
            <a:off x="35496" y="2167287"/>
            <a:ext cx="136815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Заседания 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Президиума 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СО РАН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194" name="Rectangle 179"/>
          <p:cNvSpPr>
            <a:spLocks noChangeArrowheads="1"/>
          </p:cNvSpPr>
          <p:nvPr/>
        </p:nvSpPr>
        <p:spPr bwMode="white">
          <a:xfrm>
            <a:off x="181986" y="3435848"/>
            <a:ext cx="1168332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Посещение </a:t>
            </a:r>
            <a:br>
              <a:rPr lang="ru-RU" sz="1300" b="1" dirty="0" smtClean="0">
                <a:solidFill>
                  <a:srgbClr val="FFFFFF"/>
                </a:solidFill>
              </a:rPr>
            </a:br>
            <a:r>
              <a:rPr lang="ru-RU" sz="1300" b="1" dirty="0" smtClean="0">
                <a:solidFill>
                  <a:srgbClr val="FFFFFF"/>
                </a:solidFill>
              </a:rPr>
              <a:t>компаний и</a:t>
            </a:r>
          </a:p>
          <a:p>
            <a:pPr algn="ctr"/>
            <a:r>
              <a:rPr lang="ru-RU" sz="1300" b="1" dirty="0" smtClean="0">
                <a:solidFill>
                  <a:srgbClr val="FFFFFF"/>
                </a:solidFill>
              </a:rPr>
              <a:t>институтов</a:t>
            </a:r>
            <a:endParaRPr lang="en-US" sz="1300" b="1" dirty="0">
              <a:solidFill>
                <a:srgbClr val="FFFF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1986" y="930948"/>
            <a:ext cx="756799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" name="Заголовок 1"/>
          <p:cNvSpPr>
            <a:spLocks noGrp="1"/>
          </p:cNvSpPr>
          <p:nvPr>
            <p:ph type="title"/>
          </p:nvPr>
        </p:nvSpPr>
        <p:spPr>
          <a:xfrm>
            <a:off x="107504" y="87475"/>
            <a:ext cx="8928992" cy="648072"/>
          </a:xfrm>
        </p:spPr>
        <p:txBody>
          <a:bodyPr/>
          <a:lstStyle/>
          <a:p>
            <a:r>
              <a:rPr lang="ru-RU" sz="2000" i="0" dirty="0" smtClean="0"/>
              <a:t>Система управления программой</a:t>
            </a:r>
            <a:endParaRPr lang="ru-RU" sz="2000" i="0" dirty="0"/>
          </a:p>
        </p:txBody>
      </p:sp>
      <p:pic>
        <p:nvPicPr>
          <p:cNvPr id="201" name="Рисунок 200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5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475"/>
            <a:ext cx="8928992" cy="648072"/>
          </a:xfrm>
        </p:spPr>
        <p:txBody>
          <a:bodyPr/>
          <a:lstStyle/>
          <a:p>
            <a:r>
              <a:rPr lang="ru-RU" sz="2000" i="0" dirty="0" smtClean="0"/>
              <a:t>Этапы реализации программы</a:t>
            </a:r>
            <a:endParaRPr lang="ru-RU" sz="2000" i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13588"/>
            <a:ext cx="8928992" cy="3629862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ru-RU" sz="2000" b="1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en-US" sz="2000" b="1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Подготовительный</a:t>
            </a:r>
            <a:r>
              <a:rPr lang="ru-RU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Он начинается с момента принятия Программы и заканчивается запуском механизмов поддержки проектов, включением мероприятий программы </a:t>
            </a:r>
            <a:r>
              <a:rPr lang="ru-RU" sz="2000" kern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реиндустриализации</a:t>
            </a:r>
            <a:r>
              <a:rPr lang="ru-RU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государственные программы и т.п. 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ru-RU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этапа – до конца 2016 г.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ru-RU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ru-RU" sz="2000" b="1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en-US" sz="2000" b="1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i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Период реализации Программы</a:t>
            </a:r>
            <a:r>
              <a:rPr lang="ru-RU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Он начинается с момента выделения ресурсов для поддержки проектов программы и заканчивается оценкой результатов программы. 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ru-RU" sz="2000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этапа – 2017-2025 гг. </a:t>
            </a:r>
          </a:p>
          <a:p>
            <a:pPr marL="285750" lvl="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endParaRPr lang="ru-RU" sz="16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1800" dirty="0" smtClean="0"/>
          </a:p>
        </p:txBody>
      </p:sp>
      <p:pic>
        <p:nvPicPr>
          <p:cNvPr id="7" name="Рисунок 6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214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475"/>
            <a:ext cx="8928992" cy="648072"/>
          </a:xfrm>
        </p:spPr>
        <p:txBody>
          <a:bodyPr/>
          <a:lstStyle/>
          <a:p>
            <a:r>
              <a:rPr lang="ru-RU" sz="2000" i="0" dirty="0" smtClean="0"/>
              <a:t>Дорожная карта по разработке программы</a:t>
            </a:r>
            <a:endParaRPr lang="ru-RU" sz="2000" i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7073" y="915566"/>
            <a:ext cx="69847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77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Цель и задачи программы </a:t>
            </a:r>
            <a:r>
              <a:rPr lang="ru-RU" sz="2000" dirty="0" err="1"/>
              <a:t>реиндустриализации</a:t>
            </a: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	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57200" y="915566"/>
            <a:ext cx="8229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200" b="1" i="1" kern="0" dirty="0" smtClean="0"/>
              <a:t>	Цель </a:t>
            </a:r>
            <a:r>
              <a:rPr lang="ru-RU" sz="1200" kern="0" dirty="0" smtClean="0"/>
              <a:t>- ускорение развития Новосибирской области на базе активизации ее мощного научно-инновационного потенциала путем создания здесь новых высокотехнологичных отраслей и восстановления и модернизации действующих производств на базе принципиально новых технологий, что позволит сформировать в регионе эффективную структуру высокотехнологичной экономики, отвечающей требованиям </a:t>
            </a:r>
            <a:r>
              <a:rPr lang="en-AU" sz="1200" kern="0" dirty="0" smtClean="0"/>
              <a:t>XXI </a:t>
            </a:r>
            <a:r>
              <a:rPr lang="ru-RU" sz="1200" kern="0" dirty="0" smtClean="0"/>
              <a:t>века, а также современную социальную среду и креативный средний класс.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200" i="1" kern="0" dirty="0" smtClean="0"/>
              <a:t>	</a:t>
            </a:r>
            <a:r>
              <a:rPr lang="ru-RU" sz="1200" b="1" i="1" kern="0" dirty="0" smtClean="0"/>
              <a:t>Задачи: </a:t>
            </a:r>
            <a:endParaRPr lang="ru-RU" sz="1200" kern="0" dirty="0" smtClean="0"/>
          </a:p>
          <a:p>
            <a:r>
              <a:rPr lang="ru-RU" sz="1200" i="1" kern="0" dirty="0" smtClean="0"/>
              <a:t>ориентация на опережающее развитие приоритетных </a:t>
            </a:r>
            <a:r>
              <a:rPr lang="ru-RU" sz="1200" i="1" kern="0" dirty="0" err="1" smtClean="0"/>
              <a:t>подотраслей</a:t>
            </a:r>
            <a:r>
              <a:rPr lang="ru-RU" sz="1200" i="1" kern="0" dirty="0" smtClean="0"/>
              <a:t> промышленности и новых инновационных кластеров; выявление и активизация потенциала новых «точек роста»; </a:t>
            </a:r>
            <a:endParaRPr lang="ru-RU" sz="1200" kern="0" dirty="0" smtClean="0"/>
          </a:p>
          <a:p>
            <a:r>
              <a:rPr lang="ru-RU" sz="1200" i="1" kern="0" dirty="0" smtClean="0"/>
              <a:t>стимулирование инновационного развития и технологического перевооружения действующих производств, внедрения наукоемких и ресурсосберегающих технологий;</a:t>
            </a:r>
            <a:endParaRPr lang="ru-RU" sz="1200" kern="0" dirty="0" smtClean="0"/>
          </a:p>
          <a:p>
            <a:r>
              <a:rPr lang="ru-RU" sz="1200" i="1" kern="0" dirty="0" smtClean="0"/>
              <a:t>стимулирование производства импортозамещающей продукции;</a:t>
            </a:r>
            <a:endParaRPr lang="ru-RU" sz="1200" kern="0" dirty="0" smtClean="0"/>
          </a:p>
          <a:p>
            <a:r>
              <a:rPr lang="ru-RU" sz="1200" i="1" kern="0" dirty="0" smtClean="0"/>
              <a:t> формирование и развитие новых индустриально-технологических систем и высокотехнологичных кластеров, производящих сложную наукоемкую продукцию, с использованием  научных заделов и разработок; </a:t>
            </a:r>
            <a:endParaRPr lang="ru-RU" sz="1200" kern="0" dirty="0" smtClean="0"/>
          </a:p>
          <a:p>
            <a:r>
              <a:rPr lang="ru-RU" sz="1200" i="1" kern="0" dirty="0" smtClean="0"/>
              <a:t>развитие инновационной инфраструктуры, поддерживающей технологический «коридор» </a:t>
            </a:r>
          </a:p>
          <a:p>
            <a:pPr marL="0" indent="0">
              <a:buNone/>
            </a:pPr>
            <a:r>
              <a:rPr lang="ru-RU" sz="1200" i="1" kern="0" dirty="0" smtClean="0"/>
              <a:t>        («конвейер») для прохождения  инноваций от идеи до конечного потребителя, в том числе </a:t>
            </a:r>
          </a:p>
          <a:p>
            <a:pPr marL="0" indent="0">
              <a:buNone/>
            </a:pPr>
            <a:r>
              <a:rPr lang="ru-RU" sz="1200" i="1" kern="0" dirty="0" smtClean="0"/>
              <a:t>        создание инжиниринговых и когнитивных центров; </a:t>
            </a:r>
            <a:endParaRPr lang="ru-RU" sz="1200" kern="0" dirty="0" smtClean="0"/>
          </a:p>
          <a:p>
            <a:r>
              <a:rPr lang="ru-RU" sz="1200" i="1" kern="0" dirty="0" smtClean="0"/>
              <a:t>создание условий для осуществления массовых капитальных вложений в экономику области.</a:t>
            </a:r>
            <a:endParaRPr lang="ru-RU" sz="1200" kern="0" dirty="0" smtClean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</p:txBody>
      </p:sp>
      <p:pic>
        <p:nvPicPr>
          <p:cNvPr id="7" name="Рисунок 6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199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35806" y="3507855"/>
            <a:ext cx="3132138" cy="271463"/>
          </a:xfrm>
          <a:noFill/>
          <a:ln/>
        </p:spPr>
        <p:txBody>
          <a:bodyPr/>
          <a:lstStyle/>
          <a:p>
            <a:r>
              <a:rPr lang="ru-RU" sz="2400" i="0" dirty="0" smtClean="0"/>
              <a:t>Благодарю за внимание!</a:t>
            </a:r>
            <a:endParaRPr lang="en-US" sz="2400" i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5152" y="0"/>
            <a:ext cx="9169152" cy="51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Принципы </a:t>
            </a:r>
            <a:r>
              <a:rPr lang="ru-RU" sz="2000" dirty="0"/>
              <a:t>разработки и реализации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Программы </a:t>
            </a:r>
            <a:r>
              <a:rPr lang="ru-RU" sz="2000" dirty="0" err="1"/>
              <a:t>реиндустриализации</a:t>
            </a:r>
            <a:endParaRPr lang="ru-RU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3558"/>
            <a:ext cx="7331062" cy="3611860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 smtClean="0"/>
              <a:t>	</a:t>
            </a:r>
            <a:endParaRPr lang="ru-RU" sz="1600" dirty="0" smtClean="0"/>
          </a:p>
          <a:p>
            <a:r>
              <a:rPr lang="ru-RU" sz="1400" dirty="0" smtClean="0"/>
              <a:t>использование ключевых научно-технологических и инновационных компетенций, которыми реально обладает Новосибирская область на основе мобилизации уникального научно-инновационного потенциала региона;</a:t>
            </a:r>
          </a:p>
          <a:p>
            <a:r>
              <a:rPr lang="ru-RU" sz="1400" dirty="0" smtClean="0"/>
              <a:t>обеспечение </a:t>
            </a:r>
            <a:r>
              <a:rPr lang="ru-RU" sz="1400" dirty="0"/>
              <a:t>социальной ориентации Программы создание высокотехнологичных рабочих мест, повышение качества жизни населения;</a:t>
            </a:r>
          </a:p>
          <a:p>
            <a:r>
              <a:rPr lang="ru-RU" sz="1400" dirty="0" smtClean="0"/>
              <a:t>использование </a:t>
            </a:r>
            <a:r>
              <a:rPr lang="ru-RU" sz="1400" dirty="0"/>
              <a:t>синергетических эффектов в результате кооперации, интеграции предприятий  Новосибирской области и других регионов;</a:t>
            </a:r>
          </a:p>
          <a:p>
            <a:r>
              <a:rPr lang="ru-RU" sz="1400" dirty="0" smtClean="0"/>
              <a:t>использование </a:t>
            </a:r>
            <a:r>
              <a:rPr lang="ru-RU" sz="1400" dirty="0"/>
              <a:t>кластерного и паркового подходов к формированию конкурентоспособных структур в экономической сфере региона; </a:t>
            </a:r>
          </a:p>
          <a:p>
            <a:r>
              <a:rPr lang="ru-RU" sz="1400" dirty="0" smtClean="0"/>
              <a:t>эффективное </a:t>
            </a:r>
            <a:r>
              <a:rPr lang="ru-RU" sz="1400" dirty="0"/>
              <a:t>использование принципов государственно-частного партнерства и социальной ответственности бизнеса.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Принципиальной </a:t>
            </a:r>
            <a:r>
              <a:rPr lang="ru-RU" sz="1400" dirty="0"/>
              <a:t>особенностью Программы является ее </a:t>
            </a:r>
            <a:r>
              <a:rPr lang="ru-RU" sz="1400" dirty="0" err="1" smtClean="0"/>
              <a:t>интеграционность</a:t>
            </a:r>
            <a:r>
              <a:rPr lang="ru-RU" sz="1400" dirty="0" smtClean="0"/>
              <a:t> </a:t>
            </a:r>
            <a:r>
              <a:rPr lang="ru-RU" sz="1400" dirty="0"/>
              <a:t>и социальная направленность. </a:t>
            </a:r>
            <a:r>
              <a:rPr lang="ru-RU" sz="1400" dirty="0" err="1"/>
              <a:t>Интеграционность</a:t>
            </a:r>
            <a:r>
              <a:rPr lang="ru-RU" sz="1400" dirty="0"/>
              <a:t> должна достигаться за счет включения в нее </a:t>
            </a:r>
            <a:r>
              <a:rPr lang="ru-RU" sz="1400" b="1" dirty="0"/>
              <a:t>межрегиональных инновационных программных мероприятий и проектов</a:t>
            </a:r>
            <a:r>
              <a:rPr lang="ru-RU" sz="1400" dirty="0"/>
              <a:t>. Кластерная и парковая идеология также основаны на принципах </a:t>
            </a:r>
            <a:r>
              <a:rPr lang="ru-RU" sz="1400" dirty="0" err="1"/>
              <a:t>интеграционности</a:t>
            </a:r>
            <a:r>
              <a:rPr lang="ru-RU" sz="1400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default_logo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3528"/>
          </a:xfrm>
        </p:spPr>
        <p:txBody>
          <a:bodyPr>
            <a:noAutofit/>
          </a:bodyPr>
          <a:lstStyle/>
          <a:p>
            <a:pPr algn="l"/>
            <a:r>
              <a:rPr lang="ru-RU" sz="1800" b="1" i="0" dirty="0" smtClean="0">
                <a:solidFill>
                  <a:schemeClr val="tx1"/>
                </a:solidFill>
              </a:rPr>
              <a:t>«Архитектура» Программы реиндустриализации </a:t>
            </a:r>
            <a:endParaRPr lang="en-US" sz="1800" b="1" i="0" dirty="0">
              <a:solidFill>
                <a:schemeClr val="tx1"/>
              </a:solidFill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gray">
          <a:xfrm>
            <a:off x="741370" y="1513288"/>
            <a:ext cx="3355975" cy="2516981"/>
          </a:xfrm>
          <a:prstGeom prst="ellipse">
            <a:avLst/>
          </a:prstGeom>
          <a:noFill/>
          <a:ln w="635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gray">
          <a:xfrm>
            <a:off x="3275856" y="2715766"/>
            <a:ext cx="1512168" cy="1206134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gray">
          <a:xfrm>
            <a:off x="144016" y="2571750"/>
            <a:ext cx="1763688" cy="1296144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25608" name="AutoShape 8"/>
          <p:cNvCxnSpPr>
            <a:cxnSpLocks noChangeShapeType="1"/>
          </p:cNvCxnSpPr>
          <p:nvPr/>
        </p:nvCxnSpPr>
        <p:spPr bwMode="gray">
          <a:xfrm flipH="1">
            <a:off x="2427288" y="2445544"/>
            <a:ext cx="963612" cy="1821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609" name="AutoShape 9"/>
          <p:cNvCxnSpPr>
            <a:cxnSpLocks noChangeShapeType="1"/>
          </p:cNvCxnSpPr>
          <p:nvPr/>
        </p:nvCxnSpPr>
        <p:spPr bwMode="gray">
          <a:xfrm>
            <a:off x="1433513" y="2433637"/>
            <a:ext cx="495300" cy="821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5611" name="Text Box 11"/>
          <p:cNvSpPr txBox="1">
            <a:spLocks noChangeArrowheads="1"/>
          </p:cNvSpPr>
          <p:nvPr/>
        </p:nvSpPr>
        <p:spPr bwMode="gray">
          <a:xfrm>
            <a:off x="144016" y="2571751"/>
            <a:ext cx="161967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 dirty="0" smtClean="0">
                <a:solidFill>
                  <a:srgbClr val="003300"/>
                </a:solidFill>
              </a:rPr>
              <a:t>Проекты импортозаме-щения и стимулирования спроса на инновации </a:t>
            </a:r>
            <a:endParaRPr lang="en-US" sz="1200" b="1" dirty="0">
              <a:solidFill>
                <a:srgbClr val="0033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gray">
          <a:xfrm>
            <a:off x="3275856" y="2859783"/>
            <a:ext cx="14401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 dirty="0" smtClean="0">
                <a:solidFill>
                  <a:srgbClr val="003300"/>
                </a:solidFill>
              </a:rPr>
              <a:t>Пректы пространст-венного развития  </a:t>
            </a:r>
            <a:endParaRPr lang="en-US" sz="1200" b="1" dirty="0">
              <a:solidFill>
                <a:srgbClr val="003300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9519" y="1167595"/>
            <a:ext cx="1800199" cy="1517042"/>
            <a:chOff x="288" y="1536"/>
            <a:chExt cx="830" cy="1002"/>
          </a:xfrm>
        </p:grpSpPr>
        <p:sp>
          <p:nvSpPr>
            <p:cNvPr id="25614" name="Rectangle 14"/>
            <p:cNvSpPr>
              <a:spLocks noChangeArrowheads="1"/>
            </p:cNvSpPr>
            <p:nvPr/>
          </p:nvSpPr>
          <p:spPr bwMode="gray">
            <a:xfrm>
              <a:off x="415" y="1674"/>
              <a:ext cx="605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gray">
            <a:xfrm>
              <a:off x="288" y="1536"/>
              <a:ext cx="830" cy="836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13" y="1562"/>
              <a:ext cx="782" cy="976"/>
              <a:chOff x="3975" y="1593"/>
              <a:chExt cx="931" cy="1163"/>
            </a:xfrm>
          </p:grpSpPr>
          <p:pic>
            <p:nvPicPr>
              <p:cNvPr id="25617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619" name="Picture 19" descr="light_shadow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5622" name="AutoShape 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3" name="AutoShape 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4" name="AutoShape 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5" name="AutoShape 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627" name="AutoShape 2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8" name="AutoShape 2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29" name="AutoShape 2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30" name="AutoShape 3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rot="-3733502" flipH="1" flipV="1">
              <a:off x="631" y="2108"/>
              <a:ext cx="605" cy="146"/>
              <a:chOff x="2532" y="1051"/>
              <a:chExt cx="893" cy="246"/>
            </a:xfrm>
          </p:grpSpPr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33" name="AutoShape 3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4" name="AutoShape 3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5" name="AutoShape 3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6" name="AutoShape 3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38" name="AutoShape 3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39" name="AutoShape 3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0" name="AutoShape 4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41" name="AutoShape 4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5642" name="Rectangle 42"/>
            <p:cNvSpPr>
              <a:spLocks noChangeArrowheads="1"/>
            </p:cNvSpPr>
            <p:nvPr/>
          </p:nvSpPr>
          <p:spPr bwMode="gray">
            <a:xfrm>
              <a:off x="391" y="1679"/>
              <a:ext cx="629" cy="4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Комплексные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«флагманские»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проекты  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-108018" y="4191930"/>
            <a:ext cx="5760640" cy="918102"/>
            <a:chOff x="1150" y="3058"/>
            <a:chExt cx="1148" cy="958"/>
          </a:xfrm>
        </p:grpSpPr>
        <p:sp>
          <p:nvSpPr>
            <p:cNvPr id="25645" name="Rectangle 45"/>
            <p:cNvSpPr>
              <a:spLocks noChangeArrowheads="1"/>
            </p:cNvSpPr>
            <p:nvPr/>
          </p:nvSpPr>
          <p:spPr bwMode="gray">
            <a:xfrm>
              <a:off x="1322" y="3252"/>
              <a:ext cx="605" cy="3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262" y="3058"/>
              <a:ext cx="895" cy="958"/>
              <a:chOff x="3984" y="1632"/>
              <a:chExt cx="1080" cy="1156"/>
            </a:xfrm>
          </p:grpSpPr>
          <p:pic>
            <p:nvPicPr>
              <p:cNvPr id="25647" name="Picture 47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4022" y="2040"/>
                <a:ext cx="1042" cy="748"/>
              </a:xfrm>
              <a:prstGeom prst="rect">
                <a:avLst/>
              </a:prstGeom>
              <a:noFill/>
            </p:spPr>
          </p:pic>
          <p:pic>
            <p:nvPicPr>
              <p:cNvPr id="25649" name="Picture 49" descr="light_shadow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3" name="Group 5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5652" name="AutoShape 5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3" name="AutoShape 5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4" name="AutoShape 5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5" name="AutoShape 5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5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657" name="AutoShape 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8" name="AutoShape 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59" name="AutoShape 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60" name="AutoShape 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61"/>
            <p:cNvGrpSpPr>
              <a:grpSpLocks/>
            </p:cNvGrpSpPr>
            <p:nvPr/>
          </p:nvGrpSpPr>
          <p:grpSpPr bwMode="auto">
            <a:xfrm rot="-3733502" flipH="1" flipV="1">
              <a:off x="1561" y="3564"/>
              <a:ext cx="597" cy="144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63" name="AutoShape 6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4" name="AutoShape 6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5" name="AutoShape 6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6" name="AutoShape 6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6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68" name="AutoShape 6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69" name="AutoShape 6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0" name="AutoShape 7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71" name="AutoShape 7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5672" name="Rectangle 72"/>
            <p:cNvSpPr>
              <a:spLocks noChangeArrowheads="1"/>
            </p:cNvSpPr>
            <p:nvPr/>
          </p:nvSpPr>
          <p:spPr bwMode="gray">
            <a:xfrm>
              <a:off x="1150" y="3451"/>
              <a:ext cx="1148" cy="5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Механизмы  и инструменты, </a:t>
              </a:r>
              <a:br>
                <a:rPr lang="ru-RU" sz="1400" b="1" dirty="0" smtClean="0">
                  <a:solidFill>
                    <a:srgbClr val="000000"/>
                  </a:solidFill>
                </a:rPr>
              </a:br>
              <a:r>
                <a:rPr lang="ru-RU" sz="1400" b="1" dirty="0" smtClean="0">
                  <a:solidFill>
                    <a:srgbClr val="000000"/>
                  </a:solidFill>
                </a:rPr>
                <a:t>дорожная карта Программы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2987832" y="1221604"/>
            <a:ext cx="1656185" cy="1399505"/>
            <a:chOff x="2160" y="1488"/>
            <a:chExt cx="820" cy="994"/>
          </a:xfrm>
        </p:grpSpPr>
        <p:sp>
          <p:nvSpPr>
            <p:cNvPr id="25674" name="Rectangle 74"/>
            <p:cNvSpPr>
              <a:spLocks noChangeArrowheads="1"/>
            </p:cNvSpPr>
            <p:nvPr/>
          </p:nvSpPr>
          <p:spPr bwMode="gray">
            <a:xfrm>
              <a:off x="2182" y="1672"/>
              <a:ext cx="605" cy="4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25675" name="Oval 75"/>
            <p:cNvSpPr>
              <a:spLocks noChangeArrowheads="1"/>
            </p:cNvSpPr>
            <p:nvPr/>
          </p:nvSpPr>
          <p:spPr bwMode="gray">
            <a:xfrm>
              <a:off x="2160" y="1488"/>
              <a:ext cx="820" cy="8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76"/>
            <p:cNvGrpSpPr>
              <a:grpSpLocks/>
            </p:cNvGrpSpPr>
            <p:nvPr/>
          </p:nvGrpSpPr>
          <p:grpSpPr bwMode="auto">
            <a:xfrm>
              <a:off x="2188" y="1516"/>
              <a:ext cx="781" cy="966"/>
              <a:chOff x="3975" y="1593"/>
              <a:chExt cx="941" cy="1163"/>
            </a:xfrm>
          </p:grpSpPr>
          <p:pic>
            <p:nvPicPr>
              <p:cNvPr id="25677" name="Picture 77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25678" name="Oval 78"/>
              <p:cNvSpPr>
                <a:spLocks noChangeArrowheads="1"/>
              </p:cNvSpPr>
              <p:nvPr/>
            </p:nvSpPr>
            <p:spPr bwMode="gray">
              <a:xfrm>
                <a:off x="398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679" name="Picture 79" descr="light_shadow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4031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20" name="Group 8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1" name="Group 8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5682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3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4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5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8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5687" name="AutoShape 8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8" name="AutoShape 8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89" name="AutoShape 8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5690" name="AutoShape 9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 rot="-3733502" flipH="1" flipV="1">
              <a:off x="2498" y="2058"/>
              <a:ext cx="599" cy="144"/>
              <a:chOff x="2532" y="1051"/>
              <a:chExt cx="893" cy="246"/>
            </a:xfrm>
          </p:grpSpPr>
          <p:grpSp>
            <p:nvGrpSpPr>
              <p:cNvPr id="24" name="Group 9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693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4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5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6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5698" name="AutoShape 9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699" name="AutoShape 9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700" name="AutoShape 10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701" name="AutoShape 10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5702" name="Rectangle 102"/>
            <p:cNvSpPr>
              <a:spLocks noChangeArrowheads="1"/>
            </p:cNvSpPr>
            <p:nvPr/>
          </p:nvSpPr>
          <p:spPr bwMode="gray">
            <a:xfrm>
              <a:off x="2194" y="1526"/>
              <a:ext cx="765" cy="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Проекты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инновационно-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инжинирингового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пояса ННЦ и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вузов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703" name="AutoShape 103"/>
          <p:cNvSpPr>
            <a:spLocks noChangeArrowheads="1"/>
          </p:cNvSpPr>
          <p:nvPr/>
        </p:nvSpPr>
        <p:spPr bwMode="gray">
          <a:xfrm>
            <a:off x="4788024" y="1113589"/>
            <a:ext cx="4355976" cy="3281642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/>
              <a:t>  </a:t>
            </a:r>
            <a:r>
              <a:rPr lang="ru-RU" sz="1400" dirty="0" smtClean="0"/>
              <a:t>Кластерная и парковая политики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  Механизмы и инструменты</a:t>
            </a:r>
            <a:br>
              <a:rPr lang="ru-RU" sz="1400" dirty="0" smtClean="0"/>
            </a:br>
            <a:r>
              <a:rPr lang="ru-RU" sz="1400" dirty="0" smtClean="0"/>
              <a:t>   реализации Программы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  Процедуры и критерии отбора и</a:t>
            </a:r>
            <a:br>
              <a:rPr lang="ru-RU" sz="1400" dirty="0" smtClean="0"/>
            </a:br>
            <a:r>
              <a:rPr lang="ru-RU" sz="1400" dirty="0" smtClean="0"/>
              <a:t>   и поддержки проектов</a:t>
            </a:r>
            <a:br>
              <a:rPr lang="ru-RU" sz="1400" dirty="0" smtClean="0"/>
            </a:br>
            <a:r>
              <a:rPr lang="ru-RU" sz="1400" dirty="0" smtClean="0"/>
              <a:t>   реиндустриализации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  Институциональное и информационное </a:t>
            </a:r>
            <a:br>
              <a:rPr lang="ru-RU" sz="1400" dirty="0" smtClean="0"/>
            </a:br>
            <a:r>
              <a:rPr lang="ru-RU" sz="1400" dirty="0" smtClean="0"/>
              <a:t>   сопровождение Программы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  Ресурсное обеспечение Программы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  Управление Программой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400" dirty="0" smtClean="0"/>
              <a:t>  Мониторинг реализации 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 </a:t>
            </a:r>
            <a:r>
              <a:rPr lang="ru-RU" sz="1400" dirty="0" smtClean="0"/>
              <a:t>   Программы</a:t>
            </a:r>
            <a:endParaRPr lang="ru-RU" sz="1400" dirty="0"/>
          </a:p>
        </p:txBody>
      </p:sp>
      <p:sp>
        <p:nvSpPr>
          <p:cNvPr id="25705" name="AutoShape 105"/>
          <p:cNvSpPr>
            <a:spLocks noChangeArrowheads="1"/>
          </p:cNvSpPr>
          <p:nvPr/>
        </p:nvSpPr>
        <p:spPr bwMode="gray">
          <a:xfrm>
            <a:off x="4716016" y="519522"/>
            <a:ext cx="4427984" cy="54006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Управленческие политики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реиндустриализации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5707" name="Picture 107" descr="2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28800" y="2139702"/>
            <a:ext cx="1524000" cy="1001316"/>
          </a:xfrm>
          <a:prstGeom prst="rect">
            <a:avLst/>
          </a:prstGeom>
          <a:noFill/>
        </p:spPr>
      </p:pic>
      <p:pic>
        <p:nvPicPr>
          <p:cNvPr id="108" name="Рисунок 107" descr="images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006868" y="1491630"/>
            <a:ext cx="908955" cy="668082"/>
          </a:xfrm>
          <a:prstGeom prst="rect">
            <a:avLst/>
          </a:prstGeom>
        </p:spPr>
      </p:pic>
      <p:sp>
        <p:nvSpPr>
          <p:cNvPr id="110" name="Двойная стрелка вверх/вниз 109"/>
          <p:cNvSpPr/>
          <p:nvPr/>
        </p:nvSpPr>
        <p:spPr>
          <a:xfrm>
            <a:off x="2411760" y="3165816"/>
            <a:ext cx="216024" cy="432048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6" name="Схема 115"/>
          <p:cNvGraphicFramePr/>
          <p:nvPr/>
        </p:nvGraphicFramePr>
        <p:xfrm>
          <a:off x="-324544" y="357504"/>
          <a:ext cx="58563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7" name="Двойная стрелка вверх/вниз 116"/>
          <p:cNvSpPr/>
          <p:nvPr/>
        </p:nvSpPr>
        <p:spPr>
          <a:xfrm>
            <a:off x="2339752" y="987574"/>
            <a:ext cx="216024" cy="504056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Oval 5"/>
          <p:cNvSpPr>
            <a:spLocks noChangeArrowheads="1"/>
          </p:cNvSpPr>
          <p:nvPr/>
        </p:nvSpPr>
        <p:spPr bwMode="gray">
          <a:xfrm>
            <a:off x="1835696" y="3147814"/>
            <a:ext cx="1296144" cy="972108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100" b="1" dirty="0" smtClean="0"/>
              <a:t>Проекты</a:t>
            </a:r>
          </a:p>
          <a:p>
            <a:r>
              <a:rPr lang="ru-RU" sz="1100" b="1" dirty="0" smtClean="0"/>
              <a:t>продовольст-</a:t>
            </a:r>
          </a:p>
          <a:p>
            <a:r>
              <a:rPr lang="ru-RU" sz="1100" b="1" dirty="0" smtClean="0"/>
              <a:t>венной</a:t>
            </a:r>
          </a:p>
          <a:p>
            <a:r>
              <a:rPr lang="ru-RU" sz="1100" b="1" dirty="0" smtClean="0"/>
              <a:t>безопасности</a:t>
            </a:r>
          </a:p>
          <a:p>
            <a:r>
              <a:rPr lang="ru-RU" sz="1100" b="1" dirty="0" smtClean="0"/>
              <a:t> НСО</a:t>
            </a:r>
            <a:endParaRPr lang="ru-RU" sz="1100" b="1" dirty="0"/>
          </a:p>
        </p:txBody>
      </p:sp>
      <p:sp>
        <p:nvSpPr>
          <p:cNvPr id="112" name="Двойная стрелка вверх/вниз 111"/>
          <p:cNvSpPr/>
          <p:nvPr/>
        </p:nvSpPr>
        <p:spPr>
          <a:xfrm>
            <a:off x="2339752" y="4083918"/>
            <a:ext cx="216024" cy="414046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 descr="default_logo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475"/>
            <a:ext cx="8928992" cy="648072"/>
          </a:xfrm>
        </p:spPr>
        <p:txBody>
          <a:bodyPr/>
          <a:lstStyle/>
          <a:p>
            <a:r>
              <a:rPr lang="ru-RU" sz="1800" i="0" dirty="0" smtClean="0"/>
              <a:t>«Флагманские» комплексные проекты Программы реиндустриализации экономики Новосибирской области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i="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843559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96"/>
                <a:gridCol w="3215104"/>
                <a:gridCol w="1828800"/>
                <a:gridCol w="1828800"/>
                <a:gridCol w="1828800"/>
              </a:tblGrid>
              <a:tr h="514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№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Название проекта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Якорные предприятия и организации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Кластер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,  межрегиональная кооперация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MS Mincho"/>
                          <a:cs typeface="Times New Roman"/>
                        </a:rPr>
                        <a:t>Базовая инфраструктура</a:t>
                      </a:r>
                      <a:endParaRPr lang="ru-RU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1.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Создание масштабируемого промышленного производства одностенных нанотрубок и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наномодификаторов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 на их основе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MS Mincho"/>
                          <a:cs typeface="Times New Roman"/>
                        </a:rPr>
                        <a:t>OCSiAl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ПХТ,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МЦТиЭ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Межрегиональный кластер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наномодифицированных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 материалов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Академпарк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, Центр прототипирования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наномодифицироавнных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материалов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0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2.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Создание и развитие кластера  высокотехнологичной медицины в Новосибирской</a:t>
                      </a:r>
                      <a:r>
                        <a:rPr lang="ru-RU" sz="1100" baseline="0" dirty="0" smtClean="0">
                          <a:latin typeface="Calibri"/>
                          <a:ea typeface="MS Mincho"/>
                          <a:cs typeface="Times New Roman"/>
                        </a:rPr>
                        <a:t> области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НИИПК, НИИТО, частные клиники, институты СО РАН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Региональный кластер высокотехнологичной медицины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Медицинский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технопарк  на базе НИИТО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Промышленный парк «Зеленая долина» на базе НИИПК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3.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Создание и развитие кластера микро, - нано и 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биоэлектроники 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Российская электроника, НЗПП, 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ПО «Восток», 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ИФП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Межрегиональный Кластер электроники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фотоники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Промышленный парк по электронике 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фотонике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«Умный регион»: интеллектуальные системы жизнеобеспечения, транспорта и регионального управления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«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Центр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навигационных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и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геоинформационных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 технологий ,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СГУПС,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СГУГиТ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 ,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ДубльГИС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</a:rPr>
                        <a:t>»  и др.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РИ Кластер ИТ и Биотехнологий</a:t>
                      </a:r>
                      <a:endParaRPr lang="ru-RU" sz="90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5.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Разработка и промышленное производство современных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биотехнологических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 препаратов и ферментов для глубокой переработки зерна и кормопроизводства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Сиббиофарм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МБС,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ИЦиГ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ИХБиФМ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РИ Кластер ИТ и Биотехнологий, Сибирская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биотехнологическая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 инициатива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Академпарк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ИЦ «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ПромБиоТех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475"/>
            <a:ext cx="8928992" cy="648072"/>
          </a:xfrm>
        </p:spPr>
        <p:txBody>
          <a:bodyPr/>
          <a:lstStyle/>
          <a:p>
            <a:r>
              <a:rPr lang="ru-RU" sz="1800" i="0" dirty="0" smtClean="0"/>
              <a:t>«Флагманские» комплексные проекты Программы реиндустриализации экономики Новосибирской области (продолжение)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6512" y="771550"/>
          <a:ext cx="9144000" cy="429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96"/>
                <a:gridCol w="3049383"/>
                <a:gridCol w="1944216"/>
                <a:gridCol w="1879105"/>
                <a:gridCol w="1828800"/>
              </a:tblGrid>
              <a:tr h="52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№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Название проекта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MS Mincho"/>
                          <a:cs typeface="Times New Roman"/>
                        </a:rPr>
                        <a:t>Якорные предприятия и организации</a:t>
                      </a:r>
                      <a:endParaRPr lang="ru-RU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Кластер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,  межрегиональная кооперация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MS Mincho"/>
                          <a:cs typeface="Times New Roman"/>
                        </a:rPr>
                        <a:t>Базовая инфраструктура</a:t>
                      </a:r>
                      <a:endParaRPr lang="ru-RU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6.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Разработка 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национальной  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платформы промышленной 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автоматизации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MS Mincho"/>
                          <a:cs typeface="Times New Roman"/>
                        </a:rPr>
                        <a:t>МС Торнадо, Элтекс, ИАиЭ, НГУ, </a:t>
                      </a:r>
                      <a:endParaRPr lang="ru-RU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MS Mincho"/>
                          <a:cs typeface="Times New Roman"/>
                        </a:rPr>
                        <a:t>РИ Кластер ИТ и Биотехнологий</a:t>
                      </a:r>
                      <a:endParaRPr lang="ru-RU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Академпарк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ИЦ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Мультиплатформенного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 тестирования программных продуктов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7.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«</a:t>
                      </a:r>
                      <a:r>
                        <a:rPr lang="ru-RU" sz="1100" dirty="0" err="1" smtClean="0">
                          <a:latin typeface="Calibri"/>
                          <a:ea typeface="MS Mincho"/>
                          <a:cs typeface="Times New Roman"/>
                        </a:rPr>
                        <a:t>БиоФармПолис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»: разработка и производство оригинальных биофармацевтических препаратов и 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антибиотиков 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Вектор-Бест,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SFM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ГНЦ Вектор, НГУ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MS Mincho"/>
                          <a:cs typeface="Times New Roman"/>
                        </a:rPr>
                        <a:t>РИ Кластер ИТ и Биотехнологий</a:t>
                      </a:r>
                      <a:endParaRPr lang="ru-RU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Биотехнопарк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 Кольцово, Центр коллективного пользования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8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Сибирский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металлурго-машиностроительный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кластер аддитивных цифровых 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технологий  и производств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ИХТТиМ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ИЛФ, </a:t>
                      </a:r>
                      <a:r>
                        <a:rPr lang="ru-RU" sz="1100" dirty="0" err="1">
                          <a:latin typeface="Calibri"/>
                          <a:ea typeface="MS Mincho"/>
                          <a:cs typeface="Times New Roman"/>
                        </a:rPr>
                        <a:t>ИАиЭ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, КТИНП, НГТУ, ООО «ЭПОС-инжиниринг», </a:t>
                      </a:r>
                      <a:r>
                        <a:rPr lang="ru-RU" sz="1100" dirty="0" smtClean="0">
                          <a:latin typeface="Calibri"/>
                          <a:ea typeface="MS Mincho"/>
                          <a:cs typeface="Times New Roman"/>
                        </a:rPr>
                        <a:t>НАЗ 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им.Чкалова, БЭМЗ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Сибирский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металлурго-машиностроительный кластер аддитивных цифровых  технологий 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и производств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Центр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лазерно-плаз-менных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аддитивных технологий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. ЦКП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СО РАН по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порошковым материалам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9.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MS Mincho"/>
                          <a:cs typeface="Times New Roman"/>
                        </a:rPr>
                        <a:t>Создание производства  и инфраструктуры по глубокой переработке алюминия: промышленно-технологический  кластер «13 элемент»</a:t>
                      </a:r>
                      <a:endParaRPr lang="ru-RU" sz="9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ЦТО Гальваника, ООО «Август Ин», ОАО «</a:t>
                      </a:r>
                      <a:r>
                        <a:rPr lang="ru-RU" sz="1100" dirty="0" err="1" smtClean="0">
                          <a:latin typeface="Calibri"/>
                          <a:ea typeface="MS Mincho"/>
                          <a:cs typeface="Times New Roman"/>
                        </a:rPr>
                        <a:t>Тяжстранкогидро-пресс</a:t>
                      </a:r>
                      <a:r>
                        <a:rPr lang="ru-RU" sz="1100" dirty="0">
                          <a:latin typeface="Calibri"/>
                          <a:ea typeface="MS Mincho"/>
                          <a:cs typeface="Times New Roman"/>
                        </a:rPr>
                        <a:t>», ФГУП ПО «Север»</a:t>
                      </a:r>
                      <a:endParaRPr lang="ru-RU" sz="9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Региональный кластер по глубокой переработке алюминия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MS Mincho"/>
                          <a:cs typeface="Times New Roman"/>
                        </a:rPr>
                        <a:t>Промышленный парк «13 элемент»</a:t>
                      </a:r>
                      <a:endParaRPr lang="ru-RU" sz="900" dirty="0">
                        <a:solidFill>
                          <a:srgbClr val="000000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вапвпвапвапвап вап вап Снимо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998" y="971550"/>
            <a:ext cx="4705018" cy="37719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22723"/>
          </a:xfrm>
        </p:spPr>
        <p:txBody>
          <a:bodyPr/>
          <a:lstStyle/>
          <a:p>
            <a:r>
              <a:rPr lang="ru-RU" sz="1800" i="0" dirty="0" smtClean="0"/>
              <a:t>Создание масштабируемого промышленного производства углеродных нанотрубок и </a:t>
            </a:r>
            <a:r>
              <a:rPr lang="ru-RU" sz="1800" i="0" dirty="0" err="1" smtClean="0"/>
              <a:t>наномодификаторов</a:t>
            </a:r>
            <a:r>
              <a:rPr lang="ru-RU" sz="1800" i="0" dirty="0" smtClean="0"/>
              <a:t> на их основе</a:t>
            </a:r>
            <a:endParaRPr lang="ru-RU" sz="1800" i="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716016" y="689818"/>
            <a:ext cx="4427984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Инициаторы проекта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Международный научный центр по теплофизике и энергетике, ООО «Плазмохимические технологии» в составе группы компаний «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OCSiAl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(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Академпарк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 проекта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создание масштабируемого производства одностенных углеродных нанотрубок (ОУНТ), используемых в качестве аддитивных добавок в основные материалы (композитные полимеры, резины, металлы,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суперконденсаторы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аккумуляторы и батареи и др.) для кардинального изменения их рынка и качества.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Организованное в Новосибирске производство позволяет получить ОУНТ по качеству не уступающие мировым аналогам, при цене до 75 раз ниже их. Сегодня «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OCSiAl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 выпускает более половины мирового производства ОУНТ,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планах компании - запуск серии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заводов на основе оригинальных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реакторов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22723"/>
          </a:xfrm>
        </p:spPr>
        <p:txBody>
          <a:bodyPr/>
          <a:lstStyle/>
          <a:p>
            <a:r>
              <a:rPr lang="ru-RU" sz="1800" i="0" dirty="0" smtClean="0"/>
              <a:t>Создание масштабируемого промышленного производства углеродных нанотрубок и </a:t>
            </a:r>
            <a:r>
              <a:rPr lang="ru-RU" sz="1800" i="0" dirty="0" err="1" smtClean="0"/>
              <a:t>наномодификаторов</a:t>
            </a:r>
            <a:r>
              <a:rPr lang="ru-RU" sz="1800" i="0" dirty="0" smtClean="0"/>
              <a:t> на их основе</a:t>
            </a:r>
            <a:endParaRPr lang="ru-RU" sz="1800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3559"/>
            <a:ext cx="7272808" cy="370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default_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88262" y="3813958"/>
            <a:ext cx="1355738" cy="149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112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4169</TotalTime>
  <Words>2027</Words>
  <Application>Microsoft Office PowerPoint</Application>
  <PresentationFormat>Экран (16:9)</PresentationFormat>
  <Paragraphs>287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400TGp_globalcity_light_ani</vt:lpstr>
      <vt:lpstr>Программа реиндустриализации экономики Новосибирской области на период до 2025 года: основные итоги разработки</vt:lpstr>
      <vt:lpstr>Слайд 2</vt:lpstr>
      <vt:lpstr>Цель и задачи программы реиндустриализации</vt:lpstr>
      <vt:lpstr>Принципы разработки и реализации  Программы реиндустриализации</vt:lpstr>
      <vt:lpstr>«Архитектура» Программы реиндустриализации </vt:lpstr>
      <vt:lpstr>«Флагманские» комплексные проекты Программы реиндустриализации экономики Новосибирской области  </vt:lpstr>
      <vt:lpstr>«Флагманские» комплексные проекты Программы реиндустриализации экономики Новосибирской области (продолжение) </vt:lpstr>
      <vt:lpstr>Создание масштабируемого промышленного производства углеродных нанотрубок и наномодификаторов на их основе</vt:lpstr>
      <vt:lpstr>Создание масштабируемого промышленного производства углеродных нанотрубок и наномодификаторов на их основе</vt:lpstr>
      <vt:lpstr>Проект Медицинского промышленного парка в инновационном цикле Медицинского технопарка</vt:lpstr>
      <vt:lpstr>Проект Медицинского промышленного парка в инновационном цикле Медицинского технопарка</vt:lpstr>
      <vt:lpstr>Проект Медицинского промышленного парка в инновационном цикле Медицинского технопарка</vt:lpstr>
      <vt:lpstr>Функциональная схема трансляционного конвейера  Медико-биологического парка «Зеленая долина»</vt:lpstr>
      <vt:lpstr>Создание и развитие кластера микро-, нано – и биоэлектроники</vt:lpstr>
      <vt:lpstr>Проект «Умный регион»</vt:lpstr>
      <vt:lpstr>Организация импортозамещающего промышленного производства современных биотехнологических препаратов и ферментов для кормопроизводства </vt:lpstr>
      <vt:lpstr>Национальная платформа промышленной автоматизации (НППА)</vt:lpstr>
      <vt:lpstr>БиоФармПолис»: разработка и производство оригинальных биофармацевтических препаратов и субстанций антибиотиков </vt:lpstr>
      <vt:lpstr>Слайд 19</vt:lpstr>
      <vt:lpstr>Создание производства  и инфраструктуры по глубокой переработке алюминия: промышленно-технологический  парк  «13 элемент» </vt:lpstr>
      <vt:lpstr>Проекты инновационно-инжинирингового пояса ННЦ СО РАН  и вузовской науки  </vt:lpstr>
      <vt:lpstr>Слайд 22</vt:lpstr>
      <vt:lpstr>Стратегическая инновационная инициатива  «Сибирский наукополис»</vt:lpstr>
      <vt:lpstr>Инновационный сегмент в структуре экономики Новосибирской области (оценка ак. В.В.Кулешова)</vt:lpstr>
      <vt:lpstr>Система регионального стратегического планирования в Новосибирской области</vt:lpstr>
      <vt:lpstr>Публичный характер разработки Программы</vt:lpstr>
      <vt:lpstr>Система управления программой</vt:lpstr>
      <vt:lpstr>Этапы реализации программы</vt:lpstr>
      <vt:lpstr>Дорожная карта по разработке программы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V.Seliverstov</dc:creator>
  <cp:lastModifiedBy>Геннадий Гусельников</cp:lastModifiedBy>
  <cp:revision>322</cp:revision>
  <dcterms:created xsi:type="dcterms:W3CDTF">2014-06-20T11:08:39Z</dcterms:created>
  <dcterms:modified xsi:type="dcterms:W3CDTF">2016-03-01T03:07:00Z</dcterms:modified>
</cp:coreProperties>
</file>