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1" r:id="rId1"/>
    <p:sldMasterId id="2147483910" r:id="rId2"/>
  </p:sldMasterIdLst>
  <p:notesMasterIdLst>
    <p:notesMasterId r:id="rId44"/>
  </p:notesMasterIdLst>
  <p:handoutMasterIdLst>
    <p:handoutMasterId r:id="rId45"/>
  </p:handoutMasterIdLst>
  <p:sldIdLst>
    <p:sldId id="465" r:id="rId3"/>
    <p:sldId id="509" r:id="rId4"/>
    <p:sldId id="492" r:id="rId5"/>
    <p:sldId id="510" r:id="rId6"/>
    <p:sldId id="520" r:id="rId7"/>
    <p:sldId id="512" r:id="rId8"/>
    <p:sldId id="513" r:id="rId9"/>
    <p:sldId id="514" r:id="rId10"/>
    <p:sldId id="516" r:id="rId11"/>
    <p:sldId id="525" r:id="rId12"/>
    <p:sldId id="519" r:id="rId13"/>
    <p:sldId id="522" r:id="rId14"/>
    <p:sldId id="481" r:id="rId15"/>
    <p:sldId id="521" r:id="rId16"/>
    <p:sldId id="523" r:id="rId17"/>
    <p:sldId id="524" r:id="rId18"/>
    <p:sldId id="488" r:id="rId19"/>
    <p:sldId id="503" r:id="rId20"/>
    <p:sldId id="527" r:id="rId21"/>
    <p:sldId id="494" r:id="rId22"/>
    <p:sldId id="495" r:id="rId23"/>
    <p:sldId id="537" r:id="rId24"/>
    <p:sldId id="538" r:id="rId25"/>
    <p:sldId id="536" r:id="rId26"/>
    <p:sldId id="493" r:id="rId27"/>
    <p:sldId id="449" r:id="rId28"/>
    <p:sldId id="450" r:id="rId29"/>
    <p:sldId id="451" r:id="rId30"/>
    <p:sldId id="448" r:id="rId31"/>
    <p:sldId id="454" r:id="rId32"/>
    <p:sldId id="464" r:id="rId33"/>
    <p:sldId id="457" r:id="rId34"/>
    <p:sldId id="459" r:id="rId35"/>
    <p:sldId id="455" r:id="rId36"/>
    <p:sldId id="530" r:id="rId37"/>
    <p:sldId id="462" r:id="rId38"/>
    <p:sldId id="529" r:id="rId39"/>
    <p:sldId id="463" r:id="rId40"/>
    <p:sldId id="460" r:id="rId41"/>
    <p:sldId id="439" r:id="rId42"/>
    <p:sldId id="466" r:id="rId4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6600"/>
    <a:srgbClr val="003399"/>
    <a:srgbClr val="E3CBCB"/>
    <a:srgbClr val="336699"/>
    <a:srgbClr val="339933"/>
    <a:srgbClr val="0066CC"/>
    <a:srgbClr val="FFCCCC"/>
    <a:srgbClr val="922424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029" autoAdjust="0"/>
  </p:normalViewPr>
  <p:slideViewPr>
    <p:cSldViewPr>
      <p:cViewPr varScale="1">
        <p:scale>
          <a:sx n="105" d="100"/>
          <a:sy n="105" d="100"/>
        </p:scale>
        <p:origin x="-144" y="-84"/>
      </p:cViewPr>
      <p:guideLst>
        <p:guide orient="horz" pos="288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82"/>
      </p:cViewPr>
      <p:guideLst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100/0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Страховая выплата,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20764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90/25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Страховая выплата,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14016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80/30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Страховая выплата,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11628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19904"/>
        <c:axId val="145833984"/>
      </c:barChart>
      <c:catAx>
        <c:axId val="145819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5833984"/>
        <c:crosses val="autoZero"/>
        <c:auto val="1"/>
        <c:lblAlgn val="ctr"/>
        <c:lblOffset val="100"/>
        <c:noMultiLvlLbl val="0"/>
      </c:catAx>
      <c:valAx>
        <c:axId val="1458339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58199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5192847053275E-2"/>
          <c:y val="6.0559509524006572E-2"/>
          <c:w val="0.91715514197040859"/>
          <c:h val="0.754301955477323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100/0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Страховая премия, руб.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1356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90/25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Страховая премия, руб.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259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80/30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Страховая премия,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9728"/>
        <c:axId val="146257024"/>
      </c:barChart>
      <c:catAx>
        <c:axId val="145849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6257024"/>
        <c:crosses val="autoZero"/>
        <c:auto val="1"/>
        <c:lblAlgn val="ctr"/>
        <c:lblOffset val="100"/>
        <c:noMultiLvlLbl val="0"/>
      </c:catAx>
      <c:valAx>
        <c:axId val="146257024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4584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Страховая сумма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918925797843921"/>
          <c:y val="3.196227516750535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39481-44D8-45C7-B91C-78DF30E0A7A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8892DA-F0C5-4B39-A302-9EC9E5C9E7B8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С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о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г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л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а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с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о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в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а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н</a:t>
          </a:r>
        </a:p>
        <a:p>
          <a:pPr algn="ctr">
            <a:spcAft>
              <a:spcPts val="0"/>
            </a:spcAft>
          </a:pPr>
          <a:r>
            <a:rPr lang="ru-RU" sz="2200" b="1" dirty="0" smtClean="0">
              <a:solidFill>
                <a:srgbClr val="FF0000"/>
              </a:solidFill>
            </a:rPr>
            <a:t>о</a:t>
          </a:r>
          <a:endParaRPr lang="ru-RU" sz="2200" b="1" dirty="0">
            <a:solidFill>
              <a:srgbClr val="FF0000"/>
            </a:solidFill>
          </a:endParaRPr>
        </a:p>
      </dgm:t>
    </dgm:pt>
    <dgm:pt modelId="{8A910FBD-2D34-44E1-A1CC-5B32A04E8C5C}" type="parTrans" cxnId="{57243274-C63B-456F-9B67-F3191E923602}">
      <dgm:prSet/>
      <dgm:spPr/>
      <dgm:t>
        <a:bodyPr/>
        <a:lstStyle/>
        <a:p>
          <a:endParaRPr lang="ru-RU"/>
        </a:p>
      </dgm:t>
    </dgm:pt>
    <dgm:pt modelId="{2F02FCB6-1CAB-4CD4-A308-914D3C6A4829}" type="sibTrans" cxnId="{57243274-C63B-456F-9B67-F3191E923602}">
      <dgm:prSet/>
      <dgm:spPr/>
      <dgm:t>
        <a:bodyPr/>
        <a:lstStyle/>
        <a:p>
          <a:endParaRPr lang="ru-RU"/>
        </a:p>
      </dgm:t>
    </dgm:pt>
    <dgm:pt modelId="{33D60EE2-57C5-41DE-9BB9-165E475CEEF2}">
      <dgm:prSet phldrT="[Текст]" custT="1"/>
      <dgm:spPr/>
      <dgm:t>
        <a:bodyPr/>
        <a:lstStyle/>
        <a:p>
          <a:r>
            <a:rPr lang="ru-RU" sz="2900" dirty="0" smtClean="0"/>
            <a:t>Минсельхоз России </a:t>
          </a:r>
          <a:br>
            <a:rPr lang="ru-RU" sz="2900" dirty="0" smtClean="0"/>
          </a:br>
          <a:r>
            <a:rPr lang="ru-RU" sz="2400" i="1" dirty="0" smtClean="0"/>
            <a:t>(«15» января 2016 г. № ГЕ-17-26/195)</a:t>
          </a:r>
          <a:endParaRPr lang="ru-RU" sz="2400" i="1" dirty="0"/>
        </a:p>
      </dgm:t>
    </dgm:pt>
    <dgm:pt modelId="{1E5DEBA9-E70F-4B34-BE0A-315DE8F4016A}" type="parTrans" cxnId="{95547ADB-8DE0-40D6-91CE-870FD7CB7E12}">
      <dgm:prSet/>
      <dgm:spPr/>
      <dgm:t>
        <a:bodyPr/>
        <a:lstStyle/>
        <a:p>
          <a:endParaRPr lang="ru-RU"/>
        </a:p>
      </dgm:t>
    </dgm:pt>
    <dgm:pt modelId="{62009E15-4316-4EB5-8057-8276BED90EE5}" type="sibTrans" cxnId="{95547ADB-8DE0-40D6-91CE-870FD7CB7E12}">
      <dgm:prSet/>
      <dgm:spPr/>
      <dgm:t>
        <a:bodyPr/>
        <a:lstStyle/>
        <a:p>
          <a:endParaRPr lang="ru-RU"/>
        </a:p>
      </dgm:t>
    </dgm:pt>
    <dgm:pt modelId="{A6528238-8919-4052-9525-DE0B3D42AF95}">
      <dgm:prSet phldrT="[Текст]" custT="1"/>
      <dgm:spPr/>
      <dgm:t>
        <a:bodyPr/>
        <a:lstStyle/>
        <a:p>
          <a:r>
            <a:rPr lang="ru-RU" sz="2900" dirty="0" smtClean="0"/>
            <a:t>Минфин России </a:t>
          </a:r>
          <a:br>
            <a:rPr lang="ru-RU" sz="2900" dirty="0" smtClean="0"/>
          </a:br>
          <a:r>
            <a:rPr lang="ru-RU" sz="2400" i="1" dirty="0" smtClean="0"/>
            <a:t>(«20» января 2016 г. № 05-04-12/1654)</a:t>
          </a:r>
          <a:endParaRPr lang="ru-RU" sz="2400" i="1" dirty="0"/>
        </a:p>
      </dgm:t>
    </dgm:pt>
    <dgm:pt modelId="{08C88E44-5E9D-424E-AD79-D0CFC0C9415A}" type="parTrans" cxnId="{A3DBB080-80B7-467A-AB43-2D4059DDF142}">
      <dgm:prSet/>
      <dgm:spPr/>
      <dgm:t>
        <a:bodyPr/>
        <a:lstStyle/>
        <a:p>
          <a:endParaRPr lang="ru-RU"/>
        </a:p>
      </dgm:t>
    </dgm:pt>
    <dgm:pt modelId="{54EB1BD6-61B3-44DE-A7C1-961F04ECE1F8}" type="sibTrans" cxnId="{A3DBB080-80B7-467A-AB43-2D4059DDF142}">
      <dgm:prSet/>
      <dgm:spPr/>
      <dgm:t>
        <a:bodyPr/>
        <a:lstStyle/>
        <a:p>
          <a:endParaRPr lang="ru-RU"/>
        </a:p>
      </dgm:t>
    </dgm:pt>
    <dgm:pt modelId="{7890FCC3-89A9-4352-9B66-7B36C6CB4506}">
      <dgm:prSet phldrT="[Текст]" custT="1"/>
      <dgm:spPr/>
      <dgm:t>
        <a:bodyPr/>
        <a:lstStyle/>
        <a:p>
          <a:r>
            <a:rPr lang="ru-RU" sz="2900" dirty="0" smtClean="0"/>
            <a:t>Банк России </a:t>
          </a:r>
          <a:br>
            <a:rPr lang="ru-RU" sz="2900" dirty="0" smtClean="0"/>
          </a:br>
          <a:r>
            <a:rPr lang="ru-RU" sz="2400" i="1" dirty="0" smtClean="0"/>
            <a:t>(«21» января 2016 г. № 53-1-1-5/180)</a:t>
          </a:r>
          <a:endParaRPr lang="ru-RU" sz="2400" i="1" dirty="0"/>
        </a:p>
      </dgm:t>
    </dgm:pt>
    <dgm:pt modelId="{437C4868-B330-448D-BF14-5FE3C9BC78A7}" type="parTrans" cxnId="{5A50CB07-8820-496E-AB75-A5DA60FBFF5B}">
      <dgm:prSet/>
      <dgm:spPr/>
      <dgm:t>
        <a:bodyPr/>
        <a:lstStyle/>
        <a:p>
          <a:endParaRPr lang="ru-RU"/>
        </a:p>
      </dgm:t>
    </dgm:pt>
    <dgm:pt modelId="{7844B91C-CF3A-46A9-B00E-9BB04704EF87}" type="sibTrans" cxnId="{5A50CB07-8820-496E-AB75-A5DA60FBFF5B}">
      <dgm:prSet/>
      <dgm:spPr/>
      <dgm:t>
        <a:bodyPr/>
        <a:lstStyle/>
        <a:p>
          <a:endParaRPr lang="ru-RU"/>
        </a:p>
      </dgm:t>
    </dgm:pt>
    <dgm:pt modelId="{3D488A88-B779-4F8A-912D-97804C55891F}" type="pres">
      <dgm:prSet presAssocID="{DCE39481-44D8-45C7-B91C-78DF30E0A7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08FF528-8AA7-4510-8127-53AC8666E735}" type="pres">
      <dgm:prSet presAssocID="{F78892DA-F0C5-4B39-A302-9EC9E5C9E7B8}" presName="thickLine" presStyleLbl="alignNode1" presStyleIdx="0" presStyleCnt="1"/>
      <dgm:spPr/>
    </dgm:pt>
    <dgm:pt modelId="{61636563-2698-4642-9713-A12D683027E9}" type="pres">
      <dgm:prSet presAssocID="{F78892DA-F0C5-4B39-A302-9EC9E5C9E7B8}" presName="horz1" presStyleCnt="0"/>
      <dgm:spPr/>
    </dgm:pt>
    <dgm:pt modelId="{10938E42-E76D-4865-9DF5-90DB4DAFEC45}" type="pres">
      <dgm:prSet presAssocID="{F78892DA-F0C5-4B39-A302-9EC9E5C9E7B8}" presName="tx1" presStyleLbl="revTx" presStyleIdx="0" presStyleCnt="4" custFlipHor="1" custScaleX="36020"/>
      <dgm:spPr/>
      <dgm:t>
        <a:bodyPr/>
        <a:lstStyle/>
        <a:p>
          <a:endParaRPr lang="ru-RU"/>
        </a:p>
      </dgm:t>
    </dgm:pt>
    <dgm:pt modelId="{529C49DE-52C1-48B5-9F46-D04C195213C7}" type="pres">
      <dgm:prSet presAssocID="{F78892DA-F0C5-4B39-A302-9EC9E5C9E7B8}" presName="vert1" presStyleCnt="0"/>
      <dgm:spPr/>
    </dgm:pt>
    <dgm:pt modelId="{0E6419A6-E9B0-4F3E-A3D7-7D9E63B6724C}" type="pres">
      <dgm:prSet presAssocID="{33D60EE2-57C5-41DE-9BB9-165E475CEEF2}" presName="vertSpace2a" presStyleCnt="0"/>
      <dgm:spPr/>
    </dgm:pt>
    <dgm:pt modelId="{8E40EBE6-77AF-4570-B631-CD968C7DBD50}" type="pres">
      <dgm:prSet presAssocID="{33D60EE2-57C5-41DE-9BB9-165E475CEEF2}" presName="horz2" presStyleCnt="0"/>
      <dgm:spPr/>
    </dgm:pt>
    <dgm:pt modelId="{C5CD081B-3427-4D44-8569-74F361DFD45D}" type="pres">
      <dgm:prSet presAssocID="{33D60EE2-57C5-41DE-9BB9-165E475CEEF2}" presName="horzSpace2" presStyleCnt="0"/>
      <dgm:spPr/>
    </dgm:pt>
    <dgm:pt modelId="{A9A20092-5595-4E85-A434-02B5E1B5084E}" type="pres">
      <dgm:prSet presAssocID="{33D60EE2-57C5-41DE-9BB9-165E475CEEF2}" presName="tx2" presStyleLbl="revTx" presStyleIdx="1" presStyleCnt="4"/>
      <dgm:spPr/>
      <dgm:t>
        <a:bodyPr/>
        <a:lstStyle/>
        <a:p>
          <a:endParaRPr lang="ru-RU"/>
        </a:p>
      </dgm:t>
    </dgm:pt>
    <dgm:pt modelId="{B5383ABB-AF15-4C84-8DF3-E2710C9B8389}" type="pres">
      <dgm:prSet presAssocID="{33D60EE2-57C5-41DE-9BB9-165E475CEEF2}" presName="vert2" presStyleCnt="0"/>
      <dgm:spPr/>
    </dgm:pt>
    <dgm:pt modelId="{15419928-6455-4A0F-8137-09CFE6832054}" type="pres">
      <dgm:prSet presAssocID="{33D60EE2-57C5-41DE-9BB9-165E475CEEF2}" presName="thinLine2b" presStyleLbl="callout" presStyleIdx="0" presStyleCnt="3"/>
      <dgm:spPr/>
    </dgm:pt>
    <dgm:pt modelId="{8B8D984A-AB6E-4870-8CB2-B1095EB3A82C}" type="pres">
      <dgm:prSet presAssocID="{33D60EE2-57C5-41DE-9BB9-165E475CEEF2}" presName="vertSpace2b" presStyleCnt="0"/>
      <dgm:spPr/>
    </dgm:pt>
    <dgm:pt modelId="{58789D57-177E-4CF6-9DF9-DCA1695ABD2F}" type="pres">
      <dgm:prSet presAssocID="{A6528238-8919-4052-9525-DE0B3D42AF95}" presName="horz2" presStyleCnt="0"/>
      <dgm:spPr/>
    </dgm:pt>
    <dgm:pt modelId="{992421F3-7C03-4F18-96B2-E2BD41377BFE}" type="pres">
      <dgm:prSet presAssocID="{A6528238-8919-4052-9525-DE0B3D42AF95}" presName="horzSpace2" presStyleCnt="0"/>
      <dgm:spPr/>
    </dgm:pt>
    <dgm:pt modelId="{FC7BB2F8-3FC4-4B0B-B663-47AA2A6721EC}" type="pres">
      <dgm:prSet presAssocID="{A6528238-8919-4052-9525-DE0B3D42AF95}" presName="tx2" presStyleLbl="revTx" presStyleIdx="2" presStyleCnt="4"/>
      <dgm:spPr/>
      <dgm:t>
        <a:bodyPr/>
        <a:lstStyle/>
        <a:p>
          <a:endParaRPr lang="ru-RU"/>
        </a:p>
      </dgm:t>
    </dgm:pt>
    <dgm:pt modelId="{21500638-2761-4BDF-ACE6-AD28501C4B81}" type="pres">
      <dgm:prSet presAssocID="{A6528238-8919-4052-9525-DE0B3D42AF95}" presName="vert2" presStyleCnt="0"/>
      <dgm:spPr/>
    </dgm:pt>
    <dgm:pt modelId="{B9B67632-3199-431D-901D-B44488B9185B}" type="pres">
      <dgm:prSet presAssocID="{A6528238-8919-4052-9525-DE0B3D42AF95}" presName="thinLine2b" presStyleLbl="callout" presStyleIdx="1" presStyleCnt="3"/>
      <dgm:spPr/>
    </dgm:pt>
    <dgm:pt modelId="{749F757A-D4EA-4EA1-8295-A1139F69A017}" type="pres">
      <dgm:prSet presAssocID="{A6528238-8919-4052-9525-DE0B3D42AF95}" presName="vertSpace2b" presStyleCnt="0"/>
      <dgm:spPr/>
    </dgm:pt>
    <dgm:pt modelId="{9647A080-1587-4A02-A9D6-EC63B862450A}" type="pres">
      <dgm:prSet presAssocID="{7890FCC3-89A9-4352-9B66-7B36C6CB4506}" presName="horz2" presStyleCnt="0"/>
      <dgm:spPr/>
    </dgm:pt>
    <dgm:pt modelId="{427C815D-FADD-41EE-ABCE-89A92E0C76DD}" type="pres">
      <dgm:prSet presAssocID="{7890FCC3-89A9-4352-9B66-7B36C6CB4506}" presName="horzSpace2" presStyleCnt="0"/>
      <dgm:spPr/>
    </dgm:pt>
    <dgm:pt modelId="{576FCD52-2E8B-4186-A35F-4736CE1A2F97}" type="pres">
      <dgm:prSet presAssocID="{7890FCC3-89A9-4352-9B66-7B36C6CB4506}" presName="tx2" presStyleLbl="revTx" presStyleIdx="3" presStyleCnt="4"/>
      <dgm:spPr/>
      <dgm:t>
        <a:bodyPr/>
        <a:lstStyle/>
        <a:p>
          <a:endParaRPr lang="ru-RU"/>
        </a:p>
      </dgm:t>
    </dgm:pt>
    <dgm:pt modelId="{FF2F3450-DC8B-4A7E-8AE1-960D115A70C3}" type="pres">
      <dgm:prSet presAssocID="{7890FCC3-89A9-4352-9B66-7B36C6CB4506}" presName="vert2" presStyleCnt="0"/>
      <dgm:spPr/>
    </dgm:pt>
    <dgm:pt modelId="{535CECA1-4096-4DD3-BF56-D111084999AC}" type="pres">
      <dgm:prSet presAssocID="{7890FCC3-89A9-4352-9B66-7B36C6CB4506}" presName="thinLine2b" presStyleLbl="callout" presStyleIdx="2" presStyleCnt="3"/>
      <dgm:spPr/>
    </dgm:pt>
    <dgm:pt modelId="{B858DDBC-D40D-4878-ACBC-1D1076CB64B9}" type="pres">
      <dgm:prSet presAssocID="{7890FCC3-89A9-4352-9B66-7B36C6CB4506}" presName="vertSpace2b" presStyleCnt="0"/>
      <dgm:spPr/>
    </dgm:pt>
  </dgm:ptLst>
  <dgm:cxnLst>
    <dgm:cxn modelId="{2AFA3968-990A-43DB-9667-69B5093C8A1E}" type="presOf" srcId="{7890FCC3-89A9-4352-9B66-7B36C6CB4506}" destId="{576FCD52-2E8B-4186-A35F-4736CE1A2F97}" srcOrd="0" destOrd="0" presId="urn:microsoft.com/office/officeart/2008/layout/LinedList"/>
    <dgm:cxn modelId="{5A50CB07-8820-496E-AB75-A5DA60FBFF5B}" srcId="{F78892DA-F0C5-4B39-A302-9EC9E5C9E7B8}" destId="{7890FCC3-89A9-4352-9B66-7B36C6CB4506}" srcOrd="2" destOrd="0" parTransId="{437C4868-B330-448D-BF14-5FE3C9BC78A7}" sibTransId="{7844B91C-CF3A-46A9-B00E-9BB04704EF87}"/>
    <dgm:cxn modelId="{B7FBCF76-05A7-41B1-835A-646DBAB222D3}" type="presOf" srcId="{33D60EE2-57C5-41DE-9BB9-165E475CEEF2}" destId="{A9A20092-5595-4E85-A434-02B5E1B5084E}" srcOrd="0" destOrd="0" presId="urn:microsoft.com/office/officeart/2008/layout/LinedList"/>
    <dgm:cxn modelId="{8B69DCFA-5D49-4582-9621-A91323894FDA}" type="presOf" srcId="{DCE39481-44D8-45C7-B91C-78DF30E0A7A9}" destId="{3D488A88-B779-4F8A-912D-97804C55891F}" srcOrd="0" destOrd="0" presId="urn:microsoft.com/office/officeart/2008/layout/LinedList"/>
    <dgm:cxn modelId="{95547ADB-8DE0-40D6-91CE-870FD7CB7E12}" srcId="{F78892DA-F0C5-4B39-A302-9EC9E5C9E7B8}" destId="{33D60EE2-57C5-41DE-9BB9-165E475CEEF2}" srcOrd="0" destOrd="0" parTransId="{1E5DEBA9-E70F-4B34-BE0A-315DE8F4016A}" sibTransId="{62009E15-4316-4EB5-8057-8276BED90EE5}"/>
    <dgm:cxn modelId="{57243274-C63B-456F-9B67-F3191E923602}" srcId="{DCE39481-44D8-45C7-B91C-78DF30E0A7A9}" destId="{F78892DA-F0C5-4B39-A302-9EC9E5C9E7B8}" srcOrd="0" destOrd="0" parTransId="{8A910FBD-2D34-44E1-A1CC-5B32A04E8C5C}" sibTransId="{2F02FCB6-1CAB-4CD4-A308-914D3C6A4829}"/>
    <dgm:cxn modelId="{9442718B-8575-480D-9E8E-22F672E27906}" type="presOf" srcId="{F78892DA-F0C5-4B39-A302-9EC9E5C9E7B8}" destId="{10938E42-E76D-4865-9DF5-90DB4DAFEC45}" srcOrd="0" destOrd="0" presId="urn:microsoft.com/office/officeart/2008/layout/LinedList"/>
    <dgm:cxn modelId="{A3DBB080-80B7-467A-AB43-2D4059DDF142}" srcId="{F78892DA-F0C5-4B39-A302-9EC9E5C9E7B8}" destId="{A6528238-8919-4052-9525-DE0B3D42AF95}" srcOrd="1" destOrd="0" parTransId="{08C88E44-5E9D-424E-AD79-D0CFC0C9415A}" sibTransId="{54EB1BD6-61B3-44DE-A7C1-961F04ECE1F8}"/>
    <dgm:cxn modelId="{A9B212F0-19C7-430E-A70D-CC2BD4A67B65}" type="presOf" srcId="{A6528238-8919-4052-9525-DE0B3D42AF95}" destId="{FC7BB2F8-3FC4-4B0B-B663-47AA2A6721EC}" srcOrd="0" destOrd="0" presId="urn:microsoft.com/office/officeart/2008/layout/LinedList"/>
    <dgm:cxn modelId="{1FB1EDB5-19B2-4E88-81AF-C13ABB7302D2}" type="presParOf" srcId="{3D488A88-B779-4F8A-912D-97804C55891F}" destId="{508FF528-8AA7-4510-8127-53AC8666E735}" srcOrd="0" destOrd="0" presId="urn:microsoft.com/office/officeart/2008/layout/LinedList"/>
    <dgm:cxn modelId="{D5EDD51E-4F31-42E9-8198-B328D178AE51}" type="presParOf" srcId="{3D488A88-B779-4F8A-912D-97804C55891F}" destId="{61636563-2698-4642-9713-A12D683027E9}" srcOrd="1" destOrd="0" presId="urn:microsoft.com/office/officeart/2008/layout/LinedList"/>
    <dgm:cxn modelId="{B43C71CE-096F-4426-8561-C704D687D408}" type="presParOf" srcId="{61636563-2698-4642-9713-A12D683027E9}" destId="{10938E42-E76D-4865-9DF5-90DB4DAFEC45}" srcOrd="0" destOrd="0" presId="urn:microsoft.com/office/officeart/2008/layout/LinedList"/>
    <dgm:cxn modelId="{CAC71B56-EA2D-4076-A211-A20C61EAD4C8}" type="presParOf" srcId="{61636563-2698-4642-9713-A12D683027E9}" destId="{529C49DE-52C1-48B5-9F46-D04C195213C7}" srcOrd="1" destOrd="0" presId="urn:microsoft.com/office/officeart/2008/layout/LinedList"/>
    <dgm:cxn modelId="{CC62AAE0-CDFC-43AA-B674-91C0F119219B}" type="presParOf" srcId="{529C49DE-52C1-48B5-9F46-D04C195213C7}" destId="{0E6419A6-E9B0-4F3E-A3D7-7D9E63B6724C}" srcOrd="0" destOrd="0" presId="urn:microsoft.com/office/officeart/2008/layout/LinedList"/>
    <dgm:cxn modelId="{CA943207-21A9-4861-928D-9EF3CEB81CF4}" type="presParOf" srcId="{529C49DE-52C1-48B5-9F46-D04C195213C7}" destId="{8E40EBE6-77AF-4570-B631-CD968C7DBD50}" srcOrd="1" destOrd="0" presId="urn:microsoft.com/office/officeart/2008/layout/LinedList"/>
    <dgm:cxn modelId="{594BD6F7-233A-4CDA-916E-A3F48231CCEC}" type="presParOf" srcId="{8E40EBE6-77AF-4570-B631-CD968C7DBD50}" destId="{C5CD081B-3427-4D44-8569-74F361DFD45D}" srcOrd="0" destOrd="0" presId="urn:microsoft.com/office/officeart/2008/layout/LinedList"/>
    <dgm:cxn modelId="{8306F331-8648-43FA-9FF1-390AA0686E0E}" type="presParOf" srcId="{8E40EBE6-77AF-4570-B631-CD968C7DBD50}" destId="{A9A20092-5595-4E85-A434-02B5E1B5084E}" srcOrd="1" destOrd="0" presId="urn:microsoft.com/office/officeart/2008/layout/LinedList"/>
    <dgm:cxn modelId="{34DBDF36-0386-45EC-927F-11473A05FCCC}" type="presParOf" srcId="{8E40EBE6-77AF-4570-B631-CD968C7DBD50}" destId="{B5383ABB-AF15-4C84-8DF3-E2710C9B8389}" srcOrd="2" destOrd="0" presId="urn:microsoft.com/office/officeart/2008/layout/LinedList"/>
    <dgm:cxn modelId="{EEBFC51E-2649-4DD2-AF40-442369F367A6}" type="presParOf" srcId="{529C49DE-52C1-48B5-9F46-D04C195213C7}" destId="{15419928-6455-4A0F-8137-09CFE6832054}" srcOrd="2" destOrd="0" presId="urn:microsoft.com/office/officeart/2008/layout/LinedList"/>
    <dgm:cxn modelId="{384DB553-6E5C-4AF9-BBFF-479E45F3D8D0}" type="presParOf" srcId="{529C49DE-52C1-48B5-9F46-D04C195213C7}" destId="{8B8D984A-AB6E-4870-8CB2-B1095EB3A82C}" srcOrd="3" destOrd="0" presId="urn:microsoft.com/office/officeart/2008/layout/LinedList"/>
    <dgm:cxn modelId="{0CE5AB47-932B-47E4-A827-123FD064C53F}" type="presParOf" srcId="{529C49DE-52C1-48B5-9F46-D04C195213C7}" destId="{58789D57-177E-4CF6-9DF9-DCA1695ABD2F}" srcOrd="4" destOrd="0" presId="urn:microsoft.com/office/officeart/2008/layout/LinedList"/>
    <dgm:cxn modelId="{4819F60D-0854-4947-A9E1-D9DF03A36C4A}" type="presParOf" srcId="{58789D57-177E-4CF6-9DF9-DCA1695ABD2F}" destId="{992421F3-7C03-4F18-96B2-E2BD41377BFE}" srcOrd="0" destOrd="0" presId="urn:microsoft.com/office/officeart/2008/layout/LinedList"/>
    <dgm:cxn modelId="{1C0445C3-4E11-43E0-8B7C-60E12C6BF465}" type="presParOf" srcId="{58789D57-177E-4CF6-9DF9-DCA1695ABD2F}" destId="{FC7BB2F8-3FC4-4B0B-B663-47AA2A6721EC}" srcOrd="1" destOrd="0" presId="urn:microsoft.com/office/officeart/2008/layout/LinedList"/>
    <dgm:cxn modelId="{090A6FF3-8273-4A12-B895-E316202E6C09}" type="presParOf" srcId="{58789D57-177E-4CF6-9DF9-DCA1695ABD2F}" destId="{21500638-2761-4BDF-ACE6-AD28501C4B81}" srcOrd="2" destOrd="0" presId="urn:microsoft.com/office/officeart/2008/layout/LinedList"/>
    <dgm:cxn modelId="{7D060C6A-663E-400B-9B51-4F03DD0C589B}" type="presParOf" srcId="{529C49DE-52C1-48B5-9F46-D04C195213C7}" destId="{B9B67632-3199-431D-901D-B44488B9185B}" srcOrd="5" destOrd="0" presId="urn:microsoft.com/office/officeart/2008/layout/LinedList"/>
    <dgm:cxn modelId="{A964F2BE-2F5F-49C5-9C74-5EA2B6C46FFA}" type="presParOf" srcId="{529C49DE-52C1-48B5-9F46-D04C195213C7}" destId="{749F757A-D4EA-4EA1-8295-A1139F69A017}" srcOrd="6" destOrd="0" presId="urn:microsoft.com/office/officeart/2008/layout/LinedList"/>
    <dgm:cxn modelId="{D8971E4C-A98C-42C1-BDDE-3E7410D7E900}" type="presParOf" srcId="{529C49DE-52C1-48B5-9F46-D04C195213C7}" destId="{9647A080-1587-4A02-A9D6-EC63B862450A}" srcOrd="7" destOrd="0" presId="urn:microsoft.com/office/officeart/2008/layout/LinedList"/>
    <dgm:cxn modelId="{41E47C5F-CC4B-41BB-8CDA-BF75F0CD190E}" type="presParOf" srcId="{9647A080-1587-4A02-A9D6-EC63B862450A}" destId="{427C815D-FADD-41EE-ABCE-89A92E0C76DD}" srcOrd="0" destOrd="0" presId="urn:microsoft.com/office/officeart/2008/layout/LinedList"/>
    <dgm:cxn modelId="{74B9826A-9A75-40C0-84FE-1255B3A845F6}" type="presParOf" srcId="{9647A080-1587-4A02-A9D6-EC63B862450A}" destId="{576FCD52-2E8B-4186-A35F-4736CE1A2F97}" srcOrd="1" destOrd="0" presId="urn:microsoft.com/office/officeart/2008/layout/LinedList"/>
    <dgm:cxn modelId="{B4EEB71B-6875-4430-B3E9-05F6217CABFD}" type="presParOf" srcId="{9647A080-1587-4A02-A9D6-EC63B862450A}" destId="{FF2F3450-DC8B-4A7E-8AE1-960D115A70C3}" srcOrd="2" destOrd="0" presId="urn:microsoft.com/office/officeart/2008/layout/LinedList"/>
    <dgm:cxn modelId="{E9B116A5-8B52-464A-B3EB-DD2B02D4C9E4}" type="presParOf" srcId="{529C49DE-52C1-48B5-9F46-D04C195213C7}" destId="{535CECA1-4096-4DD3-BF56-D111084999AC}" srcOrd="8" destOrd="0" presId="urn:microsoft.com/office/officeart/2008/layout/LinedList"/>
    <dgm:cxn modelId="{10863F83-E6C7-4556-AC77-75A6FF86F91E}" type="presParOf" srcId="{529C49DE-52C1-48B5-9F46-D04C195213C7}" destId="{B858DDBC-D40D-4878-ACBC-1D1076CB64B9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DCC156-A5C8-4CB5-ABE6-C92097C08E0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399BE9-CA14-42C6-92B4-7AA3216E209B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14CB19B8-DFAB-4B3F-8EBD-43445D3C6516}" type="parTrans" cxnId="{54A0D67E-D983-4697-8818-013624ACC8CC}">
      <dgm:prSet/>
      <dgm:spPr/>
      <dgm:t>
        <a:bodyPr/>
        <a:lstStyle/>
        <a:p>
          <a:endParaRPr lang="ru-RU"/>
        </a:p>
      </dgm:t>
    </dgm:pt>
    <dgm:pt modelId="{79A17FB4-DB1E-4F02-AA75-57DF0BFDB2F2}" type="sibTrans" cxnId="{54A0D67E-D983-4697-8818-013624ACC8CC}">
      <dgm:prSet/>
      <dgm:spPr/>
      <dgm:t>
        <a:bodyPr/>
        <a:lstStyle/>
        <a:p>
          <a:endParaRPr lang="ru-RU"/>
        </a:p>
      </dgm:t>
    </dgm:pt>
    <dgm:pt modelId="{E9E323F9-109F-4067-8563-9AD666C595E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 smtClean="0"/>
            <a:t>Используются только сорта / гибриды, внесенные в Государственный реестр селекционных достижений?</a:t>
          </a:r>
          <a:endParaRPr lang="ru-RU" sz="1800" b="1" dirty="0"/>
        </a:p>
      </dgm:t>
    </dgm:pt>
    <dgm:pt modelId="{3408C4EB-D4B2-436A-A02D-06E4C26DC34C}" type="parTrans" cxnId="{3134F78D-FC13-4BC8-B7AA-6BF373ED7D29}">
      <dgm:prSet/>
      <dgm:spPr/>
      <dgm:t>
        <a:bodyPr/>
        <a:lstStyle/>
        <a:p>
          <a:endParaRPr lang="ru-RU"/>
        </a:p>
      </dgm:t>
    </dgm:pt>
    <dgm:pt modelId="{DBEF9A3B-3F27-4F26-9429-652CB84D8BFE}" type="sibTrans" cxnId="{3134F78D-FC13-4BC8-B7AA-6BF373ED7D29}">
      <dgm:prSet/>
      <dgm:spPr/>
      <dgm:t>
        <a:bodyPr/>
        <a:lstStyle/>
        <a:p>
          <a:endParaRPr lang="ru-RU"/>
        </a:p>
      </dgm:t>
    </dgm:pt>
    <dgm:pt modelId="{305F8AE3-29D7-48C7-B0E8-52F517BED02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Согласно 260-ФЗ  страхованию с господдержкой подлежат только сорта, внесенные в Госреестр. </a:t>
          </a:r>
          <a:endParaRPr lang="ru-RU" sz="1800" dirty="0">
            <a:solidFill>
              <a:schemeClr val="bg1"/>
            </a:solidFill>
          </a:endParaRPr>
        </a:p>
      </dgm:t>
    </dgm:pt>
    <dgm:pt modelId="{9F60DB70-E771-46DA-B7F7-F3696736C139}" type="parTrans" cxnId="{C948C223-7B88-4F6D-84C7-04E208C596A7}">
      <dgm:prSet/>
      <dgm:spPr/>
      <dgm:t>
        <a:bodyPr/>
        <a:lstStyle/>
        <a:p>
          <a:endParaRPr lang="ru-RU"/>
        </a:p>
      </dgm:t>
    </dgm:pt>
    <dgm:pt modelId="{679D6382-09D4-4C5A-862B-45DB08E6229B}" type="sibTrans" cxnId="{C948C223-7B88-4F6D-84C7-04E208C596A7}">
      <dgm:prSet/>
      <dgm:spPr/>
      <dgm:t>
        <a:bodyPr/>
        <a:lstStyle/>
        <a:p>
          <a:endParaRPr lang="ru-RU"/>
        </a:p>
      </dgm:t>
    </dgm:pt>
    <dgm:pt modelId="{7AC5FAF4-4AC0-4925-BCDB-030274FF0D77}">
      <dgm:prSet phldrT="[Текст]"/>
      <dgm:spPr/>
      <dgm:t>
        <a:bodyPr/>
        <a:lstStyle/>
        <a:p>
          <a:r>
            <a:rPr lang="ru-RU" dirty="0" smtClean="0"/>
            <a:t>2. </a:t>
          </a:r>
          <a:endParaRPr lang="ru-RU" dirty="0"/>
        </a:p>
      </dgm:t>
    </dgm:pt>
    <dgm:pt modelId="{691D362A-BEDA-4E3E-ABB1-402F2B0B502E}" type="parTrans" cxnId="{577D5184-17EF-46DD-8311-058AAA8263B9}">
      <dgm:prSet/>
      <dgm:spPr/>
      <dgm:t>
        <a:bodyPr/>
        <a:lstStyle/>
        <a:p>
          <a:endParaRPr lang="ru-RU"/>
        </a:p>
      </dgm:t>
    </dgm:pt>
    <dgm:pt modelId="{633B667C-36A6-4DA7-95DB-1B02EB16C3AB}" type="sibTrans" cxnId="{577D5184-17EF-46DD-8311-058AAA8263B9}">
      <dgm:prSet/>
      <dgm:spPr/>
      <dgm:t>
        <a:bodyPr/>
        <a:lstStyle/>
        <a:p>
          <a:endParaRPr lang="ru-RU"/>
        </a:p>
      </dgm:t>
    </dgm:pt>
    <dgm:pt modelId="{F74C7B05-7281-4868-BFDB-D4A65F99FAF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 smtClean="0"/>
            <a:t>Используются только сорта / гибриды, допущенные к использованию (районированные) в регионе страхования</a:t>
          </a:r>
          <a:r>
            <a:rPr lang="ru-RU" sz="1800" dirty="0" smtClean="0"/>
            <a:t>?</a:t>
          </a:r>
          <a:endParaRPr lang="ru-RU" sz="1800" dirty="0"/>
        </a:p>
      </dgm:t>
    </dgm:pt>
    <dgm:pt modelId="{71E7BD49-3EF8-4B12-859E-F26F191115FA}" type="parTrans" cxnId="{12AA08A0-5AE4-4360-A859-2A1920C42679}">
      <dgm:prSet/>
      <dgm:spPr/>
      <dgm:t>
        <a:bodyPr/>
        <a:lstStyle/>
        <a:p>
          <a:endParaRPr lang="ru-RU"/>
        </a:p>
      </dgm:t>
    </dgm:pt>
    <dgm:pt modelId="{CB3E5D0D-3F11-4BAF-8781-5FD84A258675}" type="sibTrans" cxnId="{12AA08A0-5AE4-4360-A859-2A1920C42679}">
      <dgm:prSet/>
      <dgm:spPr/>
      <dgm:t>
        <a:bodyPr/>
        <a:lstStyle/>
        <a:p>
          <a:endParaRPr lang="ru-RU"/>
        </a:p>
      </dgm:t>
    </dgm:pt>
    <dgm:pt modelId="{82ADD7E2-AD40-4790-B410-F92270855022}">
      <dgm:prSet phldrT="[Текст]"/>
      <dgm:spPr/>
      <dgm:t>
        <a:bodyPr/>
        <a:lstStyle/>
        <a:p>
          <a:r>
            <a:rPr lang="ru-RU" dirty="0" smtClean="0"/>
            <a:t>3. </a:t>
          </a:r>
          <a:endParaRPr lang="ru-RU" dirty="0"/>
        </a:p>
      </dgm:t>
    </dgm:pt>
    <dgm:pt modelId="{2C35879E-C20F-43D2-826F-670058631870}" type="parTrans" cxnId="{3F226C76-61C9-4C4E-A603-DE3256911964}">
      <dgm:prSet/>
      <dgm:spPr/>
      <dgm:t>
        <a:bodyPr/>
        <a:lstStyle/>
        <a:p>
          <a:endParaRPr lang="ru-RU"/>
        </a:p>
      </dgm:t>
    </dgm:pt>
    <dgm:pt modelId="{B3B06154-DEBD-4C98-8FCF-7BC0F2A68653}" type="sibTrans" cxnId="{3F226C76-61C9-4C4E-A603-DE3256911964}">
      <dgm:prSet/>
      <dgm:spPr/>
      <dgm:t>
        <a:bodyPr/>
        <a:lstStyle/>
        <a:p>
          <a:endParaRPr lang="ru-RU"/>
        </a:p>
      </dgm:t>
    </dgm:pt>
    <dgm:pt modelId="{22214534-8678-459E-92AA-8F6B653ACB3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 smtClean="0"/>
            <a:t>Вами используется только кондиционные семена / посадочный материал?</a:t>
          </a:r>
          <a:endParaRPr lang="ru-RU" sz="1800" b="1" dirty="0"/>
        </a:p>
      </dgm:t>
    </dgm:pt>
    <dgm:pt modelId="{193E0BCB-5522-4D57-AEE0-E232BB32BA2B}" type="parTrans" cxnId="{275B6F8D-625B-4FE4-9E7D-7F226E686FA5}">
      <dgm:prSet/>
      <dgm:spPr/>
      <dgm:t>
        <a:bodyPr/>
        <a:lstStyle/>
        <a:p>
          <a:endParaRPr lang="ru-RU"/>
        </a:p>
      </dgm:t>
    </dgm:pt>
    <dgm:pt modelId="{8D57659F-F4CD-42DB-BAA6-6587BC2C9AD2}" type="sibTrans" cxnId="{275B6F8D-625B-4FE4-9E7D-7F226E686FA5}">
      <dgm:prSet/>
      <dgm:spPr/>
      <dgm:t>
        <a:bodyPr/>
        <a:lstStyle/>
        <a:p>
          <a:endParaRPr lang="ru-RU"/>
        </a:p>
      </dgm:t>
    </dgm:pt>
    <dgm:pt modelId="{9228E09F-FA20-4141-831F-605C8CDA4EE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Согласно п.9.3.1. Правил страхования при определении утраты площади, засеянные некондиционными семенами , вычитаются.</a:t>
          </a:r>
          <a:endParaRPr lang="ru-RU" sz="1800" dirty="0">
            <a:solidFill>
              <a:schemeClr val="bg1"/>
            </a:solidFill>
          </a:endParaRPr>
        </a:p>
      </dgm:t>
    </dgm:pt>
    <dgm:pt modelId="{094F1C5C-C6E5-4149-BEE9-781FEEDB4F5D}" type="parTrans" cxnId="{D68253FE-4D67-4285-85A4-74D30D3D5743}">
      <dgm:prSet/>
      <dgm:spPr/>
      <dgm:t>
        <a:bodyPr/>
        <a:lstStyle/>
        <a:p>
          <a:endParaRPr lang="ru-RU"/>
        </a:p>
      </dgm:t>
    </dgm:pt>
    <dgm:pt modelId="{18D43E07-D4DF-4A56-B977-36913211A62D}" type="sibTrans" cxnId="{D68253FE-4D67-4285-85A4-74D30D3D5743}">
      <dgm:prSet/>
      <dgm:spPr/>
      <dgm:t>
        <a:bodyPr/>
        <a:lstStyle/>
        <a:p>
          <a:endParaRPr lang="ru-RU"/>
        </a:p>
      </dgm:t>
    </dgm:pt>
    <dgm:pt modelId="{9F8F6F3A-1EFB-43FC-975F-787E29B58E68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Согласно п.9.3.1. Правил страхования при определении размера утраты площади, засеянные данными сортами, вычитаются</a:t>
          </a:r>
          <a:r>
            <a:rPr lang="ru-RU" sz="1800" dirty="0" smtClean="0"/>
            <a:t>.</a:t>
          </a:r>
          <a:endParaRPr lang="ru-RU" sz="1800" dirty="0"/>
        </a:p>
      </dgm:t>
    </dgm:pt>
    <dgm:pt modelId="{6F7E4174-863E-48A4-B6A2-2EB52CC72804}" type="parTrans" cxnId="{073D3599-7296-4233-8550-63E3FBA9B824}">
      <dgm:prSet/>
      <dgm:spPr/>
      <dgm:t>
        <a:bodyPr/>
        <a:lstStyle/>
        <a:p>
          <a:endParaRPr lang="ru-RU"/>
        </a:p>
      </dgm:t>
    </dgm:pt>
    <dgm:pt modelId="{C23AFFF4-E5C2-445D-B9FA-F8EBCDC2CDD7}" type="sibTrans" cxnId="{073D3599-7296-4233-8550-63E3FBA9B824}">
      <dgm:prSet/>
      <dgm:spPr/>
      <dgm:t>
        <a:bodyPr/>
        <a:lstStyle/>
        <a:p>
          <a:endParaRPr lang="ru-RU"/>
        </a:p>
      </dgm:t>
    </dgm:pt>
    <dgm:pt modelId="{4E867A6B-BE73-4443-B5CC-D9C80D7C381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Использование нерайонированных сортов допускается  260-ФЗ. Однако их использование имеет существенное значение при определении степени  риска, поэтому после составления заявления Страховщик запрашивает документы на семена и на их основании принимает решение о принятии на страхование.</a:t>
          </a:r>
          <a:endParaRPr lang="ru-RU" sz="1800" dirty="0">
            <a:solidFill>
              <a:schemeClr val="bg1"/>
            </a:solidFill>
          </a:endParaRPr>
        </a:p>
      </dgm:t>
    </dgm:pt>
    <dgm:pt modelId="{2326E592-101E-440C-812C-6A101109B496}" type="sibTrans" cxnId="{1EFAB2A2-E250-4F44-A481-C575623F5682}">
      <dgm:prSet/>
      <dgm:spPr/>
      <dgm:t>
        <a:bodyPr/>
        <a:lstStyle/>
        <a:p>
          <a:endParaRPr lang="ru-RU"/>
        </a:p>
      </dgm:t>
    </dgm:pt>
    <dgm:pt modelId="{EE68ACD9-E4E9-43B6-A280-24FEFAFA459D}" type="parTrans" cxnId="{1EFAB2A2-E250-4F44-A481-C575623F5682}">
      <dgm:prSet/>
      <dgm:spPr/>
      <dgm:t>
        <a:bodyPr/>
        <a:lstStyle/>
        <a:p>
          <a:endParaRPr lang="ru-RU"/>
        </a:p>
      </dgm:t>
    </dgm:pt>
    <dgm:pt modelId="{DAD7D95D-3160-41D1-A98B-C890C8C8F9E6}" type="pres">
      <dgm:prSet presAssocID="{9ADCC156-A5C8-4CB5-ABE6-C92097C08E0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CD9FFA9-7529-4C72-87CD-EFD31C0721E9}" type="pres">
      <dgm:prSet presAssocID="{FB399BE9-CA14-42C6-92B4-7AA3216E209B}" presName="composite" presStyleCnt="0"/>
      <dgm:spPr/>
    </dgm:pt>
    <dgm:pt modelId="{C76BF960-B8F3-4DF9-82F3-12852172B3A1}" type="pres">
      <dgm:prSet presAssocID="{FB399BE9-CA14-42C6-92B4-7AA3216E209B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DDB38-D017-4C51-95B8-8BA5ED5D27EA}" type="pres">
      <dgm:prSet presAssocID="{FB399BE9-CA14-42C6-92B4-7AA3216E209B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55B90-16FA-4711-92A2-C0A3ED6CA7B2}" type="pres">
      <dgm:prSet presAssocID="{FB399BE9-CA14-42C6-92B4-7AA3216E209B}" presName="Accent" presStyleLbl="parChTrans1D1" presStyleIdx="0" presStyleCnt="3"/>
      <dgm:spPr/>
    </dgm:pt>
    <dgm:pt modelId="{C18DEC5D-5D17-4832-B99F-7B0E0CB2FDD9}" type="pres">
      <dgm:prSet presAssocID="{FB399BE9-CA14-42C6-92B4-7AA3216E209B}" presName="Child" presStyleLbl="revTx" presStyleIdx="1" presStyleCnt="6" custScaleY="1224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A1DC4-738F-4037-B8F0-DBC6D2920C51}" type="pres">
      <dgm:prSet presAssocID="{79A17FB4-DB1E-4F02-AA75-57DF0BFDB2F2}" presName="sibTrans" presStyleCnt="0"/>
      <dgm:spPr/>
    </dgm:pt>
    <dgm:pt modelId="{A264A70C-A43A-418A-B434-7834831B727A}" type="pres">
      <dgm:prSet presAssocID="{7AC5FAF4-4AC0-4925-BCDB-030274FF0D77}" presName="composite" presStyleCnt="0"/>
      <dgm:spPr/>
    </dgm:pt>
    <dgm:pt modelId="{6329334A-72A6-4109-B7E5-92CBAE4852C0}" type="pres">
      <dgm:prSet presAssocID="{7AC5FAF4-4AC0-4925-BCDB-030274FF0D77}" presName="FirstChild" presStyleLbl="revTx" presStyleIdx="2" presStyleCnt="6" custScaleY="130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012F1-6E98-43A4-8CC2-53E05459B4BB}" type="pres">
      <dgm:prSet presAssocID="{7AC5FAF4-4AC0-4925-BCDB-030274FF0D77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95BE5-A3B5-451E-84BA-126B94D1E41C}" type="pres">
      <dgm:prSet presAssocID="{7AC5FAF4-4AC0-4925-BCDB-030274FF0D77}" presName="Accent" presStyleLbl="parChTrans1D1" presStyleIdx="1" presStyleCnt="3"/>
      <dgm:spPr/>
    </dgm:pt>
    <dgm:pt modelId="{6A66C11E-09F7-4842-8870-FD37134F2D53}" type="pres">
      <dgm:prSet presAssocID="{7AC5FAF4-4AC0-4925-BCDB-030274FF0D77}" presName="Child" presStyleLbl="revTx" presStyleIdx="3" presStyleCnt="6" custScaleY="139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70D73-A253-4DA0-B5C8-2F806D524F37}" type="pres">
      <dgm:prSet presAssocID="{633B667C-36A6-4DA7-95DB-1B02EB16C3AB}" presName="sibTrans" presStyleCnt="0"/>
      <dgm:spPr/>
    </dgm:pt>
    <dgm:pt modelId="{508DC556-F806-414E-935C-B8FF0E905C0A}" type="pres">
      <dgm:prSet presAssocID="{82ADD7E2-AD40-4790-B410-F92270855022}" presName="composite" presStyleCnt="0"/>
      <dgm:spPr/>
    </dgm:pt>
    <dgm:pt modelId="{D057CADB-2201-4155-A9FD-CA3D14AEC9E9}" type="pres">
      <dgm:prSet presAssocID="{82ADD7E2-AD40-4790-B410-F92270855022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10C96-8BD3-4C38-A46F-E661B1724752}" type="pres">
      <dgm:prSet presAssocID="{82ADD7E2-AD40-4790-B410-F92270855022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E007C-A93C-4ED8-9C72-6D78518A34F3}" type="pres">
      <dgm:prSet presAssocID="{82ADD7E2-AD40-4790-B410-F92270855022}" presName="Accent" presStyleLbl="parChTrans1D1" presStyleIdx="2" presStyleCnt="3"/>
      <dgm:spPr/>
    </dgm:pt>
    <dgm:pt modelId="{34BB9207-9E74-45C5-BC08-C51DCC184D06}" type="pres">
      <dgm:prSet presAssocID="{82ADD7E2-AD40-4790-B410-F92270855022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48C223-7B88-4F6D-84C7-04E208C596A7}" srcId="{FB399BE9-CA14-42C6-92B4-7AA3216E209B}" destId="{305F8AE3-29D7-48C7-B0E8-52F517BED02E}" srcOrd="1" destOrd="0" parTransId="{9F60DB70-E771-46DA-B7F7-F3696736C139}" sibTransId="{679D6382-09D4-4C5A-862B-45DB08E6229B}"/>
    <dgm:cxn modelId="{3F226C76-61C9-4C4E-A603-DE3256911964}" srcId="{9ADCC156-A5C8-4CB5-ABE6-C92097C08E03}" destId="{82ADD7E2-AD40-4790-B410-F92270855022}" srcOrd="2" destOrd="0" parTransId="{2C35879E-C20F-43D2-826F-670058631870}" sibTransId="{B3B06154-DEBD-4C98-8FCF-7BC0F2A68653}"/>
    <dgm:cxn modelId="{1EFAB2A2-E250-4F44-A481-C575623F5682}" srcId="{7AC5FAF4-4AC0-4925-BCDB-030274FF0D77}" destId="{4E867A6B-BE73-4443-B5CC-D9C80D7C3817}" srcOrd="1" destOrd="0" parTransId="{EE68ACD9-E4E9-43B6-A280-24FEFAFA459D}" sibTransId="{2326E592-101E-440C-812C-6A101109B496}"/>
    <dgm:cxn modelId="{54A0D67E-D983-4697-8818-013624ACC8CC}" srcId="{9ADCC156-A5C8-4CB5-ABE6-C92097C08E03}" destId="{FB399BE9-CA14-42C6-92B4-7AA3216E209B}" srcOrd="0" destOrd="0" parTransId="{14CB19B8-DFAB-4B3F-8EBD-43445D3C6516}" sibTransId="{79A17FB4-DB1E-4F02-AA75-57DF0BFDB2F2}"/>
    <dgm:cxn modelId="{8CBAEC29-29E0-4FAE-87CF-6ADBC20867D3}" type="presOf" srcId="{9ADCC156-A5C8-4CB5-ABE6-C92097C08E03}" destId="{DAD7D95D-3160-41D1-A98B-C890C8C8F9E6}" srcOrd="0" destOrd="0" presId="urn:microsoft.com/office/officeart/2011/layout/TabList"/>
    <dgm:cxn modelId="{974262CD-9AC7-46CE-A0C7-E937B666B26F}" type="presOf" srcId="{9228E09F-FA20-4141-831F-605C8CDA4EE7}" destId="{34BB9207-9E74-45C5-BC08-C51DCC184D06}" srcOrd="0" destOrd="0" presId="urn:microsoft.com/office/officeart/2011/layout/TabList"/>
    <dgm:cxn modelId="{686A2E7D-77EA-45F3-9D44-79605A728921}" type="presOf" srcId="{E9E323F9-109F-4067-8563-9AD666C595E7}" destId="{C76BF960-B8F3-4DF9-82F3-12852172B3A1}" srcOrd="0" destOrd="0" presId="urn:microsoft.com/office/officeart/2011/layout/TabList"/>
    <dgm:cxn modelId="{275B6F8D-625B-4FE4-9E7D-7F226E686FA5}" srcId="{82ADD7E2-AD40-4790-B410-F92270855022}" destId="{22214534-8678-459E-92AA-8F6B653ACB3E}" srcOrd="0" destOrd="0" parTransId="{193E0BCB-5522-4D57-AEE0-E232BB32BA2B}" sibTransId="{8D57659F-F4CD-42DB-BAA6-6587BC2C9AD2}"/>
    <dgm:cxn modelId="{D68253FE-4D67-4285-85A4-74D30D3D5743}" srcId="{82ADD7E2-AD40-4790-B410-F92270855022}" destId="{9228E09F-FA20-4141-831F-605C8CDA4EE7}" srcOrd="1" destOrd="0" parTransId="{094F1C5C-C6E5-4149-BEE9-781FEEDB4F5D}" sibTransId="{18D43E07-D4DF-4A56-B977-36913211A62D}"/>
    <dgm:cxn modelId="{4CEE6689-0505-4651-B133-BD9A7A44032A}" type="presOf" srcId="{22214534-8678-459E-92AA-8F6B653ACB3E}" destId="{D057CADB-2201-4155-A9FD-CA3D14AEC9E9}" srcOrd="0" destOrd="0" presId="urn:microsoft.com/office/officeart/2011/layout/TabList"/>
    <dgm:cxn modelId="{073D3599-7296-4233-8550-63E3FBA9B824}" srcId="{FB399BE9-CA14-42C6-92B4-7AA3216E209B}" destId="{9F8F6F3A-1EFB-43FC-975F-787E29B58E68}" srcOrd="2" destOrd="0" parTransId="{6F7E4174-863E-48A4-B6A2-2EB52CC72804}" sibTransId="{C23AFFF4-E5C2-445D-B9FA-F8EBCDC2CDD7}"/>
    <dgm:cxn modelId="{3134F78D-FC13-4BC8-B7AA-6BF373ED7D29}" srcId="{FB399BE9-CA14-42C6-92B4-7AA3216E209B}" destId="{E9E323F9-109F-4067-8563-9AD666C595E7}" srcOrd="0" destOrd="0" parTransId="{3408C4EB-D4B2-436A-A02D-06E4C26DC34C}" sibTransId="{DBEF9A3B-3F27-4F26-9429-652CB84D8BFE}"/>
    <dgm:cxn modelId="{AEF6BA9E-E3D8-4E7C-933D-84BCC9437CBC}" type="presOf" srcId="{9F8F6F3A-1EFB-43FC-975F-787E29B58E68}" destId="{C18DEC5D-5D17-4832-B99F-7B0E0CB2FDD9}" srcOrd="0" destOrd="1" presId="urn:microsoft.com/office/officeart/2011/layout/TabList"/>
    <dgm:cxn modelId="{39772703-C424-46BA-BE66-1D068BC5AF9F}" type="presOf" srcId="{7AC5FAF4-4AC0-4925-BCDB-030274FF0D77}" destId="{1B8012F1-6E98-43A4-8CC2-53E05459B4BB}" srcOrd="0" destOrd="0" presId="urn:microsoft.com/office/officeart/2011/layout/TabList"/>
    <dgm:cxn modelId="{5D185D86-6AF4-4A91-B540-50DA081CF767}" type="presOf" srcId="{305F8AE3-29D7-48C7-B0E8-52F517BED02E}" destId="{C18DEC5D-5D17-4832-B99F-7B0E0CB2FDD9}" srcOrd="0" destOrd="0" presId="urn:microsoft.com/office/officeart/2011/layout/TabList"/>
    <dgm:cxn modelId="{DABFBA08-240D-4F48-8CF2-3FC2E6DCF4AF}" type="presOf" srcId="{82ADD7E2-AD40-4790-B410-F92270855022}" destId="{E9510C96-8BD3-4C38-A46F-E661B1724752}" srcOrd="0" destOrd="0" presId="urn:microsoft.com/office/officeart/2011/layout/TabList"/>
    <dgm:cxn modelId="{577D5184-17EF-46DD-8311-058AAA8263B9}" srcId="{9ADCC156-A5C8-4CB5-ABE6-C92097C08E03}" destId="{7AC5FAF4-4AC0-4925-BCDB-030274FF0D77}" srcOrd="1" destOrd="0" parTransId="{691D362A-BEDA-4E3E-ABB1-402F2B0B502E}" sibTransId="{633B667C-36A6-4DA7-95DB-1B02EB16C3AB}"/>
    <dgm:cxn modelId="{48F58B4F-29EB-4137-8583-A73CE07F89CA}" type="presOf" srcId="{4E867A6B-BE73-4443-B5CC-D9C80D7C3817}" destId="{6A66C11E-09F7-4842-8870-FD37134F2D53}" srcOrd="0" destOrd="0" presId="urn:microsoft.com/office/officeart/2011/layout/TabList"/>
    <dgm:cxn modelId="{12AA08A0-5AE4-4360-A859-2A1920C42679}" srcId="{7AC5FAF4-4AC0-4925-BCDB-030274FF0D77}" destId="{F74C7B05-7281-4868-BFDB-D4A65F99FAFE}" srcOrd="0" destOrd="0" parTransId="{71E7BD49-3EF8-4B12-859E-F26F191115FA}" sibTransId="{CB3E5D0D-3F11-4BAF-8781-5FD84A258675}"/>
    <dgm:cxn modelId="{9F430E29-F9C1-46AC-ADB8-31FF642ED53C}" type="presOf" srcId="{F74C7B05-7281-4868-BFDB-D4A65F99FAFE}" destId="{6329334A-72A6-4109-B7E5-92CBAE4852C0}" srcOrd="0" destOrd="0" presId="urn:microsoft.com/office/officeart/2011/layout/TabList"/>
    <dgm:cxn modelId="{396CC6CB-9D90-46D6-A186-DE713667E405}" type="presOf" srcId="{FB399BE9-CA14-42C6-92B4-7AA3216E209B}" destId="{EAADDB38-D017-4C51-95B8-8BA5ED5D27EA}" srcOrd="0" destOrd="0" presId="urn:microsoft.com/office/officeart/2011/layout/TabList"/>
    <dgm:cxn modelId="{2842A8B6-AF5B-43CD-BC44-6448C52E0BC9}" type="presParOf" srcId="{DAD7D95D-3160-41D1-A98B-C890C8C8F9E6}" destId="{DCD9FFA9-7529-4C72-87CD-EFD31C0721E9}" srcOrd="0" destOrd="0" presId="urn:microsoft.com/office/officeart/2011/layout/TabList"/>
    <dgm:cxn modelId="{DC35C2F5-434D-4D35-84A9-7E356A6FD9C3}" type="presParOf" srcId="{DCD9FFA9-7529-4C72-87CD-EFD31C0721E9}" destId="{C76BF960-B8F3-4DF9-82F3-12852172B3A1}" srcOrd="0" destOrd="0" presId="urn:microsoft.com/office/officeart/2011/layout/TabList"/>
    <dgm:cxn modelId="{49D67DE1-67BF-4A66-BAA1-248A3811D07A}" type="presParOf" srcId="{DCD9FFA9-7529-4C72-87CD-EFD31C0721E9}" destId="{EAADDB38-D017-4C51-95B8-8BA5ED5D27EA}" srcOrd="1" destOrd="0" presId="urn:microsoft.com/office/officeart/2011/layout/TabList"/>
    <dgm:cxn modelId="{0B4AAD97-87AE-49EC-B725-FEBB40F13213}" type="presParOf" srcId="{DCD9FFA9-7529-4C72-87CD-EFD31C0721E9}" destId="{ACA55B90-16FA-4711-92A2-C0A3ED6CA7B2}" srcOrd="2" destOrd="0" presId="urn:microsoft.com/office/officeart/2011/layout/TabList"/>
    <dgm:cxn modelId="{2D115F72-4E0C-4ECB-A0C9-22039F6B815C}" type="presParOf" srcId="{DAD7D95D-3160-41D1-A98B-C890C8C8F9E6}" destId="{C18DEC5D-5D17-4832-B99F-7B0E0CB2FDD9}" srcOrd="1" destOrd="0" presId="urn:microsoft.com/office/officeart/2011/layout/TabList"/>
    <dgm:cxn modelId="{7920F4EE-6F24-4EE5-B5FF-3751ACDEDFE5}" type="presParOf" srcId="{DAD7D95D-3160-41D1-A98B-C890C8C8F9E6}" destId="{322A1DC4-738F-4037-B8F0-DBC6D2920C51}" srcOrd="2" destOrd="0" presId="urn:microsoft.com/office/officeart/2011/layout/TabList"/>
    <dgm:cxn modelId="{813DF57B-7193-4204-BC7C-5D8F855A1EEE}" type="presParOf" srcId="{DAD7D95D-3160-41D1-A98B-C890C8C8F9E6}" destId="{A264A70C-A43A-418A-B434-7834831B727A}" srcOrd="3" destOrd="0" presId="urn:microsoft.com/office/officeart/2011/layout/TabList"/>
    <dgm:cxn modelId="{F5168428-0E41-420A-B985-A48241CB1F3D}" type="presParOf" srcId="{A264A70C-A43A-418A-B434-7834831B727A}" destId="{6329334A-72A6-4109-B7E5-92CBAE4852C0}" srcOrd="0" destOrd="0" presId="urn:microsoft.com/office/officeart/2011/layout/TabList"/>
    <dgm:cxn modelId="{FB3B3959-731F-4562-A129-4E21D6D63F95}" type="presParOf" srcId="{A264A70C-A43A-418A-B434-7834831B727A}" destId="{1B8012F1-6E98-43A4-8CC2-53E05459B4BB}" srcOrd="1" destOrd="0" presId="urn:microsoft.com/office/officeart/2011/layout/TabList"/>
    <dgm:cxn modelId="{1DA41C57-9878-4820-88FD-171C6B57B7CC}" type="presParOf" srcId="{A264A70C-A43A-418A-B434-7834831B727A}" destId="{DED95BE5-A3B5-451E-84BA-126B94D1E41C}" srcOrd="2" destOrd="0" presId="urn:microsoft.com/office/officeart/2011/layout/TabList"/>
    <dgm:cxn modelId="{DDC3613D-8B8D-4A77-AB6E-BDBA0F28238E}" type="presParOf" srcId="{DAD7D95D-3160-41D1-A98B-C890C8C8F9E6}" destId="{6A66C11E-09F7-4842-8870-FD37134F2D53}" srcOrd="4" destOrd="0" presId="urn:microsoft.com/office/officeart/2011/layout/TabList"/>
    <dgm:cxn modelId="{129835E1-50B0-4665-91EE-CF8A79203850}" type="presParOf" srcId="{DAD7D95D-3160-41D1-A98B-C890C8C8F9E6}" destId="{31470D73-A253-4DA0-B5C8-2F806D524F37}" srcOrd="5" destOrd="0" presId="urn:microsoft.com/office/officeart/2011/layout/TabList"/>
    <dgm:cxn modelId="{3A780BEE-0940-4637-83F0-BD0944E6C748}" type="presParOf" srcId="{DAD7D95D-3160-41D1-A98B-C890C8C8F9E6}" destId="{508DC556-F806-414E-935C-B8FF0E905C0A}" srcOrd="6" destOrd="0" presId="urn:microsoft.com/office/officeart/2011/layout/TabList"/>
    <dgm:cxn modelId="{B59676A8-4247-4845-AF66-2226699A96F2}" type="presParOf" srcId="{508DC556-F806-414E-935C-B8FF0E905C0A}" destId="{D057CADB-2201-4155-A9FD-CA3D14AEC9E9}" srcOrd="0" destOrd="0" presId="urn:microsoft.com/office/officeart/2011/layout/TabList"/>
    <dgm:cxn modelId="{8129C405-3664-4426-B41A-1C4CD33D44A1}" type="presParOf" srcId="{508DC556-F806-414E-935C-B8FF0E905C0A}" destId="{E9510C96-8BD3-4C38-A46F-E661B1724752}" srcOrd="1" destOrd="0" presId="urn:microsoft.com/office/officeart/2011/layout/TabList"/>
    <dgm:cxn modelId="{5F64C7FA-6083-4670-A045-F23B1B3357D4}" type="presParOf" srcId="{508DC556-F806-414E-935C-B8FF0E905C0A}" destId="{563E007C-A93C-4ED8-9C72-6D78518A34F3}" srcOrd="2" destOrd="0" presId="urn:microsoft.com/office/officeart/2011/layout/TabList"/>
    <dgm:cxn modelId="{02741B99-51AA-40E5-A96D-ADC35E402774}" type="presParOf" srcId="{DAD7D95D-3160-41D1-A98B-C890C8C8F9E6}" destId="{34BB9207-9E74-45C5-BC08-C51DCC184D06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CC156-A5C8-4CB5-ABE6-C92097C08E0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399BE9-CA14-42C6-92B4-7AA3216E209B}">
      <dgm:prSet phldrT="[Текст]"/>
      <dgm:spPr/>
      <dgm:t>
        <a:bodyPr/>
        <a:lstStyle/>
        <a:p>
          <a:r>
            <a:rPr lang="ru-RU" dirty="0" smtClean="0"/>
            <a:t>4.</a:t>
          </a:r>
          <a:endParaRPr lang="ru-RU" dirty="0"/>
        </a:p>
      </dgm:t>
    </dgm:pt>
    <dgm:pt modelId="{14CB19B8-DFAB-4B3F-8EBD-43445D3C6516}" type="parTrans" cxnId="{54A0D67E-D983-4697-8818-013624ACC8CC}">
      <dgm:prSet/>
      <dgm:spPr/>
      <dgm:t>
        <a:bodyPr/>
        <a:lstStyle/>
        <a:p>
          <a:endParaRPr lang="ru-RU"/>
        </a:p>
      </dgm:t>
    </dgm:pt>
    <dgm:pt modelId="{79A17FB4-DB1E-4F02-AA75-57DF0BFDB2F2}" type="sibTrans" cxnId="{54A0D67E-D983-4697-8818-013624ACC8CC}">
      <dgm:prSet/>
      <dgm:spPr/>
      <dgm:t>
        <a:bodyPr/>
        <a:lstStyle/>
        <a:p>
          <a:endParaRPr lang="ru-RU"/>
        </a:p>
      </dgm:t>
    </dgm:pt>
    <dgm:pt modelId="{E9E323F9-109F-4067-8563-9AD666C595E7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/>
            <a:t>Определение средней урожайности с/х культур </a:t>
          </a:r>
          <a:endParaRPr lang="ru-RU" b="1" dirty="0"/>
        </a:p>
      </dgm:t>
    </dgm:pt>
    <dgm:pt modelId="{3408C4EB-D4B2-436A-A02D-06E4C26DC34C}" type="parTrans" cxnId="{3134F78D-FC13-4BC8-B7AA-6BF373ED7D29}">
      <dgm:prSet/>
      <dgm:spPr/>
      <dgm:t>
        <a:bodyPr/>
        <a:lstStyle/>
        <a:p>
          <a:endParaRPr lang="ru-RU"/>
        </a:p>
      </dgm:t>
    </dgm:pt>
    <dgm:pt modelId="{DBEF9A3B-3F27-4F26-9429-652CB84D8BFE}" type="sibTrans" cxnId="{3134F78D-FC13-4BC8-B7AA-6BF373ED7D29}">
      <dgm:prSet/>
      <dgm:spPr/>
      <dgm:t>
        <a:bodyPr/>
        <a:lstStyle/>
        <a:p>
          <a:endParaRPr lang="ru-RU"/>
        </a:p>
      </dgm:t>
    </dgm:pt>
    <dgm:pt modelId="{305F8AE3-29D7-48C7-B0E8-52F517BED02E}">
      <dgm:prSet phldrT="[Текст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4000" contrast="-19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pPr>
            <a:spcAft>
              <a:spcPts val="600"/>
            </a:spcAft>
          </a:pPr>
          <a:r>
            <a:rPr lang="ru-RU" sz="1800" dirty="0" smtClean="0">
              <a:solidFill>
                <a:schemeClr val="bg1"/>
              </a:solidFill>
            </a:rPr>
            <a:t>Средняя урожайность определяется согласно методике, утвержденной приказом МСХ России от 10.04.2015 № 133, как средняя урожайность, сложившаяся за 5 лет, предшествующих году заключения договора. </a:t>
          </a:r>
        </a:p>
        <a:p>
          <a:pPr>
            <a:spcAft>
              <a:spcPts val="600"/>
            </a:spcAft>
          </a:pPr>
          <a:r>
            <a:rPr lang="ru-RU" sz="1800" dirty="0" smtClean="0">
              <a:solidFill>
                <a:schemeClr val="bg1"/>
              </a:solidFill>
            </a:rPr>
            <a:t>При этом урожайность определяется как отношение валового сбора после доработки (зерновые) к посевной площади. (в случае, если аграрием данная культура не возделывалась, то для расчета принимаются данные по району/региону)</a:t>
          </a:r>
          <a:br>
            <a:rPr lang="ru-RU" sz="1800" dirty="0" smtClean="0">
              <a:solidFill>
                <a:schemeClr val="bg1"/>
              </a:solidFill>
            </a:rPr>
          </a:br>
          <a:r>
            <a:rPr lang="ru-RU" sz="1800" b="1" u="sng" dirty="0" smtClean="0">
              <a:solidFill>
                <a:schemeClr val="bg1"/>
              </a:solidFill>
            </a:rPr>
            <a:t>Частые ошибки</a:t>
          </a:r>
          <a:endParaRPr lang="ru-RU" sz="1800" dirty="0" smtClean="0">
            <a:solidFill>
              <a:schemeClr val="bg1"/>
            </a:solidFill>
          </a:endParaRPr>
        </a:p>
        <a:p>
          <a:pPr>
            <a:spcAft>
              <a:spcPts val="600"/>
            </a:spcAft>
          </a:pPr>
          <a:r>
            <a:rPr lang="ru-RU" sz="1800" dirty="0" smtClean="0">
              <a:solidFill>
                <a:schemeClr val="bg1"/>
              </a:solidFill>
            </a:rPr>
            <a:t>При заполнении заявления указывается средний сбор с 1 га согласно гр.8 29-СХ/2-фермер, который рассчитывается с уборочной площади, тем самым завышая планируемый урожай</a:t>
          </a:r>
        </a:p>
        <a:p>
          <a:pPr>
            <a:spcAft>
              <a:spcPts val="600"/>
            </a:spcAft>
          </a:pPr>
          <a:r>
            <a:rPr lang="ru-RU" sz="1800" dirty="0" smtClean="0">
              <a:solidFill>
                <a:schemeClr val="bg1"/>
              </a:solidFill>
            </a:rPr>
            <a:t>При обращении в Росстат данные об урожайности предоставляются либо с уборочной площади либо с уточненной, что также приводит к завышению планируемого урожая. Особенно эта проблема актуально при страховании  озимых, т.к. не учитываются площади, погибшие в зимний период. </a:t>
          </a:r>
          <a:endParaRPr lang="ru-RU" sz="1800" dirty="0">
            <a:solidFill>
              <a:schemeClr val="bg1"/>
            </a:solidFill>
          </a:endParaRPr>
        </a:p>
      </dgm:t>
    </dgm:pt>
    <dgm:pt modelId="{9F60DB70-E771-46DA-B7F7-F3696736C139}" type="parTrans" cxnId="{C948C223-7B88-4F6D-84C7-04E208C596A7}">
      <dgm:prSet/>
      <dgm:spPr/>
      <dgm:t>
        <a:bodyPr/>
        <a:lstStyle/>
        <a:p>
          <a:endParaRPr lang="ru-RU"/>
        </a:p>
      </dgm:t>
    </dgm:pt>
    <dgm:pt modelId="{679D6382-09D4-4C5A-862B-45DB08E6229B}" type="sibTrans" cxnId="{C948C223-7B88-4F6D-84C7-04E208C596A7}">
      <dgm:prSet/>
      <dgm:spPr/>
      <dgm:t>
        <a:bodyPr/>
        <a:lstStyle/>
        <a:p>
          <a:endParaRPr lang="ru-RU"/>
        </a:p>
      </dgm:t>
    </dgm:pt>
    <dgm:pt modelId="{AE77A8B1-AD8A-45D0-BC1D-EE1F647A65F6}">
      <dgm:prSet phldrT="[Текст]" custT="1"/>
      <dgm:spPr/>
      <dgm:t>
        <a:bodyPr/>
        <a:lstStyle/>
        <a:p>
          <a:pPr>
            <a:spcAft>
              <a:spcPts val="600"/>
            </a:spcAft>
          </a:pPr>
          <a:endParaRPr lang="ru-RU" sz="1800" dirty="0">
            <a:solidFill>
              <a:schemeClr val="bg1"/>
            </a:solidFill>
          </a:endParaRPr>
        </a:p>
      </dgm:t>
    </dgm:pt>
    <dgm:pt modelId="{A7571045-3563-455B-9DE3-E92D9D13B430}" type="parTrans" cxnId="{FF4A61BE-AFBE-4654-BADF-24071ED10BD4}">
      <dgm:prSet/>
      <dgm:spPr/>
      <dgm:t>
        <a:bodyPr/>
        <a:lstStyle/>
        <a:p>
          <a:endParaRPr lang="ru-RU"/>
        </a:p>
      </dgm:t>
    </dgm:pt>
    <dgm:pt modelId="{DA45C6F8-FF20-4FF6-92EB-15029C03E908}" type="sibTrans" cxnId="{FF4A61BE-AFBE-4654-BADF-24071ED10BD4}">
      <dgm:prSet/>
      <dgm:spPr/>
      <dgm:t>
        <a:bodyPr/>
        <a:lstStyle/>
        <a:p>
          <a:endParaRPr lang="ru-RU"/>
        </a:p>
      </dgm:t>
    </dgm:pt>
    <dgm:pt modelId="{DAD7D95D-3160-41D1-A98B-C890C8C8F9E6}" type="pres">
      <dgm:prSet presAssocID="{9ADCC156-A5C8-4CB5-ABE6-C92097C08E0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CD9FFA9-7529-4C72-87CD-EFD31C0721E9}" type="pres">
      <dgm:prSet presAssocID="{FB399BE9-CA14-42C6-92B4-7AA3216E209B}" presName="composite" presStyleCnt="0"/>
      <dgm:spPr/>
    </dgm:pt>
    <dgm:pt modelId="{C76BF960-B8F3-4DF9-82F3-12852172B3A1}" type="pres">
      <dgm:prSet presAssocID="{FB399BE9-CA14-42C6-92B4-7AA3216E209B}" presName="FirstChild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DDB38-D017-4C51-95B8-8BA5ED5D27EA}" type="pres">
      <dgm:prSet presAssocID="{FB399BE9-CA14-42C6-92B4-7AA3216E209B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55B90-16FA-4711-92A2-C0A3ED6CA7B2}" type="pres">
      <dgm:prSet presAssocID="{FB399BE9-CA14-42C6-92B4-7AA3216E209B}" presName="Accent" presStyleLbl="parChTrans1D1" presStyleIdx="0" presStyleCnt="1"/>
      <dgm:spPr/>
    </dgm:pt>
    <dgm:pt modelId="{C18DEC5D-5D17-4832-B99F-7B0E0CB2FDD9}" type="pres">
      <dgm:prSet presAssocID="{FB399BE9-CA14-42C6-92B4-7AA3216E209B}" presName="Child" presStyleLbl="revTx" presStyleIdx="1" presStyleCnt="2" custScaleY="2448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3BE95C-4188-44EA-8246-E2C179153C95}" type="presOf" srcId="{E9E323F9-109F-4067-8563-9AD666C595E7}" destId="{C76BF960-B8F3-4DF9-82F3-12852172B3A1}" srcOrd="0" destOrd="0" presId="urn:microsoft.com/office/officeart/2011/layout/TabList"/>
    <dgm:cxn modelId="{E742DED2-8FCA-4000-A3D0-67A4FB8F80AC}" type="presOf" srcId="{FB399BE9-CA14-42C6-92B4-7AA3216E209B}" destId="{EAADDB38-D017-4C51-95B8-8BA5ED5D27EA}" srcOrd="0" destOrd="0" presId="urn:microsoft.com/office/officeart/2011/layout/TabList"/>
    <dgm:cxn modelId="{54A0D67E-D983-4697-8818-013624ACC8CC}" srcId="{9ADCC156-A5C8-4CB5-ABE6-C92097C08E03}" destId="{FB399BE9-CA14-42C6-92B4-7AA3216E209B}" srcOrd="0" destOrd="0" parTransId="{14CB19B8-DFAB-4B3F-8EBD-43445D3C6516}" sibTransId="{79A17FB4-DB1E-4F02-AA75-57DF0BFDB2F2}"/>
    <dgm:cxn modelId="{60DB070F-E6F2-41E0-ABE8-E20A2A3B86C1}" type="presOf" srcId="{305F8AE3-29D7-48C7-B0E8-52F517BED02E}" destId="{C18DEC5D-5D17-4832-B99F-7B0E0CB2FDD9}" srcOrd="0" destOrd="0" presId="urn:microsoft.com/office/officeart/2011/layout/TabList"/>
    <dgm:cxn modelId="{C948C223-7B88-4F6D-84C7-04E208C596A7}" srcId="{FB399BE9-CA14-42C6-92B4-7AA3216E209B}" destId="{305F8AE3-29D7-48C7-B0E8-52F517BED02E}" srcOrd="1" destOrd="0" parTransId="{9F60DB70-E771-46DA-B7F7-F3696736C139}" sibTransId="{679D6382-09D4-4C5A-862B-45DB08E6229B}"/>
    <dgm:cxn modelId="{FF4A61BE-AFBE-4654-BADF-24071ED10BD4}" srcId="{FB399BE9-CA14-42C6-92B4-7AA3216E209B}" destId="{AE77A8B1-AD8A-45D0-BC1D-EE1F647A65F6}" srcOrd="2" destOrd="0" parTransId="{A7571045-3563-455B-9DE3-E92D9D13B430}" sibTransId="{DA45C6F8-FF20-4FF6-92EB-15029C03E908}"/>
    <dgm:cxn modelId="{C024D369-BF97-43CD-B362-2D98033E81F4}" type="presOf" srcId="{9ADCC156-A5C8-4CB5-ABE6-C92097C08E03}" destId="{DAD7D95D-3160-41D1-A98B-C890C8C8F9E6}" srcOrd="0" destOrd="0" presId="urn:microsoft.com/office/officeart/2011/layout/TabList"/>
    <dgm:cxn modelId="{32264377-726D-49FA-B409-53B19136575B}" type="presOf" srcId="{AE77A8B1-AD8A-45D0-BC1D-EE1F647A65F6}" destId="{C18DEC5D-5D17-4832-B99F-7B0E0CB2FDD9}" srcOrd="0" destOrd="1" presId="urn:microsoft.com/office/officeart/2011/layout/TabList"/>
    <dgm:cxn modelId="{3134F78D-FC13-4BC8-B7AA-6BF373ED7D29}" srcId="{FB399BE9-CA14-42C6-92B4-7AA3216E209B}" destId="{E9E323F9-109F-4067-8563-9AD666C595E7}" srcOrd="0" destOrd="0" parTransId="{3408C4EB-D4B2-436A-A02D-06E4C26DC34C}" sibTransId="{DBEF9A3B-3F27-4F26-9429-652CB84D8BFE}"/>
    <dgm:cxn modelId="{457EC364-03D5-41BD-9FD3-53391B02766B}" type="presParOf" srcId="{DAD7D95D-3160-41D1-A98B-C890C8C8F9E6}" destId="{DCD9FFA9-7529-4C72-87CD-EFD31C0721E9}" srcOrd="0" destOrd="0" presId="urn:microsoft.com/office/officeart/2011/layout/TabList"/>
    <dgm:cxn modelId="{4CB07721-CEC4-49FD-A253-A956DF1B45E9}" type="presParOf" srcId="{DCD9FFA9-7529-4C72-87CD-EFD31C0721E9}" destId="{C76BF960-B8F3-4DF9-82F3-12852172B3A1}" srcOrd="0" destOrd="0" presId="urn:microsoft.com/office/officeart/2011/layout/TabList"/>
    <dgm:cxn modelId="{69C19CA7-C3AC-4CD8-84A4-AB0DBD21D47A}" type="presParOf" srcId="{DCD9FFA9-7529-4C72-87CD-EFD31C0721E9}" destId="{EAADDB38-D017-4C51-95B8-8BA5ED5D27EA}" srcOrd="1" destOrd="0" presId="urn:microsoft.com/office/officeart/2011/layout/TabList"/>
    <dgm:cxn modelId="{B47453B2-7B71-4B98-B85D-B0D6B3B23167}" type="presParOf" srcId="{DCD9FFA9-7529-4C72-87CD-EFD31C0721E9}" destId="{ACA55B90-16FA-4711-92A2-C0A3ED6CA7B2}" srcOrd="2" destOrd="0" presId="urn:microsoft.com/office/officeart/2011/layout/TabList"/>
    <dgm:cxn modelId="{E058220C-C29F-4482-BE57-087B325A0DB7}" type="presParOf" srcId="{DAD7D95D-3160-41D1-A98B-C890C8C8F9E6}" destId="{C18DEC5D-5D17-4832-B99F-7B0E0CB2FDD9}" srcOrd="1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ABBF34-DEF0-43F9-BE8A-DE2350281BEE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E43203-AC03-4332-9224-1668AD65F3A0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Договор страхования заключен не позднее чем в течение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15 календарных дней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 после окончания сева 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4C520E71-C319-48C3-9FB2-F955C2C42DCD}" type="parTrans" cxnId="{C26C8266-26C4-47A3-85A0-418BBD7F5B5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0BAD90BF-A6E6-4403-9B92-2187494D5C73}" type="sibTrans" cxnId="{C26C8266-26C4-47A3-85A0-418BBD7F5B52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899CA58-F127-49D6-B75A-0631CA482807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С/х культура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включена в план с/х страхования 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на текущий год. Страхованию подлежит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вся площадь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, на которых выращивается данная с/х культура.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634D2726-8F8F-4B2E-8E14-B53A3EFE3D1F}" type="parTrans" cxnId="{C00DEC88-5E64-4B7A-93D1-8CE5D7428D18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7650E092-4032-4829-A9B3-975E5D2A82E9}" type="sibTrans" cxnId="{C00DEC88-5E64-4B7A-93D1-8CE5D7428D18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AC17409A-C1E0-43CF-9B70-7E277B6F962F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Договор страхования вступил в силу и по нему перечислена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50% 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начисленной страховой премии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35054A7E-5F67-4BF4-9595-AFD97357CCC7}" type="parTrans" cxnId="{DA9A6661-6C89-4B23-85A7-777BB3475B89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D8770C35-842A-49C9-AD15-651A7F394D3B}" type="sibTrans" cxnId="{DA9A6661-6C89-4B23-85A7-777BB3475B89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DFA185E1-9A09-4770-BF82-BF6BEADB09BB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Страховая сумма в договоре страхования установлена в размере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не менее чем 80% страховой стоимости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05620AC8-0F77-426A-912B-998E00791387}" type="parTrans" cxnId="{2FAF1FF4-6FED-4E54-BDD5-E6037AC817E4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81416C7E-35E0-4982-A3D5-EEEAFBF9E833}" type="sibTrans" cxnId="{2FAF1FF4-6FED-4E54-BDD5-E6037AC817E4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31DF645-5181-4DD2-9406-937EF6012BA5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Франшиза не превышает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30%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 страховой суммы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02ABCC6B-FC90-44CD-807F-85EF1F504A77}" type="parTrans" cxnId="{4696226D-690E-404F-9DEB-585DAF1FE7CE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F8721E0E-853C-49E8-8AC2-D6D1A9BDE4E3}" type="sibTrans" cxnId="{4696226D-690E-404F-9DEB-585DAF1FE7CE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7481A84A-1C48-47FB-9B17-C0BE0033C6C9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Расчет страховой стоимости осуществляется согласно приказу Минсельхоза   (от 10.04.2015 г. № 133)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D4C1FADA-BC54-42F2-AC93-973F33E0999C}" type="parTrans" cxnId="{EB23FFE1-36E9-437E-A4B3-9B5CE8BA68E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8671E38-F465-481B-A86A-7CC3E22928D4}" type="sibTrans" cxnId="{EB23FFE1-36E9-437E-A4B3-9B5CE8BA68E6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E6184586-3D53-44A4-BDD3-FCD35BAFD2CE}">
      <dgm:prSet phldrT="[Текст]" custT="1"/>
      <dgm:spPr/>
      <dgm:t>
        <a:bodyPr/>
        <a:lstStyle/>
        <a:p>
          <a:r>
            <a:rPr lang="ru-RU" sz="1600" dirty="0" smtClean="0">
              <a:latin typeface="+mn-lt"/>
              <a:cs typeface="Arial" panose="020B0604020202020204" pitchFamily="34" charset="0"/>
            </a:rPr>
            <a:t>Договор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не может быть прекращен 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до наступления срока, на который он был заключен,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кроме случаев</a:t>
          </a:r>
          <a:r>
            <a:rPr lang="ru-RU" sz="1600" dirty="0" smtClean="0">
              <a:latin typeface="+mn-lt"/>
              <a:cs typeface="Arial" panose="020B0604020202020204" pitchFamily="34" charset="0"/>
            </a:rPr>
            <a:t>, предусмотренных </a:t>
          </a:r>
          <a:r>
            <a:rPr lang="ru-RU" sz="1600" b="1" dirty="0" smtClean="0">
              <a:latin typeface="+mn-lt"/>
              <a:cs typeface="Arial" panose="020B0604020202020204" pitchFamily="34" charset="0"/>
            </a:rPr>
            <a:t>статьей 958 ГК РФ</a:t>
          </a:r>
          <a:endParaRPr lang="ru-RU" sz="1600" dirty="0">
            <a:latin typeface="+mn-lt"/>
            <a:cs typeface="Arial" panose="020B0604020202020204" pitchFamily="34" charset="0"/>
          </a:endParaRPr>
        </a:p>
      </dgm:t>
    </dgm:pt>
    <dgm:pt modelId="{C47277EE-AA70-47CF-BC54-08CD54DCCC8B}" type="parTrans" cxnId="{352F9EEA-BBBB-4439-B311-B3BCD9695B8A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A657E97D-6912-4C2B-9576-E05F236371B8}" type="sibTrans" cxnId="{352F9EEA-BBBB-4439-B311-B3BCD9695B8A}">
      <dgm:prSet/>
      <dgm:spPr/>
      <dgm:t>
        <a:bodyPr/>
        <a:lstStyle/>
        <a:p>
          <a:endParaRPr lang="ru-RU" sz="1600">
            <a:latin typeface="+mn-lt"/>
          </a:endParaRPr>
        </a:p>
      </dgm:t>
    </dgm:pt>
    <dgm:pt modelId="{1C368672-9EE0-4066-B5E8-B962DC1F36DF}" type="pres">
      <dgm:prSet presAssocID="{01ABBF34-DEF0-43F9-BE8A-DE2350281B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A9531D5-74D7-45DB-A12B-9A27D1EFE75C}" type="pres">
      <dgm:prSet presAssocID="{01ABBF34-DEF0-43F9-BE8A-DE2350281BEE}" presName="Name1" presStyleCnt="0"/>
      <dgm:spPr/>
      <dgm:t>
        <a:bodyPr/>
        <a:lstStyle/>
        <a:p>
          <a:endParaRPr lang="ru-RU"/>
        </a:p>
      </dgm:t>
    </dgm:pt>
    <dgm:pt modelId="{CC4D5DC0-B89E-4980-9BA0-E1BB357B9BB0}" type="pres">
      <dgm:prSet presAssocID="{01ABBF34-DEF0-43F9-BE8A-DE2350281BEE}" presName="cycle" presStyleCnt="0"/>
      <dgm:spPr/>
      <dgm:t>
        <a:bodyPr/>
        <a:lstStyle/>
        <a:p>
          <a:endParaRPr lang="ru-RU"/>
        </a:p>
      </dgm:t>
    </dgm:pt>
    <dgm:pt modelId="{31918EF4-D54F-4E5A-95D3-5703D2CD9B1D}" type="pres">
      <dgm:prSet presAssocID="{01ABBF34-DEF0-43F9-BE8A-DE2350281BEE}" presName="srcNode" presStyleLbl="node1" presStyleIdx="0" presStyleCnt="7"/>
      <dgm:spPr/>
      <dgm:t>
        <a:bodyPr/>
        <a:lstStyle/>
        <a:p>
          <a:endParaRPr lang="ru-RU"/>
        </a:p>
      </dgm:t>
    </dgm:pt>
    <dgm:pt modelId="{536297F8-E3C6-47DF-A54F-17A10902CB1D}" type="pres">
      <dgm:prSet presAssocID="{01ABBF34-DEF0-43F9-BE8A-DE2350281BEE}" presName="conn" presStyleLbl="parChTrans1D2" presStyleIdx="0" presStyleCnt="1" custLinFactNeighborX="173" custLinFactNeighborY="2"/>
      <dgm:spPr/>
      <dgm:t>
        <a:bodyPr/>
        <a:lstStyle/>
        <a:p>
          <a:endParaRPr lang="ru-RU"/>
        </a:p>
      </dgm:t>
    </dgm:pt>
    <dgm:pt modelId="{43F7B879-BB53-4072-BB16-D1273BB79FEE}" type="pres">
      <dgm:prSet presAssocID="{01ABBF34-DEF0-43F9-BE8A-DE2350281BEE}" presName="extraNode" presStyleLbl="node1" presStyleIdx="0" presStyleCnt="7"/>
      <dgm:spPr/>
      <dgm:t>
        <a:bodyPr/>
        <a:lstStyle/>
        <a:p>
          <a:endParaRPr lang="ru-RU"/>
        </a:p>
      </dgm:t>
    </dgm:pt>
    <dgm:pt modelId="{C76B933D-D6ED-48C8-905E-E26799030403}" type="pres">
      <dgm:prSet presAssocID="{01ABBF34-DEF0-43F9-BE8A-DE2350281BEE}" presName="dstNode" presStyleLbl="node1" presStyleIdx="0" presStyleCnt="7"/>
      <dgm:spPr/>
      <dgm:t>
        <a:bodyPr/>
        <a:lstStyle/>
        <a:p>
          <a:endParaRPr lang="ru-RU"/>
        </a:p>
      </dgm:t>
    </dgm:pt>
    <dgm:pt modelId="{567C2558-004C-4FBB-9E0D-C9815D63CC15}" type="pres">
      <dgm:prSet presAssocID="{F899CA58-F127-49D6-B75A-0631CA48280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0DF82-4463-475A-A043-B070AC07E248}" type="pres">
      <dgm:prSet presAssocID="{F899CA58-F127-49D6-B75A-0631CA482807}" presName="accent_1" presStyleCnt="0"/>
      <dgm:spPr/>
    </dgm:pt>
    <dgm:pt modelId="{C5AD077C-450F-4215-A7B9-9207667B22E2}" type="pres">
      <dgm:prSet presAssocID="{F899CA58-F127-49D6-B75A-0631CA482807}" presName="accentRepeatNode" presStyleLbl="solidFgAcc1" presStyleIdx="0" presStyleCnt="7"/>
      <dgm:spPr/>
    </dgm:pt>
    <dgm:pt modelId="{5A1C4CD0-4A51-45F9-BF2B-8FEC0190CA0C}" type="pres">
      <dgm:prSet presAssocID="{59E43203-AC03-4332-9224-1668AD65F3A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AC974-9164-4E8B-AD57-7423DACF7206}" type="pres">
      <dgm:prSet presAssocID="{59E43203-AC03-4332-9224-1668AD65F3A0}" presName="accent_2" presStyleCnt="0"/>
      <dgm:spPr/>
    </dgm:pt>
    <dgm:pt modelId="{ED1634C3-677E-408B-9144-65B2DB7D2C6B}" type="pres">
      <dgm:prSet presAssocID="{59E43203-AC03-4332-9224-1668AD65F3A0}" presName="accentRepeatNode" presStyleLbl="solidFgAcc1" presStyleIdx="1" presStyleCnt="7"/>
      <dgm:spPr/>
    </dgm:pt>
    <dgm:pt modelId="{8810C58A-B1DA-48C5-9235-A4B17796F688}" type="pres">
      <dgm:prSet presAssocID="{AC17409A-C1E0-43CF-9B70-7E277B6F962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26755-A43C-4B6A-BCC6-2E4A0632DCB1}" type="pres">
      <dgm:prSet presAssocID="{AC17409A-C1E0-43CF-9B70-7E277B6F962F}" presName="accent_3" presStyleCnt="0"/>
      <dgm:spPr/>
    </dgm:pt>
    <dgm:pt modelId="{6265A231-D807-4578-87F7-5CAD492CE34A}" type="pres">
      <dgm:prSet presAssocID="{AC17409A-C1E0-43CF-9B70-7E277B6F962F}" presName="accentRepeatNode" presStyleLbl="solidFgAcc1" presStyleIdx="2" presStyleCnt="7"/>
      <dgm:spPr/>
    </dgm:pt>
    <dgm:pt modelId="{9D1EF3D9-1AF2-4172-A69C-4A6C9422B153}" type="pres">
      <dgm:prSet presAssocID="{DFA185E1-9A09-4770-BF82-BF6BEADB09B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50163-990B-4F0B-B6AD-EC512F6066A0}" type="pres">
      <dgm:prSet presAssocID="{DFA185E1-9A09-4770-BF82-BF6BEADB09BB}" presName="accent_4" presStyleCnt="0"/>
      <dgm:spPr/>
    </dgm:pt>
    <dgm:pt modelId="{B84E17B2-D509-4432-A956-B55A3252ABBD}" type="pres">
      <dgm:prSet presAssocID="{DFA185E1-9A09-4770-BF82-BF6BEADB09BB}" presName="accentRepeatNode" presStyleLbl="solidFgAcc1" presStyleIdx="3" presStyleCnt="7"/>
      <dgm:spPr/>
    </dgm:pt>
    <dgm:pt modelId="{D57E442E-BED5-4957-812F-E629F96A56CD}" type="pres">
      <dgm:prSet presAssocID="{131DF645-5181-4DD2-9406-937EF6012BA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A725-AF99-4254-B08F-6DB629BC4C05}" type="pres">
      <dgm:prSet presAssocID="{131DF645-5181-4DD2-9406-937EF6012BA5}" presName="accent_5" presStyleCnt="0"/>
      <dgm:spPr/>
    </dgm:pt>
    <dgm:pt modelId="{5A0FACB0-42EB-4A1E-9278-1A31381537C6}" type="pres">
      <dgm:prSet presAssocID="{131DF645-5181-4DD2-9406-937EF6012BA5}" presName="accentRepeatNode" presStyleLbl="solidFgAcc1" presStyleIdx="4" presStyleCnt="7"/>
      <dgm:spPr/>
    </dgm:pt>
    <dgm:pt modelId="{22749D63-25EF-4DF9-99D1-84AF0DBAEB0E}" type="pres">
      <dgm:prSet presAssocID="{7481A84A-1C48-47FB-9B17-C0BE0033C6C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A9A6E-33E0-4ED8-B3F5-4CAC813942C8}" type="pres">
      <dgm:prSet presAssocID="{7481A84A-1C48-47FB-9B17-C0BE0033C6C9}" presName="accent_6" presStyleCnt="0"/>
      <dgm:spPr/>
    </dgm:pt>
    <dgm:pt modelId="{0D74C856-D17B-467E-A87A-83DE07580B2D}" type="pres">
      <dgm:prSet presAssocID="{7481A84A-1C48-47FB-9B17-C0BE0033C6C9}" presName="accentRepeatNode" presStyleLbl="solidFgAcc1" presStyleIdx="5" presStyleCnt="7"/>
      <dgm:spPr/>
    </dgm:pt>
    <dgm:pt modelId="{776CF797-EDB6-46BF-9D1A-87DDF7A868D5}" type="pres">
      <dgm:prSet presAssocID="{E6184586-3D53-44A4-BDD3-FCD35BAFD2C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4C03-0BCD-4538-AF84-C2EA538E824A}" type="pres">
      <dgm:prSet presAssocID="{E6184586-3D53-44A4-BDD3-FCD35BAFD2CE}" presName="accent_7" presStyleCnt="0"/>
      <dgm:spPr/>
    </dgm:pt>
    <dgm:pt modelId="{E854E8CC-0267-4E27-877D-8A2ECE22CDAA}" type="pres">
      <dgm:prSet presAssocID="{E6184586-3D53-44A4-BDD3-FCD35BAFD2CE}" presName="accentRepeatNode" presStyleLbl="solidFgAcc1" presStyleIdx="6" presStyleCnt="7"/>
      <dgm:spPr/>
    </dgm:pt>
  </dgm:ptLst>
  <dgm:cxnLst>
    <dgm:cxn modelId="{2FAF1FF4-6FED-4E54-BDD5-E6037AC817E4}" srcId="{01ABBF34-DEF0-43F9-BE8A-DE2350281BEE}" destId="{DFA185E1-9A09-4770-BF82-BF6BEADB09BB}" srcOrd="3" destOrd="0" parTransId="{05620AC8-0F77-426A-912B-998E00791387}" sibTransId="{81416C7E-35E0-4982-A3D5-EEEAFBF9E833}"/>
    <dgm:cxn modelId="{EB23FFE1-36E9-437E-A4B3-9B5CE8BA68E6}" srcId="{01ABBF34-DEF0-43F9-BE8A-DE2350281BEE}" destId="{7481A84A-1C48-47FB-9B17-C0BE0033C6C9}" srcOrd="5" destOrd="0" parTransId="{D4C1FADA-BC54-42F2-AC93-973F33E0999C}" sibTransId="{E8671E38-F465-481B-A86A-7CC3E22928D4}"/>
    <dgm:cxn modelId="{9776FE8B-F862-4281-A2DF-0B27551E7F66}" type="presOf" srcId="{131DF645-5181-4DD2-9406-937EF6012BA5}" destId="{D57E442E-BED5-4957-812F-E629F96A56CD}" srcOrd="0" destOrd="0" presId="urn:microsoft.com/office/officeart/2008/layout/VerticalCurvedList"/>
    <dgm:cxn modelId="{011AACDE-7540-4D0E-AC59-199BB40531D6}" type="presOf" srcId="{E6184586-3D53-44A4-BDD3-FCD35BAFD2CE}" destId="{776CF797-EDB6-46BF-9D1A-87DDF7A868D5}" srcOrd="0" destOrd="0" presId="urn:microsoft.com/office/officeart/2008/layout/VerticalCurvedList"/>
    <dgm:cxn modelId="{C26C8266-26C4-47A3-85A0-418BBD7F5B52}" srcId="{01ABBF34-DEF0-43F9-BE8A-DE2350281BEE}" destId="{59E43203-AC03-4332-9224-1668AD65F3A0}" srcOrd="1" destOrd="0" parTransId="{4C520E71-C319-48C3-9FB2-F955C2C42DCD}" sibTransId="{0BAD90BF-A6E6-4403-9B92-2187494D5C73}"/>
    <dgm:cxn modelId="{C00DEC88-5E64-4B7A-93D1-8CE5D7428D18}" srcId="{01ABBF34-DEF0-43F9-BE8A-DE2350281BEE}" destId="{F899CA58-F127-49D6-B75A-0631CA482807}" srcOrd="0" destOrd="0" parTransId="{634D2726-8F8F-4B2E-8E14-B53A3EFE3D1F}" sibTransId="{7650E092-4032-4829-A9B3-975E5D2A82E9}"/>
    <dgm:cxn modelId="{352F9EEA-BBBB-4439-B311-B3BCD9695B8A}" srcId="{01ABBF34-DEF0-43F9-BE8A-DE2350281BEE}" destId="{E6184586-3D53-44A4-BDD3-FCD35BAFD2CE}" srcOrd="6" destOrd="0" parTransId="{C47277EE-AA70-47CF-BC54-08CD54DCCC8B}" sibTransId="{A657E97D-6912-4C2B-9576-E05F236371B8}"/>
    <dgm:cxn modelId="{615E43B1-6309-4016-9837-104E7EF8A92D}" type="presOf" srcId="{59E43203-AC03-4332-9224-1668AD65F3A0}" destId="{5A1C4CD0-4A51-45F9-BF2B-8FEC0190CA0C}" srcOrd="0" destOrd="0" presId="urn:microsoft.com/office/officeart/2008/layout/VerticalCurvedList"/>
    <dgm:cxn modelId="{FAA245B4-03F4-412A-8CC1-FCDCFFAE06D4}" type="presOf" srcId="{DFA185E1-9A09-4770-BF82-BF6BEADB09BB}" destId="{9D1EF3D9-1AF2-4172-A69C-4A6C9422B153}" srcOrd="0" destOrd="0" presId="urn:microsoft.com/office/officeart/2008/layout/VerticalCurvedList"/>
    <dgm:cxn modelId="{28B50CCE-A16C-4593-B74D-9A5219237FF3}" type="presOf" srcId="{01ABBF34-DEF0-43F9-BE8A-DE2350281BEE}" destId="{1C368672-9EE0-4066-B5E8-B962DC1F36DF}" srcOrd="0" destOrd="0" presId="urn:microsoft.com/office/officeart/2008/layout/VerticalCurvedList"/>
    <dgm:cxn modelId="{70F830B3-151C-4736-AAED-C94EA1B3B0F2}" type="presOf" srcId="{7650E092-4032-4829-A9B3-975E5D2A82E9}" destId="{536297F8-E3C6-47DF-A54F-17A10902CB1D}" srcOrd="0" destOrd="0" presId="urn:microsoft.com/office/officeart/2008/layout/VerticalCurvedList"/>
    <dgm:cxn modelId="{D72C969E-D698-48D6-BB44-9F8FF49811C3}" type="presOf" srcId="{AC17409A-C1E0-43CF-9B70-7E277B6F962F}" destId="{8810C58A-B1DA-48C5-9235-A4B17796F688}" srcOrd="0" destOrd="0" presId="urn:microsoft.com/office/officeart/2008/layout/VerticalCurvedList"/>
    <dgm:cxn modelId="{9946B8E2-A441-44C8-BC82-F47357BE8859}" type="presOf" srcId="{7481A84A-1C48-47FB-9B17-C0BE0033C6C9}" destId="{22749D63-25EF-4DF9-99D1-84AF0DBAEB0E}" srcOrd="0" destOrd="0" presId="urn:microsoft.com/office/officeart/2008/layout/VerticalCurvedList"/>
    <dgm:cxn modelId="{4696226D-690E-404F-9DEB-585DAF1FE7CE}" srcId="{01ABBF34-DEF0-43F9-BE8A-DE2350281BEE}" destId="{131DF645-5181-4DD2-9406-937EF6012BA5}" srcOrd="4" destOrd="0" parTransId="{02ABCC6B-FC90-44CD-807F-85EF1F504A77}" sibTransId="{F8721E0E-853C-49E8-8AC2-D6D1A9BDE4E3}"/>
    <dgm:cxn modelId="{DA9A6661-6C89-4B23-85A7-777BB3475B89}" srcId="{01ABBF34-DEF0-43F9-BE8A-DE2350281BEE}" destId="{AC17409A-C1E0-43CF-9B70-7E277B6F962F}" srcOrd="2" destOrd="0" parTransId="{35054A7E-5F67-4BF4-9595-AFD97357CCC7}" sibTransId="{D8770C35-842A-49C9-AD15-651A7F394D3B}"/>
    <dgm:cxn modelId="{DE26FD39-8D8C-46A2-99DB-6ACCE68C7599}" type="presOf" srcId="{F899CA58-F127-49D6-B75A-0631CA482807}" destId="{567C2558-004C-4FBB-9E0D-C9815D63CC15}" srcOrd="0" destOrd="0" presId="urn:microsoft.com/office/officeart/2008/layout/VerticalCurvedList"/>
    <dgm:cxn modelId="{DBC52277-275E-4706-AD44-AB4D6211FC8D}" type="presParOf" srcId="{1C368672-9EE0-4066-B5E8-B962DC1F36DF}" destId="{FA9531D5-74D7-45DB-A12B-9A27D1EFE75C}" srcOrd="0" destOrd="0" presId="urn:microsoft.com/office/officeart/2008/layout/VerticalCurvedList"/>
    <dgm:cxn modelId="{624D289F-1F2C-4A8C-ACDB-1C0FAEC5A7D2}" type="presParOf" srcId="{FA9531D5-74D7-45DB-A12B-9A27D1EFE75C}" destId="{CC4D5DC0-B89E-4980-9BA0-E1BB357B9BB0}" srcOrd="0" destOrd="0" presId="urn:microsoft.com/office/officeart/2008/layout/VerticalCurvedList"/>
    <dgm:cxn modelId="{07A0F2D0-13E3-481A-8EDC-568CF8FDF849}" type="presParOf" srcId="{CC4D5DC0-B89E-4980-9BA0-E1BB357B9BB0}" destId="{31918EF4-D54F-4E5A-95D3-5703D2CD9B1D}" srcOrd="0" destOrd="0" presId="urn:microsoft.com/office/officeart/2008/layout/VerticalCurvedList"/>
    <dgm:cxn modelId="{124FA6F5-18D5-445A-93C1-A47FF6CA999D}" type="presParOf" srcId="{CC4D5DC0-B89E-4980-9BA0-E1BB357B9BB0}" destId="{536297F8-E3C6-47DF-A54F-17A10902CB1D}" srcOrd="1" destOrd="0" presId="urn:microsoft.com/office/officeart/2008/layout/VerticalCurvedList"/>
    <dgm:cxn modelId="{AC1CE3CC-B3BD-4026-9E51-8092EF0E06E4}" type="presParOf" srcId="{CC4D5DC0-B89E-4980-9BA0-E1BB357B9BB0}" destId="{43F7B879-BB53-4072-BB16-D1273BB79FEE}" srcOrd="2" destOrd="0" presId="urn:microsoft.com/office/officeart/2008/layout/VerticalCurvedList"/>
    <dgm:cxn modelId="{D9835E49-8707-4E66-908F-DE85A128F8B2}" type="presParOf" srcId="{CC4D5DC0-B89E-4980-9BA0-E1BB357B9BB0}" destId="{C76B933D-D6ED-48C8-905E-E26799030403}" srcOrd="3" destOrd="0" presId="urn:microsoft.com/office/officeart/2008/layout/VerticalCurvedList"/>
    <dgm:cxn modelId="{B6988C71-6C02-49A1-BC45-BDD95AFDEEA1}" type="presParOf" srcId="{FA9531D5-74D7-45DB-A12B-9A27D1EFE75C}" destId="{567C2558-004C-4FBB-9E0D-C9815D63CC15}" srcOrd="1" destOrd="0" presId="urn:microsoft.com/office/officeart/2008/layout/VerticalCurvedList"/>
    <dgm:cxn modelId="{16AFF2C9-FCF4-450A-8ADD-26C50BCFB4F6}" type="presParOf" srcId="{FA9531D5-74D7-45DB-A12B-9A27D1EFE75C}" destId="{E000DF82-4463-475A-A043-B070AC07E248}" srcOrd="2" destOrd="0" presId="urn:microsoft.com/office/officeart/2008/layout/VerticalCurvedList"/>
    <dgm:cxn modelId="{BE747D2A-E2DC-40DF-855A-487194F22EEA}" type="presParOf" srcId="{E000DF82-4463-475A-A043-B070AC07E248}" destId="{C5AD077C-450F-4215-A7B9-9207667B22E2}" srcOrd="0" destOrd="0" presId="urn:microsoft.com/office/officeart/2008/layout/VerticalCurvedList"/>
    <dgm:cxn modelId="{268DDBF4-372D-4C19-86A3-05C196C67807}" type="presParOf" srcId="{FA9531D5-74D7-45DB-A12B-9A27D1EFE75C}" destId="{5A1C4CD0-4A51-45F9-BF2B-8FEC0190CA0C}" srcOrd="3" destOrd="0" presId="urn:microsoft.com/office/officeart/2008/layout/VerticalCurvedList"/>
    <dgm:cxn modelId="{7D74B9E0-A542-469B-8123-0E1C324CBA5B}" type="presParOf" srcId="{FA9531D5-74D7-45DB-A12B-9A27D1EFE75C}" destId="{EE1AC974-9164-4E8B-AD57-7423DACF7206}" srcOrd="4" destOrd="0" presId="urn:microsoft.com/office/officeart/2008/layout/VerticalCurvedList"/>
    <dgm:cxn modelId="{D30DEE9A-8BD5-42EF-8A84-705A1B42A29F}" type="presParOf" srcId="{EE1AC974-9164-4E8B-AD57-7423DACF7206}" destId="{ED1634C3-677E-408B-9144-65B2DB7D2C6B}" srcOrd="0" destOrd="0" presId="urn:microsoft.com/office/officeart/2008/layout/VerticalCurvedList"/>
    <dgm:cxn modelId="{5850EC3C-A7D9-4F96-93A8-95CAACC76BE0}" type="presParOf" srcId="{FA9531D5-74D7-45DB-A12B-9A27D1EFE75C}" destId="{8810C58A-B1DA-48C5-9235-A4B17796F688}" srcOrd="5" destOrd="0" presId="urn:microsoft.com/office/officeart/2008/layout/VerticalCurvedList"/>
    <dgm:cxn modelId="{4D8762FD-7589-4CD5-8004-7B915D115C31}" type="presParOf" srcId="{FA9531D5-74D7-45DB-A12B-9A27D1EFE75C}" destId="{6C526755-A43C-4B6A-BCC6-2E4A0632DCB1}" srcOrd="6" destOrd="0" presId="urn:microsoft.com/office/officeart/2008/layout/VerticalCurvedList"/>
    <dgm:cxn modelId="{7E9B5DB8-DC50-4F36-9396-A90384ECFE7D}" type="presParOf" srcId="{6C526755-A43C-4B6A-BCC6-2E4A0632DCB1}" destId="{6265A231-D807-4578-87F7-5CAD492CE34A}" srcOrd="0" destOrd="0" presId="urn:microsoft.com/office/officeart/2008/layout/VerticalCurvedList"/>
    <dgm:cxn modelId="{C6A96605-DBA5-4B93-9725-6CB0217116A5}" type="presParOf" srcId="{FA9531D5-74D7-45DB-A12B-9A27D1EFE75C}" destId="{9D1EF3D9-1AF2-4172-A69C-4A6C9422B153}" srcOrd="7" destOrd="0" presId="urn:microsoft.com/office/officeart/2008/layout/VerticalCurvedList"/>
    <dgm:cxn modelId="{6F131BD8-7E67-4383-8FDE-802824DC3B95}" type="presParOf" srcId="{FA9531D5-74D7-45DB-A12B-9A27D1EFE75C}" destId="{50950163-990B-4F0B-B6AD-EC512F6066A0}" srcOrd="8" destOrd="0" presId="urn:microsoft.com/office/officeart/2008/layout/VerticalCurvedList"/>
    <dgm:cxn modelId="{1DD0D95D-2288-4355-A4CA-C027F4F4E0F2}" type="presParOf" srcId="{50950163-990B-4F0B-B6AD-EC512F6066A0}" destId="{B84E17B2-D509-4432-A956-B55A3252ABBD}" srcOrd="0" destOrd="0" presId="urn:microsoft.com/office/officeart/2008/layout/VerticalCurvedList"/>
    <dgm:cxn modelId="{E07EA394-41C0-4848-976C-0219EB4DEC5E}" type="presParOf" srcId="{FA9531D5-74D7-45DB-A12B-9A27D1EFE75C}" destId="{D57E442E-BED5-4957-812F-E629F96A56CD}" srcOrd="9" destOrd="0" presId="urn:microsoft.com/office/officeart/2008/layout/VerticalCurvedList"/>
    <dgm:cxn modelId="{0CB1FCF0-BAFC-409D-9A3A-B9009CF2CBF0}" type="presParOf" srcId="{FA9531D5-74D7-45DB-A12B-9A27D1EFE75C}" destId="{1223A725-AF99-4254-B08F-6DB629BC4C05}" srcOrd="10" destOrd="0" presId="urn:microsoft.com/office/officeart/2008/layout/VerticalCurvedList"/>
    <dgm:cxn modelId="{447D08D7-9884-44C5-A161-5AC532E2A296}" type="presParOf" srcId="{1223A725-AF99-4254-B08F-6DB629BC4C05}" destId="{5A0FACB0-42EB-4A1E-9278-1A31381537C6}" srcOrd="0" destOrd="0" presId="urn:microsoft.com/office/officeart/2008/layout/VerticalCurvedList"/>
    <dgm:cxn modelId="{CA12FBCA-9DA4-44C3-91EA-1D73C9D26FBC}" type="presParOf" srcId="{FA9531D5-74D7-45DB-A12B-9A27D1EFE75C}" destId="{22749D63-25EF-4DF9-99D1-84AF0DBAEB0E}" srcOrd="11" destOrd="0" presId="urn:microsoft.com/office/officeart/2008/layout/VerticalCurvedList"/>
    <dgm:cxn modelId="{AA0589C5-BFAB-4AB7-9E86-F35A6A1F5EDE}" type="presParOf" srcId="{FA9531D5-74D7-45DB-A12B-9A27D1EFE75C}" destId="{6CAA9A6E-33E0-4ED8-B3F5-4CAC813942C8}" srcOrd="12" destOrd="0" presId="urn:microsoft.com/office/officeart/2008/layout/VerticalCurvedList"/>
    <dgm:cxn modelId="{6EFF1EC5-AD69-45AD-81B0-C53A1C09524E}" type="presParOf" srcId="{6CAA9A6E-33E0-4ED8-B3F5-4CAC813942C8}" destId="{0D74C856-D17B-467E-A87A-83DE07580B2D}" srcOrd="0" destOrd="0" presId="urn:microsoft.com/office/officeart/2008/layout/VerticalCurvedList"/>
    <dgm:cxn modelId="{34BF71D1-6B01-4E0B-8D3D-212EB0A86ED0}" type="presParOf" srcId="{FA9531D5-74D7-45DB-A12B-9A27D1EFE75C}" destId="{776CF797-EDB6-46BF-9D1A-87DDF7A868D5}" srcOrd="13" destOrd="0" presId="urn:microsoft.com/office/officeart/2008/layout/VerticalCurvedList"/>
    <dgm:cxn modelId="{6F5689B4-5F9B-4511-8A8E-A6DDBD2D9BB6}" type="presParOf" srcId="{FA9531D5-74D7-45DB-A12B-9A27D1EFE75C}" destId="{B5034C03-0BCD-4538-AF84-C2EA538E824A}" srcOrd="14" destOrd="0" presId="urn:microsoft.com/office/officeart/2008/layout/VerticalCurvedList"/>
    <dgm:cxn modelId="{4C254F94-79E9-4B4B-A032-1CC21DC4ADB2}" type="presParOf" srcId="{B5034C03-0BCD-4538-AF84-C2EA538E824A}" destId="{E854E8CC-0267-4E27-877D-8A2ECE22CDAA}" srcOrd="0" destOrd="0" presId="urn:microsoft.com/office/officeart/2008/layout/VerticalCurvedList"/>
  </dgm:cxnLst>
  <dgm:bg>
    <a:solidFill>
      <a:schemeClr val="accent3">
        <a:lumMod val="40000"/>
        <a:lumOff val="60000"/>
        <a:alpha val="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D9504-44D1-451E-BAE4-31A9B8CA145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A14C98-770C-421E-A509-C9F262D97428}">
      <dgm:prSet custT="1"/>
      <dgm:spPr/>
      <dgm:t>
        <a:bodyPr/>
        <a:lstStyle/>
        <a:p>
          <a:pPr rtl="0"/>
          <a:r>
            <a:rPr lang="ru-RU" sz="1600" dirty="0" smtClean="0"/>
            <a:t>- соблюдать агротехнику, в том числе выполнять все мероприятия, предусмотренные технологической картой</a:t>
          </a:r>
          <a:endParaRPr lang="ru-RU" sz="1600" dirty="0"/>
        </a:p>
      </dgm:t>
    </dgm:pt>
    <dgm:pt modelId="{DDAE3106-26E5-4F77-A739-F4FB7DD92EF0}" type="parTrans" cxnId="{7B47195C-A140-4D4B-B6D2-DD54C86B82E8}">
      <dgm:prSet/>
      <dgm:spPr/>
      <dgm:t>
        <a:bodyPr/>
        <a:lstStyle/>
        <a:p>
          <a:endParaRPr lang="ru-RU"/>
        </a:p>
      </dgm:t>
    </dgm:pt>
    <dgm:pt modelId="{D16B09DE-63F7-4DC7-80EB-3A0ECE74B5FF}" type="sibTrans" cxnId="{7B47195C-A140-4D4B-B6D2-DD54C86B82E8}">
      <dgm:prSet/>
      <dgm:spPr/>
      <dgm:t>
        <a:bodyPr/>
        <a:lstStyle/>
        <a:p>
          <a:endParaRPr lang="ru-RU"/>
        </a:p>
      </dgm:t>
    </dgm:pt>
    <dgm:pt modelId="{9C807CCD-FEBB-41E4-9AF5-B9BBFE7D41CB}">
      <dgm:prSet custT="1"/>
      <dgm:spPr/>
      <dgm:t>
        <a:bodyPr/>
        <a:lstStyle/>
        <a:p>
          <a:pPr rtl="0"/>
          <a:r>
            <a:rPr lang="ru-RU" sz="1600" dirty="0" smtClean="0"/>
            <a:t>- составлять технологическую карту с учетом планирования всех агротехнических мероприятий</a:t>
          </a:r>
          <a:endParaRPr lang="ru-RU" sz="1600" dirty="0"/>
        </a:p>
      </dgm:t>
    </dgm:pt>
    <dgm:pt modelId="{57186A65-6C78-4F00-B709-5F51F8E7B4F9}" type="parTrans" cxnId="{D37854A7-E65F-4678-85C2-613BC1B12A67}">
      <dgm:prSet/>
      <dgm:spPr/>
      <dgm:t>
        <a:bodyPr/>
        <a:lstStyle/>
        <a:p>
          <a:endParaRPr lang="ru-RU"/>
        </a:p>
      </dgm:t>
    </dgm:pt>
    <dgm:pt modelId="{3869EB8C-3297-42AE-8D30-0988F3C772ED}" type="sibTrans" cxnId="{D37854A7-E65F-4678-85C2-613BC1B12A67}">
      <dgm:prSet/>
      <dgm:spPr/>
      <dgm:t>
        <a:bodyPr/>
        <a:lstStyle/>
        <a:p>
          <a:endParaRPr lang="ru-RU"/>
        </a:p>
      </dgm:t>
    </dgm:pt>
    <dgm:pt modelId="{93D150D1-B3DB-4149-ABCA-F4F1C68379E1}">
      <dgm:prSet custT="1"/>
      <dgm:spPr/>
      <dgm:t>
        <a:bodyPr/>
        <a:lstStyle/>
        <a:p>
          <a:pPr rtl="0"/>
          <a:r>
            <a:rPr lang="ru-RU" sz="1600" dirty="0" smtClean="0"/>
            <a:t>- письменно согласовать со Страховщиком внесение изменений в технологическую карту</a:t>
          </a:r>
          <a:endParaRPr lang="ru-RU" sz="1600" dirty="0"/>
        </a:p>
      </dgm:t>
    </dgm:pt>
    <dgm:pt modelId="{22EFAC34-AB08-4413-B18E-B55423AF950C}" type="parTrans" cxnId="{3E1E0F9B-6024-489D-9A37-9BDB09F653F9}">
      <dgm:prSet/>
      <dgm:spPr/>
      <dgm:t>
        <a:bodyPr/>
        <a:lstStyle/>
        <a:p>
          <a:endParaRPr lang="ru-RU"/>
        </a:p>
      </dgm:t>
    </dgm:pt>
    <dgm:pt modelId="{6CE5BD64-692B-4C5B-A2D6-C39D1C90A4E7}" type="sibTrans" cxnId="{3E1E0F9B-6024-489D-9A37-9BDB09F653F9}">
      <dgm:prSet/>
      <dgm:spPr/>
      <dgm:t>
        <a:bodyPr/>
        <a:lstStyle/>
        <a:p>
          <a:endParaRPr lang="ru-RU"/>
        </a:p>
      </dgm:t>
    </dgm:pt>
    <dgm:pt modelId="{708E6D26-6F12-4259-8AD8-71586A823797}">
      <dgm:prSet custT="1"/>
      <dgm:spPr/>
      <dgm:t>
        <a:bodyPr/>
        <a:lstStyle/>
        <a:p>
          <a:pPr rtl="0"/>
          <a:r>
            <a:rPr lang="ru-RU" sz="1600" dirty="0" smtClean="0"/>
            <a:t>- предоставить Страховщику возможность произвести осмотр посевных площадей;</a:t>
          </a:r>
          <a:endParaRPr lang="ru-RU" sz="1600" dirty="0"/>
        </a:p>
      </dgm:t>
    </dgm:pt>
    <dgm:pt modelId="{D79C7C86-CD48-48EE-A3E7-1BED74E0B39B}" type="parTrans" cxnId="{12996236-A04B-4428-8792-89F954DF000F}">
      <dgm:prSet/>
      <dgm:spPr/>
      <dgm:t>
        <a:bodyPr/>
        <a:lstStyle/>
        <a:p>
          <a:endParaRPr lang="ru-RU"/>
        </a:p>
      </dgm:t>
    </dgm:pt>
    <dgm:pt modelId="{D1FCA0BB-4165-49E0-9D9A-3F19D8198557}" type="sibTrans" cxnId="{12996236-A04B-4428-8792-89F954DF000F}">
      <dgm:prSet/>
      <dgm:spPr/>
      <dgm:t>
        <a:bodyPr/>
        <a:lstStyle/>
        <a:p>
          <a:endParaRPr lang="ru-RU"/>
        </a:p>
      </dgm:t>
    </dgm:pt>
    <dgm:pt modelId="{2D0D4A2D-9233-4A42-A5A1-93AC54EA9B65}">
      <dgm:prSet custT="1"/>
      <dgm:spPr/>
      <dgm:t>
        <a:bodyPr/>
        <a:lstStyle/>
        <a:p>
          <a:pPr rtl="0"/>
          <a:r>
            <a:rPr lang="ru-RU" sz="1600" dirty="0" smtClean="0"/>
            <a:t>- если посевы сельскохозяйственных культур погибли в результате страховых событий, и по агротехническим срокам возможен пересев, то произвести пересев за свой счет. При признании произошедшего события, ставшего причиной проведения подсева, страховым случаем, затраты Страхователя на пересев возмещаются страховщиком.</a:t>
          </a:r>
          <a:endParaRPr lang="ru-RU" sz="1600" dirty="0"/>
        </a:p>
      </dgm:t>
    </dgm:pt>
    <dgm:pt modelId="{EAB711C8-94D0-4350-AF72-0933F7347FE0}" type="parTrans" cxnId="{88938A24-B0AF-45BE-A607-B6E57C9E6DDA}">
      <dgm:prSet/>
      <dgm:spPr/>
      <dgm:t>
        <a:bodyPr/>
        <a:lstStyle/>
        <a:p>
          <a:endParaRPr lang="ru-RU"/>
        </a:p>
      </dgm:t>
    </dgm:pt>
    <dgm:pt modelId="{59A2F6D6-7A80-425C-9776-0F512A40458E}" type="sibTrans" cxnId="{88938A24-B0AF-45BE-A607-B6E57C9E6DDA}">
      <dgm:prSet/>
      <dgm:spPr/>
      <dgm:t>
        <a:bodyPr/>
        <a:lstStyle/>
        <a:p>
          <a:endParaRPr lang="ru-RU"/>
        </a:p>
      </dgm:t>
    </dgm:pt>
    <dgm:pt modelId="{8B5BCACD-2358-4098-8019-21ECA39C7387}" type="pres">
      <dgm:prSet presAssocID="{8C1D9504-44D1-451E-BAE4-31A9B8CA145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BCB953-3EF9-449A-A7CD-B33A964CD272}" type="pres">
      <dgm:prSet presAssocID="{11A14C98-770C-421E-A509-C9F262D97428}" presName="composite" presStyleCnt="0"/>
      <dgm:spPr/>
    </dgm:pt>
    <dgm:pt modelId="{8261152D-9CA2-4DB3-A020-B1E139FC37AE}" type="pres">
      <dgm:prSet presAssocID="{11A14C98-770C-421E-A509-C9F262D97428}" presName="rect1" presStyleLbl="trAlignAcc1" presStyleIdx="0" presStyleCnt="5" custLinFactNeighborX="724" custLinFactNeighborY="-29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75891-D2AB-4A93-878C-7F1D39429291}" type="pres">
      <dgm:prSet presAssocID="{11A14C98-770C-421E-A509-C9F262D97428}" presName="rect2" presStyleLbl="fgImgPlace1" presStyleIdx="0" presStyleCnt="5" custScaleX="114948" custLinFactNeighborX="3310" custLinFactNeighborY="-284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ED2A8B-F207-409E-9FB2-1B1BC487AA45}" type="pres">
      <dgm:prSet presAssocID="{D16B09DE-63F7-4DC7-80EB-3A0ECE74B5FF}" presName="sibTrans" presStyleCnt="0"/>
      <dgm:spPr/>
    </dgm:pt>
    <dgm:pt modelId="{FDAA51D6-B9E6-422B-AFF1-FAEB8D4F18A6}" type="pres">
      <dgm:prSet presAssocID="{9C807CCD-FEBB-41E4-9AF5-B9BBFE7D41CB}" presName="composite" presStyleCnt="0"/>
      <dgm:spPr/>
    </dgm:pt>
    <dgm:pt modelId="{055D4023-A7A2-4AF7-AD73-DE9902A7D7F5}" type="pres">
      <dgm:prSet presAssocID="{9C807CCD-FEBB-41E4-9AF5-B9BBFE7D41CB}" presName="rect1" presStyleLbl="trAlignAcc1" presStyleIdx="1" presStyleCnt="5" custScaleX="89193" custLinFactNeighborY="-29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19640-5916-442F-9A1B-86E0AD46B59B}" type="pres">
      <dgm:prSet presAssocID="{9C807CCD-FEBB-41E4-9AF5-B9BBFE7D41CB}" presName="rect2" presStyleLbl="fgImgPlace1" presStyleIdx="1" presStyleCnt="5" custScaleX="190427" custLinFactNeighborX="-13043" custLinFactNeighborY="-284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DFB83D-9948-44DF-B45A-AC5D24B34563}" type="pres">
      <dgm:prSet presAssocID="{3869EB8C-3297-42AE-8D30-0988F3C772ED}" presName="sibTrans" presStyleCnt="0"/>
      <dgm:spPr/>
    </dgm:pt>
    <dgm:pt modelId="{88C7481A-5827-4F7A-9C97-8DF2EE6BB9B4}" type="pres">
      <dgm:prSet presAssocID="{93D150D1-B3DB-4149-ABCA-F4F1C68379E1}" presName="composite" presStyleCnt="0"/>
      <dgm:spPr/>
    </dgm:pt>
    <dgm:pt modelId="{60AEFB9C-BFB9-4414-816C-7865E2C65EB0}" type="pres">
      <dgm:prSet presAssocID="{93D150D1-B3DB-4149-ABCA-F4F1C68379E1}" presName="rect1" presStyleLbl="trAlignAcc1" presStyleIdx="2" presStyleCnt="5" custLinFactNeighborY="-2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04241-47CA-4E47-8BEC-2FE8B12BB3D2}" type="pres">
      <dgm:prSet presAssocID="{93D150D1-B3DB-4149-ABCA-F4F1C68379E1}" presName="rect2" presStyleLbl="fgImgPlace1" presStyleIdx="2" presStyleCnt="5" custScaleX="123425" custLinFactNeighborY="-2066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0FD60C2-A78B-4B8B-9659-6992A86682E1}" type="pres">
      <dgm:prSet presAssocID="{6CE5BD64-692B-4C5B-A2D6-C39D1C90A4E7}" presName="sibTrans" presStyleCnt="0"/>
      <dgm:spPr/>
    </dgm:pt>
    <dgm:pt modelId="{713D3DB1-C000-46A9-882C-F2551779104A}" type="pres">
      <dgm:prSet presAssocID="{708E6D26-6F12-4259-8AD8-71586A823797}" presName="composite" presStyleCnt="0"/>
      <dgm:spPr/>
    </dgm:pt>
    <dgm:pt modelId="{40F9D1F1-11D7-4CC8-B464-C62B4E58C750}" type="pres">
      <dgm:prSet presAssocID="{708E6D26-6F12-4259-8AD8-71586A823797}" presName="rect1" presStyleLbl="trAlignAcc1" presStyleIdx="3" presStyleCnt="5" custScaleX="81925" custLinFactNeighborY="-2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4E5CF-5FF1-4A90-81A0-58CF6301AA80}" type="pres">
      <dgm:prSet presAssocID="{708E6D26-6F12-4259-8AD8-71586A823797}" presName="rect2" presStyleLbl="fgImgPlace1" presStyleIdx="3" presStyleCnt="5" custScaleX="187204" custLinFactNeighborX="-10405" custLinFactNeighborY="-2066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E4FDE0-CC2C-4C66-B72A-A176E98CE84F}" type="pres">
      <dgm:prSet presAssocID="{D1FCA0BB-4165-49E0-9D9A-3F19D8198557}" presName="sibTrans" presStyleCnt="0"/>
      <dgm:spPr/>
    </dgm:pt>
    <dgm:pt modelId="{39A499F4-FFBA-4821-8B40-9A928F11B97B}" type="pres">
      <dgm:prSet presAssocID="{2D0D4A2D-9233-4A42-A5A1-93AC54EA9B65}" presName="composite" presStyleCnt="0"/>
      <dgm:spPr/>
    </dgm:pt>
    <dgm:pt modelId="{C490259C-CF00-47CF-AD64-DEC8AE61EF52}" type="pres">
      <dgm:prSet presAssocID="{2D0D4A2D-9233-4A42-A5A1-93AC54EA9B65}" presName="rect1" presStyleLbl="trAlignAcc1" presStyleIdx="4" presStyleCnt="5" custScaleX="156687" custScaleY="145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A389C-EA28-4CDC-A436-8D6138312D1E}" type="pres">
      <dgm:prSet presAssocID="{2D0D4A2D-9233-4A42-A5A1-93AC54EA9B65}" presName="rect2" presStyleLbl="fgImgPlace1" presStyleIdx="4" presStyleCnt="5" custScaleX="220358" custScaleY="117394" custLinFactX="-100000" custLinFactNeighborX="-119903" custLinFactNeighborY="-458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5CC3FD0-E4B3-4CFE-BA9E-EB9B2443C6E1}" type="presOf" srcId="{2D0D4A2D-9233-4A42-A5A1-93AC54EA9B65}" destId="{C490259C-CF00-47CF-AD64-DEC8AE61EF52}" srcOrd="0" destOrd="0" presId="urn:microsoft.com/office/officeart/2008/layout/PictureStrips"/>
    <dgm:cxn modelId="{04C8C4E6-E226-47A2-A287-7A0AA31AAE96}" type="presOf" srcId="{11A14C98-770C-421E-A509-C9F262D97428}" destId="{8261152D-9CA2-4DB3-A020-B1E139FC37AE}" srcOrd="0" destOrd="0" presId="urn:microsoft.com/office/officeart/2008/layout/PictureStrips"/>
    <dgm:cxn modelId="{3E1E0F9B-6024-489D-9A37-9BDB09F653F9}" srcId="{8C1D9504-44D1-451E-BAE4-31A9B8CA145D}" destId="{93D150D1-B3DB-4149-ABCA-F4F1C68379E1}" srcOrd="2" destOrd="0" parTransId="{22EFAC34-AB08-4413-B18E-B55423AF950C}" sibTransId="{6CE5BD64-692B-4C5B-A2D6-C39D1C90A4E7}"/>
    <dgm:cxn modelId="{15A9734F-14FC-4A5F-A715-4E4F01769F7E}" type="presOf" srcId="{93D150D1-B3DB-4149-ABCA-F4F1C68379E1}" destId="{60AEFB9C-BFB9-4414-816C-7865E2C65EB0}" srcOrd="0" destOrd="0" presId="urn:microsoft.com/office/officeart/2008/layout/PictureStrips"/>
    <dgm:cxn modelId="{24D231D4-B84D-4A86-A757-79B17EBC3842}" type="presOf" srcId="{9C807CCD-FEBB-41E4-9AF5-B9BBFE7D41CB}" destId="{055D4023-A7A2-4AF7-AD73-DE9902A7D7F5}" srcOrd="0" destOrd="0" presId="urn:microsoft.com/office/officeart/2008/layout/PictureStrips"/>
    <dgm:cxn modelId="{12996236-A04B-4428-8792-89F954DF000F}" srcId="{8C1D9504-44D1-451E-BAE4-31A9B8CA145D}" destId="{708E6D26-6F12-4259-8AD8-71586A823797}" srcOrd="3" destOrd="0" parTransId="{D79C7C86-CD48-48EE-A3E7-1BED74E0B39B}" sibTransId="{D1FCA0BB-4165-49E0-9D9A-3F19D8198557}"/>
    <dgm:cxn modelId="{7B47195C-A140-4D4B-B6D2-DD54C86B82E8}" srcId="{8C1D9504-44D1-451E-BAE4-31A9B8CA145D}" destId="{11A14C98-770C-421E-A509-C9F262D97428}" srcOrd="0" destOrd="0" parTransId="{DDAE3106-26E5-4F77-A739-F4FB7DD92EF0}" sibTransId="{D16B09DE-63F7-4DC7-80EB-3A0ECE74B5FF}"/>
    <dgm:cxn modelId="{8A8D2D12-8DD9-4A59-878C-6A891E731CD4}" type="presOf" srcId="{8C1D9504-44D1-451E-BAE4-31A9B8CA145D}" destId="{8B5BCACD-2358-4098-8019-21ECA39C7387}" srcOrd="0" destOrd="0" presId="urn:microsoft.com/office/officeart/2008/layout/PictureStrips"/>
    <dgm:cxn modelId="{88938A24-B0AF-45BE-A607-B6E57C9E6DDA}" srcId="{8C1D9504-44D1-451E-BAE4-31A9B8CA145D}" destId="{2D0D4A2D-9233-4A42-A5A1-93AC54EA9B65}" srcOrd="4" destOrd="0" parTransId="{EAB711C8-94D0-4350-AF72-0933F7347FE0}" sibTransId="{59A2F6D6-7A80-425C-9776-0F512A40458E}"/>
    <dgm:cxn modelId="{D37854A7-E65F-4678-85C2-613BC1B12A67}" srcId="{8C1D9504-44D1-451E-BAE4-31A9B8CA145D}" destId="{9C807CCD-FEBB-41E4-9AF5-B9BBFE7D41CB}" srcOrd="1" destOrd="0" parTransId="{57186A65-6C78-4F00-B709-5F51F8E7B4F9}" sibTransId="{3869EB8C-3297-42AE-8D30-0988F3C772ED}"/>
    <dgm:cxn modelId="{DCC583C8-316C-4C78-9F6F-F35148F38CFD}" type="presOf" srcId="{708E6D26-6F12-4259-8AD8-71586A823797}" destId="{40F9D1F1-11D7-4CC8-B464-C62B4E58C750}" srcOrd="0" destOrd="0" presId="urn:microsoft.com/office/officeart/2008/layout/PictureStrips"/>
    <dgm:cxn modelId="{0C331148-B270-4BA5-BB24-1F8732E640EB}" type="presParOf" srcId="{8B5BCACD-2358-4098-8019-21ECA39C7387}" destId="{22BCB953-3EF9-449A-A7CD-B33A964CD272}" srcOrd="0" destOrd="0" presId="urn:microsoft.com/office/officeart/2008/layout/PictureStrips"/>
    <dgm:cxn modelId="{64D5BD71-91EE-447D-B47E-88DBEC08F9C7}" type="presParOf" srcId="{22BCB953-3EF9-449A-A7CD-B33A964CD272}" destId="{8261152D-9CA2-4DB3-A020-B1E139FC37AE}" srcOrd="0" destOrd="0" presId="urn:microsoft.com/office/officeart/2008/layout/PictureStrips"/>
    <dgm:cxn modelId="{A788D4EA-3894-4C93-9C16-9954F4A5DFF6}" type="presParOf" srcId="{22BCB953-3EF9-449A-A7CD-B33A964CD272}" destId="{0E275891-D2AB-4A93-878C-7F1D39429291}" srcOrd="1" destOrd="0" presId="urn:microsoft.com/office/officeart/2008/layout/PictureStrips"/>
    <dgm:cxn modelId="{9CF02AFA-0458-4940-BEEF-436B2A6ECC7D}" type="presParOf" srcId="{8B5BCACD-2358-4098-8019-21ECA39C7387}" destId="{58ED2A8B-F207-409E-9FB2-1B1BC487AA45}" srcOrd="1" destOrd="0" presId="urn:microsoft.com/office/officeart/2008/layout/PictureStrips"/>
    <dgm:cxn modelId="{41FCA5A1-0533-4B5D-BCD7-D1944CE7B5BF}" type="presParOf" srcId="{8B5BCACD-2358-4098-8019-21ECA39C7387}" destId="{FDAA51D6-B9E6-422B-AFF1-FAEB8D4F18A6}" srcOrd="2" destOrd="0" presId="urn:microsoft.com/office/officeart/2008/layout/PictureStrips"/>
    <dgm:cxn modelId="{641A9362-0EEC-43E3-83C5-5A709CA836EF}" type="presParOf" srcId="{FDAA51D6-B9E6-422B-AFF1-FAEB8D4F18A6}" destId="{055D4023-A7A2-4AF7-AD73-DE9902A7D7F5}" srcOrd="0" destOrd="0" presId="urn:microsoft.com/office/officeart/2008/layout/PictureStrips"/>
    <dgm:cxn modelId="{8F36DDCA-6C61-4553-94E9-DD7DDBFC80D1}" type="presParOf" srcId="{FDAA51D6-B9E6-422B-AFF1-FAEB8D4F18A6}" destId="{6B419640-5916-442F-9A1B-86E0AD46B59B}" srcOrd="1" destOrd="0" presId="urn:microsoft.com/office/officeart/2008/layout/PictureStrips"/>
    <dgm:cxn modelId="{C88D7C7B-475C-4438-88EE-D655A42AA72E}" type="presParOf" srcId="{8B5BCACD-2358-4098-8019-21ECA39C7387}" destId="{25DFB83D-9948-44DF-B45A-AC5D24B34563}" srcOrd="3" destOrd="0" presId="urn:microsoft.com/office/officeart/2008/layout/PictureStrips"/>
    <dgm:cxn modelId="{A58EA243-D729-4213-BADE-0B33DACCCC44}" type="presParOf" srcId="{8B5BCACD-2358-4098-8019-21ECA39C7387}" destId="{88C7481A-5827-4F7A-9C97-8DF2EE6BB9B4}" srcOrd="4" destOrd="0" presId="urn:microsoft.com/office/officeart/2008/layout/PictureStrips"/>
    <dgm:cxn modelId="{DFBB24E7-8AE1-4AE7-BF50-C02BD848CA6C}" type="presParOf" srcId="{88C7481A-5827-4F7A-9C97-8DF2EE6BB9B4}" destId="{60AEFB9C-BFB9-4414-816C-7865E2C65EB0}" srcOrd="0" destOrd="0" presId="urn:microsoft.com/office/officeart/2008/layout/PictureStrips"/>
    <dgm:cxn modelId="{3935FF46-CAC2-473D-8232-280174BF779E}" type="presParOf" srcId="{88C7481A-5827-4F7A-9C97-8DF2EE6BB9B4}" destId="{A0B04241-47CA-4E47-8BEC-2FE8B12BB3D2}" srcOrd="1" destOrd="0" presId="urn:microsoft.com/office/officeart/2008/layout/PictureStrips"/>
    <dgm:cxn modelId="{315F7880-0E96-4603-8813-35E848BD4205}" type="presParOf" srcId="{8B5BCACD-2358-4098-8019-21ECA39C7387}" destId="{20FD60C2-A78B-4B8B-9659-6992A86682E1}" srcOrd="5" destOrd="0" presId="urn:microsoft.com/office/officeart/2008/layout/PictureStrips"/>
    <dgm:cxn modelId="{87480507-0D43-4669-A5BF-610327A00FDE}" type="presParOf" srcId="{8B5BCACD-2358-4098-8019-21ECA39C7387}" destId="{713D3DB1-C000-46A9-882C-F2551779104A}" srcOrd="6" destOrd="0" presId="urn:microsoft.com/office/officeart/2008/layout/PictureStrips"/>
    <dgm:cxn modelId="{9338CC0B-0102-4E6C-A2A4-8CE69233000D}" type="presParOf" srcId="{713D3DB1-C000-46A9-882C-F2551779104A}" destId="{40F9D1F1-11D7-4CC8-B464-C62B4E58C750}" srcOrd="0" destOrd="0" presId="urn:microsoft.com/office/officeart/2008/layout/PictureStrips"/>
    <dgm:cxn modelId="{32738706-D05A-4BF1-B3E3-148D3F8F330C}" type="presParOf" srcId="{713D3DB1-C000-46A9-882C-F2551779104A}" destId="{7424E5CF-5FF1-4A90-81A0-58CF6301AA80}" srcOrd="1" destOrd="0" presId="urn:microsoft.com/office/officeart/2008/layout/PictureStrips"/>
    <dgm:cxn modelId="{2ED0921D-5E67-40B4-A9ED-02C96A39A83E}" type="presParOf" srcId="{8B5BCACD-2358-4098-8019-21ECA39C7387}" destId="{C7E4FDE0-CC2C-4C66-B72A-A176E98CE84F}" srcOrd="7" destOrd="0" presId="urn:microsoft.com/office/officeart/2008/layout/PictureStrips"/>
    <dgm:cxn modelId="{1243C8DB-34D1-4084-8741-8EE5824011F5}" type="presParOf" srcId="{8B5BCACD-2358-4098-8019-21ECA39C7387}" destId="{39A499F4-FFBA-4821-8B40-9A928F11B97B}" srcOrd="8" destOrd="0" presId="urn:microsoft.com/office/officeart/2008/layout/PictureStrips"/>
    <dgm:cxn modelId="{C9CFA5DE-77C6-4EEB-8CB8-864E8D59F21A}" type="presParOf" srcId="{39A499F4-FFBA-4821-8B40-9A928F11B97B}" destId="{C490259C-CF00-47CF-AD64-DEC8AE61EF52}" srcOrd="0" destOrd="0" presId="urn:microsoft.com/office/officeart/2008/layout/PictureStrips"/>
    <dgm:cxn modelId="{F489566B-32EE-43D6-A4FF-7F78CBA92F06}" type="presParOf" srcId="{39A499F4-FFBA-4821-8B40-9A928F11B97B}" destId="{FA7A389C-EA28-4CDC-A436-8D6138312D1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99DF3E-500F-4248-8CEF-0EDC5481F1B6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1DF49696-BF66-4098-B645-F8E84EAA522C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объективные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2849F7-3E9C-41BD-B8AB-C90FCF928035}" type="parTrans" cxnId="{D491521A-2518-4278-95E7-A47E07266BD2}">
      <dgm:prSet/>
      <dgm:spPr/>
      <dgm:t>
        <a:bodyPr/>
        <a:lstStyle/>
        <a:p>
          <a:endParaRPr lang="ru-RU"/>
        </a:p>
      </dgm:t>
    </dgm:pt>
    <dgm:pt modelId="{25D7AFB2-FC28-49EF-9CE0-96279DE0377B}" type="sibTrans" cxnId="{D491521A-2518-4278-95E7-A47E07266BD2}">
      <dgm:prSet/>
      <dgm:spPr/>
      <dgm:t>
        <a:bodyPr/>
        <a:lstStyle/>
        <a:p>
          <a:endParaRPr lang="ru-RU"/>
        </a:p>
      </dgm:t>
    </dgm:pt>
    <dgm:pt modelId="{9500C7EB-860A-42FF-954A-07CA2415D0F8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относительно недорогие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67294-5028-441A-B84F-4E3D099F4334}" type="parTrans" cxnId="{D662F1C8-A157-4AF5-AC6F-1CCE699F3CDB}">
      <dgm:prSet/>
      <dgm:spPr/>
      <dgm:t>
        <a:bodyPr/>
        <a:lstStyle/>
        <a:p>
          <a:endParaRPr lang="ru-RU"/>
        </a:p>
      </dgm:t>
    </dgm:pt>
    <dgm:pt modelId="{1C66C2FC-C79D-48D9-BD7E-8E4D4EDA2BCC}" type="sibTrans" cxnId="{D662F1C8-A157-4AF5-AC6F-1CCE699F3CDB}">
      <dgm:prSet/>
      <dgm:spPr/>
      <dgm:t>
        <a:bodyPr/>
        <a:lstStyle/>
        <a:p>
          <a:endParaRPr lang="ru-RU"/>
        </a:p>
      </dgm:t>
    </dgm:pt>
    <dgm:pt modelId="{10E371A5-E53C-4642-AA4B-89B2B7C3D8FD}" type="pres">
      <dgm:prSet presAssocID="{3799DF3E-500F-4248-8CEF-0EDC5481F1B6}" presName="CompostProcess" presStyleCnt="0">
        <dgm:presLayoutVars>
          <dgm:dir/>
          <dgm:resizeHandles val="exact"/>
        </dgm:presLayoutVars>
      </dgm:prSet>
      <dgm:spPr/>
    </dgm:pt>
    <dgm:pt modelId="{A4963951-BF4F-44F8-8504-4526E7A082EA}" type="pres">
      <dgm:prSet presAssocID="{3799DF3E-500F-4248-8CEF-0EDC5481F1B6}" presName="arrow" presStyleLbl="bgShp" presStyleIdx="0" presStyleCnt="1"/>
      <dgm:spPr/>
    </dgm:pt>
    <dgm:pt modelId="{C988F6ED-C14B-42D9-BC2B-D32C1E827858}" type="pres">
      <dgm:prSet presAssocID="{3799DF3E-500F-4248-8CEF-0EDC5481F1B6}" presName="linearProcess" presStyleCnt="0"/>
      <dgm:spPr/>
    </dgm:pt>
    <dgm:pt modelId="{0F7BABA8-3DEF-41F9-9106-CDFC807A9024}" type="pres">
      <dgm:prSet presAssocID="{1DF49696-BF66-4098-B645-F8E84EAA522C}" presName="textNode" presStyleLbl="node1" presStyleIdx="0" presStyleCnt="2" custLinFactX="-543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667D1-A5A8-4BAC-9721-6ADF66C63847}" type="pres">
      <dgm:prSet presAssocID="{25D7AFB2-FC28-49EF-9CE0-96279DE0377B}" presName="sibTrans" presStyleCnt="0"/>
      <dgm:spPr/>
    </dgm:pt>
    <dgm:pt modelId="{CCE7CAE4-645D-4C9F-B1F6-9B2F68921403}" type="pres">
      <dgm:prSet presAssocID="{9500C7EB-860A-42FF-954A-07CA2415D0F8}" presName="textNode" presStyleLbl="node1" presStyleIdx="1" presStyleCnt="2" custLinFactX="-9625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91521A-2518-4278-95E7-A47E07266BD2}" srcId="{3799DF3E-500F-4248-8CEF-0EDC5481F1B6}" destId="{1DF49696-BF66-4098-B645-F8E84EAA522C}" srcOrd="0" destOrd="0" parTransId="{612849F7-3E9C-41BD-B8AB-C90FCF928035}" sibTransId="{25D7AFB2-FC28-49EF-9CE0-96279DE0377B}"/>
    <dgm:cxn modelId="{3C8A1867-1FBD-401F-B8E8-DF52C6D13C37}" type="presOf" srcId="{3799DF3E-500F-4248-8CEF-0EDC5481F1B6}" destId="{10E371A5-E53C-4642-AA4B-89B2B7C3D8FD}" srcOrd="0" destOrd="0" presId="urn:microsoft.com/office/officeart/2005/8/layout/hProcess9"/>
    <dgm:cxn modelId="{D5C5B197-575F-436A-B1AB-F771601AECB6}" type="presOf" srcId="{1DF49696-BF66-4098-B645-F8E84EAA522C}" destId="{0F7BABA8-3DEF-41F9-9106-CDFC807A9024}" srcOrd="0" destOrd="0" presId="urn:microsoft.com/office/officeart/2005/8/layout/hProcess9"/>
    <dgm:cxn modelId="{28950518-606F-40DC-BA74-4C643B48640F}" type="presOf" srcId="{9500C7EB-860A-42FF-954A-07CA2415D0F8}" destId="{CCE7CAE4-645D-4C9F-B1F6-9B2F68921403}" srcOrd="0" destOrd="0" presId="urn:microsoft.com/office/officeart/2005/8/layout/hProcess9"/>
    <dgm:cxn modelId="{D662F1C8-A157-4AF5-AC6F-1CCE699F3CDB}" srcId="{3799DF3E-500F-4248-8CEF-0EDC5481F1B6}" destId="{9500C7EB-860A-42FF-954A-07CA2415D0F8}" srcOrd="1" destOrd="0" parTransId="{91667294-5028-441A-B84F-4E3D099F4334}" sibTransId="{1C66C2FC-C79D-48D9-BD7E-8E4D4EDA2BCC}"/>
    <dgm:cxn modelId="{677BD62A-53F3-41AA-8A1B-7D719C54C826}" type="presParOf" srcId="{10E371A5-E53C-4642-AA4B-89B2B7C3D8FD}" destId="{A4963951-BF4F-44F8-8504-4526E7A082EA}" srcOrd="0" destOrd="0" presId="urn:microsoft.com/office/officeart/2005/8/layout/hProcess9"/>
    <dgm:cxn modelId="{1F941D16-B965-41A4-929B-47ECF6E1B1D8}" type="presParOf" srcId="{10E371A5-E53C-4642-AA4B-89B2B7C3D8FD}" destId="{C988F6ED-C14B-42D9-BC2B-D32C1E827858}" srcOrd="1" destOrd="0" presId="urn:microsoft.com/office/officeart/2005/8/layout/hProcess9"/>
    <dgm:cxn modelId="{50572996-BE15-42B8-90D4-A453A9B12047}" type="presParOf" srcId="{C988F6ED-C14B-42D9-BC2B-D32C1E827858}" destId="{0F7BABA8-3DEF-41F9-9106-CDFC807A9024}" srcOrd="0" destOrd="0" presId="urn:microsoft.com/office/officeart/2005/8/layout/hProcess9"/>
    <dgm:cxn modelId="{B3A99616-BB8A-42C0-B407-5D329846EEFE}" type="presParOf" srcId="{C988F6ED-C14B-42D9-BC2B-D32C1E827858}" destId="{E72667D1-A5A8-4BAC-9721-6ADF66C63847}" srcOrd="1" destOrd="0" presId="urn:microsoft.com/office/officeart/2005/8/layout/hProcess9"/>
    <dgm:cxn modelId="{837934BC-21CF-43D7-8A8A-1CC6637ECD7F}" type="presParOf" srcId="{C988F6ED-C14B-42D9-BC2B-D32C1E827858}" destId="{CCE7CAE4-645D-4C9F-B1F6-9B2F6892140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8DD124-E588-40D8-BE8F-1196E1099E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5E1B8E-65E0-4291-936D-6C2F69FB43D8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процесс сопровождения и урегулирования убытков максимально прозрачный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F04288-F610-4618-81B0-D9FFA162BDC4}" type="parTrans" cxnId="{3DCB3AEC-058C-4AC5-ABF7-567D7A928C64}">
      <dgm:prSet/>
      <dgm:spPr/>
      <dgm:t>
        <a:bodyPr/>
        <a:lstStyle/>
        <a:p>
          <a:endParaRPr lang="ru-RU"/>
        </a:p>
      </dgm:t>
    </dgm:pt>
    <dgm:pt modelId="{B1D0054A-5AA0-4F91-B5F1-D25D05E5A36F}" type="sibTrans" cxnId="{3DCB3AEC-058C-4AC5-ABF7-567D7A928C64}">
      <dgm:prSet/>
      <dgm:spPr/>
      <dgm:t>
        <a:bodyPr/>
        <a:lstStyle/>
        <a:p>
          <a:endParaRPr lang="ru-RU"/>
        </a:p>
      </dgm:t>
    </dgm:pt>
    <dgm:pt modelId="{AAB9B7D8-9DFF-44B6-B461-20ECB778D6C0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Снижает стоимость страхования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814F54-C64B-45A2-80BD-4473BA279946}" type="parTrans" cxnId="{477EBAA7-999A-4D72-8ED9-FB637501FA70}">
      <dgm:prSet/>
      <dgm:spPr/>
      <dgm:t>
        <a:bodyPr/>
        <a:lstStyle/>
        <a:p>
          <a:endParaRPr lang="ru-RU"/>
        </a:p>
      </dgm:t>
    </dgm:pt>
    <dgm:pt modelId="{784BB4B3-7CCB-40F4-B57A-0708FF2013C8}" type="sibTrans" cxnId="{477EBAA7-999A-4D72-8ED9-FB637501FA70}">
      <dgm:prSet/>
      <dgm:spPr/>
      <dgm:t>
        <a:bodyPr/>
        <a:lstStyle/>
        <a:p>
          <a:endParaRPr lang="ru-RU"/>
        </a:p>
      </dgm:t>
    </dgm:pt>
    <dgm:pt modelId="{35E54362-AD68-4069-8DFE-7FB505577C16}" type="pres">
      <dgm:prSet presAssocID="{908DD124-E588-40D8-BE8F-1196E1099E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7BF98D-6E00-46A0-BBB6-2D191A96FCA0}" type="pres">
      <dgm:prSet presAssocID="{135E1B8E-65E0-4291-936D-6C2F69FB43D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798CB-E905-4437-AAC2-B1EC7404267D}" type="pres">
      <dgm:prSet presAssocID="{B1D0054A-5AA0-4F91-B5F1-D25D05E5A36F}" presName="spacer" presStyleCnt="0"/>
      <dgm:spPr/>
    </dgm:pt>
    <dgm:pt modelId="{B06ECC6C-95B8-4927-9758-1F46CC963984}" type="pres">
      <dgm:prSet presAssocID="{AAB9B7D8-9DFF-44B6-B461-20ECB778D6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75F84E-9E76-4A8C-8E19-A58ACBF8CE0D}" type="presOf" srcId="{AAB9B7D8-9DFF-44B6-B461-20ECB778D6C0}" destId="{B06ECC6C-95B8-4927-9758-1F46CC963984}" srcOrd="0" destOrd="0" presId="urn:microsoft.com/office/officeart/2005/8/layout/vList2"/>
    <dgm:cxn modelId="{477EBAA7-999A-4D72-8ED9-FB637501FA70}" srcId="{908DD124-E588-40D8-BE8F-1196E1099E21}" destId="{AAB9B7D8-9DFF-44B6-B461-20ECB778D6C0}" srcOrd="1" destOrd="0" parTransId="{B2814F54-C64B-45A2-80BD-4473BA279946}" sibTransId="{784BB4B3-7CCB-40F4-B57A-0708FF2013C8}"/>
    <dgm:cxn modelId="{11C261A2-8E42-4F49-A144-BF4395EDFBB4}" type="presOf" srcId="{908DD124-E588-40D8-BE8F-1196E1099E21}" destId="{35E54362-AD68-4069-8DFE-7FB505577C16}" srcOrd="0" destOrd="0" presId="urn:microsoft.com/office/officeart/2005/8/layout/vList2"/>
    <dgm:cxn modelId="{3DCB3AEC-058C-4AC5-ABF7-567D7A928C64}" srcId="{908DD124-E588-40D8-BE8F-1196E1099E21}" destId="{135E1B8E-65E0-4291-936D-6C2F69FB43D8}" srcOrd="0" destOrd="0" parTransId="{CAF04288-F610-4618-81B0-D9FFA162BDC4}" sibTransId="{B1D0054A-5AA0-4F91-B5F1-D25D05E5A36F}"/>
    <dgm:cxn modelId="{A752E823-0C4A-4130-9F1E-C922CF09C047}" type="presOf" srcId="{135E1B8E-65E0-4291-936D-6C2F69FB43D8}" destId="{F87BF98D-6E00-46A0-BBB6-2D191A96FCA0}" srcOrd="0" destOrd="0" presId="urn:microsoft.com/office/officeart/2005/8/layout/vList2"/>
    <dgm:cxn modelId="{CBB8C35A-D223-434C-8D98-834E62C5BD44}" type="presParOf" srcId="{35E54362-AD68-4069-8DFE-7FB505577C16}" destId="{F87BF98D-6E00-46A0-BBB6-2D191A96FCA0}" srcOrd="0" destOrd="0" presId="urn:microsoft.com/office/officeart/2005/8/layout/vList2"/>
    <dgm:cxn modelId="{8BD2F935-B620-4BE2-A7D7-BEE2A1910ED6}" type="presParOf" srcId="{35E54362-AD68-4069-8DFE-7FB505577C16}" destId="{83F798CB-E905-4437-AAC2-B1EC7404267D}" srcOrd="1" destOrd="0" presId="urn:microsoft.com/office/officeart/2005/8/layout/vList2"/>
    <dgm:cxn modelId="{F9E9F1A7-823F-43C8-87F0-8B462C70A39D}" type="presParOf" srcId="{35E54362-AD68-4069-8DFE-7FB505577C16}" destId="{B06ECC6C-95B8-4927-9758-1F46CC96398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CCD9E0-9AFB-4F70-A5D2-0AC820999BF8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50E8A4C-A71B-44BE-AB9A-360AC1172F91}">
      <dgm:prSet phldrT="[Текст]" phldr="1"/>
      <dgm:spPr/>
      <dgm:t>
        <a:bodyPr/>
        <a:lstStyle/>
        <a:p>
          <a:endParaRPr lang="ru-RU" dirty="0"/>
        </a:p>
      </dgm:t>
    </dgm:pt>
    <dgm:pt modelId="{304E10AC-3D02-4505-A61A-A46FBD480475}" type="parTrans" cxnId="{6194843B-0DC5-4067-81D8-AA7BE20DEFEB}">
      <dgm:prSet/>
      <dgm:spPr/>
      <dgm:t>
        <a:bodyPr/>
        <a:lstStyle/>
        <a:p>
          <a:endParaRPr lang="ru-RU"/>
        </a:p>
      </dgm:t>
    </dgm:pt>
    <dgm:pt modelId="{DA586440-E6B9-488A-AB2E-8786FEC7649B}" type="sibTrans" cxnId="{6194843B-0DC5-4067-81D8-AA7BE20DEFEB}">
      <dgm:prSet/>
      <dgm:spPr/>
      <dgm:t>
        <a:bodyPr/>
        <a:lstStyle/>
        <a:p>
          <a:endParaRPr lang="ru-RU"/>
        </a:p>
      </dgm:t>
    </dgm:pt>
    <dgm:pt modelId="{F580BBBF-45B3-4AE7-9CB1-29023203E482}">
      <dgm:prSet phldrT="[Текст]"/>
      <dgm:spPr/>
      <dgm:t>
        <a:bodyPr/>
        <a:lstStyle/>
        <a:p>
          <a:r>
            <a:rPr lang="ru-RU" b="1" dirty="0" smtClean="0"/>
            <a:t>способствует повышению уровня взаимного доверия страховщиков и аграриев при урегулировании убытков</a:t>
          </a:r>
          <a:endParaRPr lang="ru-RU" dirty="0"/>
        </a:p>
      </dgm:t>
    </dgm:pt>
    <dgm:pt modelId="{45A1121B-A75F-4BAA-A027-010DF1389C30}" type="parTrans" cxnId="{3AB63D39-49AC-432C-B600-8E600D5B3D7A}">
      <dgm:prSet/>
      <dgm:spPr/>
      <dgm:t>
        <a:bodyPr/>
        <a:lstStyle/>
        <a:p>
          <a:endParaRPr lang="ru-RU"/>
        </a:p>
      </dgm:t>
    </dgm:pt>
    <dgm:pt modelId="{FC5021E9-0F1F-4EA2-9392-7CCFB97F2EFA}" type="sibTrans" cxnId="{3AB63D39-49AC-432C-B600-8E600D5B3D7A}">
      <dgm:prSet/>
      <dgm:spPr/>
      <dgm:t>
        <a:bodyPr/>
        <a:lstStyle/>
        <a:p>
          <a:endParaRPr lang="ru-RU"/>
        </a:p>
      </dgm:t>
    </dgm:pt>
    <dgm:pt modelId="{D511A3C1-71D2-4A08-9852-9AD4B7ADD36C}">
      <dgm:prSet phldrT="[Текст]" phldr="1"/>
      <dgm:spPr/>
      <dgm:t>
        <a:bodyPr/>
        <a:lstStyle/>
        <a:p>
          <a:endParaRPr lang="ru-RU"/>
        </a:p>
      </dgm:t>
    </dgm:pt>
    <dgm:pt modelId="{A07CBAD3-9B6B-4076-8B29-2DAB261D8EC7}" type="parTrans" cxnId="{4DC673ED-8840-459A-A212-CF9DEFB16A09}">
      <dgm:prSet/>
      <dgm:spPr/>
      <dgm:t>
        <a:bodyPr/>
        <a:lstStyle/>
        <a:p>
          <a:endParaRPr lang="ru-RU"/>
        </a:p>
      </dgm:t>
    </dgm:pt>
    <dgm:pt modelId="{2E3E3603-FBEC-43F6-80E1-0293A09DC44F}" type="sibTrans" cxnId="{4DC673ED-8840-459A-A212-CF9DEFB16A09}">
      <dgm:prSet/>
      <dgm:spPr/>
      <dgm:t>
        <a:bodyPr/>
        <a:lstStyle/>
        <a:p>
          <a:endParaRPr lang="ru-RU"/>
        </a:p>
      </dgm:t>
    </dgm:pt>
    <dgm:pt modelId="{46F0CD69-A7E7-41A6-9692-4DA81FF94C95}">
      <dgm:prSet phldrT="[Текст]"/>
      <dgm:spPr/>
      <dgm:t>
        <a:bodyPr/>
        <a:lstStyle/>
        <a:p>
          <a:r>
            <a:rPr lang="ru-RU" b="1" dirty="0" smtClean="0"/>
            <a:t>позволяет оперативно реагировать на изменения погодных условий</a:t>
          </a:r>
          <a:endParaRPr lang="ru-RU" dirty="0"/>
        </a:p>
      </dgm:t>
    </dgm:pt>
    <dgm:pt modelId="{1EFED4F8-138D-4746-B4B3-10F808A4DDD7}" type="parTrans" cxnId="{7E2086F4-2D0E-49FA-8CF9-44375050DF55}">
      <dgm:prSet/>
      <dgm:spPr/>
      <dgm:t>
        <a:bodyPr/>
        <a:lstStyle/>
        <a:p>
          <a:endParaRPr lang="ru-RU"/>
        </a:p>
      </dgm:t>
    </dgm:pt>
    <dgm:pt modelId="{8B0A4DE2-2E77-46BE-BDC7-56730869E333}" type="sibTrans" cxnId="{7E2086F4-2D0E-49FA-8CF9-44375050DF55}">
      <dgm:prSet/>
      <dgm:spPr/>
      <dgm:t>
        <a:bodyPr/>
        <a:lstStyle/>
        <a:p>
          <a:endParaRPr lang="ru-RU"/>
        </a:p>
      </dgm:t>
    </dgm:pt>
    <dgm:pt modelId="{93A2382A-DF28-4D69-8FF4-D3E7B412F06D}">
      <dgm:prSet phldrT="[Текст]" phldr="1"/>
      <dgm:spPr/>
      <dgm:t>
        <a:bodyPr/>
        <a:lstStyle/>
        <a:p>
          <a:endParaRPr lang="ru-RU"/>
        </a:p>
      </dgm:t>
    </dgm:pt>
    <dgm:pt modelId="{E5086C46-367E-4841-A55C-F393E353083B}" type="parTrans" cxnId="{31AA56E5-F0D4-41CA-A2D0-D843925F80CC}">
      <dgm:prSet/>
      <dgm:spPr/>
      <dgm:t>
        <a:bodyPr/>
        <a:lstStyle/>
        <a:p>
          <a:endParaRPr lang="ru-RU"/>
        </a:p>
      </dgm:t>
    </dgm:pt>
    <dgm:pt modelId="{5D0CA422-0116-42F2-8686-85BCF7030AC7}" type="sibTrans" cxnId="{31AA56E5-F0D4-41CA-A2D0-D843925F80CC}">
      <dgm:prSet/>
      <dgm:spPr/>
      <dgm:t>
        <a:bodyPr/>
        <a:lstStyle/>
        <a:p>
          <a:endParaRPr lang="ru-RU"/>
        </a:p>
      </dgm:t>
    </dgm:pt>
    <dgm:pt modelId="{C34BF679-9006-4B8E-BDF5-B5736E19A5E3}">
      <dgm:prSet phldrT="[Текст]"/>
      <dgm:spPr/>
      <dgm:t>
        <a:bodyPr/>
        <a:lstStyle/>
        <a:p>
          <a:r>
            <a:rPr lang="ru-RU" b="1" dirty="0" smtClean="0"/>
            <a:t>принимать срочные меры по снижению их негативного влияния на урожай сельскохозяйственных культур и, тем самым, росту устойчивости сельскохозяйственного производства к изменениям климата</a:t>
          </a:r>
          <a:endParaRPr lang="ru-RU" dirty="0"/>
        </a:p>
      </dgm:t>
    </dgm:pt>
    <dgm:pt modelId="{50C6F18F-8C72-42AD-812C-89A4943B0F19}" type="parTrans" cxnId="{4BE9ABAF-CB9D-49DD-A5DA-8E4A0231504D}">
      <dgm:prSet/>
      <dgm:spPr/>
      <dgm:t>
        <a:bodyPr/>
        <a:lstStyle/>
        <a:p>
          <a:endParaRPr lang="ru-RU"/>
        </a:p>
      </dgm:t>
    </dgm:pt>
    <dgm:pt modelId="{9499A7E8-A756-4104-9BBB-09BACF4BC96D}" type="sibTrans" cxnId="{4BE9ABAF-CB9D-49DD-A5DA-8E4A0231504D}">
      <dgm:prSet/>
      <dgm:spPr/>
      <dgm:t>
        <a:bodyPr/>
        <a:lstStyle/>
        <a:p>
          <a:endParaRPr lang="ru-RU"/>
        </a:p>
      </dgm:t>
    </dgm:pt>
    <dgm:pt modelId="{B87501E3-72CF-4595-AD8A-16BD1D224DFF}" type="pres">
      <dgm:prSet presAssocID="{AECCD9E0-9AFB-4F70-A5D2-0AC820999BF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07ADFC-15C2-477C-B180-2B8E95E847BC}" type="pres">
      <dgm:prSet presAssocID="{850E8A4C-A71B-44BE-AB9A-360AC1172F91}" presName="composite" presStyleCnt="0"/>
      <dgm:spPr/>
    </dgm:pt>
    <dgm:pt modelId="{6459220D-82AE-472F-A8AF-7E0811502C37}" type="pres">
      <dgm:prSet presAssocID="{850E8A4C-A71B-44BE-AB9A-360AC1172F9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0636B-2D5F-4F7B-9652-997A56B599DD}" type="pres">
      <dgm:prSet presAssocID="{850E8A4C-A71B-44BE-AB9A-360AC1172F9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395BD-FB70-4112-8305-7192B9DDEB82}" type="pres">
      <dgm:prSet presAssocID="{DA586440-E6B9-488A-AB2E-8786FEC7649B}" presName="sp" presStyleCnt="0"/>
      <dgm:spPr/>
    </dgm:pt>
    <dgm:pt modelId="{76CD3906-593A-4D8F-91EC-A986E14BD1B5}" type="pres">
      <dgm:prSet presAssocID="{D511A3C1-71D2-4A08-9852-9AD4B7ADD36C}" presName="composite" presStyleCnt="0"/>
      <dgm:spPr/>
    </dgm:pt>
    <dgm:pt modelId="{4D65FAF5-6786-4288-8824-3C53CB085616}" type="pres">
      <dgm:prSet presAssocID="{D511A3C1-71D2-4A08-9852-9AD4B7ADD36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0DA80-4213-4B90-A469-B17948C37CAF}" type="pres">
      <dgm:prSet presAssocID="{D511A3C1-71D2-4A08-9852-9AD4B7ADD36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5C22-8E36-424D-9F84-3BA8959541AE}" type="pres">
      <dgm:prSet presAssocID="{2E3E3603-FBEC-43F6-80E1-0293A09DC44F}" presName="sp" presStyleCnt="0"/>
      <dgm:spPr/>
    </dgm:pt>
    <dgm:pt modelId="{031BBDE5-EBE7-404B-8DCE-FE91E6853F11}" type="pres">
      <dgm:prSet presAssocID="{93A2382A-DF28-4D69-8FF4-D3E7B412F06D}" presName="composite" presStyleCnt="0"/>
      <dgm:spPr/>
    </dgm:pt>
    <dgm:pt modelId="{C005AC0D-E6F9-4D05-9BE1-F8F99CC90FA5}" type="pres">
      <dgm:prSet presAssocID="{93A2382A-DF28-4D69-8FF4-D3E7B412F06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42302-32D3-4D21-BA52-DE9AA41683BE}" type="pres">
      <dgm:prSet presAssocID="{93A2382A-DF28-4D69-8FF4-D3E7B412F06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AA56E5-F0D4-41CA-A2D0-D843925F80CC}" srcId="{AECCD9E0-9AFB-4F70-A5D2-0AC820999BF8}" destId="{93A2382A-DF28-4D69-8FF4-D3E7B412F06D}" srcOrd="2" destOrd="0" parTransId="{E5086C46-367E-4841-A55C-F393E353083B}" sibTransId="{5D0CA422-0116-42F2-8686-85BCF7030AC7}"/>
    <dgm:cxn modelId="{C7160336-87CD-4CF6-A3D4-6679FB483E42}" type="presOf" srcId="{850E8A4C-A71B-44BE-AB9A-360AC1172F91}" destId="{6459220D-82AE-472F-A8AF-7E0811502C37}" srcOrd="0" destOrd="0" presId="urn:microsoft.com/office/officeart/2005/8/layout/chevron2"/>
    <dgm:cxn modelId="{DF9A6833-6167-470A-A314-D888A82A77E5}" type="presOf" srcId="{93A2382A-DF28-4D69-8FF4-D3E7B412F06D}" destId="{C005AC0D-E6F9-4D05-9BE1-F8F99CC90FA5}" srcOrd="0" destOrd="0" presId="urn:microsoft.com/office/officeart/2005/8/layout/chevron2"/>
    <dgm:cxn modelId="{4DC673ED-8840-459A-A212-CF9DEFB16A09}" srcId="{AECCD9E0-9AFB-4F70-A5D2-0AC820999BF8}" destId="{D511A3C1-71D2-4A08-9852-9AD4B7ADD36C}" srcOrd="1" destOrd="0" parTransId="{A07CBAD3-9B6B-4076-8B29-2DAB261D8EC7}" sibTransId="{2E3E3603-FBEC-43F6-80E1-0293A09DC44F}"/>
    <dgm:cxn modelId="{4FD6D7B0-9798-475C-8878-D8513017C27A}" type="presOf" srcId="{AECCD9E0-9AFB-4F70-A5D2-0AC820999BF8}" destId="{B87501E3-72CF-4595-AD8A-16BD1D224DFF}" srcOrd="0" destOrd="0" presId="urn:microsoft.com/office/officeart/2005/8/layout/chevron2"/>
    <dgm:cxn modelId="{3AB63D39-49AC-432C-B600-8E600D5B3D7A}" srcId="{850E8A4C-A71B-44BE-AB9A-360AC1172F91}" destId="{F580BBBF-45B3-4AE7-9CB1-29023203E482}" srcOrd="0" destOrd="0" parTransId="{45A1121B-A75F-4BAA-A027-010DF1389C30}" sibTransId="{FC5021E9-0F1F-4EA2-9392-7CCFB97F2EFA}"/>
    <dgm:cxn modelId="{62D63516-CD85-4DB9-B8A5-8D7EC688F407}" type="presOf" srcId="{D511A3C1-71D2-4A08-9852-9AD4B7ADD36C}" destId="{4D65FAF5-6786-4288-8824-3C53CB085616}" srcOrd="0" destOrd="0" presId="urn:microsoft.com/office/officeart/2005/8/layout/chevron2"/>
    <dgm:cxn modelId="{4BE9ABAF-CB9D-49DD-A5DA-8E4A0231504D}" srcId="{93A2382A-DF28-4D69-8FF4-D3E7B412F06D}" destId="{C34BF679-9006-4B8E-BDF5-B5736E19A5E3}" srcOrd="0" destOrd="0" parTransId="{50C6F18F-8C72-42AD-812C-89A4943B0F19}" sibTransId="{9499A7E8-A756-4104-9BBB-09BACF4BC96D}"/>
    <dgm:cxn modelId="{E043B6A1-3051-4899-A98B-0356B27D0BDA}" type="presOf" srcId="{46F0CD69-A7E7-41A6-9692-4DA81FF94C95}" destId="{1780DA80-4213-4B90-A469-B17948C37CAF}" srcOrd="0" destOrd="0" presId="urn:microsoft.com/office/officeart/2005/8/layout/chevron2"/>
    <dgm:cxn modelId="{E3F279E0-C3EC-4717-89FF-139E4AFDC132}" type="presOf" srcId="{F580BBBF-45B3-4AE7-9CB1-29023203E482}" destId="{8910636B-2D5F-4F7B-9652-997A56B599DD}" srcOrd="0" destOrd="0" presId="urn:microsoft.com/office/officeart/2005/8/layout/chevron2"/>
    <dgm:cxn modelId="{D1E9AAD7-F9C8-4C0F-A1C5-717CE1BB05D3}" type="presOf" srcId="{C34BF679-9006-4B8E-BDF5-B5736E19A5E3}" destId="{A0F42302-32D3-4D21-BA52-DE9AA41683BE}" srcOrd="0" destOrd="0" presId="urn:microsoft.com/office/officeart/2005/8/layout/chevron2"/>
    <dgm:cxn modelId="{6194843B-0DC5-4067-81D8-AA7BE20DEFEB}" srcId="{AECCD9E0-9AFB-4F70-A5D2-0AC820999BF8}" destId="{850E8A4C-A71B-44BE-AB9A-360AC1172F91}" srcOrd="0" destOrd="0" parTransId="{304E10AC-3D02-4505-A61A-A46FBD480475}" sibTransId="{DA586440-E6B9-488A-AB2E-8786FEC7649B}"/>
    <dgm:cxn modelId="{7E2086F4-2D0E-49FA-8CF9-44375050DF55}" srcId="{D511A3C1-71D2-4A08-9852-9AD4B7ADD36C}" destId="{46F0CD69-A7E7-41A6-9692-4DA81FF94C95}" srcOrd="0" destOrd="0" parTransId="{1EFED4F8-138D-4746-B4B3-10F808A4DDD7}" sibTransId="{8B0A4DE2-2E77-46BE-BDC7-56730869E333}"/>
    <dgm:cxn modelId="{69CBFFCF-122B-478C-86E1-C7BF54A288D2}" type="presParOf" srcId="{B87501E3-72CF-4595-AD8A-16BD1D224DFF}" destId="{8407ADFC-15C2-477C-B180-2B8E95E847BC}" srcOrd="0" destOrd="0" presId="urn:microsoft.com/office/officeart/2005/8/layout/chevron2"/>
    <dgm:cxn modelId="{708FE687-5E45-4256-A2E5-DC8F626334DF}" type="presParOf" srcId="{8407ADFC-15C2-477C-B180-2B8E95E847BC}" destId="{6459220D-82AE-472F-A8AF-7E0811502C37}" srcOrd="0" destOrd="0" presId="urn:microsoft.com/office/officeart/2005/8/layout/chevron2"/>
    <dgm:cxn modelId="{FF5324E1-B4D0-4898-B932-18EC445B65E8}" type="presParOf" srcId="{8407ADFC-15C2-477C-B180-2B8E95E847BC}" destId="{8910636B-2D5F-4F7B-9652-997A56B599DD}" srcOrd="1" destOrd="0" presId="urn:microsoft.com/office/officeart/2005/8/layout/chevron2"/>
    <dgm:cxn modelId="{1F6255F2-3F72-45E1-A8B9-3B2DCFD3ABF3}" type="presParOf" srcId="{B87501E3-72CF-4595-AD8A-16BD1D224DFF}" destId="{810395BD-FB70-4112-8305-7192B9DDEB82}" srcOrd="1" destOrd="0" presId="urn:microsoft.com/office/officeart/2005/8/layout/chevron2"/>
    <dgm:cxn modelId="{EBC300E3-F5D9-42A2-9A35-52B6C85125BF}" type="presParOf" srcId="{B87501E3-72CF-4595-AD8A-16BD1D224DFF}" destId="{76CD3906-593A-4D8F-91EC-A986E14BD1B5}" srcOrd="2" destOrd="0" presId="urn:microsoft.com/office/officeart/2005/8/layout/chevron2"/>
    <dgm:cxn modelId="{7B722DBA-40E2-4F8E-BE1C-53E8A4EAB6F0}" type="presParOf" srcId="{76CD3906-593A-4D8F-91EC-A986E14BD1B5}" destId="{4D65FAF5-6786-4288-8824-3C53CB085616}" srcOrd="0" destOrd="0" presId="urn:microsoft.com/office/officeart/2005/8/layout/chevron2"/>
    <dgm:cxn modelId="{D2911F34-5882-41EE-8D73-25D8ED94DA30}" type="presParOf" srcId="{76CD3906-593A-4D8F-91EC-A986E14BD1B5}" destId="{1780DA80-4213-4B90-A469-B17948C37CAF}" srcOrd="1" destOrd="0" presId="urn:microsoft.com/office/officeart/2005/8/layout/chevron2"/>
    <dgm:cxn modelId="{BAA53C4E-2C65-493C-934F-E450E8650EBF}" type="presParOf" srcId="{B87501E3-72CF-4595-AD8A-16BD1D224DFF}" destId="{70CA5C22-8E36-424D-9F84-3BA8959541AE}" srcOrd="3" destOrd="0" presId="urn:microsoft.com/office/officeart/2005/8/layout/chevron2"/>
    <dgm:cxn modelId="{21FEA3FC-C799-4D69-8417-E6B385B8FFB4}" type="presParOf" srcId="{B87501E3-72CF-4595-AD8A-16BD1D224DFF}" destId="{031BBDE5-EBE7-404B-8DCE-FE91E6853F11}" srcOrd="4" destOrd="0" presId="urn:microsoft.com/office/officeart/2005/8/layout/chevron2"/>
    <dgm:cxn modelId="{9BC1FDDC-4A5A-4FCE-8045-EB9386BDFF1D}" type="presParOf" srcId="{031BBDE5-EBE7-404B-8DCE-FE91E6853F11}" destId="{C005AC0D-E6F9-4D05-9BE1-F8F99CC90FA5}" srcOrd="0" destOrd="0" presId="urn:microsoft.com/office/officeart/2005/8/layout/chevron2"/>
    <dgm:cxn modelId="{612390F5-3EB1-4BAC-8A4D-1D9A337A2E52}" type="presParOf" srcId="{031BBDE5-EBE7-404B-8DCE-FE91E6853F11}" destId="{A0F42302-32D3-4D21-BA52-DE9AA41683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AEAFE3-93DF-46B2-83ED-F81271A980E0}" type="doc">
      <dgm:prSet loTypeId="urn:microsoft.com/office/officeart/2005/8/layout/equation2" loCatId="process" qsTypeId="urn:microsoft.com/office/officeart/2005/8/quickstyle/simple1" qsCatId="simple" csTypeId="urn:microsoft.com/office/officeart/2005/8/colors/colorful2" csCatId="colorful" phldr="1"/>
      <dgm:spPr/>
    </dgm:pt>
    <dgm:pt modelId="{31244B8A-0A95-43A4-9DED-42BB1BE3D8D9}">
      <dgm:prSet phldrT="[Текст]"/>
      <dgm:spPr/>
      <dgm:t>
        <a:bodyPr/>
        <a:lstStyle/>
        <a:p>
          <a:r>
            <a:rPr lang="ru-RU" smtClean="0"/>
            <a:t>Разъяснение условий </a:t>
          </a:r>
          <a:r>
            <a:rPr lang="ru-RU" dirty="0" smtClean="0"/>
            <a:t>страхования страховщиком</a:t>
          </a:r>
          <a:endParaRPr lang="ru-RU" dirty="0"/>
        </a:p>
      </dgm:t>
    </dgm:pt>
    <dgm:pt modelId="{85B6C655-D461-41AC-88E4-E2EF0ADD217E}" type="parTrans" cxnId="{72B7611B-F15F-4B80-AD16-A799F6AAC2E0}">
      <dgm:prSet/>
      <dgm:spPr/>
      <dgm:t>
        <a:bodyPr/>
        <a:lstStyle/>
        <a:p>
          <a:endParaRPr lang="ru-RU"/>
        </a:p>
      </dgm:t>
    </dgm:pt>
    <dgm:pt modelId="{460EE30A-5DBD-42B7-BA99-FC6E9A824C5E}" type="sibTrans" cxnId="{72B7611B-F15F-4B80-AD16-A799F6AAC2E0}">
      <dgm:prSet/>
      <dgm:spPr/>
      <dgm:t>
        <a:bodyPr/>
        <a:lstStyle/>
        <a:p>
          <a:endParaRPr lang="ru-RU"/>
        </a:p>
      </dgm:t>
    </dgm:pt>
    <dgm:pt modelId="{95A1F6D9-4561-4809-A1C5-EE429267BC28}">
      <dgm:prSet phldrT="[Текст]"/>
      <dgm:spPr/>
      <dgm:t>
        <a:bodyPr/>
        <a:lstStyle/>
        <a:p>
          <a:r>
            <a:rPr lang="ru-RU" dirty="0" smtClean="0"/>
            <a:t>Использование космического мониторинга</a:t>
          </a:r>
          <a:endParaRPr lang="ru-RU" dirty="0"/>
        </a:p>
      </dgm:t>
    </dgm:pt>
    <dgm:pt modelId="{5FE09367-72EB-4362-B99A-CC39612E5102}" type="parTrans" cxnId="{1529AE60-569E-4382-A5C2-7A774C054362}">
      <dgm:prSet/>
      <dgm:spPr/>
      <dgm:t>
        <a:bodyPr/>
        <a:lstStyle/>
        <a:p>
          <a:endParaRPr lang="ru-RU"/>
        </a:p>
      </dgm:t>
    </dgm:pt>
    <dgm:pt modelId="{F304DCCE-2F4E-4756-B39F-FF790E1B67AD}" type="sibTrans" cxnId="{1529AE60-569E-4382-A5C2-7A774C054362}">
      <dgm:prSet/>
      <dgm:spPr/>
      <dgm:t>
        <a:bodyPr/>
        <a:lstStyle/>
        <a:p>
          <a:endParaRPr lang="ru-RU"/>
        </a:p>
      </dgm:t>
    </dgm:pt>
    <dgm:pt modelId="{5C466EC0-5517-462A-8266-A759AD1D25B2}">
      <dgm:prSet phldrT="[Текст]"/>
      <dgm:spPr/>
      <dgm:t>
        <a:bodyPr/>
        <a:lstStyle/>
        <a:p>
          <a:r>
            <a:rPr lang="ru-RU" dirty="0" smtClean="0"/>
            <a:t>Минимизация  споров</a:t>
          </a:r>
          <a:endParaRPr lang="ru-RU" dirty="0"/>
        </a:p>
      </dgm:t>
    </dgm:pt>
    <dgm:pt modelId="{BA1F4F27-B5F7-4AF3-9EAF-D62C900534AB}" type="parTrans" cxnId="{62CA8B97-9367-4288-8B7F-717C48619ED2}">
      <dgm:prSet/>
      <dgm:spPr/>
      <dgm:t>
        <a:bodyPr/>
        <a:lstStyle/>
        <a:p>
          <a:endParaRPr lang="ru-RU"/>
        </a:p>
      </dgm:t>
    </dgm:pt>
    <dgm:pt modelId="{473784A8-EF46-48CF-981C-EA454470EA14}" type="sibTrans" cxnId="{62CA8B97-9367-4288-8B7F-717C48619ED2}">
      <dgm:prSet/>
      <dgm:spPr/>
      <dgm:t>
        <a:bodyPr/>
        <a:lstStyle/>
        <a:p>
          <a:endParaRPr lang="ru-RU"/>
        </a:p>
      </dgm:t>
    </dgm:pt>
    <dgm:pt modelId="{AD01A839-1AB7-464E-B0B1-900A6E3A5C98}">
      <dgm:prSet phldrT="[Текст]"/>
      <dgm:spPr/>
      <dgm:t>
        <a:bodyPr/>
        <a:lstStyle/>
        <a:p>
          <a:r>
            <a:rPr lang="ru-RU" dirty="0" smtClean="0"/>
            <a:t>Добросовестное выполнение обязанностей по договору страхователем </a:t>
          </a:r>
          <a:endParaRPr lang="ru-RU" dirty="0"/>
        </a:p>
      </dgm:t>
    </dgm:pt>
    <dgm:pt modelId="{2DA350C5-7DF9-4C54-8984-D36674A2D493}" type="parTrans" cxnId="{FA0EBA45-143C-43C7-87C7-CE84007F6F38}">
      <dgm:prSet/>
      <dgm:spPr/>
      <dgm:t>
        <a:bodyPr/>
        <a:lstStyle/>
        <a:p>
          <a:endParaRPr lang="ru-RU"/>
        </a:p>
      </dgm:t>
    </dgm:pt>
    <dgm:pt modelId="{CFC0FF19-9C95-454D-B2F9-EB6B93727AE2}" type="sibTrans" cxnId="{FA0EBA45-143C-43C7-87C7-CE84007F6F38}">
      <dgm:prSet/>
      <dgm:spPr/>
      <dgm:t>
        <a:bodyPr/>
        <a:lstStyle/>
        <a:p>
          <a:endParaRPr lang="ru-RU"/>
        </a:p>
      </dgm:t>
    </dgm:pt>
    <dgm:pt modelId="{16113C6F-03E5-43FE-AEB7-4906690882AB}" type="pres">
      <dgm:prSet presAssocID="{B2AEAFE3-93DF-46B2-83ED-F81271A980E0}" presName="Name0" presStyleCnt="0">
        <dgm:presLayoutVars>
          <dgm:dir/>
          <dgm:resizeHandles val="exact"/>
        </dgm:presLayoutVars>
      </dgm:prSet>
      <dgm:spPr/>
    </dgm:pt>
    <dgm:pt modelId="{91C1D46C-2F96-4C22-9C19-586F641CB214}" type="pres">
      <dgm:prSet presAssocID="{B2AEAFE3-93DF-46B2-83ED-F81271A980E0}" presName="vNodes" presStyleCnt="0"/>
      <dgm:spPr/>
    </dgm:pt>
    <dgm:pt modelId="{596D47FC-7327-4927-962B-89484FCDBE63}" type="pres">
      <dgm:prSet presAssocID="{31244B8A-0A95-43A4-9DED-42BB1BE3D8D9}" presName="node" presStyleLbl="node1" presStyleIdx="0" presStyleCnt="4" custScaleX="123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8AA8C-B16D-49F5-925D-64A489C66487}" type="pres">
      <dgm:prSet presAssocID="{460EE30A-5DBD-42B7-BA99-FC6E9A824C5E}" presName="spacerT" presStyleCnt="0"/>
      <dgm:spPr/>
    </dgm:pt>
    <dgm:pt modelId="{574848B2-7F5D-4DBA-93C0-F91EF7795EE4}" type="pres">
      <dgm:prSet presAssocID="{460EE30A-5DBD-42B7-BA99-FC6E9A824C5E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D90210A-FD5D-4378-A142-09FD690A0934}" type="pres">
      <dgm:prSet presAssocID="{460EE30A-5DBD-42B7-BA99-FC6E9A824C5E}" presName="spacerB" presStyleCnt="0"/>
      <dgm:spPr/>
    </dgm:pt>
    <dgm:pt modelId="{CA34FABD-5F2A-4602-86FD-7D66950A31DB}" type="pres">
      <dgm:prSet presAssocID="{AD01A839-1AB7-464E-B0B1-900A6E3A5C98}" presName="node" presStyleLbl="node1" presStyleIdx="1" presStyleCnt="4" custScaleX="123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38AF0-405D-46F7-A56D-1D2264FEEACB}" type="pres">
      <dgm:prSet presAssocID="{CFC0FF19-9C95-454D-B2F9-EB6B93727AE2}" presName="spacerT" presStyleCnt="0"/>
      <dgm:spPr/>
    </dgm:pt>
    <dgm:pt modelId="{B224F2C2-392E-4DC8-985C-BB340F266287}" type="pres">
      <dgm:prSet presAssocID="{CFC0FF19-9C95-454D-B2F9-EB6B93727AE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5E3C82F-D27D-4E45-BF9A-802493288907}" type="pres">
      <dgm:prSet presAssocID="{CFC0FF19-9C95-454D-B2F9-EB6B93727AE2}" presName="spacerB" presStyleCnt="0"/>
      <dgm:spPr/>
    </dgm:pt>
    <dgm:pt modelId="{A0C80E68-6886-459B-B851-01876206A83C}" type="pres">
      <dgm:prSet presAssocID="{95A1F6D9-4561-4809-A1C5-EE429267BC28}" presName="node" presStyleLbl="node1" presStyleIdx="2" presStyleCnt="4" custScaleX="123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3FEF2-4555-41C7-B695-30DD2F1EC9C8}" type="pres">
      <dgm:prSet presAssocID="{B2AEAFE3-93DF-46B2-83ED-F81271A980E0}" presName="sibTransLast" presStyleLbl="sibTrans2D1" presStyleIdx="2" presStyleCnt="3"/>
      <dgm:spPr/>
      <dgm:t>
        <a:bodyPr/>
        <a:lstStyle/>
        <a:p>
          <a:endParaRPr lang="ru-RU"/>
        </a:p>
      </dgm:t>
    </dgm:pt>
    <dgm:pt modelId="{030FB784-7674-45DF-9168-DB318F432881}" type="pres">
      <dgm:prSet presAssocID="{B2AEAFE3-93DF-46B2-83ED-F81271A980E0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7379B4F-C9B6-474B-9A1E-82E78433ADEB}" type="pres">
      <dgm:prSet presAssocID="{B2AEAFE3-93DF-46B2-83ED-F81271A980E0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CA8B97-9367-4288-8B7F-717C48619ED2}" srcId="{B2AEAFE3-93DF-46B2-83ED-F81271A980E0}" destId="{5C466EC0-5517-462A-8266-A759AD1D25B2}" srcOrd="3" destOrd="0" parTransId="{BA1F4F27-B5F7-4AF3-9EAF-D62C900534AB}" sibTransId="{473784A8-EF46-48CF-981C-EA454470EA14}"/>
    <dgm:cxn modelId="{1529AE60-569E-4382-A5C2-7A774C054362}" srcId="{B2AEAFE3-93DF-46B2-83ED-F81271A980E0}" destId="{95A1F6D9-4561-4809-A1C5-EE429267BC28}" srcOrd="2" destOrd="0" parTransId="{5FE09367-72EB-4362-B99A-CC39612E5102}" sibTransId="{F304DCCE-2F4E-4756-B39F-FF790E1B67AD}"/>
    <dgm:cxn modelId="{2119890E-8506-4ABD-9E3E-E3DF43015E8F}" type="presOf" srcId="{CFC0FF19-9C95-454D-B2F9-EB6B93727AE2}" destId="{B224F2C2-392E-4DC8-985C-BB340F266287}" srcOrd="0" destOrd="0" presId="urn:microsoft.com/office/officeart/2005/8/layout/equation2"/>
    <dgm:cxn modelId="{C2613D63-66A6-4713-B820-9B52236298EA}" type="presOf" srcId="{5C466EC0-5517-462A-8266-A759AD1D25B2}" destId="{07379B4F-C9B6-474B-9A1E-82E78433ADEB}" srcOrd="0" destOrd="0" presId="urn:microsoft.com/office/officeart/2005/8/layout/equation2"/>
    <dgm:cxn modelId="{8FB3FC88-4AD8-4C1B-9B01-CFA95468D436}" type="presOf" srcId="{31244B8A-0A95-43A4-9DED-42BB1BE3D8D9}" destId="{596D47FC-7327-4927-962B-89484FCDBE63}" srcOrd="0" destOrd="0" presId="urn:microsoft.com/office/officeart/2005/8/layout/equation2"/>
    <dgm:cxn modelId="{C5243855-CB6F-47AD-9951-2867137F08BD}" type="presOf" srcId="{F304DCCE-2F4E-4756-B39F-FF790E1B67AD}" destId="{4173FEF2-4555-41C7-B695-30DD2F1EC9C8}" srcOrd="0" destOrd="0" presId="urn:microsoft.com/office/officeart/2005/8/layout/equation2"/>
    <dgm:cxn modelId="{FA0EBA45-143C-43C7-87C7-CE84007F6F38}" srcId="{B2AEAFE3-93DF-46B2-83ED-F81271A980E0}" destId="{AD01A839-1AB7-464E-B0B1-900A6E3A5C98}" srcOrd="1" destOrd="0" parTransId="{2DA350C5-7DF9-4C54-8984-D36674A2D493}" sibTransId="{CFC0FF19-9C95-454D-B2F9-EB6B93727AE2}"/>
    <dgm:cxn modelId="{431F44E2-D874-4EEB-84B2-95C3BC31C119}" type="presOf" srcId="{B2AEAFE3-93DF-46B2-83ED-F81271A980E0}" destId="{16113C6F-03E5-43FE-AEB7-4906690882AB}" srcOrd="0" destOrd="0" presId="urn:microsoft.com/office/officeart/2005/8/layout/equation2"/>
    <dgm:cxn modelId="{45E2912E-1203-469B-AF62-29CE7C1D2547}" type="presOf" srcId="{F304DCCE-2F4E-4756-B39F-FF790E1B67AD}" destId="{030FB784-7674-45DF-9168-DB318F432881}" srcOrd="1" destOrd="0" presId="urn:microsoft.com/office/officeart/2005/8/layout/equation2"/>
    <dgm:cxn modelId="{821B8327-50A7-4386-8D86-E932DD25C390}" type="presOf" srcId="{95A1F6D9-4561-4809-A1C5-EE429267BC28}" destId="{A0C80E68-6886-459B-B851-01876206A83C}" srcOrd="0" destOrd="0" presId="urn:microsoft.com/office/officeart/2005/8/layout/equation2"/>
    <dgm:cxn modelId="{72B7611B-F15F-4B80-AD16-A799F6AAC2E0}" srcId="{B2AEAFE3-93DF-46B2-83ED-F81271A980E0}" destId="{31244B8A-0A95-43A4-9DED-42BB1BE3D8D9}" srcOrd="0" destOrd="0" parTransId="{85B6C655-D461-41AC-88E4-E2EF0ADD217E}" sibTransId="{460EE30A-5DBD-42B7-BA99-FC6E9A824C5E}"/>
    <dgm:cxn modelId="{3D5A3619-BC2F-4C17-B8FC-F4BDBE8DA7F9}" type="presOf" srcId="{460EE30A-5DBD-42B7-BA99-FC6E9A824C5E}" destId="{574848B2-7F5D-4DBA-93C0-F91EF7795EE4}" srcOrd="0" destOrd="0" presId="urn:microsoft.com/office/officeart/2005/8/layout/equation2"/>
    <dgm:cxn modelId="{D4E7DDB5-0E08-4EA4-80E5-810AA4DCE8FA}" type="presOf" srcId="{AD01A839-1AB7-464E-B0B1-900A6E3A5C98}" destId="{CA34FABD-5F2A-4602-86FD-7D66950A31DB}" srcOrd="0" destOrd="0" presId="urn:microsoft.com/office/officeart/2005/8/layout/equation2"/>
    <dgm:cxn modelId="{84A681D0-7B70-4056-BE55-B947A90C3926}" type="presParOf" srcId="{16113C6F-03E5-43FE-AEB7-4906690882AB}" destId="{91C1D46C-2F96-4C22-9C19-586F641CB214}" srcOrd="0" destOrd="0" presId="urn:microsoft.com/office/officeart/2005/8/layout/equation2"/>
    <dgm:cxn modelId="{DBA64C4D-F7B5-4647-A78A-4B6053B04489}" type="presParOf" srcId="{91C1D46C-2F96-4C22-9C19-586F641CB214}" destId="{596D47FC-7327-4927-962B-89484FCDBE63}" srcOrd="0" destOrd="0" presId="urn:microsoft.com/office/officeart/2005/8/layout/equation2"/>
    <dgm:cxn modelId="{CB9D5280-46F8-434A-A881-7FDDC92375FE}" type="presParOf" srcId="{91C1D46C-2F96-4C22-9C19-586F641CB214}" destId="{7FC8AA8C-B16D-49F5-925D-64A489C66487}" srcOrd="1" destOrd="0" presId="urn:microsoft.com/office/officeart/2005/8/layout/equation2"/>
    <dgm:cxn modelId="{4675D93F-5870-48C1-B6E1-919410E6DAE3}" type="presParOf" srcId="{91C1D46C-2F96-4C22-9C19-586F641CB214}" destId="{574848B2-7F5D-4DBA-93C0-F91EF7795EE4}" srcOrd="2" destOrd="0" presId="urn:microsoft.com/office/officeart/2005/8/layout/equation2"/>
    <dgm:cxn modelId="{05D77FAE-B809-4749-98AA-CA8842AB55EF}" type="presParOf" srcId="{91C1D46C-2F96-4C22-9C19-586F641CB214}" destId="{ED90210A-FD5D-4378-A142-09FD690A0934}" srcOrd="3" destOrd="0" presId="urn:microsoft.com/office/officeart/2005/8/layout/equation2"/>
    <dgm:cxn modelId="{777566E3-AA80-48DD-8129-9D0CCAF8F4D5}" type="presParOf" srcId="{91C1D46C-2F96-4C22-9C19-586F641CB214}" destId="{CA34FABD-5F2A-4602-86FD-7D66950A31DB}" srcOrd="4" destOrd="0" presId="urn:microsoft.com/office/officeart/2005/8/layout/equation2"/>
    <dgm:cxn modelId="{B98D3C7F-AF76-41BA-9664-E43DF4836B44}" type="presParOf" srcId="{91C1D46C-2F96-4C22-9C19-586F641CB214}" destId="{D7F38AF0-405D-46F7-A56D-1D2264FEEACB}" srcOrd="5" destOrd="0" presId="urn:microsoft.com/office/officeart/2005/8/layout/equation2"/>
    <dgm:cxn modelId="{7D5EFA97-9C16-4108-AE8A-70D155237F85}" type="presParOf" srcId="{91C1D46C-2F96-4C22-9C19-586F641CB214}" destId="{B224F2C2-392E-4DC8-985C-BB340F266287}" srcOrd="6" destOrd="0" presId="urn:microsoft.com/office/officeart/2005/8/layout/equation2"/>
    <dgm:cxn modelId="{D8AD37A1-7DA2-421A-AE81-A37C4117E334}" type="presParOf" srcId="{91C1D46C-2F96-4C22-9C19-586F641CB214}" destId="{E5E3C82F-D27D-4E45-BF9A-802493288907}" srcOrd="7" destOrd="0" presId="urn:microsoft.com/office/officeart/2005/8/layout/equation2"/>
    <dgm:cxn modelId="{3C9FB0F4-6887-405E-84AC-28F2FCD116CA}" type="presParOf" srcId="{91C1D46C-2F96-4C22-9C19-586F641CB214}" destId="{A0C80E68-6886-459B-B851-01876206A83C}" srcOrd="8" destOrd="0" presId="urn:microsoft.com/office/officeart/2005/8/layout/equation2"/>
    <dgm:cxn modelId="{8A526404-D2ED-4AA7-BFE5-51AFF77070D1}" type="presParOf" srcId="{16113C6F-03E5-43FE-AEB7-4906690882AB}" destId="{4173FEF2-4555-41C7-B695-30DD2F1EC9C8}" srcOrd="1" destOrd="0" presId="urn:microsoft.com/office/officeart/2005/8/layout/equation2"/>
    <dgm:cxn modelId="{9B0CD713-8ED8-4F46-AF19-BE2E558E13CF}" type="presParOf" srcId="{4173FEF2-4555-41C7-B695-30DD2F1EC9C8}" destId="{030FB784-7674-45DF-9168-DB318F432881}" srcOrd="0" destOrd="0" presId="urn:microsoft.com/office/officeart/2005/8/layout/equation2"/>
    <dgm:cxn modelId="{15E34A77-0794-4EE7-8D32-8D06EC7CD9C5}" type="presParOf" srcId="{16113C6F-03E5-43FE-AEB7-4906690882AB}" destId="{07379B4F-C9B6-474B-9A1E-82E78433ADE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FF528-8AA7-4510-8127-53AC8666E735}">
      <dsp:nvSpPr>
        <dsp:cNvPr id="0" name=""/>
        <dsp:cNvSpPr/>
      </dsp:nvSpPr>
      <dsp:spPr>
        <a:xfrm>
          <a:off x="0" y="1652"/>
          <a:ext cx="7239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38E42-E76D-4865-9DF5-90DB4DAFEC45}">
      <dsp:nvSpPr>
        <dsp:cNvPr id="0" name=""/>
        <dsp:cNvSpPr/>
      </dsp:nvSpPr>
      <dsp:spPr>
        <a:xfrm flipH="1">
          <a:off x="0" y="1652"/>
          <a:ext cx="521497" cy="338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С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о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г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л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с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о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в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а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н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solidFill>
                <a:srgbClr val="FF0000"/>
              </a:solidFill>
            </a:rPr>
            <a:t>о</a:t>
          </a:r>
          <a:endParaRPr lang="ru-RU" sz="2200" b="1" kern="1200" dirty="0">
            <a:solidFill>
              <a:srgbClr val="FF0000"/>
            </a:solidFill>
          </a:endParaRPr>
        </a:p>
      </dsp:txBody>
      <dsp:txXfrm>
        <a:off x="0" y="1652"/>
        <a:ext cx="521497" cy="3381070"/>
      </dsp:txXfrm>
    </dsp:sp>
    <dsp:sp modelId="{A9A20092-5595-4E85-A434-02B5E1B5084E}">
      <dsp:nvSpPr>
        <dsp:cNvPr id="0" name=""/>
        <dsp:cNvSpPr/>
      </dsp:nvSpPr>
      <dsp:spPr>
        <a:xfrm>
          <a:off x="630082" y="54481"/>
          <a:ext cx="5682615" cy="1056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Минсельхоз России </a:t>
          </a:r>
          <a:br>
            <a:rPr lang="ru-RU" sz="2900" kern="1200" dirty="0" smtClean="0"/>
          </a:br>
          <a:r>
            <a:rPr lang="ru-RU" sz="2400" i="1" kern="1200" dirty="0" smtClean="0"/>
            <a:t>(«15» января 2016 г. № ГЕ-17-26/195)</a:t>
          </a:r>
          <a:endParaRPr lang="ru-RU" sz="2400" i="1" kern="1200" dirty="0"/>
        </a:p>
      </dsp:txBody>
      <dsp:txXfrm>
        <a:off x="630082" y="54481"/>
        <a:ext cx="5682615" cy="1056584"/>
      </dsp:txXfrm>
    </dsp:sp>
    <dsp:sp modelId="{15419928-6455-4A0F-8137-09CFE6832054}">
      <dsp:nvSpPr>
        <dsp:cNvPr id="0" name=""/>
        <dsp:cNvSpPr/>
      </dsp:nvSpPr>
      <dsp:spPr>
        <a:xfrm>
          <a:off x="521497" y="1111066"/>
          <a:ext cx="579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BB2F8-3FC4-4B0B-B663-47AA2A6721EC}">
      <dsp:nvSpPr>
        <dsp:cNvPr id="0" name=""/>
        <dsp:cNvSpPr/>
      </dsp:nvSpPr>
      <dsp:spPr>
        <a:xfrm>
          <a:off x="630082" y="1163895"/>
          <a:ext cx="5682615" cy="1056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Минфин России </a:t>
          </a:r>
          <a:br>
            <a:rPr lang="ru-RU" sz="2900" kern="1200" dirty="0" smtClean="0"/>
          </a:br>
          <a:r>
            <a:rPr lang="ru-RU" sz="2400" i="1" kern="1200" dirty="0" smtClean="0"/>
            <a:t>(«20» января 2016 г. № 05-04-12/1654)</a:t>
          </a:r>
          <a:endParaRPr lang="ru-RU" sz="2400" i="1" kern="1200" dirty="0"/>
        </a:p>
      </dsp:txBody>
      <dsp:txXfrm>
        <a:off x="630082" y="1163895"/>
        <a:ext cx="5682615" cy="1056584"/>
      </dsp:txXfrm>
    </dsp:sp>
    <dsp:sp modelId="{B9B67632-3199-431D-901D-B44488B9185B}">
      <dsp:nvSpPr>
        <dsp:cNvPr id="0" name=""/>
        <dsp:cNvSpPr/>
      </dsp:nvSpPr>
      <dsp:spPr>
        <a:xfrm>
          <a:off x="521497" y="2220480"/>
          <a:ext cx="579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FCD52-2E8B-4186-A35F-4736CE1A2F97}">
      <dsp:nvSpPr>
        <dsp:cNvPr id="0" name=""/>
        <dsp:cNvSpPr/>
      </dsp:nvSpPr>
      <dsp:spPr>
        <a:xfrm>
          <a:off x="630082" y="2273309"/>
          <a:ext cx="5682615" cy="1056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Банк России </a:t>
          </a:r>
          <a:br>
            <a:rPr lang="ru-RU" sz="2900" kern="1200" dirty="0" smtClean="0"/>
          </a:br>
          <a:r>
            <a:rPr lang="ru-RU" sz="2400" i="1" kern="1200" dirty="0" smtClean="0"/>
            <a:t>(«21» января 2016 г. № 53-1-1-5/180)</a:t>
          </a:r>
          <a:endParaRPr lang="ru-RU" sz="2400" i="1" kern="1200" dirty="0"/>
        </a:p>
      </dsp:txBody>
      <dsp:txXfrm>
        <a:off x="630082" y="2273309"/>
        <a:ext cx="5682615" cy="1056584"/>
      </dsp:txXfrm>
    </dsp:sp>
    <dsp:sp modelId="{535CECA1-4096-4DD3-BF56-D111084999AC}">
      <dsp:nvSpPr>
        <dsp:cNvPr id="0" name=""/>
        <dsp:cNvSpPr/>
      </dsp:nvSpPr>
      <dsp:spPr>
        <a:xfrm>
          <a:off x="521497" y="3329894"/>
          <a:ext cx="5791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E007C-A93C-4ED8-9C72-6D78518A34F3}">
      <dsp:nvSpPr>
        <dsp:cNvPr id="0" name=""/>
        <dsp:cNvSpPr/>
      </dsp:nvSpPr>
      <dsp:spPr>
        <a:xfrm>
          <a:off x="0" y="4500420"/>
          <a:ext cx="8568953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95BE5-A3B5-451E-84BA-126B94D1E41C}">
      <dsp:nvSpPr>
        <dsp:cNvPr id="0" name=""/>
        <dsp:cNvSpPr/>
      </dsp:nvSpPr>
      <dsp:spPr>
        <a:xfrm>
          <a:off x="0" y="2424156"/>
          <a:ext cx="8568953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55B90-16FA-4711-92A2-C0A3ED6CA7B2}">
      <dsp:nvSpPr>
        <dsp:cNvPr id="0" name=""/>
        <dsp:cNvSpPr/>
      </dsp:nvSpPr>
      <dsp:spPr>
        <a:xfrm>
          <a:off x="0" y="523381"/>
          <a:ext cx="8568953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BF960-B8F3-4DF9-82F3-12852172B3A1}">
      <dsp:nvSpPr>
        <dsp:cNvPr id="0" name=""/>
        <dsp:cNvSpPr/>
      </dsp:nvSpPr>
      <dsp:spPr>
        <a:xfrm>
          <a:off x="2227927" y="2722"/>
          <a:ext cx="6341025" cy="52065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Используются только сорта / гибриды, внесенные в Государственный реестр селекционных достижений?</a:t>
          </a:r>
          <a:endParaRPr lang="ru-RU" sz="1800" b="1" kern="1200" dirty="0"/>
        </a:p>
      </dsp:txBody>
      <dsp:txXfrm>
        <a:off x="2227927" y="2722"/>
        <a:ext cx="6341025" cy="520658"/>
      </dsp:txXfrm>
    </dsp:sp>
    <dsp:sp modelId="{EAADDB38-D017-4C51-95B8-8BA5ED5D27EA}">
      <dsp:nvSpPr>
        <dsp:cNvPr id="0" name=""/>
        <dsp:cNvSpPr/>
      </dsp:nvSpPr>
      <dsp:spPr>
        <a:xfrm>
          <a:off x="0" y="2722"/>
          <a:ext cx="2227927" cy="52065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1.</a:t>
          </a:r>
          <a:endParaRPr lang="ru-RU" sz="2700" kern="1200" dirty="0"/>
        </a:p>
      </dsp:txBody>
      <dsp:txXfrm>
        <a:off x="25421" y="28143"/>
        <a:ext cx="2177085" cy="495237"/>
      </dsp:txXfrm>
    </dsp:sp>
    <dsp:sp modelId="{C18DEC5D-5D17-4832-B99F-7B0E0CB2FDD9}">
      <dsp:nvSpPr>
        <dsp:cNvPr id="0" name=""/>
        <dsp:cNvSpPr/>
      </dsp:nvSpPr>
      <dsp:spPr>
        <a:xfrm>
          <a:off x="0" y="523381"/>
          <a:ext cx="8568953" cy="127565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Согласно 260-ФЗ  страхованию с господдержкой подлежат только сорта, внесенные в Госреестр. </a:t>
          </a:r>
          <a:endParaRPr lang="ru-RU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Согласно п.9.3.1. Правил страхования при определении размера утраты площади, засеянные данными сортами, вычитаются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0" y="523381"/>
        <a:ext cx="8568953" cy="1275657"/>
      </dsp:txXfrm>
    </dsp:sp>
    <dsp:sp modelId="{6329334A-72A6-4109-B7E5-92CBAE4852C0}">
      <dsp:nvSpPr>
        <dsp:cNvPr id="0" name=""/>
        <dsp:cNvSpPr/>
      </dsp:nvSpPr>
      <dsp:spPr>
        <a:xfrm>
          <a:off x="2227927" y="1825071"/>
          <a:ext cx="6341025" cy="67751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Используются только сорта / гибриды, допущенные к использованию (районированные) в регионе страхования</a:t>
          </a:r>
          <a:r>
            <a:rPr lang="ru-RU" sz="1800" kern="1200" dirty="0" smtClean="0"/>
            <a:t>?</a:t>
          </a:r>
          <a:endParaRPr lang="ru-RU" sz="1800" kern="1200" dirty="0"/>
        </a:p>
      </dsp:txBody>
      <dsp:txXfrm>
        <a:off x="2227927" y="1825071"/>
        <a:ext cx="6341025" cy="677511"/>
      </dsp:txXfrm>
    </dsp:sp>
    <dsp:sp modelId="{1B8012F1-6E98-43A4-8CC2-53E05459B4BB}">
      <dsp:nvSpPr>
        <dsp:cNvPr id="0" name=""/>
        <dsp:cNvSpPr/>
      </dsp:nvSpPr>
      <dsp:spPr>
        <a:xfrm>
          <a:off x="0" y="1903498"/>
          <a:ext cx="2227927" cy="52065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2. </a:t>
          </a:r>
          <a:endParaRPr lang="ru-RU" sz="2700" kern="1200" dirty="0"/>
        </a:p>
      </dsp:txBody>
      <dsp:txXfrm>
        <a:off x="25421" y="1928919"/>
        <a:ext cx="2177085" cy="495237"/>
      </dsp:txXfrm>
    </dsp:sp>
    <dsp:sp modelId="{6A66C11E-09F7-4842-8870-FD37134F2D53}">
      <dsp:nvSpPr>
        <dsp:cNvPr id="0" name=""/>
        <dsp:cNvSpPr/>
      </dsp:nvSpPr>
      <dsp:spPr>
        <a:xfrm>
          <a:off x="0" y="2502583"/>
          <a:ext cx="8568953" cy="145114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Использование нерайонированных сортов допускается  260-ФЗ. Однако их использование имеет существенное значение при определении степени  риска, поэтому после составления заявления Страховщик запрашивает документы на семена и на их основании принимает решение о принятии на страхование.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0" y="2502583"/>
        <a:ext cx="8568953" cy="1451146"/>
      </dsp:txXfrm>
    </dsp:sp>
    <dsp:sp modelId="{D057CADB-2201-4155-A9FD-CA3D14AEC9E9}">
      <dsp:nvSpPr>
        <dsp:cNvPr id="0" name=""/>
        <dsp:cNvSpPr/>
      </dsp:nvSpPr>
      <dsp:spPr>
        <a:xfrm>
          <a:off x="2227927" y="3979762"/>
          <a:ext cx="6341025" cy="52065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Вами используется только кондиционные семена / посадочный материал?</a:t>
          </a:r>
          <a:endParaRPr lang="ru-RU" sz="1800" b="1" kern="1200" dirty="0"/>
        </a:p>
      </dsp:txBody>
      <dsp:txXfrm>
        <a:off x="2227927" y="3979762"/>
        <a:ext cx="6341025" cy="520658"/>
      </dsp:txXfrm>
    </dsp:sp>
    <dsp:sp modelId="{E9510C96-8BD3-4C38-A46F-E661B1724752}">
      <dsp:nvSpPr>
        <dsp:cNvPr id="0" name=""/>
        <dsp:cNvSpPr/>
      </dsp:nvSpPr>
      <dsp:spPr>
        <a:xfrm>
          <a:off x="0" y="3979762"/>
          <a:ext cx="2227927" cy="52065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3. </a:t>
          </a:r>
          <a:endParaRPr lang="ru-RU" sz="2700" kern="1200" dirty="0"/>
        </a:p>
      </dsp:txBody>
      <dsp:txXfrm>
        <a:off x="25421" y="4005183"/>
        <a:ext cx="2177085" cy="495237"/>
      </dsp:txXfrm>
    </dsp:sp>
    <dsp:sp modelId="{34BB9207-9E74-45C5-BC08-C51DCC184D06}">
      <dsp:nvSpPr>
        <dsp:cNvPr id="0" name=""/>
        <dsp:cNvSpPr/>
      </dsp:nvSpPr>
      <dsp:spPr>
        <a:xfrm>
          <a:off x="0" y="4500420"/>
          <a:ext cx="8568953" cy="104147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Согласно п.9.3.1. Правил страхования при определении утраты площади, засеянные некондиционными семенами , вычитаются.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0" y="4500420"/>
        <a:ext cx="8568953" cy="1041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55B90-16FA-4711-92A2-C0A3ED6CA7B2}">
      <dsp:nvSpPr>
        <dsp:cNvPr id="0" name=""/>
        <dsp:cNvSpPr/>
      </dsp:nvSpPr>
      <dsp:spPr>
        <a:xfrm>
          <a:off x="0" y="869691"/>
          <a:ext cx="8751167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BF960-B8F3-4DF9-82F3-12852172B3A1}">
      <dsp:nvSpPr>
        <dsp:cNvPr id="0" name=""/>
        <dsp:cNvSpPr/>
      </dsp:nvSpPr>
      <dsp:spPr>
        <a:xfrm>
          <a:off x="2275303" y="29"/>
          <a:ext cx="6475864" cy="86966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b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Определение средней урожайности с/х культур </a:t>
          </a:r>
          <a:endParaRPr lang="ru-RU" sz="2700" b="1" kern="1200" dirty="0"/>
        </a:p>
      </dsp:txBody>
      <dsp:txXfrm>
        <a:off x="2275303" y="29"/>
        <a:ext cx="6475864" cy="869661"/>
      </dsp:txXfrm>
    </dsp:sp>
    <dsp:sp modelId="{EAADDB38-D017-4C51-95B8-8BA5ED5D27EA}">
      <dsp:nvSpPr>
        <dsp:cNvPr id="0" name=""/>
        <dsp:cNvSpPr/>
      </dsp:nvSpPr>
      <dsp:spPr>
        <a:xfrm>
          <a:off x="0" y="29"/>
          <a:ext cx="2275303" cy="86966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4.</a:t>
          </a:r>
          <a:endParaRPr lang="ru-RU" sz="4600" kern="1200" dirty="0"/>
        </a:p>
      </dsp:txBody>
      <dsp:txXfrm>
        <a:off x="42461" y="42490"/>
        <a:ext cx="2190381" cy="827200"/>
      </dsp:txXfrm>
    </dsp:sp>
    <dsp:sp modelId="{C18DEC5D-5D17-4832-B99F-7B0E0CB2FDD9}">
      <dsp:nvSpPr>
        <dsp:cNvPr id="0" name=""/>
        <dsp:cNvSpPr/>
      </dsp:nvSpPr>
      <dsp:spPr>
        <a:xfrm>
          <a:off x="0" y="869691"/>
          <a:ext cx="8751167" cy="4258623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4000" contrast="-19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Средняя урожайность определяется согласно методике, утвержденной приказом МСХ России от 10.04.2015 № 133, как средняя урожайность, сложившаяся за 5 лет, предшествующих году заключения договора.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При этом урожайность определяется как отношение валового сбора после доработки (зерновые) к посевной площади. (в случае, если аграрием данная культура не возделывалась, то для расчета принимаются данные по району/региону)</a:t>
          </a:r>
          <a:br>
            <a:rPr lang="ru-RU" sz="1800" kern="1200" dirty="0" smtClean="0">
              <a:solidFill>
                <a:schemeClr val="bg1"/>
              </a:solidFill>
            </a:rPr>
          </a:br>
          <a:r>
            <a:rPr lang="ru-RU" sz="1800" b="1" u="sng" kern="1200" dirty="0" smtClean="0">
              <a:solidFill>
                <a:schemeClr val="bg1"/>
              </a:solidFill>
            </a:rPr>
            <a:t>Частые ошибки</a:t>
          </a:r>
          <a:endParaRPr lang="ru-RU" sz="1800" kern="1200" dirty="0" smtClean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При заполнении заявления указывается средний сбор с 1 га согласно гр.8 29-СХ/2-фермер, который рассчитывается с уборочной площади, тем самым завышая планируемый урожай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</a:rPr>
            <a:t>При обращении в Росстат данные об урожайности предоставляются либо с уборочной площади либо с уточненной, что также приводит к завышению планируемого урожая. Особенно эта проблема актуально при страховании  озимых, т.к. не учитываются площади, погибшие в зимний период. </a:t>
          </a:r>
          <a:endParaRPr lang="ru-RU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0" y="869691"/>
        <a:ext cx="8751167" cy="4258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0.07413</cdr:x>
      <cdr:y>0.08775</cdr:y>
    </cdr:from>
    <cdr:to>
      <cdr:x>0.383</cdr:x>
      <cdr:y>0.22429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253" y="202195"/>
          <a:ext cx="1267744" cy="314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20 764</a:t>
          </a:r>
          <a:endParaRPr lang="ru-RU" sz="1050" b="1" dirty="0"/>
        </a:p>
      </cdr:txBody>
    </cdr:sp>
  </cdr:relSizeAnchor>
  <cdr:relSizeAnchor xmlns:cdr="http://schemas.openxmlformats.org/drawingml/2006/chartDrawing">
    <cdr:from>
      <cdr:x>0.36837</cdr:x>
      <cdr:y>0.15625</cdr:y>
    </cdr:from>
    <cdr:to>
      <cdr:x>0.57889</cdr:x>
      <cdr:y>0.34375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1511942" y="360040"/>
          <a:ext cx="864096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0.58848</cdr:x>
      <cdr:y>0.08923</cdr:y>
    </cdr:from>
    <cdr:to>
      <cdr:x>0.86918</cdr:x>
      <cdr:y>0.23796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2415390" y="216016"/>
          <a:ext cx="1152116" cy="360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≈</a:t>
          </a:r>
          <a:r>
            <a:rPr lang="en-US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в 1,8 раз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0.421</cdr:x>
      <cdr:y>0.34375</cdr:y>
    </cdr:from>
    <cdr:to>
      <cdr:x>0.71925</cdr:x>
      <cdr:y>0.48029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27966" y="792088"/>
          <a:ext cx="1224154" cy="314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11 628</a:t>
          </a:r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1600" b="1" dirty="0" smtClean="0"/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1400" b="1" dirty="0"/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1050" b="1" dirty="0"/>
        </a:p>
      </cdr:txBody>
    </cdr:sp>
  </cdr:relSizeAnchor>
  <cdr:relSizeAnchor xmlns:cdr="http://schemas.openxmlformats.org/drawingml/2006/chartDrawing">
    <cdr:from>
      <cdr:x>0.25831</cdr:x>
      <cdr:y>0.28125</cdr:y>
    </cdr:from>
    <cdr:to>
      <cdr:x>0.53901</cdr:x>
      <cdr:y>0.41779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060202" y="648072"/>
          <a:ext cx="1152121" cy="314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14 016</a:t>
          </a:r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1400" b="1" dirty="0"/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105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0.15458</cdr:x>
      <cdr:y>0</cdr:y>
    </cdr:from>
    <cdr:to>
      <cdr:x>0.43026</cdr:x>
      <cdr:y>0.12415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5429" y="0"/>
          <a:ext cx="9727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1 370</a:t>
          </a:r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 sz="1600" b="1" dirty="0"/>
        </a:p>
      </cdr:txBody>
    </cdr:sp>
  </cdr:relSizeAnchor>
  <cdr:relSizeAnchor xmlns:cdr="http://schemas.openxmlformats.org/drawingml/2006/chartDrawing">
    <cdr:from>
      <cdr:x>0.52146</cdr:x>
      <cdr:y>0.18623</cdr:y>
    </cdr:from>
    <cdr:to>
      <cdr:x>0.76636</cdr:x>
      <cdr:y>0.52764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839913" y="432048"/>
          <a:ext cx="864096" cy="79208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0.66432</cdr:x>
      <cdr:y>0.18623</cdr:y>
    </cdr:from>
    <cdr:to>
      <cdr:x>0.99085</cdr:x>
      <cdr:y>0.3414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43969" y="432048"/>
          <a:ext cx="1152126" cy="360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≈</a:t>
          </a:r>
          <a:r>
            <a:rPr lang="en-US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в 9 раз</a:t>
          </a:r>
          <a:endParaRPr lang="ru-RU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0.60309</cdr:x>
      <cdr:y>0.58971</cdr:y>
    </cdr:from>
    <cdr:to>
      <cdr:x>0.83795</cdr:x>
      <cdr:y>0.73168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27945" y="1368152"/>
          <a:ext cx="828678" cy="329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150</a:t>
          </a:r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 sz="1600" b="1" dirty="0"/>
        </a:p>
      </cdr:txBody>
    </cdr:sp>
  </cdr:relSizeAnchor>
  <cdr:relSizeAnchor xmlns:cdr="http://schemas.openxmlformats.org/drawingml/2006/chartDrawing">
    <cdr:from>
      <cdr:x>0.3786</cdr:x>
      <cdr:y>0.55868</cdr:y>
    </cdr:from>
    <cdr:to>
      <cdr:x>0.61346</cdr:x>
      <cdr:y>0.70065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35857" y="1296144"/>
          <a:ext cx="828678" cy="329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r>
            <a:rPr lang="ru-RU" sz="1600" b="1" dirty="0" smtClean="0"/>
            <a:t>262</a:t>
          </a:r>
        </a:p>
        <a:p xmlns:a="http://schemas.openxmlformats.org/drawingml/2006/main">
          <a:pPr algn="ctr" rtl="0">
            <a:defRPr sz="18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0.52714</cdr:x>
      <cdr:y>0.73262</cdr:y>
    </cdr:from>
    <cdr:to>
      <cdr:x>1</cdr:x>
      <cdr:y>0.91577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27920" y="2016224"/>
          <a:ext cx="208823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5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60613-D160-44E4-B65E-87F79D8926B0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485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8" y="9378485"/>
            <a:ext cx="2944958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B558C-95F9-47C5-8437-7423433E4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94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C1A2-F495-41DA-9342-0E7F8F04C985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6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3E5CD-7AFB-4C09-8717-AF3AF4E7F5E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04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5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DDE19-D4AF-481D-AEBD-30590ED4840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5038" y="771525"/>
            <a:ext cx="4937125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xfrm>
            <a:off x="904875" y="4705350"/>
            <a:ext cx="4991100" cy="4400550"/>
          </a:xfrm>
          <a:noFill/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1075-5616-4F2E-B5E7-1419112CB12A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606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5038" y="771525"/>
            <a:ext cx="4937125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xfrm>
            <a:off x="904875" y="4705350"/>
            <a:ext cx="4991100" cy="4400550"/>
          </a:xfrm>
          <a:noFill/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Хочу обратить Ваше внимание,</a:t>
            </a:r>
            <a:r>
              <a:rPr lang="ru-RU" baseline="0" dirty="0" smtClean="0"/>
              <a:t> что на практике страховые тарифы могут быть ниже ставок субсидирования.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505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56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9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DDE19-D4AF-481D-AEBD-30590ED4840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3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26C08-1D9D-4D59-8C2B-36302681FAE2}" type="datetime1">
              <a:rPr lang="ru-RU" smtClean="0"/>
              <a:pPr>
                <a:defRPr/>
              </a:pPr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5377D-E241-4D22-9A93-1E8B85A8779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214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B3369C-52FD-4A86-90F6-1CF1881AF422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3DB25-4203-4C91-A1E2-8E0A632A4DC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24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49FAAC-6D4F-4595-A8F7-5DDD7543F825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61806-9203-4527-8B0D-15B0E628C86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3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9CD9-E925-40B7-9FAA-AAB5BC0E232D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3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6"/>
          <p:cNvSpPr>
            <a:spLocks noGrp="1"/>
          </p:cNvSpPr>
          <p:nvPr>
            <p:ph type="title" idx="11"/>
          </p:nvPr>
        </p:nvSpPr>
        <p:spPr>
          <a:xfrm>
            <a:off x="1043608" y="274638"/>
            <a:ext cx="7643192" cy="634082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28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5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654A7-59B9-4333-8E46-C9DC8DF889B9}" type="datetime1">
              <a:rPr lang="ru-RU" smtClean="0"/>
              <a:pPr>
                <a:defRPr/>
              </a:pPr>
              <a:t>29.03.2016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634082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28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27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RuchkaYB\Desktop\1351134023_www.radionetplus.ru_23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08"/>
          <a:stretch/>
        </p:blipFill>
        <p:spPr bwMode="auto">
          <a:xfrm>
            <a:off x="0" y="4181475"/>
            <a:ext cx="918051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9"/>
            <a:ext cx="7772400" cy="1760587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229200"/>
            <a:ext cx="6400800" cy="1104528"/>
          </a:xfrm>
          <a:solidFill>
            <a:schemeClr val="bg1">
              <a:alpha val="2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68" y="6376244"/>
            <a:ext cx="2895600" cy="29311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9" y="260649"/>
            <a:ext cx="4813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93852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342900" indent="-342900">
              <a:buClrTx/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3568" y="6453337"/>
            <a:ext cx="1907232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5AA89F0-8A05-440E-884C-2B0EBEC464DC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31414" y="6453337"/>
            <a:ext cx="2588386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359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C7A062E7-E6E2-473B-96D0-9F4C4753AAD9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1126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51BC02C-1E76-4FFD-A164-12DEA6403478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6966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E7C86C9-D6FB-4CC1-B478-1C665C3F6ECB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095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7F8153-0D8B-4FDC-91B5-B60980DC1B00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0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8F43B05-F017-47EB-9BDB-7C86AD709EFC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1078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FD99B8F-C5AB-4157-9100-4B16721403E7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855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523B76-D791-4338-9993-860B0A8E8ACB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927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7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141C775-2A1C-4D67-96CE-ECC84AC8F07F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9008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1E83683-F140-4E76-905B-21FD43429609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6602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994DBA9-85AE-43C7-A5C3-873B6472EABA}" type="datetime1">
              <a:rPr lang="ru-RU" smtClean="0">
                <a:solidFill>
                  <a:prstClr val="black"/>
                </a:solidFill>
              </a:rPr>
              <a:pPr/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993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371B5B-B67D-4CB8-81F4-508C4FA5E48A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70F4D-8838-4746-AA4F-FD4C424F0793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11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A3FC5-A3AD-484C-8CB7-9BD15490E4B4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B306D-FB38-4C2C-8D44-F9671E0B75E7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71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84CE0-4560-480E-B53E-8A3EF415099C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C6662-4D84-4223-9B15-B271C3110DD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90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71C9AC-39E4-4EE5-A43A-BFA30228FE77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E828D-CE99-45CD-8D11-2FBF56DA7784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35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14587-6598-44BE-A4FF-85349FF1F54D}" type="datetime1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27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D92C94-BE10-4E85-A060-C683D66550A7}" type="datetime1">
              <a:rPr lang="ru-RU" smtClean="0">
                <a:solidFill>
                  <a:prstClr val="black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C813C-DA1B-4632-B230-A88399D34FF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81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CBD68E-726F-418A-BA54-42AA7E369548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29.03.2016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BCB01-F7DF-496D-BD34-ECC02C8D9C5E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70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2F9110-82A8-445E-B503-44624A6F1080}" type="datetime1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29.03.2016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2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7"/>
            <a:ext cx="800323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800323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1" y="71348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83568" y="908720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6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ransition spd="slow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://www.naai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RuchkaYB\Desktop\1351134023_www.radionetplus.ru_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8"/>
          <a:stretch/>
        </p:blipFill>
        <p:spPr bwMode="auto">
          <a:xfrm>
            <a:off x="0" y="4181475"/>
            <a:ext cx="918051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4590" y="2106722"/>
            <a:ext cx="8271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Практика страхования сельскохозяйственных рисков с господдержкой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" y="260649"/>
            <a:ext cx="4813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6237312"/>
            <a:ext cx="652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«29» марта 2016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Новосибирск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4509120"/>
            <a:ext cx="49401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методологии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урегулирования убытков</a:t>
            </a:r>
          </a:p>
          <a:p>
            <a:pPr algn="r"/>
            <a:endParaRPr lang="ru-RU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Борануков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Мухарбий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Хазраилевич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70F4D-8838-4746-AA4F-FD4C424F0793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30352197"/>
              </p:ext>
            </p:extLst>
          </p:nvPr>
        </p:nvGraphicFramePr>
        <p:xfrm>
          <a:off x="4716242" y="4365104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809698"/>
              </p:ext>
            </p:extLst>
          </p:nvPr>
        </p:nvGraphicFramePr>
        <p:xfrm>
          <a:off x="3419871" y="1340768"/>
          <a:ext cx="5544614" cy="28746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22651"/>
                <a:gridCol w="611499"/>
                <a:gridCol w="1203488"/>
                <a:gridCol w="1110835"/>
                <a:gridCol w="1296141"/>
              </a:tblGrid>
              <a:tr h="12793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страхования</a:t>
                      </a:r>
                    </a:p>
                    <a:p>
                      <a:pPr algn="ctr"/>
                      <a:endParaRPr lang="ru-RU" sz="13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Страховой тариф,%</a:t>
                      </a:r>
                      <a:endParaRPr lang="ru-RU" sz="13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 премия (всего), руб.</a:t>
                      </a:r>
                    </a:p>
                    <a:p>
                      <a:pPr algn="ctr"/>
                      <a:endParaRPr lang="ru-RU" sz="13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 премия (СХТП), руб.</a:t>
                      </a:r>
                    </a:p>
                    <a:p>
                      <a:pPr algn="ctr"/>
                      <a:endParaRPr lang="ru-RU" sz="13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 выплата при полной гибели, руб.</a:t>
                      </a:r>
                      <a:endParaRPr lang="ru-RU" sz="13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31741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100/0</a:t>
                      </a:r>
                      <a:endParaRPr lang="ru-RU" sz="22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lang="ru-RU" sz="18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18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764</a:t>
                      </a:r>
                      <a:endParaRPr lang="ru-RU" sz="1800" b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31741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90/25</a:t>
                      </a:r>
                      <a:endParaRPr lang="ru-RU" sz="22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8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14 016</a:t>
                      </a:r>
                    </a:p>
                  </a:txBody>
                  <a:tcPr/>
                </a:tc>
              </a:tr>
              <a:tr h="531741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80/30</a:t>
                      </a:r>
                      <a:endParaRPr lang="ru-RU" sz="22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8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11 628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99346715"/>
              </p:ext>
            </p:extLst>
          </p:nvPr>
        </p:nvGraphicFramePr>
        <p:xfrm>
          <a:off x="427831" y="4365104"/>
          <a:ext cx="35283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611353"/>
              </p:ext>
            </p:extLst>
          </p:nvPr>
        </p:nvGraphicFramePr>
        <p:xfrm>
          <a:off x="251520" y="1449954"/>
          <a:ext cx="3024336" cy="1808328"/>
        </p:xfrm>
        <a:graphic>
          <a:graphicData uri="http://schemas.openxmlformats.org/drawingml/2006/table">
            <a:tbl>
              <a:tblPr/>
              <a:tblGrid>
                <a:gridCol w="1260139"/>
                <a:gridCol w="1764197"/>
              </a:tblGrid>
              <a:tr h="491514">
                <a:tc gridSpan="2">
                  <a:txBody>
                    <a:bodyPr/>
                    <a:lstStyle/>
                    <a:p>
                      <a:pPr algn="ctr" fontAlgn="b"/>
                      <a:endParaRPr lang="ru-RU" sz="1300" b="1" i="0" u="none" strike="noStrike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3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1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Озимая пшеница</a:t>
                      </a:r>
                      <a:endParaRPr lang="ru-RU" sz="1500" b="0" i="1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1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Цена реализации</a:t>
                      </a:r>
                      <a:endParaRPr lang="ru-RU" sz="1500" b="0" i="1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716 руб./ц*</a:t>
                      </a:r>
                      <a:endParaRPr lang="ru-RU" sz="1500" b="0" i="1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1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Средняя 5-яя урожайность</a:t>
                      </a:r>
                      <a:endParaRPr lang="ru-RU" sz="1500" b="0" i="1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1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  ц./га**</a:t>
                      </a:r>
                      <a:endParaRPr lang="ru-RU" sz="1500" b="0" i="1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541" marR="6541" marT="65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3320" y="3384376"/>
            <a:ext cx="3422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*по данным Росстата за 2014 год по Ростовской области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**По данным Росстата за 2012-2014  гг.  по Ростовской  области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Сальский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332656"/>
            <a:ext cx="7665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Выбор программы страхования</a:t>
            </a:r>
            <a:endParaRPr lang="ru-RU" sz="2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8586" y="995861"/>
            <a:ext cx="2827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расчете на 1 га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14974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Страховая сумма </a:t>
            </a:r>
            <a:r>
              <a:rPr lang="ru-RU" b="1" dirty="0" smtClean="0"/>
              <a:t>80-100%</a:t>
            </a:r>
          </a:p>
          <a:p>
            <a:r>
              <a:rPr lang="ru-RU" dirty="0" smtClean="0"/>
              <a:t>Франшиза </a:t>
            </a:r>
            <a:r>
              <a:rPr lang="ru-RU" b="1" dirty="0" smtClean="0"/>
              <a:t>0-30%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39092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124745"/>
            <a:ext cx="8229600" cy="180020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lang="ru-RU" sz="20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Период страхования </a:t>
            </a:r>
            <a:r>
              <a:rPr lang="ru-RU" sz="20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– период, в течение которого события относятся к страховым, то есть к событиям, убытки в результате которых возмещаются страховщиком при наступлении страхового 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случая.</a:t>
            </a:r>
            <a:endParaRPr lang="ru-RU" sz="20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lang="ru-RU" sz="20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Период страхования начинается </a:t>
            </a:r>
            <a:r>
              <a:rPr lang="ru-RU" sz="20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с момента </a:t>
            </a:r>
            <a:r>
              <a:rPr lang="ru-RU" sz="20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уплаты первого страхового взноса в полном </a:t>
            </a:r>
            <a:r>
              <a:rPr lang="ru-RU" sz="20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объеме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но не ранее дня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начала посева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4039416"/>
            <a:ext cx="6852724" cy="936104"/>
          </a:xfrm>
          <a:prstGeom prst="rightArrow">
            <a:avLst/>
          </a:prstGeom>
          <a:solidFill>
            <a:srgbClr val="AE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Период выращивания с/х культуры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>
            <a:stCxn id="44" idx="0"/>
          </p:cNvCxnSpPr>
          <p:nvPr/>
        </p:nvCxnSpPr>
        <p:spPr>
          <a:xfrm>
            <a:off x="591191" y="3459892"/>
            <a:ext cx="20369" cy="1957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40" idx="2"/>
          </p:cNvCxnSpPr>
          <p:nvPr/>
        </p:nvCxnSpPr>
        <p:spPr>
          <a:xfrm flipH="1">
            <a:off x="7464284" y="3744253"/>
            <a:ext cx="1" cy="162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8" idx="2"/>
          </p:cNvCxnSpPr>
          <p:nvPr/>
        </p:nvCxnSpPr>
        <p:spPr>
          <a:xfrm flipH="1">
            <a:off x="1619670" y="4251980"/>
            <a:ext cx="2" cy="1165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44" idx="2"/>
          </p:cNvCxnSpPr>
          <p:nvPr/>
        </p:nvCxnSpPr>
        <p:spPr>
          <a:xfrm>
            <a:off x="3446048" y="3459892"/>
            <a:ext cx="1" cy="1957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446049" y="5048786"/>
            <a:ext cx="1368152" cy="56514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Уплата 1-го взноса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446048" y="2894746"/>
            <a:ext cx="4018236" cy="56514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</a:rPr>
              <a:t>период страхования 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b="1" dirty="0">
                <a:solidFill>
                  <a:srgbClr val="00B050"/>
                </a:solidFill>
              </a:rPr>
              <a:t>защищено </a:t>
            </a:r>
            <a:r>
              <a:rPr lang="ru-RU" sz="1600" b="1" dirty="0" smtClean="0">
                <a:solidFill>
                  <a:srgbClr val="00B050"/>
                </a:solidFill>
              </a:rPr>
              <a:t>страхованием!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8" name="Правая фигурная скобка 17"/>
          <p:cNvSpPr/>
          <p:nvPr/>
        </p:nvSpPr>
        <p:spPr>
          <a:xfrm rot="16200000">
            <a:off x="942536" y="3574844"/>
            <a:ext cx="346161" cy="10081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596336" y="5157192"/>
            <a:ext cx="972108" cy="318924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Уборка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1560" y="5050458"/>
            <a:ext cx="1944216" cy="318924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Посев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619670" y="5050458"/>
            <a:ext cx="1296147" cy="56514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Заключение договора</a:t>
            </a:r>
          </a:p>
        </p:txBody>
      </p:sp>
      <p:sp>
        <p:nvSpPr>
          <p:cNvPr id="38" name="Выноска 2 (с границей) 37"/>
          <p:cNvSpPr/>
          <p:nvPr/>
        </p:nvSpPr>
        <p:spPr>
          <a:xfrm>
            <a:off x="2221913" y="3666844"/>
            <a:ext cx="725392" cy="44029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1422"/>
              <a:gd name="adj6" fmla="val -40452"/>
            </a:avLst>
          </a:prstGeom>
          <a:ln>
            <a:solidFill>
              <a:srgbClr val="AEC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Град</a:t>
            </a: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Выноска 2 (с границей) 38"/>
          <p:cNvSpPr/>
          <p:nvPr/>
        </p:nvSpPr>
        <p:spPr>
          <a:xfrm>
            <a:off x="5455166" y="3666844"/>
            <a:ext cx="725392" cy="44029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7095"/>
              <a:gd name="adj6" fmla="val -69644"/>
            </a:avLst>
          </a:prstGeom>
          <a:solidFill>
            <a:srgbClr val="AECDAB"/>
          </a:solidFill>
          <a:ln>
            <a:solidFill>
              <a:srgbClr val="AEC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rgbClr val="002060"/>
                </a:solidFill>
              </a:rPr>
              <a:t>Град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0" name="Правая фигурная скобка 39"/>
          <p:cNvSpPr/>
          <p:nvPr/>
        </p:nvSpPr>
        <p:spPr>
          <a:xfrm rot="16200000">
            <a:off x="5276982" y="1556951"/>
            <a:ext cx="356369" cy="40182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67544" y="3326794"/>
            <a:ext cx="1296144" cy="565146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не более 15 дней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67544" y="2852936"/>
            <a:ext cx="3194529" cy="318924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1600" b="1" dirty="0" smtClean="0">
                <a:solidFill>
                  <a:srgbClr val="C00000"/>
                </a:solidFill>
              </a:rPr>
              <a:t>не защищено страхованием!</a:t>
            </a:r>
          </a:p>
        </p:txBody>
      </p:sp>
      <p:sp>
        <p:nvSpPr>
          <p:cNvPr id="44" name="Правая фигурная скобка 43"/>
          <p:cNvSpPr/>
          <p:nvPr/>
        </p:nvSpPr>
        <p:spPr>
          <a:xfrm rot="16200000">
            <a:off x="1845539" y="1859383"/>
            <a:ext cx="346161" cy="28548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11"/>
          </p:nvPr>
        </p:nvSpPr>
        <p:spPr>
          <a:xfrm>
            <a:off x="1161199" y="188640"/>
            <a:ext cx="7643192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latin typeface="Arial" charset="0"/>
                <a:ea typeface="+mn-ea"/>
                <a:cs typeface="Arial" charset="0"/>
              </a:rPr>
              <a:t>Период страхования</a:t>
            </a:r>
            <a:endParaRPr lang="ru-RU" sz="2400" b="1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88640"/>
            <a:ext cx="364431" cy="7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073066" y="764704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1"/>
          <p:cNvSpPr txBox="1">
            <a:spLocks/>
          </p:cNvSpPr>
          <p:nvPr/>
        </p:nvSpPr>
        <p:spPr>
          <a:xfrm>
            <a:off x="323528" y="5589240"/>
            <a:ext cx="856895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ru-RU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Если событие имеет продолжительный характер и с момента его начала до вступления договора в силу </a:t>
            </a:r>
            <a:r>
              <a:rPr lang="ru-RU" sz="20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прошло менее 25% продолжительности</a:t>
            </a:r>
            <a:r>
              <a:rPr lang="ru-RU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то оно покрывается страхованием.</a:t>
            </a:r>
            <a:endParaRPr lang="ru-RU" sz="20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Пятно 2 30"/>
          <p:cNvSpPr/>
          <p:nvPr/>
        </p:nvSpPr>
        <p:spPr>
          <a:xfrm>
            <a:off x="6300192" y="2534706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3" name="Пятно 2 32"/>
          <p:cNvSpPr/>
          <p:nvPr/>
        </p:nvSpPr>
        <p:spPr>
          <a:xfrm>
            <a:off x="5796136" y="6165304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4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Подача документов на субсидирование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53036"/>
              </p:ext>
            </p:extLst>
          </p:nvPr>
        </p:nvGraphicFramePr>
        <p:xfrm>
          <a:off x="208508" y="2700337"/>
          <a:ext cx="8679160" cy="2809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372"/>
                <a:gridCol w="8100788"/>
              </a:tblGrid>
              <a:tr h="724387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Перечень</a:t>
                      </a:r>
                      <a:r>
                        <a:rPr lang="ru-RU" sz="2400" baseline="0" dirty="0" smtClean="0"/>
                        <a:t> д</a:t>
                      </a:r>
                      <a:r>
                        <a:rPr lang="ru-RU" sz="2400" dirty="0" smtClean="0"/>
                        <a:t>окументов</a:t>
                      </a:r>
                      <a:r>
                        <a:rPr lang="ru-RU" sz="2400" baseline="0" dirty="0" smtClean="0"/>
                        <a:t> (ПП РФ № 1371) </a:t>
                      </a:r>
                      <a:endParaRPr lang="ru-RU" sz="2400" dirty="0"/>
                    </a:p>
                  </a:txBody>
                  <a:tcPr/>
                </a:tc>
              </a:tr>
              <a:tr h="554235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заявление о перечислении целевых средств</a:t>
                      </a:r>
                      <a:endParaRPr lang="ru-RU" sz="2200" dirty="0"/>
                    </a:p>
                  </a:txBody>
                  <a:tcPr/>
                </a:tc>
              </a:tr>
              <a:tr h="56487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справку о размере целевых средств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копию договора сельскохозяйственного страхования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выписку из отчета о платежеспособности страховой организации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9180" y="1009427"/>
            <a:ext cx="83529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После заключения договора страхования и оплаты 50% страховой премии в течение 5 рабочих дней документы подаются в орган управления АПК для получения субсидий.</a:t>
            </a:r>
          </a:p>
          <a:p>
            <a:pPr algn="just"/>
            <a:r>
              <a:rPr lang="ru-RU" sz="2000" dirty="0" smtClean="0"/>
              <a:t>Предоставление субсидии осуществляется в соответствии с Постановлением Правительства РФ от 22.12.2012 № 1371.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745450"/>
            <a:ext cx="83529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Перечень документов может быть расширен региональным нормативным правовым актом.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33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tint val="95000"/>
                <a:shade val="100000"/>
                <a:satMod val="130000"/>
                <a:lumMod val="0"/>
                <a:lumOff val="100000"/>
                <a:alpha val="0"/>
              </a:schemeClr>
            </a:gs>
            <a:gs pos="100000">
              <a:schemeClr val="bg1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99594" y="333817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Требования к договору страхования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882746"/>
              </p:ext>
            </p:extLst>
          </p:nvPr>
        </p:nvGraphicFramePr>
        <p:xfrm>
          <a:off x="395535" y="981075"/>
          <a:ext cx="8352929" cy="561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19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1079" y="795482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99594" y="333817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Субсидирование страховой премии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320" y="3958605"/>
            <a:ext cx="86071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900" b="1" dirty="0"/>
              <a:t>Ставка субсидирования </a:t>
            </a:r>
            <a:r>
              <a:rPr lang="ru-RU" sz="1900" dirty="0"/>
              <a:t>не является страховым тарифом и используется для расчета суммы субсидии и ее размер может отличаться от страхового </a:t>
            </a:r>
            <a:r>
              <a:rPr lang="ru-RU" sz="1900" dirty="0" smtClean="0"/>
              <a:t>тарифа:</a:t>
            </a:r>
          </a:p>
          <a:p>
            <a:pPr marL="285750" lvl="0" indent="-285750" algn="just">
              <a:buFontTx/>
              <a:buChar char="-"/>
            </a:pPr>
            <a:r>
              <a:rPr lang="ru-RU" sz="1900" dirty="0"/>
              <a:t>если страховой тариф меньше ставки субсидирования, то субсидия составляет 50% от страхового тарифа</a:t>
            </a:r>
          </a:p>
          <a:p>
            <a:pPr marL="285750" lvl="0" indent="-285750" algn="just">
              <a:buFontTx/>
              <a:buChar char="-"/>
            </a:pPr>
            <a:r>
              <a:rPr lang="ru-RU" sz="1900" dirty="0"/>
              <a:t>если страховой тариф больше ставки субсидирования, то субсидия составляет 50% от ставки </a:t>
            </a:r>
            <a:r>
              <a:rPr lang="ru-RU" sz="1900" dirty="0" smtClean="0"/>
              <a:t>субсидирования</a:t>
            </a:r>
            <a:endParaRPr lang="ru-RU" sz="19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07528" y="2532613"/>
            <a:ext cx="5536232" cy="8243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508104" y="270599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Страховой тариф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5452" y="270599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Ставка субсидирования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Не равно 28"/>
          <p:cNvSpPr/>
          <p:nvPr/>
        </p:nvSpPr>
        <p:spPr>
          <a:xfrm>
            <a:off x="4033684" y="2705992"/>
            <a:ext cx="1080120" cy="516250"/>
          </a:xfrm>
          <a:prstGeom prst="mathNotEqual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F4F3D-DCF8-4EC0-8C5D-6ADF973703F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61200" y="1268760"/>
            <a:ext cx="8352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Согласно 260-ФЗ Страхователю субсидируется </a:t>
            </a:r>
            <a:r>
              <a:rPr lang="ru-RU" sz="2000" b="1" dirty="0" smtClean="0"/>
              <a:t>50% страховой премии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Однако субсидии предоставляются в пределах </a:t>
            </a:r>
            <a:r>
              <a:rPr lang="ru-RU" sz="2000" b="1" dirty="0" smtClean="0"/>
              <a:t>ставок субсидирования</a:t>
            </a:r>
            <a:r>
              <a:rPr lang="ru-RU" sz="2000" dirty="0" smtClean="0"/>
              <a:t>, утвержденных Планом с/х страхования.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580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5"/>
            <a:ext cx="364431" cy="80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1079" y="802502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99594" y="333817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Отказ в предоставлении субсидий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182" y="802502"/>
            <a:ext cx="5973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Страхователю может быть отказано в предоставлении субсидий в случае несоответствия требованиям для получения господдержки или при исчерпании средств в бюджете.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628" y="4005064"/>
            <a:ext cx="84606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/>
              <a:t>В случае </a:t>
            </a:r>
            <a:r>
              <a:rPr lang="ru-RU" sz="2000" dirty="0">
                <a:solidFill>
                  <a:srgbClr val="FF0000"/>
                </a:solidFill>
              </a:rPr>
              <a:t>нарушения</a:t>
            </a:r>
            <a:r>
              <a:rPr lang="ru-RU" sz="2000" dirty="0"/>
              <a:t> порядка и </a:t>
            </a:r>
            <a:r>
              <a:rPr lang="ru-RU" sz="2000" b="1" dirty="0">
                <a:solidFill>
                  <a:srgbClr val="FF0000"/>
                </a:solidFill>
              </a:rPr>
              <a:t>сроков уплаты </a:t>
            </a:r>
            <a:r>
              <a:rPr lang="ru-RU" sz="2000" dirty="0"/>
              <a:t>очередного страхового взноса, </a:t>
            </a:r>
            <a:r>
              <a:rPr lang="ru-RU" sz="2000" b="1" dirty="0">
                <a:solidFill>
                  <a:srgbClr val="FF0000"/>
                </a:solidFill>
              </a:rPr>
              <a:t>Страховщик вправе </a:t>
            </a:r>
            <a:r>
              <a:rPr lang="ru-RU" sz="2000" u="sng" dirty="0"/>
              <a:t>потребовать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FF0000"/>
                </a:solidFill>
              </a:rPr>
              <a:t>изменения условий договора</a:t>
            </a:r>
            <a:r>
              <a:rPr lang="ru-RU" sz="2000" dirty="0"/>
              <a:t> сельскохозяйственного страхования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r>
              <a:rPr lang="ru-RU" sz="2000" dirty="0" smtClean="0"/>
              <a:t>При </a:t>
            </a:r>
            <a:r>
              <a:rPr lang="ru-RU" sz="2000" b="1" i="1" dirty="0" smtClean="0">
                <a:solidFill>
                  <a:srgbClr val="FF0000"/>
                </a:solidFill>
              </a:rPr>
              <a:t>несогласии Страхователя </a:t>
            </a:r>
            <a:r>
              <a:rPr lang="ru-RU" sz="2000" dirty="0" smtClean="0"/>
              <a:t>с предложенными условиями </a:t>
            </a:r>
            <a:r>
              <a:rPr lang="ru-RU" sz="2000" b="1" dirty="0" smtClean="0">
                <a:solidFill>
                  <a:srgbClr val="FF0000"/>
                </a:solidFill>
              </a:rPr>
              <a:t>Страховщик </a:t>
            </a:r>
            <a:r>
              <a:rPr lang="ru-RU" sz="2000" b="1" u="sng" dirty="0" smtClean="0"/>
              <a:t>имеет право </a:t>
            </a:r>
            <a:r>
              <a:rPr lang="ru-RU" sz="2000" b="1" dirty="0" smtClean="0">
                <a:solidFill>
                  <a:srgbClr val="FF0000"/>
                </a:solidFill>
              </a:rPr>
              <a:t>расторгнуть договор</a:t>
            </a:r>
            <a:r>
              <a:rPr lang="ru-RU" sz="2000" dirty="0" smtClean="0"/>
              <a:t> и возвратить Страхователю страховую премию в размере ее доли, предназначенной для осуществления страховых и компенсационных выплат и приходящейся на </a:t>
            </a:r>
            <a:r>
              <a:rPr lang="ru-RU" sz="2000" dirty="0" err="1" smtClean="0"/>
              <a:t>неистекший</a:t>
            </a:r>
            <a:r>
              <a:rPr lang="ru-RU" sz="2000" dirty="0" smtClean="0"/>
              <a:t> срок действия договора.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1374" y="2127181"/>
            <a:ext cx="568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Обязанность по уплате страховой премии лежит на страхователе (ст. 954 ГК РФ) и получателем субсидий является </a:t>
            </a:r>
            <a:r>
              <a:rPr lang="ru-RU" sz="2000" b="1" dirty="0" smtClean="0">
                <a:solidFill>
                  <a:srgbClr val="FF0000"/>
                </a:solidFill>
              </a:rPr>
              <a:t>аграрий!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835" y="3336390"/>
            <a:ext cx="8565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Порядок действий в случае не предоставления господдержки установлен п. 7.3.1. Правил страхования</a:t>
            </a:r>
          </a:p>
        </p:txBody>
      </p:sp>
      <p:pic>
        <p:nvPicPr>
          <p:cNvPr id="1028" name="Picture 4" descr="C:\Users\Алёна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37626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ятно 2 10"/>
          <p:cNvSpPr/>
          <p:nvPr/>
        </p:nvSpPr>
        <p:spPr>
          <a:xfrm>
            <a:off x="6300192" y="2534706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64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00153701"/>
              </p:ext>
            </p:extLst>
          </p:nvPr>
        </p:nvGraphicFramePr>
        <p:xfrm>
          <a:off x="213320" y="1268760"/>
          <a:ext cx="867916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10454" y="650305"/>
            <a:ext cx="777909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910454" y="188640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Обязанности страхователя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48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86500" y="2348880"/>
            <a:ext cx="794831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900" dirty="0">
                <a:solidFill>
                  <a:srgbClr val="002060"/>
                </a:solidFill>
                <a:cs typeface="Arial" pitchFamily="34" charset="0"/>
              </a:rPr>
              <a:t>Принять все разумные и доступные меры по предотвращению и уменьшению ущерба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урожая</a:t>
            </a:r>
            <a:endParaRPr lang="ru-RU" sz="19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6500" y="3154041"/>
            <a:ext cx="7948310" cy="1356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900" dirty="0" smtClean="0">
                <a:solidFill>
                  <a:srgbClr val="002060"/>
                </a:solidFill>
                <a:cs typeface="Arial" panose="020B0604020202020204" pitchFamily="34" charset="0"/>
              </a:rPr>
              <a:t>Сохранить </a:t>
            </a:r>
            <a:r>
              <a:rPr lang="ru-RU" sz="1900" dirty="0">
                <a:solidFill>
                  <a:srgbClr val="002060"/>
                </a:solidFill>
                <a:cs typeface="Arial" panose="020B0604020202020204" pitchFamily="34" charset="0"/>
              </a:rPr>
              <a:t>пострадавшие </a:t>
            </a:r>
            <a:r>
              <a:rPr lang="ru-RU" sz="1900" dirty="0" smtClean="0">
                <a:solidFill>
                  <a:srgbClr val="002060"/>
                </a:solidFill>
                <a:cs typeface="Arial" panose="020B0604020202020204" pitchFamily="34" charset="0"/>
              </a:rPr>
              <a:t>с/х </a:t>
            </a:r>
            <a:r>
              <a:rPr lang="ru-RU" sz="1900" dirty="0">
                <a:solidFill>
                  <a:srgbClr val="002060"/>
                </a:solidFill>
                <a:cs typeface="Arial" panose="020B0604020202020204" pitchFamily="34" charset="0"/>
              </a:rPr>
              <a:t>культуры, в том виде, в котором они оказались после наступления страхового </a:t>
            </a:r>
            <a:r>
              <a:rPr lang="ru-RU" sz="1900" dirty="0" smtClean="0">
                <a:solidFill>
                  <a:srgbClr val="002060"/>
                </a:solidFill>
                <a:cs typeface="Arial" panose="020B0604020202020204" pitchFamily="34" charset="0"/>
              </a:rPr>
              <a:t>события (кроме случаев обеспечения безопасности или уменьшения </a:t>
            </a:r>
            <a:r>
              <a:rPr lang="ru-RU" sz="1900" dirty="0">
                <a:solidFill>
                  <a:srgbClr val="002060"/>
                </a:solidFill>
                <a:cs typeface="Arial" panose="020B0604020202020204" pitchFamily="34" charset="0"/>
              </a:rPr>
              <a:t>размеров убытка </a:t>
            </a:r>
            <a:r>
              <a:rPr lang="ru-RU" sz="1900" dirty="0" smtClean="0">
                <a:solidFill>
                  <a:srgbClr val="002060"/>
                </a:solidFill>
                <a:cs typeface="Arial" panose="020B0604020202020204" pitchFamily="34" charset="0"/>
              </a:rPr>
              <a:t>или </a:t>
            </a:r>
            <a:r>
              <a:rPr lang="ru-RU" sz="1900" dirty="0">
                <a:solidFill>
                  <a:srgbClr val="002060"/>
                </a:solidFill>
                <a:cs typeface="Arial" panose="020B0604020202020204" pitchFamily="34" charset="0"/>
              </a:rPr>
              <a:t>с письменного согласия </a:t>
            </a:r>
            <a:r>
              <a:rPr lang="ru-RU" sz="1900" dirty="0" smtClean="0">
                <a:solidFill>
                  <a:srgbClr val="002060"/>
                </a:solidFill>
                <a:cs typeface="Arial" panose="020B0604020202020204" pitchFamily="34" charset="0"/>
              </a:rPr>
              <a:t>Страховщика)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6499" y="944912"/>
            <a:ext cx="7948311" cy="11879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Уведомить </a:t>
            </a:r>
            <a:r>
              <a:rPr lang="ru-RU" sz="1900" dirty="0">
                <a:solidFill>
                  <a:srgbClr val="002060"/>
                </a:solidFill>
                <a:cs typeface="Arial" pitchFamily="34" charset="0"/>
              </a:rPr>
              <a:t>Страховщика о событии, имеющем признаки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страхового, незамедлительно </a:t>
            </a:r>
            <a:r>
              <a:rPr lang="ru-RU" sz="1900" dirty="0">
                <a:solidFill>
                  <a:srgbClr val="002060"/>
                </a:solidFill>
                <a:cs typeface="Arial" pitchFamily="34" charset="0"/>
              </a:rPr>
              <a:t>любым доступным способом, а также в письменной форме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в течение 3 рабочих дней (п. 8.5.1. Правил страхования)</a:t>
            </a:r>
            <a:endParaRPr lang="ru-RU" sz="19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0" name="Семиугольник 19"/>
          <p:cNvSpPr/>
          <p:nvPr/>
        </p:nvSpPr>
        <p:spPr>
          <a:xfrm>
            <a:off x="213320" y="1275469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емиугольник 20"/>
          <p:cNvSpPr/>
          <p:nvPr/>
        </p:nvSpPr>
        <p:spPr>
          <a:xfrm>
            <a:off x="195974" y="2348880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8329664" y="1848178"/>
            <a:ext cx="490651" cy="644718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Семиугольник 35"/>
          <p:cNvSpPr/>
          <p:nvPr/>
        </p:nvSpPr>
        <p:spPr>
          <a:xfrm>
            <a:off x="213320" y="3140968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8344161" y="2708919"/>
            <a:ext cx="490651" cy="576065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Скругленный прямоугольник 38"/>
          <p:cNvSpPr/>
          <p:nvPr/>
        </p:nvSpPr>
        <p:spPr>
          <a:xfrm>
            <a:off x="886500" y="4658458"/>
            <a:ext cx="7948310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Совместно </a:t>
            </a:r>
            <a:r>
              <a:rPr lang="ru-RU" sz="1900" dirty="0">
                <a:solidFill>
                  <a:srgbClr val="002060"/>
                </a:solidFill>
                <a:cs typeface="Arial" pitchFamily="34" charset="0"/>
              </a:rPr>
              <a:t>со Страховщиком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участвовать в обследовании пострадавших культур, в том числе при определении урожайности перед началом уборки о чем обязательно заблаговременно уведомить страховщика до начала уборки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40" name="Семиугольник 39"/>
          <p:cNvSpPr/>
          <p:nvPr/>
        </p:nvSpPr>
        <p:spPr>
          <a:xfrm>
            <a:off x="202423" y="4653136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>
            <a:off x="8346030" y="4221088"/>
            <a:ext cx="490651" cy="576064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Заголовок 8"/>
          <p:cNvSpPr>
            <a:spLocks noGrp="1"/>
          </p:cNvSpPr>
          <p:nvPr>
            <p:ph type="title" idx="11"/>
          </p:nvPr>
        </p:nvSpPr>
        <p:spPr>
          <a:xfrm>
            <a:off x="1073066" y="135980"/>
            <a:ext cx="7643192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>
                <a:latin typeface="Arial" charset="0"/>
                <a:ea typeface="+mn-ea"/>
                <a:cs typeface="Arial" charset="0"/>
              </a:rPr>
              <a:t>Если наступил страховой случай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88640"/>
            <a:ext cx="364431" cy="7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073066" y="729308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942046" y="5877272"/>
            <a:ext cx="794831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900" dirty="0">
                <a:solidFill>
                  <a:srgbClr val="002060"/>
                </a:solidFill>
                <a:cs typeface="Arial" pitchFamily="34" charset="0"/>
              </a:rPr>
              <a:t>8.2.12. направить Страховщику Заявление на выплату страхового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возмещения в течение 5 рабочих дней после окончания уборки</a:t>
            </a:r>
            <a:endParaRPr lang="ru-RU" sz="19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Семиугольник 22"/>
          <p:cNvSpPr/>
          <p:nvPr/>
        </p:nvSpPr>
        <p:spPr>
          <a:xfrm>
            <a:off x="251520" y="5877272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8385210" y="5376570"/>
            <a:ext cx="490651" cy="644718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31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11"/>
          </p:nvPr>
        </p:nvSpPr>
        <p:spPr>
          <a:xfrm>
            <a:off x="1073066" y="36240"/>
            <a:ext cx="7643192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latin typeface="Arial" charset="0"/>
                <a:ea typeface="+mn-ea"/>
                <a:cs typeface="Arial" charset="0"/>
              </a:rPr>
              <a:t>Этапы урегулирования убытка</a:t>
            </a:r>
            <a:endParaRPr lang="ru-RU" sz="2400" b="1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88640"/>
            <a:ext cx="364431" cy="7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073066" y="610283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45226"/>
              </p:ext>
            </p:extLst>
          </p:nvPr>
        </p:nvGraphicFramePr>
        <p:xfrm>
          <a:off x="577751" y="1099094"/>
          <a:ext cx="8213263" cy="4773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207"/>
                <a:gridCol w="5768342"/>
                <a:gridCol w="1596714"/>
              </a:tblGrid>
              <a:tr h="840545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№ п/п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Действия Страховщика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Срок</a:t>
                      </a:r>
                      <a:endParaRPr lang="ru-RU" sz="2200" dirty="0"/>
                    </a:p>
                  </a:txBody>
                  <a:tcPr/>
                </a:tc>
              </a:tr>
              <a:tr h="8090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Запрос дополнительных документов после получения заявления на выплату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 дней</a:t>
                      </a:r>
                      <a:endParaRPr lang="ru-RU" sz="2000" dirty="0"/>
                    </a:p>
                  </a:txBody>
                  <a:tcPr/>
                </a:tc>
              </a:tr>
              <a:tr h="164449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после получения всех документов Страховщиком  принимается</a:t>
                      </a:r>
                      <a:r>
                        <a:rPr lang="ru-RU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решение: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 признании события страховым случаем / об отказе в страховой выплате;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 проведении страхового расследования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 дней</a:t>
                      </a:r>
                      <a:endParaRPr lang="ru-RU" sz="2000" dirty="0"/>
                    </a:p>
                  </a:txBody>
                  <a:tcPr/>
                </a:tc>
              </a:tr>
              <a:tr h="696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Уведомить Страховщика о принятом решении после принятия решения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 дня</a:t>
                      </a:r>
                      <a:endParaRPr lang="ru-RU" sz="2000" dirty="0"/>
                    </a:p>
                  </a:txBody>
                  <a:tcPr/>
                </a:tc>
              </a:tr>
              <a:tr h="48698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Страховая</a:t>
                      </a:r>
                      <a:r>
                        <a:rPr lang="ru-RU" sz="2000" baseline="0" dirty="0" smtClean="0"/>
                        <a:t> выплата с даты принятия решения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10 дней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ятно 2 11"/>
          <p:cNvSpPr/>
          <p:nvPr/>
        </p:nvSpPr>
        <p:spPr>
          <a:xfrm>
            <a:off x="5724128" y="6036686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320" y="5984832"/>
            <a:ext cx="6086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200" b="1" dirty="0" smtClean="0">
                <a:solidFill>
                  <a:srgbClr val="FF0000"/>
                </a:solidFill>
              </a:rPr>
              <a:t>Срок </a:t>
            </a:r>
            <a:r>
              <a:rPr lang="ru-RU" sz="2200" b="1" dirty="0">
                <a:solidFill>
                  <a:srgbClr val="FF0000"/>
                </a:solidFill>
              </a:rPr>
              <a:t>принятия решения и выплаты сокращен в 1,5-2 раза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89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436108"/>
              </p:ext>
            </p:extLst>
          </p:nvPr>
        </p:nvGraphicFramePr>
        <p:xfrm>
          <a:off x="182984" y="1124744"/>
          <a:ext cx="8679160" cy="453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372"/>
                <a:gridCol w="8100788"/>
              </a:tblGrid>
              <a:tr h="724387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№ п/п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Наименование документа</a:t>
                      </a:r>
                      <a:endParaRPr lang="ru-RU" sz="2200" dirty="0"/>
                    </a:p>
                  </a:txBody>
                  <a:tcPr/>
                </a:tc>
              </a:tr>
              <a:tr h="463499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договор сельскохозяйственного страхования </a:t>
                      </a:r>
                      <a:endParaRPr lang="ru-RU" sz="22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документы, подтверждающие уплату страховой премии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письменное сообщение о наступлении события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акты обследования сельскохозяйственных культур (в том числе определения урожайности на корню), составленные с участием представителей Страховщика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формы 29-сх и 2-фермер/ 4-СХ и 1-фермер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 отметкой Росстата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документы, подтверждающие наличие события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</a:rPr>
              <a:t>Документы для </a:t>
            </a:r>
            <a:r>
              <a:rPr lang="ru-RU" sz="2400" b="1" dirty="0" smtClean="0">
                <a:solidFill>
                  <a:srgbClr val="0070C0"/>
                </a:solidFill>
              </a:rPr>
              <a:t>урегулирования убытка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420" y="5755903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Страховщиком могут быть дополнительно запрошены </a:t>
            </a:r>
            <a:r>
              <a:rPr lang="ru-RU" sz="2200" b="1" dirty="0" smtClean="0">
                <a:solidFill>
                  <a:srgbClr val="FF0000"/>
                </a:solidFill>
              </a:rPr>
              <a:t>документы, предусмотренные п. 9.6. Правил страхования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91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08912" cy="634083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Единые правила страхования</a:t>
            </a:r>
            <a:endParaRPr lang="ru-RU" sz="2800" b="1" dirty="0">
              <a:solidFill>
                <a:srgbClr val="4F81B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95880824"/>
              </p:ext>
            </p:extLst>
          </p:nvPr>
        </p:nvGraphicFramePr>
        <p:xfrm>
          <a:off x="1319086" y="1124744"/>
          <a:ext cx="72390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77750" y="4999528"/>
            <a:ext cx="8026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С Правилами сельскохозяйственного страхования можно ознакомиться </a:t>
            </a:r>
            <a:r>
              <a:rPr 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на  официальном сайте НСА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  <a:hlinkClick r:id="rId9"/>
              </a:rPr>
              <a:t>www.naai.ru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20" y="5949280"/>
            <a:ext cx="8391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Использование единых правил страховщиками обязательно!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31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1520" y="4359104"/>
            <a:ext cx="8784976" cy="380480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2"/>
            </a:pPr>
            <a:r>
              <a:rPr lang="ru-RU" sz="2000" b="1" dirty="0" smtClean="0">
                <a:solidFill>
                  <a:srgbClr val="C00000"/>
                </a:solidFill>
              </a:rPr>
              <a:t>Нарушение агротехники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</a:rPr>
              <a:t>P</a:t>
            </a:r>
            <a:r>
              <a:rPr lang="en-US" sz="1600" b="1" dirty="0" smtClean="0">
                <a:solidFill>
                  <a:srgbClr val="C00000"/>
                </a:solidFill>
              </a:rPr>
              <a:t>n2</a:t>
            </a:r>
            <a:r>
              <a:rPr lang="ru-RU" sz="2000" b="1" dirty="0" smtClean="0">
                <a:solidFill>
                  <a:srgbClr val="C00000"/>
                </a:solidFill>
              </a:rPr>
              <a:t>) </a:t>
            </a:r>
            <a:r>
              <a:rPr lang="ru-RU" sz="2000" dirty="0" smtClean="0"/>
              <a:t>(</a:t>
            </a:r>
            <a:r>
              <a:rPr lang="ru-RU" i="1" dirty="0" smtClean="0"/>
              <a:t>определяются договором страхования) 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39584"/>
            <a:ext cx="8280919" cy="164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5004048" y="5622712"/>
            <a:ext cx="2736304" cy="643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220072" y="5042130"/>
            <a:ext cx="72008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Нестраховые потери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9675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При определении убытка из размера утраты (гибели), вычитаются нестраховые потери: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6608" y="2132856"/>
            <a:ext cx="857386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AutoNum type="arabicPeriod"/>
            </a:pPr>
            <a:r>
              <a:rPr lang="ru-RU" sz="2000" b="1" dirty="0">
                <a:solidFill>
                  <a:srgbClr val="C00000"/>
                </a:solidFill>
              </a:rPr>
              <a:t>Сверхнормативные потери (</a:t>
            </a:r>
            <a:r>
              <a:rPr lang="en-US" sz="2000" b="1" dirty="0">
                <a:solidFill>
                  <a:srgbClr val="C00000"/>
                </a:solidFill>
              </a:rPr>
              <a:t>P</a:t>
            </a:r>
            <a:r>
              <a:rPr lang="en-US" sz="1600" b="1" dirty="0">
                <a:solidFill>
                  <a:srgbClr val="C00000"/>
                </a:solidFill>
              </a:rPr>
              <a:t>n1</a:t>
            </a:r>
            <a:r>
              <a:rPr lang="ru-RU" sz="2000" b="1" dirty="0" smtClean="0">
                <a:solidFill>
                  <a:srgbClr val="C00000"/>
                </a:solidFill>
              </a:rPr>
              <a:t>):</a:t>
            </a:r>
          </a:p>
          <a:p>
            <a:pPr lvl="0" algn="just">
              <a:spcAft>
                <a:spcPts val="600"/>
              </a:spcAft>
            </a:pPr>
            <a:r>
              <a:rPr lang="ru-RU" sz="2000" dirty="0" smtClean="0"/>
              <a:t>Превышение </a:t>
            </a:r>
            <a:r>
              <a:rPr lang="ru-RU" sz="2000" dirty="0"/>
              <a:t>урожайности на корню, уменьшенной на величину нормативных потерь при уборке и </a:t>
            </a:r>
            <a:r>
              <a:rPr lang="ru-RU" sz="2000" dirty="0" smtClean="0"/>
              <a:t>доработке, более чем на 2,5% над урожаем 29-СХ.</a:t>
            </a:r>
          </a:p>
          <a:p>
            <a:pPr lvl="0" algn="just">
              <a:spcAft>
                <a:spcPts val="600"/>
              </a:spcAft>
            </a:pPr>
            <a:r>
              <a:rPr lang="ru-RU" sz="2000" dirty="0" smtClean="0"/>
              <a:t>Нормативные потери </a:t>
            </a:r>
            <a:r>
              <a:rPr lang="ru-RU" sz="2000" dirty="0"/>
              <a:t>при уборке и доработке согласовываются Страховщиком и Страхователем при заключении договора </a:t>
            </a:r>
            <a:r>
              <a:rPr lang="ru-RU" sz="2000" dirty="0" smtClean="0"/>
              <a:t>страхования.</a:t>
            </a:r>
            <a:endParaRPr lang="ru-RU" sz="2000" dirty="0"/>
          </a:p>
        </p:txBody>
      </p:sp>
      <p:sp>
        <p:nvSpPr>
          <p:cNvPr id="14" name="Пятно 2 13"/>
          <p:cNvSpPr/>
          <p:nvPr/>
        </p:nvSpPr>
        <p:spPr>
          <a:xfrm>
            <a:off x="5940152" y="1904638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95536" y="1275610"/>
            <a:ext cx="8496944" cy="3458245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3"/>
            </a:pPr>
            <a:r>
              <a:rPr lang="ru-RU" sz="2000" b="1" dirty="0" smtClean="0">
                <a:solidFill>
                  <a:srgbClr val="C00000"/>
                </a:solidFill>
              </a:rPr>
              <a:t>Потери урожая с площади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</a:rPr>
              <a:t>P</a:t>
            </a:r>
            <a:r>
              <a:rPr lang="en-US" sz="1600" b="1" dirty="0" smtClean="0">
                <a:solidFill>
                  <a:srgbClr val="C00000"/>
                </a:solidFill>
              </a:rPr>
              <a:t>n3</a:t>
            </a:r>
            <a:r>
              <a:rPr lang="ru-RU" sz="2000" b="1" dirty="0" smtClean="0">
                <a:solidFill>
                  <a:srgbClr val="C00000"/>
                </a:solidFill>
              </a:rPr>
              <a:t>):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2000" dirty="0" smtClean="0"/>
              <a:t>заявленной на страхование, но фактически не засеянной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2000" dirty="0" smtClean="0"/>
              <a:t>убранной до момента прибытия Страховщика для определения урожайности на корню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2000" dirty="0"/>
              <a:t>с площади, засеянной сельскохозяйственными культурами, сорта (гибриды) которых не внесены в Государственный реестр селекционных достижений. 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2000" dirty="0"/>
              <a:t>с площади посева/посадки сельскохозяйственных культур, засеянной некондиционным посевным/посадочным материалом сельскохозяйственных культур. </a:t>
            </a: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1904" y="5380474"/>
            <a:ext cx="84969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2000" dirty="0" smtClean="0"/>
              <a:t>влияние </a:t>
            </a:r>
            <a:r>
              <a:rPr lang="ru-RU" sz="2000" dirty="0"/>
              <a:t>событий, не являющихся страховыми</a:t>
            </a:r>
          </a:p>
          <a:p>
            <a:pPr marL="285750" lvl="0" indent="-285750" algn="just">
              <a:spcAft>
                <a:spcPts val="600"/>
              </a:spcAft>
              <a:buFontTx/>
              <a:buChar char="-"/>
            </a:pPr>
            <a:r>
              <a:rPr lang="ru-RU" sz="2000" dirty="0"/>
              <a:t>влияние событий, происшедших вне периода страхования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96" y="4795118"/>
            <a:ext cx="7167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</a:rPr>
              <a:t>4. Потери урожая </a:t>
            </a:r>
            <a:r>
              <a:rPr lang="ru-RU" sz="2000" b="1" dirty="0" smtClean="0">
                <a:solidFill>
                  <a:srgbClr val="C00000"/>
                </a:solidFill>
              </a:rPr>
              <a:t>в результате нестраховых событий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</a:rPr>
              <a:t>P</a:t>
            </a:r>
            <a:r>
              <a:rPr lang="en-US" sz="1600" b="1" dirty="0" smtClean="0">
                <a:solidFill>
                  <a:srgbClr val="C00000"/>
                </a:solidFill>
              </a:rPr>
              <a:t>n4</a:t>
            </a:r>
            <a:r>
              <a:rPr lang="ru-RU" sz="2000" b="1" dirty="0" smtClean="0">
                <a:solidFill>
                  <a:srgbClr val="C00000"/>
                </a:solidFill>
              </a:rPr>
              <a:t>):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Нестраховые потери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704" y="1017980"/>
            <a:ext cx="5342434" cy="3744416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ru-R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buNone/>
            </a:pPr>
            <a:endParaRPr lang="ru-RU" sz="1800" dirty="0" smtClean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Использование </a:t>
            </a:r>
            <a:r>
              <a:rPr lang="ru-RU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космического </a:t>
            </a:r>
            <a:r>
              <a:rPr lang="ru-RU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мониторинга </a:t>
            </a:r>
            <a:r>
              <a:rPr lang="ru-RU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1. Заключен договор с </a:t>
            </a:r>
            <a:r>
              <a:rPr lang="en-US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Geosys</a:t>
            </a: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по осуществлению космомониторинга </a:t>
            </a:r>
            <a:r>
              <a:rPr lang="ru-RU" sz="1800" dirty="0">
                <a:solidFill>
                  <a:prstClr val="black"/>
                </a:solidFill>
                <a:cs typeface="Arial" panose="020B0604020202020204" pitchFamily="34" charset="0"/>
              </a:rPr>
              <a:t>с/х угодий</a:t>
            </a:r>
            <a:endParaRPr lang="ru-RU" dirty="0" smtClean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2. НСА </a:t>
            </a:r>
            <a:r>
              <a:rPr lang="ru-RU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участвует совместно с </a:t>
            </a:r>
            <a:r>
              <a:rPr lang="ru-RU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Объединенной  ракетно-космической корпорацией</a:t>
            </a:r>
            <a:r>
              <a:rPr lang="ru-RU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в проекте «Космос СХ» по оценке эффективности использования с/х угодий в АПК </a:t>
            </a: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основе данных </a:t>
            </a:r>
            <a:r>
              <a:rPr lang="ru-RU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космомониторинга.</a:t>
            </a:r>
            <a:endParaRPr lang="ru-RU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457200" lvl="1" indent="-457200">
              <a:buFont typeface="+mj-lt"/>
              <a:buAutoNum type="arabicPeriod"/>
            </a:pPr>
            <a:endParaRPr lang="ru-RU" sz="200" i="1" dirty="0" smtClean="0">
              <a:solidFill>
                <a:srgbClr val="3C4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634083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2800" dirty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НСА: Меры по развитию </a:t>
            </a:r>
            <a:r>
              <a:rPr lang="ru-RU" sz="2800" dirty="0" smtClean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агрострахования </a:t>
            </a:r>
            <a:r>
              <a:rPr lang="ru-RU" sz="2800" dirty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(космический </a:t>
            </a:r>
            <a:r>
              <a:rPr lang="ru-RU" sz="2800" dirty="0" smtClean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мониторинг)</a:t>
            </a:r>
            <a:endParaRPr lang="ru-RU" sz="2800" dirty="0">
              <a:solidFill>
                <a:srgbClr val="4F81B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590" y="4116953"/>
            <a:ext cx="4908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космического мониторинга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3711708"/>
              </p:ext>
            </p:extLst>
          </p:nvPr>
        </p:nvGraphicFramePr>
        <p:xfrm>
          <a:off x="323528" y="4509120"/>
          <a:ext cx="3264024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89282295"/>
              </p:ext>
            </p:extLst>
          </p:nvPr>
        </p:nvGraphicFramePr>
        <p:xfrm>
          <a:off x="3540224" y="4669854"/>
          <a:ext cx="5208240" cy="113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11562" y="6165304"/>
            <a:ext cx="8064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Задача НСА – придание легитимности данным космомониторинга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belovaev\Desktop\IMG-20160125-WA000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980728"/>
            <a:ext cx="3037260" cy="36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93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971600" y="604629"/>
            <a:ext cx="7704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200" dirty="0" smtClean="0">
                <a:solidFill>
                  <a:srgbClr val="113388"/>
                </a:solidFill>
                <a:latin typeface="+mj-lt"/>
              </a:rPr>
              <a:t> </a:t>
            </a:r>
            <a:endParaRPr lang="de-DE" sz="2200" dirty="0">
              <a:solidFill>
                <a:srgbClr val="113388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3" y="1268761"/>
            <a:ext cx="8104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buClr>
                <a:srgbClr val="00539B"/>
              </a:buClr>
              <a:defRPr/>
            </a:pPr>
            <a:r>
              <a:rPr lang="ru-RU" sz="2400" b="1" dirty="0" smtClean="0"/>
              <a:t>Применение космических технологий в </a:t>
            </a:r>
            <a:r>
              <a:rPr lang="ru-RU" sz="2400" b="1" dirty="0" err="1" smtClean="0"/>
              <a:t>агростраховании</a:t>
            </a:r>
            <a:r>
              <a:rPr lang="ru-RU" sz="2400" b="1" dirty="0" smtClean="0"/>
              <a:t>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ACF6-E375-4C27-8B76-C78E8DDCBEE1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928802"/>
          <a:ext cx="7429552" cy="470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634083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4F81BD"/>
                </a:solidFill>
                <a:latin typeface="+mn-lt"/>
                <a:ea typeface="+mn-ea"/>
                <a:cs typeface="Arial" panose="020B0604020202020204" pitchFamily="34" charset="0"/>
              </a:rPr>
              <a:t>Преимущества космического мониторинга</a:t>
            </a:r>
            <a:endParaRPr lang="ru-RU" sz="2800" dirty="0">
              <a:solidFill>
                <a:srgbClr val="4F81B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4986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357158" y="1397000"/>
          <a:ext cx="8143932" cy="48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Условия снижения количества споров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470248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709847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9964" y="1004535"/>
            <a:ext cx="844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Страхование сельскохозяйственных животных с государственной поддержкой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83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8570913" y="6526213"/>
            <a:ext cx="404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sz="1200" b="1" dirty="0">
              <a:solidFill>
                <a:schemeClr val="accent2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266440"/>
              </p:ext>
            </p:extLst>
          </p:nvPr>
        </p:nvGraphicFramePr>
        <p:xfrm>
          <a:off x="127084" y="2095305"/>
          <a:ext cx="8796213" cy="436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61"/>
                <a:gridCol w="7524452"/>
              </a:tblGrid>
              <a:tr h="1127890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крупный рогатый скот (буйволы, быки, волы, коровы, яки)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за исключением  телят  в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возрасте до 2-х месяцев </a:t>
                      </a:r>
                    </a:p>
                  </a:txBody>
                  <a:tcPr anchor="ctr">
                    <a:noFill/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мелкий рогатый скот (козы, овцы) 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за исключением козлят  и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ягнят в возрасте до  4-х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месяцев </a:t>
                      </a:r>
                    </a:p>
                  </a:txBody>
                  <a:tcPr anchor="ctr"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свиньи 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за  исключением  поросят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  возрасте   до    4-х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недель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птица яйценоских пород и птица мясных пород (гуси, индейки, куры, перепелки, утки, страусы),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цыплята-бройлеры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без ограничений по возрасту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14375" name="Picture 26" descr="70556_dwie_swinki_tra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84" y="4365104"/>
            <a:ext cx="123030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6" name="Picture 27" descr="hakasiya---territoriya-b-vozmozhnostey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258" y="3331333"/>
            <a:ext cx="1224134" cy="94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7" name="Picture 28" descr="main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566591"/>
            <a:ext cx="1249889" cy="95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8" name="Picture 1" descr="C:\Users\User007\Desktop\НСА готовое\Сайт НСА\ФОТКИ ДЛЯ САЙТА\4fbbc58df6d004a72e9f17ca6c64be8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258" y="2157094"/>
            <a:ext cx="122413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957548" cy="634082"/>
          </a:xfrm>
        </p:spPr>
        <p:txBody>
          <a:bodyPr>
            <a:noAutofit/>
          </a:bodyPr>
          <a:lstStyle/>
          <a:p>
            <a:pPr lvl="0">
              <a:buNone/>
              <a:defRPr/>
            </a:pPr>
            <a:r>
              <a:rPr lang="ru-RU" sz="2400" dirty="0" smtClean="0">
                <a:latin typeface="+mn-lt"/>
                <a:ea typeface="+mn-ea"/>
                <a:cs typeface="+mn-cs"/>
              </a:rPr>
              <a:t>Виды сельхозживотных</a:t>
            </a:r>
            <a:r>
              <a:rPr lang="ru-RU" sz="2400" dirty="0">
                <a:latin typeface="+mn-lt"/>
                <a:ea typeface="+mn-ea"/>
                <a:cs typeface="+mn-cs"/>
              </a:rPr>
              <a:t>, подлежащих страхованию с </a:t>
            </a:r>
            <a:r>
              <a:rPr lang="ru-RU" sz="2400" dirty="0" smtClean="0">
                <a:latin typeface="+mn-lt"/>
                <a:ea typeface="+mn-ea"/>
                <a:cs typeface="+mn-cs"/>
              </a:rPr>
              <a:t>господдержкой </a:t>
            </a:r>
            <a:r>
              <a:rPr lang="ru-RU" sz="2400" dirty="0">
                <a:latin typeface="+mn-lt"/>
                <a:ea typeface="+mn-ea"/>
                <a:cs typeface="+mn-cs"/>
              </a:rPr>
              <a:t>в </a:t>
            </a:r>
            <a:r>
              <a:rPr lang="ru-RU" sz="2400" dirty="0" smtClean="0">
                <a:latin typeface="+mn-lt"/>
                <a:ea typeface="+mn-ea"/>
                <a:cs typeface="+mn-cs"/>
              </a:rPr>
              <a:t>2015 г.</a:t>
            </a:r>
            <a:endParaRPr lang="ru-RU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16632"/>
            <a:ext cx="51912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0688" y="993502"/>
            <a:ext cx="8271792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Перечень животных, подлежащих страхованию с господдержкой, ежегодно </a:t>
            </a:r>
            <a:r>
              <a:rPr lang="ru-RU" b="1" dirty="0" smtClean="0"/>
              <a:t>определяется Планом с/х страхования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 smtClean="0">
                <a:solidFill>
                  <a:srgbClr val="FF0000"/>
                </a:solidFill>
              </a:rPr>
              <a:t>приказ  Минсельхоза от 30.10.2015 №522</a:t>
            </a:r>
            <a:r>
              <a:rPr lang="ru-RU" b="1" dirty="0" smtClean="0"/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99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74112"/>
              </p:ext>
            </p:extLst>
          </p:nvPr>
        </p:nvGraphicFramePr>
        <p:xfrm>
          <a:off x="179512" y="1268761"/>
          <a:ext cx="8824483" cy="5697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7528339"/>
              </a:tblGrid>
              <a:tr h="1152127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Лошади, лошаки, мулы, ослы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за исключением молодняка в возрасте до 4-х месяцев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Верблюды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за исключением верблюжат в возрасте до 4-х месяцев</a:t>
                      </a:r>
                    </a:p>
                  </a:txBody>
                  <a:tcPr anchor="ctr"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Олени (маралы, пятнистые олени, северные олени)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за исключением молодняка в возрасте до 4-х месяцев</a:t>
                      </a:r>
                    </a:p>
                  </a:txBody>
                  <a:tcPr anchor="ctr">
                    <a:noFill/>
                  </a:tcPr>
                </a:tc>
              </a:tr>
              <a:tr h="1120347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Кролики, пушные звери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за исключением молодняка в возрасте до 4-х месяцев</a:t>
                      </a:r>
                    </a:p>
                  </a:txBody>
                  <a:tcPr anchor="ctr">
                    <a:noFill/>
                  </a:tcPr>
                </a:tc>
              </a:tr>
              <a:tr h="1120347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Семьи пчел 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11"/>
          </p:nvPr>
        </p:nvSpPr>
        <p:spPr>
          <a:xfrm>
            <a:off x="1115616" y="350535"/>
            <a:ext cx="7643192" cy="6340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Виды сельхозживотных, подлежащих страхованию с господдержкой в 2015 г.</a:t>
            </a:r>
            <a:br>
              <a:rPr lang="ru-RU" sz="2400" dirty="0" smtClean="0"/>
            </a:br>
            <a:endParaRPr lang="ru-RU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172" y="956628"/>
            <a:ext cx="871433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" u="sng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16632"/>
            <a:ext cx="51912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9" y="3361537"/>
            <a:ext cx="1276747" cy="1079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5" y="4509120"/>
            <a:ext cx="1276747" cy="106313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1" y="2218928"/>
            <a:ext cx="1292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5661248"/>
            <a:ext cx="1279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232466" cy="95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51520" y="1268760"/>
            <a:ext cx="8438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Утрата </a:t>
            </a:r>
            <a:r>
              <a:rPr lang="ru-RU" b="1" dirty="0"/>
              <a:t>(</a:t>
            </a:r>
            <a:r>
              <a:rPr lang="ru-RU" b="1" dirty="0" smtClean="0"/>
              <a:t>гибель)</a:t>
            </a:r>
            <a:r>
              <a:rPr lang="ar-AE" b="1" dirty="0" smtClean="0"/>
              <a:t>٭</a:t>
            </a:r>
            <a:r>
              <a:rPr lang="ru-RU" b="1" dirty="0" smtClean="0"/>
              <a:t> </a:t>
            </a:r>
            <a:r>
              <a:rPr lang="ru-RU" dirty="0"/>
              <a:t>сельскохозяйственных животных </a:t>
            </a:r>
            <a:r>
              <a:rPr lang="ru-RU" dirty="0" smtClean="0"/>
              <a:t>- имевшие </a:t>
            </a:r>
            <a:r>
              <a:rPr lang="ru-RU" dirty="0"/>
              <a:t>место в период действия договора сельскохозяйственного страхования </a:t>
            </a:r>
            <a:r>
              <a:rPr lang="ru-RU" b="1" dirty="0"/>
              <a:t>падеж</a:t>
            </a:r>
            <a:r>
              <a:rPr lang="ru-RU" dirty="0"/>
              <a:t> или </a:t>
            </a:r>
            <a:r>
              <a:rPr lang="ru-RU" b="1" dirty="0"/>
              <a:t>вынужденный убой </a:t>
            </a:r>
            <a:r>
              <a:rPr lang="ru-RU" dirty="0"/>
              <a:t>сельскохозяйственных животных в результате </a:t>
            </a:r>
            <a:r>
              <a:rPr lang="ru-RU" dirty="0" smtClean="0"/>
              <a:t>наступления страховых событий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84041"/>
            <a:ext cx="5256584" cy="30932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542256" cy="112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57224" y="285728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Страховой риск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9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8570913" y="6526213"/>
            <a:ext cx="404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ru-RU" sz="1200" b="1" dirty="0">
              <a:solidFill>
                <a:schemeClr val="accent2"/>
              </a:solidFill>
            </a:endParaRPr>
          </a:p>
        </p:txBody>
      </p:sp>
      <p:sp>
        <p:nvSpPr>
          <p:cNvPr id="21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8244408" y="6448425"/>
            <a:ext cx="726555" cy="365125"/>
          </a:xfrm>
        </p:spPr>
        <p:txBody>
          <a:bodyPr/>
          <a:lstStyle/>
          <a:p>
            <a:pPr>
              <a:defRPr/>
            </a:pPr>
            <a:fld id="{90AF2C51-DA4B-4DCF-9262-8FE5F2CC880B}" type="slidenum">
              <a:rPr lang="ru-RU" sz="2000"/>
              <a:pPr>
                <a:defRPr/>
              </a:pPr>
              <a:t>29</a:t>
            </a:fld>
            <a:endParaRPr lang="ru-RU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41988"/>
            <a:ext cx="542256" cy="112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омер слайда 2"/>
          <p:cNvSpPr txBox="1">
            <a:spLocks/>
          </p:cNvSpPr>
          <p:nvPr/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53A80087-F82E-4249-B6F1-BC680DC70DE3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70134" y="30762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Страховые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события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5502" y="1124744"/>
            <a:ext cx="835667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eaLnBrk="0" hangingPunct="0">
              <a:spcBef>
                <a:spcPts val="0"/>
              </a:spcBef>
              <a:spcAft>
                <a:spcPts val="1800"/>
              </a:spcAft>
              <a:buSzPct val="68000"/>
              <a:defRPr/>
            </a:pP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Заразные </a:t>
            </a:r>
            <a:r>
              <a:rPr lang="ru-RU" sz="15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болезни животных</a:t>
            </a: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(согласно перечня, 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утвержденного Приказом МСХ РФ № 242 от 24 июня 2013 г. , содержащий 62 болезни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5502" y="3212976"/>
            <a:ext cx="8594970" cy="1058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7" lvl="0" algn="just" eaLnBrk="0" hangingPunct="0">
              <a:spcBef>
                <a:spcPts val="0"/>
              </a:spcBef>
              <a:spcAft>
                <a:spcPts val="1800"/>
              </a:spcAft>
              <a:buSzPct val="68000"/>
              <a:defRPr/>
            </a:pP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Нарушение </a:t>
            </a:r>
            <a:r>
              <a:rPr lang="ru-RU" sz="15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снабжения электрической, тепловой энергией, водой в результате стихийных </a:t>
            </a: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бедствий,</a:t>
            </a:r>
            <a:r>
              <a:rPr lang="ru-RU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если условия содержания сельскохозяйственных животных предусматривают обязательное использование электрической, тепловой энергии,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воды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5502" y="2564904"/>
            <a:ext cx="859497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7" lvl="0" algn="just" eaLnBrk="0" hangingPunct="0">
              <a:spcBef>
                <a:spcPts val="0"/>
              </a:spcBef>
              <a:spcAft>
                <a:spcPts val="1800"/>
              </a:spcAft>
              <a:buSzPct val="68000"/>
              <a:defRPr/>
            </a:pP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Стихийные </a:t>
            </a:r>
            <a:r>
              <a:rPr lang="ru-RU" sz="15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бедствия</a:t>
            </a: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(удар молнии, землетрясение, пыльная буря, ураганный ветер, сильная метель, буран, наводнение, обвал, лавина, сель, оползень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1593" y="1916832"/>
            <a:ext cx="8515540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7" lvl="0" algn="just" eaLnBrk="0" hangingPunct="0">
              <a:spcBef>
                <a:spcPts val="0"/>
              </a:spcBef>
              <a:spcAft>
                <a:spcPts val="1800"/>
              </a:spcAft>
              <a:buSzPct val="68000"/>
              <a:defRPr/>
            </a:pP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Массовые </a:t>
            </a:r>
            <a:r>
              <a:rPr lang="ru-RU" sz="15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отравления</a:t>
            </a: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внезапное отравление ядовитыми травами или веществами, в том числе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кормами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3320" y="4149080"/>
            <a:ext cx="8753830" cy="6263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537" lvl="0" algn="just" eaLnBrk="0" hangingPunct="0">
              <a:spcBef>
                <a:spcPts val="0"/>
              </a:spcBef>
              <a:spcAft>
                <a:spcPts val="1800"/>
              </a:spcAft>
              <a:buSzPct val="68000"/>
              <a:defRPr/>
            </a:pPr>
            <a:r>
              <a:rPr lang="ru-RU" sz="15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Пожар</a:t>
            </a:r>
            <a:endPara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boranukovmh\Desktop\наводн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0" y="5035058"/>
            <a:ext cx="2042446" cy="17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ranukovmh\Desktop\отра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35058"/>
            <a:ext cx="1944215" cy="16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ranukovmh\Desktop\пожа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13177"/>
            <a:ext cx="223491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oranukovmh\Desktop\ачс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42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470248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444" y="908720"/>
            <a:ext cx="8444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Страхование урожая сельскохозяйственных культур с государственной поддержкой</a:t>
            </a:r>
          </a:p>
        </p:txBody>
      </p:sp>
      <p:pic>
        <p:nvPicPr>
          <p:cNvPr id="1026" name="Picture 2" descr="http://alteranova.com.ua/image/data/stati/whe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3867"/>
            <a:ext cx="7879344" cy="40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35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1297931"/>
            <a:ext cx="867658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/>
            <a:r>
              <a:rPr lang="ru-RU" sz="1700" b="1" dirty="0"/>
              <a:t>В соответствии со статьей 4 Федерального закона </a:t>
            </a:r>
            <a:r>
              <a:rPr lang="ru-RU" sz="1700" b="1" dirty="0" smtClean="0"/>
              <a:t>№ 260-ФЗ договор </a:t>
            </a:r>
            <a:r>
              <a:rPr lang="ru-RU" sz="1700" b="1" dirty="0"/>
              <a:t>сельскохозяйственного страхования в отношении сельскохозяйственных животных заключается </a:t>
            </a:r>
            <a:endParaRPr lang="ru-RU" sz="1700" b="1" dirty="0" smtClean="0"/>
          </a:p>
          <a:p>
            <a:pPr marL="285750" lvl="0" indent="-285750">
              <a:buFontTx/>
              <a:buChar char="-"/>
            </a:pPr>
            <a:r>
              <a:rPr lang="ru-RU" sz="1700" b="1" dirty="0" smtClean="0"/>
              <a:t>на </a:t>
            </a:r>
            <a:r>
              <a:rPr lang="ru-RU" sz="1700" b="1" dirty="0"/>
              <a:t>все имеющееся у сельхозтоваропроизводителя </a:t>
            </a:r>
            <a:r>
              <a:rPr lang="ru-RU" sz="1700" b="1" dirty="0" smtClean="0"/>
              <a:t>поголовье </a:t>
            </a:r>
            <a:r>
              <a:rPr lang="ru-RU" sz="1700" b="1" dirty="0"/>
              <a:t>сельскохозяйственных животных </a:t>
            </a:r>
            <a:r>
              <a:rPr lang="ru-RU" sz="1700" b="1" dirty="0" smtClean="0"/>
              <a:t>одного или определенных </a:t>
            </a:r>
            <a:r>
              <a:rPr lang="ru-RU" sz="1700" b="1" dirty="0"/>
              <a:t>видов </a:t>
            </a:r>
            <a:endParaRPr lang="ru-RU" sz="1700" b="1" dirty="0" smtClean="0"/>
          </a:p>
          <a:p>
            <a:pPr marL="285750" lvl="0" indent="-285750">
              <a:buFontTx/>
              <a:buChar char="-"/>
            </a:pPr>
            <a:r>
              <a:rPr lang="ru-RU" sz="1700" b="1" dirty="0" smtClean="0"/>
              <a:t>на </a:t>
            </a:r>
            <a:r>
              <a:rPr lang="ru-RU" sz="1700" b="1" dirty="0"/>
              <a:t>срок не менее чем один год.</a:t>
            </a:r>
            <a:endParaRPr kumimoji="0" lang="ru-RU" sz="17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60" y="2996952"/>
            <a:ext cx="4762500" cy="357187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" y="116023"/>
            <a:ext cx="492771" cy="118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906139" y="116632"/>
            <a:ext cx="8064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Особенности договора страхования с господдержкой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37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7543" y="1593378"/>
            <a:ext cx="412441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algn="just"/>
            <a:r>
              <a:rPr lang="ru-RU" dirty="0" smtClean="0">
                <a:cs typeface="Arial" panose="020B0604020202020204" pitchFamily="34" charset="0"/>
              </a:rPr>
              <a:t>Франшиза – часть убытков, которая не подлежит возмещению!</a:t>
            </a:r>
          </a:p>
          <a:p>
            <a:pPr marL="177800" lvl="0" algn="just"/>
            <a:endParaRPr lang="ru-RU" dirty="0" smtClean="0">
              <a:cs typeface="Arial" panose="020B0604020202020204" pitchFamily="34" charset="0"/>
            </a:endParaRPr>
          </a:p>
          <a:p>
            <a:pPr marL="177800" lvl="0"/>
            <a:r>
              <a:rPr lang="ru-RU" dirty="0" smtClean="0">
                <a:cs typeface="Arial" panose="020B0604020202020204" pitchFamily="34" charset="0"/>
              </a:rPr>
              <a:t>Договор страхования сельскохозяйственных </a:t>
            </a:r>
            <a:r>
              <a:rPr lang="ru-RU" dirty="0">
                <a:cs typeface="Arial" panose="020B0604020202020204" pitchFamily="34" charset="0"/>
              </a:rPr>
              <a:t>животных может предусматривать </a:t>
            </a:r>
            <a:r>
              <a:rPr lang="ru-RU" dirty="0" smtClean="0">
                <a:cs typeface="Arial" panose="020B0604020202020204" pitchFamily="34" charset="0"/>
              </a:rPr>
              <a:t>установление: </a:t>
            </a:r>
          </a:p>
          <a:p>
            <a:pPr marL="177800" lvl="0" algn="just"/>
            <a:r>
              <a:rPr lang="ru-RU" dirty="0" smtClean="0">
                <a:cs typeface="Arial" panose="020B0604020202020204" pitchFamily="34" charset="0"/>
              </a:rPr>
              <a:t>- безусловной </a:t>
            </a:r>
            <a:r>
              <a:rPr lang="ru-RU" dirty="0">
                <a:cs typeface="Arial" panose="020B0604020202020204" pitchFamily="34" charset="0"/>
              </a:rPr>
              <a:t>франшизы </a:t>
            </a:r>
            <a:endParaRPr lang="ru-RU" dirty="0" smtClean="0">
              <a:cs typeface="Arial" panose="020B0604020202020204" pitchFamily="34" charset="0"/>
            </a:endParaRPr>
          </a:p>
          <a:p>
            <a:pPr marL="177800" lvl="0" algn="just"/>
            <a:r>
              <a:rPr lang="ru-RU" dirty="0" smtClean="0">
                <a:cs typeface="Arial" panose="020B0604020202020204" pitchFamily="34" charset="0"/>
              </a:rPr>
              <a:t>- агрегатной </a:t>
            </a:r>
            <a:r>
              <a:rPr lang="ru-RU" dirty="0">
                <a:cs typeface="Arial" panose="020B0604020202020204" pitchFamily="34" charset="0"/>
              </a:rPr>
              <a:t>безусловной франшизы. </a:t>
            </a:r>
            <a:endParaRPr lang="ru-RU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663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15616" y="215642"/>
            <a:ext cx="75159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Франшиза</a:t>
            </a:r>
            <a:endParaRPr lang="ru-RU" sz="25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33131109"/>
              </p:ext>
            </p:extLst>
          </p:nvPr>
        </p:nvGraphicFramePr>
        <p:xfrm>
          <a:off x="3995936" y="1239435"/>
          <a:ext cx="3960440" cy="2781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33173" y="2563803"/>
            <a:ext cx="1384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Франшиза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7565486" y="2701373"/>
            <a:ext cx="209478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4837" y="4717593"/>
            <a:ext cx="8334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cs typeface="Arial" panose="020B0604020202020204" pitchFamily="34" charset="0"/>
              </a:rPr>
              <a:t>Если по совокупности страховых случаев общая сумма убытков не превышает </a:t>
            </a:r>
            <a:r>
              <a:rPr lang="ru-RU" sz="2000" b="1" dirty="0">
                <a:cs typeface="Arial" panose="020B0604020202020204" pitchFamily="34" charset="0"/>
              </a:rPr>
              <a:t>агрегатной безусловной франшизы</a:t>
            </a:r>
            <a:r>
              <a:rPr lang="ru-RU" sz="2000" dirty="0">
                <a:cs typeface="Arial" panose="020B0604020202020204" pitchFamily="34" charset="0"/>
              </a:rPr>
              <a:t>, то такие убытки не подлежат возмещению Страховщиком. </a:t>
            </a:r>
            <a:endParaRPr lang="ru-RU" sz="2000" dirty="0" smtClean="0"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60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7504" y="980728"/>
            <a:ext cx="86952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lvl="0" algn="just"/>
            <a:r>
              <a:rPr lang="ru-RU" sz="2000" dirty="0"/>
              <a:t>Для принятия решения о заключении договора сельскохозяйственного страхования Страховщик вправе дополнительно к заявлению на страхование запросить от Страхователя (Выгодоприобретателя) документы, характеризующие степень страхового </a:t>
            </a:r>
            <a:r>
              <a:rPr lang="ru-RU" sz="2000" dirty="0" smtClean="0"/>
              <a:t>риска (п. 7.2.2. Правил)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663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73556" y="44624"/>
            <a:ext cx="75159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Документы, </a:t>
            </a:r>
            <a:r>
              <a:rPr lang="ru-RU" sz="2500" b="1" dirty="0">
                <a:solidFill>
                  <a:srgbClr val="0070C0"/>
                </a:solidFill>
                <a:latin typeface="Arial" charset="0"/>
                <a:cs typeface="Arial" charset="0"/>
              </a:rPr>
              <a:t>прилагаемые к заявлению на страхование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819019"/>
              </p:ext>
            </p:extLst>
          </p:nvPr>
        </p:nvGraphicFramePr>
        <p:xfrm>
          <a:off x="213320" y="2377441"/>
          <a:ext cx="8679160" cy="3742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56"/>
                <a:gridCol w="8136904"/>
              </a:tblGrid>
              <a:tr h="581783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Наименование документа</a:t>
                      </a:r>
                      <a:endParaRPr lang="ru-RU" sz="2400" dirty="0"/>
                    </a:p>
                  </a:txBody>
                  <a:tcPr/>
                </a:tc>
              </a:tr>
              <a:tr h="635802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Договор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купли-продажи, договор аренды, накладные, инвентаризационная опись, данные бухгалтерского учета</a:t>
                      </a:r>
                      <a:endParaRPr lang="ru-RU" sz="2200" dirty="0"/>
                    </a:p>
                  </a:txBody>
                  <a:tcPr/>
                </a:tc>
              </a:tr>
              <a:tr h="1080454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Заключение государственной ветеринарной службы о состоянии животных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результаты проведенных диагностических исследований, справки от ветеринарной службы хозяйства с указанием данных о проведении профилактических мероприятий</a:t>
                      </a:r>
                      <a:endParaRPr lang="ru-RU" sz="2200" dirty="0" smtClean="0"/>
                    </a:p>
                  </a:txBody>
                  <a:tcPr/>
                </a:tc>
              </a:tr>
              <a:tr h="1273802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Заключение государственной ветеринарной службы об эпизоотическом благополучии хозяйства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(справка от государственной ветеринарной службы, осуществляющей контроль местности, в которой расположено хозяйство)</a:t>
                      </a:r>
                      <a:endParaRPr lang="ru-RU" sz="2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Объект 1"/>
          <p:cNvSpPr>
            <a:spLocks noGrp="1"/>
          </p:cNvSpPr>
          <p:nvPr>
            <p:ph/>
          </p:nvPr>
        </p:nvSpPr>
        <p:spPr>
          <a:xfrm>
            <a:off x="323528" y="6237312"/>
            <a:ext cx="8679160" cy="48014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Страховщиком могут быть запрошены иные документы, согласно п. 7.2.3 Правил.</a:t>
            </a:r>
            <a:endParaRPr lang="ru-RU" sz="1900" b="1" dirty="0">
              <a:solidFill>
                <a:prstClr val="black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67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3320" y="1386354"/>
            <a:ext cx="8679160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При </a:t>
            </a:r>
            <a:r>
              <a:rPr lang="ru-RU" sz="1700" dirty="0">
                <a:solidFill>
                  <a:srgbClr val="002060"/>
                </a:solidFill>
              </a:rPr>
              <a:t>заключении договора сельскохозяйственного страхования необходимо четко определить </a:t>
            </a:r>
            <a:r>
              <a:rPr lang="ru-RU" sz="1700" b="1" dirty="0">
                <a:solidFill>
                  <a:srgbClr val="002060"/>
                </a:solidFill>
              </a:rPr>
              <a:t>территорию </a:t>
            </a:r>
            <a:r>
              <a:rPr lang="ru-RU" sz="1700" b="1" dirty="0" smtClean="0">
                <a:solidFill>
                  <a:srgbClr val="002060"/>
                </a:solidFill>
              </a:rPr>
              <a:t>страхования</a:t>
            </a:r>
            <a:r>
              <a:rPr lang="ar-AE" sz="1700" dirty="0" smtClean="0">
                <a:solidFill>
                  <a:srgbClr val="002060"/>
                </a:solidFill>
              </a:rPr>
              <a:t>٭</a:t>
            </a:r>
            <a:r>
              <a:rPr lang="ru-RU" sz="1700" dirty="0" smtClean="0">
                <a:solidFill>
                  <a:srgbClr val="002060"/>
                </a:solidFill>
              </a:rPr>
              <a:t>:</a:t>
            </a:r>
          </a:p>
          <a:p>
            <a:pPr lvl="0" indent="457200" algn="just"/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субъект РФ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муниципальный район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населенный пункт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название предприятия; </a:t>
            </a: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номер и наименование живот-</a:t>
            </a:r>
            <a:r>
              <a:rPr lang="ru-RU" sz="1700" dirty="0" err="1" smtClean="0">
                <a:solidFill>
                  <a:srgbClr val="002060"/>
                </a:solidFill>
              </a:rPr>
              <a:t>ских</a:t>
            </a:r>
            <a:r>
              <a:rPr lang="ru-RU" sz="1700" dirty="0" smtClean="0">
                <a:solidFill>
                  <a:srgbClr val="002060"/>
                </a:solidFill>
              </a:rPr>
              <a:t> помещений</a:t>
            </a:r>
            <a:r>
              <a:rPr lang="ru-RU" sz="1700" dirty="0">
                <a:solidFill>
                  <a:srgbClr val="002060"/>
                </a:solidFill>
              </a:rPr>
              <a:t>;</a:t>
            </a:r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just"/>
            <a:r>
              <a:rPr lang="ru-RU" sz="1700" dirty="0" smtClean="0">
                <a:solidFill>
                  <a:srgbClr val="002060"/>
                </a:solidFill>
              </a:rPr>
              <a:t>● место </a:t>
            </a:r>
            <a:r>
              <a:rPr lang="ru-RU" sz="1700" dirty="0">
                <a:solidFill>
                  <a:srgbClr val="002060"/>
                </a:solidFill>
              </a:rPr>
              <a:t>выпаса (если животные </a:t>
            </a:r>
            <a:r>
              <a:rPr lang="ru-RU" sz="1700" dirty="0" smtClean="0">
                <a:solidFill>
                  <a:srgbClr val="002060"/>
                </a:solidFill>
              </a:rPr>
              <a:t>выпасаются).</a:t>
            </a:r>
            <a:endParaRPr lang="ru-RU" sz="1700" dirty="0">
              <a:solidFill>
                <a:srgbClr val="002060"/>
              </a:solidFill>
            </a:endParaRPr>
          </a:p>
          <a:p>
            <a:pPr lvl="0" indent="457200" algn="just"/>
            <a:endParaRPr lang="ru-RU" sz="1700" dirty="0" smtClean="0">
              <a:solidFill>
                <a:srgbClr val="002060"/>
              </a:solidFill>
            </a:endParaRPr>
          </a:p>
          <a:p>
            <a:pPr lvl="0" indent="457200" algn="ctr"/>
            <a:r>
              <a:rPr lang="ru-RU" sz="1700" b="1" dirty="0" smtClean="0">
                <a:solidFill>
                  <a:srgbClr val="002060"/>
                </a:solidFill>
              </a:rPr>
              <a:t>Животные </a:t>
            </a:r>
            <a:r>
              <a:rPr lang="ru-RU" sz="1700" b="1" dirty="0">
                <a:solidFill>
                  <a:srgbClr val="002060"/>
                </a:solidFill>
              </a:rPr>
              <a:t>считаются застрахованными при условии, что они находятся в пределах указанной в договоре сельскохозяйственного страхования </a:t>
            </a:r>
            <a:r>
              <a:rPr lang="ru-RU" sz="1700" b="1" u="sng" dirty="0">
                <a:solidFill>
                  <a:srgbClr val="FF0000"/>
                </a:solidFill>
              </a:rPr>
              <a:t>территории страхования </a:t>
            </a:r>
            <a:r>
              <a:rPr lang="ru-RU" sz="1700" b="1" u="sng" dirty="0" smtClean="0">
                <a:solidFill>
                  <a:srgbClr val="FF0000"/>
                </a:solidFill>
              </a:rPr>
              <a:t/>
            </a:r>
            <a:br>
              <a:rPr lang="ru-RU" sz="1700" b="1" u="sng" dirty="0" smtClean="0">
                <a:solidFill>
                  <a:srgbClr val="FF0000"/>
                </a:solidFill>
              </a:rPr>
            </a:br>
            <a:endParaRPr lang="ru-RU" sz="1400" b="1" i="1" dirty="0" smtClean="0">
              <a:solidFill>
                <a:srgbClr val="002060"/>
              </a:solidFill>
            </a:endParaRPr>
          </a:p>
          <a:p>
            <a:pPr lvl="0" indent="457200" algn="ctr"/>
            <a:r>
              <a:rPr lang="ru-RU" sz="1400" b="1" i="1" dirty="0">
                <a:solidFill>
                  <a:srgbClr val="002060"/>
                </a:solidFill>
              </a:rPr>
              <a:t>٭</a:t>
            </a:r>
            <a:r>
              <a:rPr lang="ru-RU" sz="1400" b="1" i="1" dirty="0" smtClean="0">
                <a:solidFill>
                  <a:srgbClr val="002060"/>
                </a:solidFill>
              </a:rPr>
              <a:t>Территория </a:t>
            </a:r>
            <a:r>
              <a:rPr lang="ru-RU" sz="1400" b="1" i="1" dirty="0">
                <a:solidFill>
                  <a:srgbClr val="002060"/>
                </a:solidFill>
              </a:rPr>
              <a:t>страхования </a:t>
            </a:r>
            <a:r>
              <a:rPr lang="ru-RU" sz="1400" i="1" dirty="0">
                <a:solidFill>
                  <a:srgbClr val="002060"/>
                </a:solidFill>
              </a:rPr>
              <a:t>- территория, в пределах которой должны произойти события, перечисленные в договоре страхования, для того, чтобы Страховщик мог рассматривать их в качестве страховых случаев.</a:t>
            </a:r>
            <a:endParaRPr kumimoji="0" lang="ru-RU" sz="14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indent="457200" algn="ctr"/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663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173556" y="231031"/>
            <a:ext cx="751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Территория страхования</a:t>
            </a:r>
            <a:endParaRPr lang="ru-RU" sz="2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C:\Users\boranukovmh\Desktop\пастбищ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87" y="1772816"/>
            <a:ext cx="2915816" cy="21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37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55576" y="332656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Стоимость страхования </a:t>
            </a:r>
            <a:endParaRPr lang="ru-RU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7504" y="521990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600"/>
              </a:spcAft>
            </a:pPr>
            <a:r>
              <a:rPr lang="ru-RU" b="1" dirty="0" smtClean="0">
                <a:cs typeface="Arial" pitchFamily="34" charset="0"/>
              </a:rPr>
              <a:t>Для удобства расчетов страховой тариф приравнен к ставке субсидирования. На практике тариф ниже чем ставка субсидирования (особенно для крупных хозяйств). </a:t>
            </a:r>
            <a:endParaRPr lang="ru-RU" b="1" dirty="0"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80310" y="6361583"/>
            <a:ext cx="2160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/>
              <a:t>* Ростовская область</a:t>
            </a:r>
            <a:endParaRPr lang="ru-RU" sz="1400" u="sng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45147"/>
              </p:ext>
            </p:extLst>
          </p:nvPr>
        </p:nvGraphicFramePr>
        <p:xfrm>
          <a:off x="213320" y="1340766"/>
          <a:ext cx="5394658" cy="3540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520"/>
                <a:gridCol w="1224136"/>
                <a:gridCol w="1252002"/>
              </a:tblGrid>
              <a:tr h="477718"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Франшиза,%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7771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4432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Страховая сумма, руб.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50 000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40 000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437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Страховой  тариф*,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15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1,99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1,33</a:t>
                      </a:r>
                    </a:p>
                  </a:txBody>
                  <a:tcPr anchor="ctr">
                    <a:noFill/>
                  </a:tcPr>
                </a:tc>
              </a:tr>
              <a:tr h="4874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Страховая премия, руб.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995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532</a:t>
                      </a:r>
                    </a:p>
                  </a:txBody>
                  <a:tcPr anchor="ctr">
                    <a:noFill/>
                  </a:tcPr>
                </a:tc>
              </a:tr>
              <a:tr h="627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Премия, оплачиваемая аграрием, руб.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266</a:t>
                      </a:r>
                    </a:p>
                  </a:txBody>
                  <a:tcPr anchor="ctr">
                    <a:noFill/>
                  </a:tcPr>
                </a:tc>
              </a:tr>
              <a:tr h="48743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5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Страховая выплата, руб.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50 000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28 000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70" y="1844824"/>
            <a:ext cx="3264363" cy="24482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59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2" y="3198461"/>
            <a:ext cx="4256537" cy="28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55576" y="231031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Субсидирование договоров страхования животных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495" y="1628800"/>
            <a:ext cx="860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Объект страхования может быть застрахован по одному договору страхования совместно несколькими </a:t>
            </a:r>
            <a:r>
              <a:rPr lang="ru-RU" dirty="0" smtClean="0"/>
              <a:t>страховщиками (ст. 953 ГК РФ).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9609" y="2275131"/>
            <a:ext cx="860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</a:t>
            </a:r>
            <a:r>
              <a:rPr lang="ru-RU" dirty="0" smtClean="0"/>
              <a:t>оговор сострахования животных подлежит субсидированию в том же порядке, что и договор страхования, т.е. в случае если отвечает требованиям ФЗ-260. (Письмо МСХ России от 10.10.2014 № 17/978)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356" y="1212721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Сострахование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21297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</a:rPr>
              <a:t>Страхование приобретенных животных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336" y="3845947"/>
            <a:ext cx="4343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случае увеличения поголовья скота в результате приобретения дополнительных животных, данные животные возможно застраховать с господдержкой посредством заключения </a:t>
            </a:r>
            <a:r>
              <a:rPr lang="ru-RU" dirty="0" err="1" smtClean="0"/>
              <a:t>допсоглашения</a:t>
            </a:r>
            <a:r>
              <a:rPr lang="ru-RU" dirty="0" smtClean="0"/>
              <a:t>. </a:t>
            </a:r>
            <a:r>
              <a:rPr lang="ru-RU" dirty="0"/>
              <a:t>(Письмо МСХ России от 10.10.2014 № </a:t>
            </a:r>
            <a:r>
              <a:rPr lang="ru-RU" dirty="0" smtClean="0"/>
              <a:t>17/978)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0133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24744"/>
            <a:ext cx="8244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ru-RU" sz="2000" b="1" dirty="0"/>
              <a:t>Страховым случаем</a:t>
            </a:r>
            <a:r>
              <a:rPr lang="ru-RU" sz="2000" dirty="0"/>
              <a:t> признается утрата (гибель) животных </a:t>
            </a:r>
            <a:endParaRPr lang="ru-RU" sz="2000" dirty="0" smtClean="0"/>
          </a:p>
          <a:p>
            <a:pPr marL="342900" lvl="1" indent="-342900" algn="just">
              <a:spcAft>
                <a:spcPts val="600"/>
              </a:spcAft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результате воздействия </a:t>
            </a:r>
            <a:r>
              <a:rPr lang="ru-RU" sz="2000" b="1" dirty="0"/>
              <a:t>событий</a:t>
            </a:r>
            <a:r>
              <a:rPr lang="ru-RU" sz="2000" dirty="0"/>
              <a:t>, </a:t>
            </a:r>
            <a:r>
              <a:rPr lang="ru-RU" sz="2000" dirty="0" smtClean="0"/>
              <a:t>предусмотренных ФЗ-260 </a:t>
            </a:r>
          </a:p>
          <a:p>
            <a:pPr marL="342900" lvl="1" indent="-342900" algn="just">
              <a:spcAft>
                <a:spcPts val="600"/>
              </a:spcAft>
              <a:buAutoNum type="arabicPeriod"/>
            </a:pPr>
            <a:r>
              <a:rPr lang="ru-RU" sz="2000" b="1" dirty="0" smtClean="0"/>
              <a:t>в </a:t>
            </a:r>
            <a:r>
              <a:rPr lang="ru-RU" sz="2000" b="1" dirty="0"/>
              <a:t>период страхования</a:t>
            </a:r>
            <a:r>
              <a:rPr lang="ru-RU" sz="2000" dirty="0"/>
              <a:t>, обусловленного договором </a:t>
            </a:r>
            <a:r>
              <a:rPr lang="ru-RU" sz="2000" dirty="0" smtClean="0"/>
              <a:t>страхования,</a:t>
            </a:r>
          </a:p>
          <a:p>
            <a:pPr marL="342900" lvl="1" indent="-342900" algn="just">
              <a:spcAft>
                <a:spcPts val="600"/>
              </a:spcAft>
              <a:buAutoNum type="arabicPeriod"/>
            </a:pPr>
            <a:r>
              <a:rPr lang="ru-RU" sz="2000" b="1" dirty="0" smtClean="0"/>
              <a:t>на </a:t>
            </a:r>
            <a:r>
              <a:rPr lang="ru-RU" sz="2000" b="1" dirty="0"/>
              <a:t>территории страхования</a:t>
            </a:r>
            <a:r>
              <a:rPr lang="ru-RU" sz="20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cs typeface="Arial" pitchFamily="34" charset="0"/>
              </a:rPr>
              <a:t>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928662" y="231031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Страховой случай</a:t>
            </a:r>
          </a:p>
        </p:txBody>
      </p:sp>
      <p:pic>
        <p:nvPicPr>
          <p:cNvPr id="1026" name="Picture 2" descr="C:\Users\boranukovmh\Desktop\ачс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24528"/>
            <a:ext cx="4470325" cy="33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4" y="3560341"/>
            <a:ext cx="38164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2">
              <a:tabLst>
                <a:tab pos="82550" algn="l"/>
              </a:tabLst>
            </a:pPr>
            <a:r>
              <a:rPr lang="ru-RU" sz="2200" dirty="0" smtClean="0"/>
              <a:t>Если </a:t>
            </a:r>
            <a:r>
              <a:rPr lang="ru-RU" sz="2200" dirty="0"/>
              <a:t>заболевание выявлено </a:t>
            </a:r>
            <a:r>
              <a:rPr lang="ru-RU" sz="2200" dirty="0" smtClean="0"/>
              <a:t>в период </a:t>
            </a:r>
            <a:r>
              <a:rPr lang="ru-RU" sz="2200" dirty="0"/>
              <a:t>страхования, то </a:t>
            </a:r>
            <a:r>
              <a:rPr lang="ru-RU" sz="2200" dirty="0" smtClean="0"/>
              <a:t>убыток покрывается </a:t>
            </a:r>
            <a:r>
              <a:rPr lang="ru-RU" sz="2200" dirty="0"/>
              <a:t>страхованием независимо от момента утраты (гибели) </a:t>
            </a:r>
            <a:r>
              <a:rPr lang="ru-RU" sz="2200" dirty="0" smtClean="0"/>
              <a:t>животных.</a:t>
            </a:r>
            <a:endParaRPr lang="ru-RU" sz="2200" dirty="0"/>
          </a:p>
        </p:txBody>
      </p:sp>
      <p:sp>
        <p:nvSpPr>
          <p:cNvPr id="9" name="Пятно 2 8"/>
          <p:cNvSpPr/>
          <p:nvPr/>
        </p:nvSpPr>
        <p:spPr>
          <a:xfrm>
            <a:off x="2051720" y="2871781"/>
            <a:ext cx="3096344" cy="720080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с</a:t>
            </a:r>
            <a:r>
              <a:rPr lang="ru-RU" sz="1600" dirty="0" smtClean="0">
                <a:solidFill>
                  <a:srgbClr val="FF0000"/>
                </a:solidFill>
              </a:rPr>
              <a:t> 01.01.2016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12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82224" y="1563112"/>
            <a:ext cx="8215067" cy="2541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Незамедлительно сообщить о случившемся событии в компетентные органы: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возникновении заболевания, а также массовом отравлении -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государственную ветеринарную службу;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пожаре -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МЧС России, правоохранительные органы и государственную ветеринарную службу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стихийном бедствии -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МЧС России, Росгидромет и государственную ветеринарную службу;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в случае нарушения электроснабжения, теплоснабжения или водоснабжения –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территориальные органы Ростехнадзора и другие компетентные органы, а также государственную ветеринарную службу.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6679" y="4238311"/>
            <a:ext cx="8251790" cy="678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Сохранить картину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произошедшего события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 приезда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представителя страховой компании. П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ровести фото/видеосъемку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картины происшедшего события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540" y="583460"/>
            <a:ext cx="8083929" cy="8999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  <a:t>Уведомить 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Страховщика о событии, имеющем признаки </a:t>
            </a:r>
            <a: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  <a:t>страхового, незамедлительно 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любым доступным способом, а также в письменной форме </a:t>
            </a:r>
            <a: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  <a:t>в течение 3 рабочих дней</a:t>
            </a:r>
            <a:b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  <a:t> (п. 8.5.1. Правил страхования)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0" name="Семиугольник 19"/>
          <p:cNvSpPr/>
          <p:nvPr/>
        </p:nvSpPr>
        <p:spPr>
          <a:xfrm>
            <a:off x="63025" y="1033416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емиугольник 20"/>
          <p:cNvSpPr/>
          <p:nvPr/>
        </p:nvSpPr>
        <p:spPr>
          <a:xfrm>
            <a:off x="45803" y="2156227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8545845" y="1200106"/>
            <a:ext cx="490651" cy="644718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Семиугольник 35"/>
          <p:cNvSpPr/>
          <p:nvPr/>
        </p:nvSpPr>
        <p:spPr>
          <a:xfrm>
            <a:off x="45803" y="3170601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8617853" y="3861047"/>
            <a:ext cx="490651" cy="576065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Скругленный прямоугольник 38"/>
          <p:cNvSpPr/>
          <p:nvPr/>
        </p:nvSpPr>
        <p:spPr>
          <a:xfrm>
            <a:off x="626678" y="5052897"/>
            <a:ext cx="8270613" cy="8332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u-RU" sz="1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Предоставить</a:t>
            </a:r>
            <a:r>
              <a:rPr lang="ru-RU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страховой организации все необходимые документы по случившемуся событию  (с приложением фото-, видеоматериалов</a:t>
            </a:r>
            <a:r>
              <a:rPr lang="ru-RU" sz="1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предоставлять Страховщику и/или эксперту возможность беспрепятственного обследования </a:t>
            </a:r>
            <a:r>
              <a:rPr lang="ru-RU" sz="15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животных</a:t>
            </a:r>
            <a:endParaRPr lang="ru-RU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емиугольник 39"/>
          <p:cNvSpPr/>
          <p:nvPr/>
        </p:nvSpPr>
        <p:spPr>
          <a:xfrm>
            <a:off x="25701" y="4104158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>
            <a:off x="8617853" y="4725144"/>
            <a:ext cx="490651" cy="576064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 idx="11"/>
          </p:nvPr>
        </p:nvSpPr>
        <p:spPr>
          <a:xfrm>
            <a:off x="1078619" y="34261"/>
            <a:ext cx="7643192" cy="5325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>
                <a:latin typeface="Arial" charset="0"/>
                <a:ea typeface="+mn-ea"/>
                <a:cs typeface="Arial" charset="0"/>
              </a:rPr>
              <a:t>Если наступил страховой случай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88640"/>
            <a:ext cx="364431" cy="7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087562" y="492282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682224" y="6021288"/>
            <a:ext cx="8215067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</a:rPr>
              <a:t>Направить </a:t>
            </a:r>
            <a:r>
              <a:rPr lang="ru-RU" sz="1600" dirty="0">
                <a:solidFill>
                  <a:schemeClr val="tx2"/>
                </a:solidFill>
              </a:rPr>
              <a:t>Страховщику </a:t>
            </a:r>
            <a:r>
              <a:rPr lang="ru-RU" sz="1600" b="1" dirty="0">
                <a:solidFill>
                  <a:schemeClr val="tx2"/>
                </a:solidFill>
              </a:rPr>
              <a:t>Заявление на выплату </a:t>
            </a:r>
            <a:r>
              <a:rPr lang="ru-RU" sz="1600" dirty="0">
                <a:solidFill>
                  <a:schemeClr val="tx2"/>
                </a:solidFill>
              </a:rPr>
              <a:t>страхового возмещения не позднее 45 (сорока пяти) рабочих дней после наступления страхового </a:t>
            </a:r>
            <a:r>
              <a:rPr lang="ru-RU" sz="1600" dirty="0" smtClean="0">
                <a:solidFill>
                  <a:schemeClr val="tx2"/>
                </a:solidFill>
              </a:rPr>
              <a:t>случая (п. 8.9.10 Правил страхования)</a:t>
            </a:r>
            <a:endParaRPr lang="ru-RU" sz="15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емиугольник 22"/>
          <p:cNvSpPr/>
          <p:nvPr/>
        </p:nvSpPr>
        <p:spPr>
          <a:xfrm>
            <a:off x="45803" y="5052897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8651967" y="5664602"/>
            <a:ext cx="490651" cy="644718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0070C0"/>
          </a:solidFill>
          <a:ln w="15875" cap="flat" cmpd="sng" algn="ctr">
            <a:solidFill>
              <a:srgbClr val="72A37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Семиугольник 24"/>
          <p:cNvSpPr/>
          <p:nvPr/>
        </p:nvSpPr>
        <p:spPr>
          <a:xfrm>
            <a:off x="122622" y="5886154"/>
            <a:ext cx="504057" cy="576064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2348880"/>
            <a:ext cx="914400" cy="914400"/>
          </a:xfrm>
          <a:prstGeom prst="rect">
            <a:avLst/>
          </a:prstGeom>
        </p:spPr>
        <p:txBody>
          <a:bodyPr wrap="square" numCol="3" rtlCol="0" anchor="ctr">
            <a:noAutofit/>
          </a:bodyPr>
          <a:lstStyle/>
          <a:p>
            <a:pPr marL="342900" indent="-342900" algn="ctr">
              <a:buAutoNum type="arabicPeriod"/>
            </a:pPr>
            <a:endParaRPr lang="ru-RU" sz="1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453136" y="2996952"/>
            <a:ext cx="914400" cy="914400"/>
          </a:xfrm>
          <a:prstGeom prst="rect">
            <a:avLst/>
          </a:prstGeom>
        </p:spPr>
        <p:txBody>
          <a:bodyPr wrap="square" numCol="3" rtlCol="0" anchor="ctr">
            <a:noAutofit/>
          </a:bodyPr>
          <a:lstStyle/>
          <a:p>
            <a:pPr marL="342900" indent="-342900" algn="ctr">
              <a:buAutoNum type="arabicPeriod"/>
            </a:pPr>
            <a:endParaRPr lang="ru-RU" sz="16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49860" y="188640"/>
            <a:ext cx="914400" cy="914400"/>
          </a:xfrm>
          <a:prstGeom prst="rect">
            <a:avLst/>
          </a:prstGeom>
        </p:spPr>
        <p:txBody>
          <a:bodyPr wrap="square" numCol="3" rtlCol="0" anchor="ctr">
            <a:noAutofit/>
          </a:bodyPr>
          <a:lstStyle/>
          <a:p>
            <a:pPr marL="342900" indent="-342900" algn="ctr">
              <a:buAutoNum type="arabicPeriod"/>
            </a:pPr>
            <a:endParaRPr lang="ru-RU" sz="1600" dirty="0" smtClean="0"/>
          </a:p>
        </p:txBody>
      </p:sp>
      <p:sp>
        <p:nvSpPr>
          <p:cNvPr id="28" name="Заголовок 8"/>
          <p:cNvSpPr txBox="1">
            <a:spLocks/>
          </p:cNvSpPr>
          <p:nvPr/>
        </p:nvSpPr>
        <p:spPr>
          <a:xfrm>
            <a:off x="694635" y="4039097"/>
            <a:ext cx="7643192" cy="532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70C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sz="3600" b="1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51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5"/>
            <a:ext cx="364431" cy="8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10147" y="692696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928662" y="231031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Отказ в страховой выплате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508" y="1340768"/>
            <a:ext cx="5931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cs typeface="Arial" panose="020B0604020202020204" pitchFamily="34" charset="0"/>
              </a:rPr>
              <a:t>1) в </a:t>
            </a:r>
            <a:r>
              <a:rPr lang="ru-RU" sz="2000" dirty="0">
                <a:cs typeface="Arial" panose="020B0604020202020204" pitchFamily="34" charset="0"/>
              </a:rPr>
              <a:t>результате любых событий, в том числе предусмотренных договором страхования животных, но </a:t>
            </a:r>
            <a:r>
              <a:rPr lang="ru-RU" sz="2000" b="1" dirty="0">
                <a:cs typeface="Arial" panose="020B0604020202020204" pitchFamily="34" charset="0"/>
              </a:rPr>
              <a:t>наступивших или начавшихся до </a:t>
            </a:r>
            <a:r>
              <a:rPr lang="ru-RU" sz="2000" b="1" dirty="0" smtClean="0">
                <a:cs typeface="Arial" panose="020B0604020202020204" pitchFamily="34" charset="0"/>
              </a:rPr>
              <a:t>срока страхования</a:t>
            </a:r>
            <a:r>
              <a:rPr lang="ru-RU" sz="2000" dirty="0" smtClean="0">
                <a:cs typeface="Arial" panose="020B0604020202020204" pitchFamily="34" charset="0"/>
              </a:rPr>
              <a:t>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3320" y="2818096"/>
            <a:ext cx="5724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cs typeface="Arial" panose="020B0604020202020204" pitchFamily="34" charset="0"/>
              </a:rPr>
              <a:t>2) в результате </a:t>
            </a:r>
            <a:r>
              <a:rPr lang="ru-RU" sz="2000" b="1" dirty="0">
                <a:cs typeface="Arial" panose="020B0604020202020204" pitchFamily="34" charset="0"/>
              </a:rPr>
              <a:t>нарушения правил и норм содержания и кормления животных </a:t>
            </a:r>
            <a:r>
              <a:rPr lang="ru-RU" sz="2000" dirty="0">
                <a:cs typeface="Arial" panose="020B0604020202020204" pitchFamily="34" charset="0"/>
              </a:rPr>
              <a:t>и/или невыполнения предписания государственной ветеринарной </a:t>
            </a:r>
            <a:r>
              <a:rPr lang="ru-RU" sz="2000" dirty="0" smtClean="0">
                <a:cs typeface="Arial" panose="020B0604020202020204" pitchFamily="34" charset="0"/>
              </a:rPr>
              <a:t>службы;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90164"/>
            <a:ext cx="6388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cs typeface="Arial" panose="020B0604020202020204" pitchFamily="34" charset="0"/>
              </a:rPr>
              <a:t>3) в период нахождения животных на </a:t>
            </a:r>
            <a:r>
              <a:rPr lang="ru-RU" sz="2000" b="1" dirty="0">
                <a:cs typeface="Arial" panose="020B0604020202020204" pitchFamily="34" charset="0"/>
              </a:rPr>
              <a:t>профилактическом карантинировании</a:t>
            </a:r>
            <a:r>
              <a:rPr lang="ru-RU" sz="2000" dirty="0" smtClean="0">
                <a:cs typeface="Arial" panose="020B0604020202020204" pitchFamily="34" charset="0"/>
              </a:rPr>
              <a:t>;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9782" y="4919126"/>
            <a:ext cx="6566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cs typeface="Arial" panose="020B0604020202020204" pitchFamily="34" charset="0"/>
              </a:rPr>
              <a:t>4) </a:t>
            </a:r>
            <a:r>
              <a:rPr lang="ru-RU" sz="2000" b="1" dirty="0">
                <a:cs typeface="Arial" panose="020B0604020202020204" pitchFamily="34" charset="0"/>
              </a:rPr>
              <a:t>за пределами территории страхования</a:t>
            </a:r>
            <a:r>
              <a:rPr lang="ru-RU" sz="2000" dirty="0">
                <a:cs typeface="Arial" panose="020B0604020202020204" pitchFamily="34" charset="0"/>
              </a:rPr>
              <a:t>, указанной в договоре страхования</a:t>
            </a:r>
            <a:r>
              <a:rPr lang="ru-RU" sz="2000" dirty="0" smtClean="0">
                <a:cs typeface="Arial" panose="020B0604020202020204" pitchFamily="34" charset="0"/>
              </a:rPr>
              <a:t>;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83" y="5733256"/>
            <a:ext cx="8833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cs typeface="Arial" panose="020B0604020202020204" pitchFamily="34" charset="0"/>
              </a:rPr>
              <a:t>5</a:t>
            </a:r>
            <a:r>
              <a:rPr lang="ru-RU" sz="2000" dirty="0" smtClean="0">
                <a:cs typeface="Arial" panose="020B0604020202020204" pitchFamily="34" charset="0"/>
              </a:rPr>
              <a:t>) </a:t>
            </a:r>
            <a:r>
              <a:rPr lang="ru-RU" sz="2000" dirty="0">
                <a:cs typeface="Arial" panose="020B0604020202020204" pitchFamily="34" charset="0"/>
              </a:rPr>
              <a:t>вследствие того, что Страхователь </a:t>
            </a:r>
            <a:r>
              <a:rPr lang="ru-RU" sz="2000" b="1" dirty="0">
                <a:cs typeface="Arial" panose="020B0604020202020204" pitchFamily="34" charset="0"/>
              </a:rPr>
              <a:t>умышленно не принял разумных </a:t>
            </a:r>
            <a:r>
              <a:rPr lang="ru-RU" sz="2000" dirty="0">
                <a:cs typeface="Arial" panose="020B0604020202020204" pitchFamily="34" charset="0"/>
              </a:rPr>
              <a:t>и доступных ему мер, чтобы уменьшить возможные убытки</a:t>
            </a:r>
          </a:p>
        </p:txBody>
      </p:sp>
      <p:pic>
        <p:nvPicPr>
          <p:cNvPr id="2052" name="Picture 4" descr="C:\Users\belovaev\Desktop\sankcii-govyadina.jpg.crop_displ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37" y="1340768"/>
            <a:ext cx="2710061" cy="18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elovaev\Desktop\Сним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1933919" cy="13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24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40768"/>
            <a:ext cx="86045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cs typeface="Arial" pitchFamily="34" charset="0"/>
              </a:rPr>
              <a:t>Размер утраты (гибели) </a:t>
            </a:r>
            <a:r>
              <a:rPr lang="ru-RU" sz="2000" dirty="0" smtClean="0">
                <a:cs typeface="Arial" pitchFamily="34" charset="0"/>
              </a:rPr>
              <a:t>с/х </a:t>
            </a:r>
            <a:r>
              <a:rPr lang="ru-RU" sz="2000" dirty="0">
                <a:cs typeface="Arial" pitchFamily="34" charset="0"/>
              </a:rPr>
              <a:t>животных в результате наступления событий, предусмотренных </a:t>
            </a:r>
            <a:r>
              <a:rPr lang="ru-RU" sz="2000" dirty="0" smtClean="0">
                <a:cs typeface="Arial" pitchFamily="34" charset="0"/>
              </a:rPr>
              <a:t>ФЗ-260, </a:t>
            </a:r>
            <a:r>
              <a:rPr lang="ru-RU" sz="2000" dirty="0">
                <a:cs typeface="Arial" pitchFamily="34" charset="0"/>
              </a:rPr>
              <a:t>определяется по каждому страховому случаю по каждой половозрастной группе по формуле: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55576" y="260648"/>
            <a:ext cx="8064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Определение размера утраты (гибели)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2420888"/>
            <a:ext cx="2232247" cy="6271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7524" y="3140968"/>
            <a:ext cx="84969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L (шт./кг) </a:t>
            </a:r>
            <a:r>
              <a:rPr lang="ru-RU" dirty="0">
                <a:cs typeface="Arial" panose="020B0604020202020204" pitchFamily="34" charset="0"/>
              </a:rPr>
              <a:t>– количество голов животных (массы живого веса, шт. пчелосемей), утраченных (погибших) в </a:t>
            </a:r>
            <a:r>
              <a:rPr lang="ru-RU" dirty="0" smtClean="0">
                <a:cs typeface="Arial" panose="020B0604020202020204" pitchFamily="34" charset="0"/>
              </a:rPr>
              <a:t>результате страховых событий;</a:t>
            </a:r>
            <a:endParaRPr lang="ru-RU" dirty="0"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cs typeface="Arial" panose="020B0604020202020204" pitchFamily="34" charset="0"/>
              </a:rPr>
              <a:t>C (руб.) </a:t>
            </a:r>
            <a:r>
              <a:rPr lang="ru-RU" dirty="0">
                <a:cs typeface="Arial" panose="020B0604020202020204" pitchFamily="34" charset="0"/>
              </a:rPr>
              <a:t>- стоимость одной головы (единицы живого веса) </a:t>
            </a:r>
            <a:r>
              <a:rPr lang="ru-RU" dirty="0" smtClean="0">
                <a:cs typeface="Arial" panose="020B0604020202020204" pitchFamily="34" charset="0"/>
              </a:rPr>
              <a:t>в </a:t>
            </a:r>
            <a:r>
              <a:rPr lang="ru-RU" dirty="0">
                <a:cs typeface="Arial" panose="020B0604020202020204" pitchFamily="34" charset="0"/>
              </a:rPr>
              <a:t>соответствии с договором сельскохозяйственного страхования;</a:t>
            </a:r>
          </a:p>
          <a:p>
            <a:pPr algn="just"/>
            <a:r>
              <a:rPr lang="ru-RU" b="1" dirty="0">
                <a:cs typeface="Arial" panose="020B0604020202020204" pitchFamily="34" charset="0"/>
              </a:rPr>
              <a:t>P (руб.) </a:t>
            </a:r>
            <a:r>
              <a:rPr lang="ru-RU" dirty="0">
                <a:cs typeface="Arial" panose="020B0604020202020204" pitchFamily="34" charset="0"/>
              </a:rPr>
              <a:t>- стоимость реализованных годных </a:t>
            </a:r>
            <a:r>
              <a:rPr lang="ru-RU" dirty="0" smtClean="0">
                <a:cs typeface="Arial" panose="020B0604020202020204" pitchFamily="34" charset="0"/>
              </a:rPr>
              <a:t>остатков.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304110"/>
            <a:ext cx="8294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*Стоимость реализованных годных остатков (мяса, субпродуктов, шкур, шкурок и др.) определяется на основании документов от перерабатывающих предприятий, или закупочных организаций (счет, товарная накладная, кассовый чек, платежное поручение и др.).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1763-C8B8-4884-9AE0-0192881FC8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76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06126" y="1912765"/>
            <a:ext cx="3816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зерновые</a:t>
            </a:r>
            <a:endParaRPr lang="ru-RU" b="1" dirty="0"/>
          </a:p>
          <a:p>
            <a:r>
              <a:rPr lang="ru-RU" b="1" dirty="0" smtClean="0"/>
              <a:t>2. зернобобовые</a:t>
            </a:r>
          </a:p>
          <a:p>
            <a:r>
              <a:rPr lang="ru-RU" b="1" dirty="0" smtClean="0"/>
              <a:t>3. масличные</a:t>
            </a:r>
          </a:p>
          <a:p>
            <a:r>
              <a:rPr lang="ru-RU" b="1" dirty="0" smtClean="0"/>
              <a:t>4. технические</a:t>
            </a:r>
          </a:p>
          <a:p>
            <a:r>
              <a:rPr lang="ru-RU" b="1" dirty="0" smtClean="0"/>
              <a:t>5. кормовые</a:t>
            </a:r>
          </a:p>
          <a:p>
            <a:r>
              <a:rPr lang="ru-RU" b="1" dirty="0" smtClean="0"/>
              <a:t>6. бахчевые </a:t>
            </a:r>
          </a:p>
          <a:p>
            <a:r>
              <a:rPr lang="ru-RU" b="1" dirty="0" smtClean="0"/>
              <a:t>7. картофель </a:t>
            </a:r>
          </a:p>
          <a:p>
            <a:r>
              <a:rPr lang="ru-RU" b="1" dirty="0"/>
              <a:t>8. </a:t>
            </a:r>
            <a:r>
              <a:rPr lang="ru-RU" b="1" dirty="0" smtClean="0"/>
              <a:t>овощи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1088" y="1933839"/>
            <a:ext cx="44775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9. виноград</a:t>
            </a:r>
          </a:p>
          <a:p>
            <a:r>
              <a:rPr lang="ru-RU" b="1" dirty="0" smtClean="0"/>
              <a:t>10. семечковые и</a:t>
            </a:r>
          </a:p>
          <a:p>
            <a:r>
              <a:rPr lang="ru-RU" b="1" dirty="0" smtClean="0"/>
              <a:t>11. косточковые</a:t>
            </a:r>
          </a:p>
          <a:p>
            <a:r>
              <a:rPr lang="ru-RU" b="1" dirty="0" smtClean="0"/>
              <a:t>12. </a:t>
            </a:r>
            <a:r>
              <a:rPr lang="ru-RU" b="1" dirty="0"/>
              <a:t>ягодные</a:t>
            </a:r>
          </a:p>
          <a:p>
            <a:r>
              <a:rPr lang="ru-RU" b="1" dirty="0" smtClean="0"/>
              <a:t>13. орехоплодные</a:t>
            </a:r>
          </a:p>
          <a:p>
            <a:r>
              <a:rPr lang="ru-RU" b="1" dirty="0" smtClean="0"/>
              <a:t>14. субтропические</a:t>
            </a:r>
          </a:p>
          <a:p>
            <a:r>
              <a:rPr lang="ru-RU" b="1" dirty="0" smtClean="0"/>
              <a:t>15. хмель</a:t>
            </a:r>
          </a:p>
          <a:p>
            <a:r>
              <a:rPr lang="ru-RU" b="1" dirty="0" smtClean="0"/>
              <a:t>16. чай</a:t>
            </a:r>
          </a:p>
        </p:txBody>
      </p:sp>
      <p:pic>
        <p:nvPicPr>
          <p:cNvPr id="1026" name="Picture 2" descr="C:\Users\boranukovmh\Desktop\зерновые культу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6" y="4221089"/>
            <a:ext cx="2632670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ranukovmh\Desktop\зернобобовы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56" y="4725144"/>
            <a:ext cx="2715624" cy="20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ranukovmh\Desktop\овощ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65" y="4941168"/>
            <a:ext cx="27576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oranukovmh\Desktop\бахчевы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63211"/>
            <a:ext cx="2952328" cy="1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688" y="980728"/>
            <a:ext cx="8271792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Перечень с/х культур, подлежащих страхованию с господдержкой, ежегодно </a:t>
            </a:r>
            <a:r>
              <a:rPr lang="ru-RU" b="1" dirty="0" smtClean="0"/>
              <a:t>определяется Планом с/х страхования </a:t>
            </a:r>
          </a:p>
          <a:p>
            <a:pPr algn="ctr"/>
            <a:r>
              <a:rPr lang="ru-RU" b="1" dirty="0" smtClean="0"/>
              <a:t>(</a:t>
            </a:r>
            <a:r>
              <a:rPr lang="ru-RU" b="1" dirty="0" smtClean="0">
                <a:solidFill>
                  <a:srgbClr val="FF0000"/>
                </a:solidFill>
              </a:rPr>
              <a:t>приказ  Минсельхоза от 30.10.2015 №522</a:t>
            </a:r>
            <a:r>
              <a:rPr lang="ru-RU" b="1" dirty="0" smtClean="0"/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8F4F3D-DCF8-4EC0-8C5D-6ADF973703F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 idx="11"/>
          </p:nvPr>
        </p:nvSpPr>
        <p:spPr>
          <a:xfrm>
            <a:off x="1068804" y="332656"/>
            <a:ext cx="7643192" cy="504056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r>
              <a:rPr lang="ru-RU" sz="2400" b="1" dirty="0">
                <a:latin typeface="+mn-lt"/>
                <a:ea typeface="+mn-ea"/>
                <a:cs typeface="+mn-cs"/>
              </a:rPr>
              <a:t>Перечень сельскохозяйственных культур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7" y="143353"/>
            <a:ext cx="364431" cy="8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6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923928" y="6492875"/>
            <a:ext cx="1828800" cy="365125"/>
          </a:xfrm>
        </p:spPr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010" y="1772816"/>
            <a:ext cx="837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Защитим  агробизнес вместе!</a:t>
            </a:r>
            <a:endParaRPr lang="ru-RU" sz="3600" b="1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02" y="260648"/>
            <a:ext cx="50805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45" y="2453621"/>
            <a:ext cx="5088564" cy="38164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012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0" y="1412776"/>
            <a:ext cx="9143999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Спасибо </a:t>
            </a:r>
            <a:br>
              <a:rPr lang="ru-RU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 внимание!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4077072"/>
            <a:ext cx="9144000" cy="212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Национальный союз агростраховщиков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Тел</a:t>
            </a:r>
            <a:r>
              <a:rPr lang="en-US" sz="32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32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факс +7 (495) 782-04-99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700" b="1" kern="0" dirty="0" smtClean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info@naai.ru</a:t>
            </a:r>
            <a:endParaRPr lang="ru-RU" sz="3200" b="1" kern="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www.naai.ru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 smtClean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" y="260649"/>
            <a:ext cx="4813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83568" y="1124744"/>
            <a:ext cx="8208912" cy="2088232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342900" indent="-342900">
              <a:buAutoNum type="arabicPeriod"/>
            </a:pPr>
            <a:r>
              <a:rPr lang="ru-RU" sz="1700" dirty="0" smtClean="0"/>
              <a:t>Атмосферная </a:t>
            </a:r>
            <a:r>
              <a:rPr lang="ru-RU" sz="1700" dirty="0"/>
              <a:t>засуха 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Почвенная </a:t>
            </a:r>
            <a:r>
              <a:rPr lang="ru-RU" sz="1700" dirty="0"/>
              <a:t>засуха 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Суховей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Заморозки 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Вымерзание  </a:t>
            </a:r>
          </a:p>
          <a:p>
            <a:pPr marL="342900" indent="-342900">
              <a:buAutoNum type="arabicPeriod"/>
            </a:pPr>
            <a:r>
              <a:rPr lang="ru-RU" sz="1700" dirty="0" err="1" smtClean="0"/>
              <a:t>Выпревание</a:t>
            </a:r>
            <a:r>
              <a:rPr lang="ru-RU" sz="1700" dirty="0" smtClean="0"/>
              <a:t>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Градобитие 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Пыльная </a:t>
            </a:r>
            <a:r>
              <a:rPr lang="ru-RU" sz="1700" dirty="0"/>
              <a:t>буря 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Ледяная </a:t>
            </a:r>
            <a:r>
              <a:rPr lang="ru-RU" sz="1700" dirty="0"/>
              <a:t>корка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Половодье 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Переувлажнение </a:t>
            </a:r>
            <a:r>
              <a:rPr lang="ru-RU" sz="1700" dirty="0"/>
              <a:t>почвы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Наводнение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Подтопление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Паводок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Оползень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Сильный </a:t>
            </a:r>
            <a:r>
              <a:rPr lang="ru-RU" sz="1700" dirty="0"/>
              <a:t>ветер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Ураганный </a:t>
            </a:r>
            <a:r>
              <a:rPr lang="ru-RU" sz="1700" dirty="0"/>
              <a:t>ветер </a:t>
            </a:r>
            <a:endParaRPr lang="ru-RU" sz="1700" dirty="0" smtClean="0"/>
          </a:p>
          <a:p>
            <a:pPr marL="342900" indent="-342900">
              <a:buAutoNum type="arabicPeriod"/>
            </a:pPr>
            <a:r>
              <a:rPr lang="ru-RU" sz="1700" dirty="0" smtClean="0"/>
              <a:t>Землетрясение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Лавина 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Сель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Природный пожар </a:t>
            </a:r>
          </a:p>
          <a:p>
            <a:pPr marL="342900" indent="-342900">
              <a:buAutoNum type="arabicPeriod"/>
            </a:pPr>
            <a:r>
              <a:rPr lang="ru-RU" sz="1700" dirty="0" smtClean="0"/>
              <a:t>Эпифитотия</a:t>
            </a:r>
          </a:p>
        </p:txBody>
      </p:sp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77106" y="4071859"/>
            <a:ext cx="8027516" cy="48014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u="sng" dirty="0" smtClean="0">
                <a:solidFill>
                  <a:srgbClr val="FF0000"/>
                </a:solidFill>
              </a:rPr>
              <a:t>Перечень </a:t>
            </a:r>
            <a:r>
              <a:rPr lang="ru-RU" sz="1800" u="sng" dirty="0">
                <a:solidFill>
                  <a:srgbClr val="FF0000"/>
                </a:solidFill>
              </a:rPr>
              <a:t>событий определен законом и не может быть </a:t>
            </a:r>
            <a:r>
              <a:rPr lang="ru-RU" sz="1800" u="sng" dirty="0" smtClean="0">
                <a:solidFill>
                  <a:srgbClr val="FF0000"/>
                </a:solidFill>
              </a:rPr>
              <a:t>изменен! </a:t>
            </a:r>
            <a:endParaRPr lang="ru-RU" sz="1900" dirty="0">
              <a:solidFill>
                <a:prstClr val="black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11"/>
          </p:nvPr>
        </p:nvSpPr>
        <p:spPr>
          <a:xfrm>
            <a:off x="966428" y="32296"/>
            <a:ext cx="7643192" cy="5760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latin typeface="+mn-lt"/>
                <a:ea typeface="+mn-ea"/>
                <a:cs typeface="+mn-cs"/>
              </a:rPr>
              <a:t>Страховые риски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0" descr="main_2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552" y="4778831"/>
            <a:ext cx="2098576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grad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882075"/>
            <a:ext cx="1968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67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9648"/>
            <a:ext cx="1968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5838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5728" y="4882075"/>
            <a:ext cx="206394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бъект 1"/>
          <p:cNvSpPr txBox="1">
            <a:spLocks/>
          </p:cNvSpPr>
          <p:nvPr/>
        </p:nvSpPr>
        <p:spPr>
          <a:xfrm>
            <a:off x="745232" y="3284984"/>
            <a:ext cx="8291264" cy="55774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Trebuchet MS" panose="020B0603020202020204" pitchFamily="34" charset="0"/>
              <a:buChar char="—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-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700" dirty="0">
                <a:solidFill>
                  <a:schemeClr val="tx1"/>
                </a:solidFill>
              </a:rPr>
              <a:t>23. Нарушение электро-, тепло-, водоснабжения в результате стихийных </a:t>
            </a:r>
            <a:r>
              <a:rPr lang="ru-RU" sz="1700" dirty="0" smtClean="0">
                <a:solidFill>
                  <a:schemeClr val="tx1"/>
                </a:solidFill>
              </a:rPr>
              <a:t>бедствий </a:t>
            </a:r>
            <a:br>
              <a:rPr lang="ru-RU" sz="1700" dirty="0" smtClean="0">
                <a:solidFill>
                  <a:schemeClr val="tx1"/>
                </a:solidFill>
              </a:rPr>
            </a:br>
            <a:r>
              <a:rPr lang="ru-RU" sz="1700" dirty="0" smtClean="0">
                <a:solidFill>
                  <a:schemeClr val="tx1"/>
                </a:solidFill>
              </a:rPr>
              <a:t>(для культур, выращиваемых в  защищенном грунте или на мелиорируемых землях)</a:t>
            </a:r>
            <a:endParaRPr lang="ru-RU" sz="1700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7" y="143353"/>
            <a:ext cx="364431" cy="8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187624" y="692696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4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Заявление на страхование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149080"/>
            <a:ext cx="8047683" cy="221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7750" y="980728"/>
            <a:ext cx="8026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Заявление на страхование – </a:t>
            </a:r>
            <a:r>
              <a:rPr lang="ru-RU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единственный обязательный документ</a:t>
            </a:r>
            <a:r>
              <a:rPr 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, необходимый для заключения договора страхования.</a:t>
            </a:r>
            <a:endParaRPr lang="ru-R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132856"/>
            <a:ext cx="802669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Ответственность за достоверность сведений, указанных в заявлении, несет Страхователь.  </a:t>
            </a: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Если Страхователь сообщил заведомо ложные сведения, </a:t>
            </a:r>
            <a:r>
              <a:rPr lang="ru-RU" sz="2400" dirty="0"/>
              <a:t>Страховщик вправе потребовать признания договора </a:t>
            </a:r>
            <a:r>
              <a:rPr lang="ru-RU" sz="2400" dirty="0" smtClean="0"/>
              <a:t>страхования недействительным.</a:t>
            </a:r>
            <a:endParaRPr lang="ru-RU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2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964" y="259545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Проблемные вопросы при заполнении заявления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54802615"/>
              </p:ext>
            </p:extLst>
          </p:nvPr>
        </p:nvGraphicFramePr>
        <p:xfrm>
          <a:off x="291168" y="1124744"/>
          <a:ext cx="8568953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85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Проблемные вопросы при заполнении заявления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52339573"/>
              </p:ext>
            </p:extLst>
          </p:nvPr>
        </p:nvGraphicFramePr>
        <p:xfrm>
          <a:off x="213321" y="1196752"/>
          <a:ext cx="875116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75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-316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71250" y="740931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964" y="259546"/>
            <a:ext cx="7351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</a:rPr>
              <a:t>Документы для заключения договора страхования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08499"/>
              </p:ext>
            </p:extLst>
          </p:nvPr>
        </p:nvGraphicFramePr>
        <p:xfrm>
          <a:off x="213320" y="2708920"/>
          <a:ext cx="8679160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372"/>
                <a:gridCol w="8100788"/>
              </a:tblGrid>
              <a:tr h="724387">
                <a:tc>
                  <a:txBody>
                    <a:bodyPr/>
                    <a:lstStyle/>
                    <a:p>
                      <a:r>
                        <a:rPr lang="ru-RU" dirty="0" smtClean="0"/>
                        <a:t>№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Наименование документа</a:t>
                      </a:r>
                      <a:endParaRPr lang="ru-RU" sz="2400" dirty="0"/>
                    </a:p>
                  </a:txBody>
                  <a:tcPr/>
                </a:tc>
              </a:tr>
              <a:tr h="86236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Формы статистической отчетности (29-СХ/2-фермер; 4-СХ/1-фермер) за 5 лет,</a:t>
                      </a:r>
                      <a:r>
                        <a:rPr lang="ru-RU" sz="2200" baseline="0" dirty="0" smtClean="0"/>
                        <a:t> предшествующих году заключения договора</a:t>
                      </a:r>
                      <a:endParaRPr lang="ru-RU" sz="2200" dirty="0"/>
                    </a:p>
                  </a:txBody>
                  <a:tcPr/>
                </a:tc>
              </a:tr>
              <a:tr h="56487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Карта полей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Технологическая карта</a:t>
                      </a: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Документы, подтверждающие качество семян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2926"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Документы, подтверждающие право пользования с/х угодьями </a:t>
                      </a:r>
                      <a:endParaRPr lang="ru-R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9180" y="980728"/>
            <a:ext cx="83529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Для </a:t>
            </a:r>
            <a:r>
              <a:rPr lang="ru-RU" sz="2000" dirty="0"/>
              <a:t>принятия решения о заключении договора </a:t>
            </a:r>
            <a:r>
              <a:rPr lang="ru-RU" sz="2000" dirty="0" smtClean="0"/>
              <a:t>страхования </a:t>
            </a:r>
            <a:r>
              <a:rPr lang="ru-RU" sz="2000" dirty="0"/>
              <a:t>Страховщик вправе дополнительно к заявлению </a:t>
            </a:r>
            <a:r>
              <a:rPr lang="ru-RU" sz="2000" dirty="0" smtClean="0"/>
              <a:t>запросить документы</a:t>
            </a:r>
            <a:r>
              <a:rPr lang="ru-RU" sz="2000" dirty="0"/>
              <a:t>, характеризующие степень страхового риска, а также документы, позволяющие подтвердить возможность получения </a:t>
            </a:r>
            <a:r>
              <a:rPr lang="ru-RU" sz="2000" dirty="0" smtClean="0"/>
              <a:t>планируемой урожайности (</a:t>
            </a:r>
            <a:r>
              <a:rPr lang="ru-RU" sz="2000" dirty="0"/>
              <a:t>п. 7.2.3. Правил 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8" name="Объект 1"/>
          <p:cNvSpPr>
            <a:spLocks noGrp="1"/>
          </p:cNvSpPr>
          <p:nvPr>
            <p:ph/>
          </p:nvPr>
        </p:nvSpPr>
        <p:spPr>
          <a:xfrm>
            <a:off x="395535" y="6359896"/>
            <a:ext cx="8679160" cy="48014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Страховщиком могут быть запрошены иные документы, согласно п. 7.2.3 Правил.</a:t>
            </a:r>
            <a:endParaRPr lang="ru-RU" sz="1900" b="1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B0AB2-87EF-4FE7-8D0C-B35C03945CB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55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numCol="3">
        <a:noAutofit/>
      </a:bodyPr>
      <a:lstStyle>
        <a:defPPr marL="342900" indent="-342900">
          <a:buAutoNum type="arabicPeriod"/>
          <a:defRPr sz="1600" dirty="0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9919</TotalTime>
  <Words>3099</Words>
  <Application>Microsoft Office PowerPoint</Application>
  <PresentationFormat>Экран (4:3)</PresentationFormat>
  <Paragraphs>488</Paragraphs>
  <Slides>41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1_Тема Office</vt:lpstr>
      <vt:lpstr>Презентация PowerPoint</vt:lpstr>
      <vt:lpstr>Единые правила страхования</vt:lpstr>
      <vt:lpstr>Презентация PowerPoint</vt:lpstr>
      <vt:lpstr>Перечень сельскохозяйственных культур</vt:lpstr>
      <vt:lpstr>Страховые риски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 страхования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наступил страховой случай</vt:lpstr>
      <vt:lpstr>Этапы урегулирования убытка</vt:lpstr>
      <vt:lpstr>Презентация PowerPoint</vt:lpstr>
      <vt:lpstr>Презентация PowerPoint</vt:lpstr>
      <vt:lpstr>Презентация PowerPoint</vt:lpstr>
      <vt:lpstr>НСА: Меры по развитию агрострахования  (космический мониторинг)</vt:lpstr>
      <vt:lpstr>Преимущества космического мониторинга</vt:lpstr>
      <vt:lpstr>Презентация PowerPoint</vt:lpstr>
      <vt:lpstr>Презентация PowerPoint</vt:lpstr>
      <vt:lpstr>Виды сельхозживотных, подлежащих страхованию с господдержкой в 2015 г.</vt:lpstr>
      <vt:lpstr>Виды сельхозживотных, подлежащих страхованию с господдержкой в 2015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наступил страховой случай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Жукова Татьяна Александровна</dc:creator>
  <cp:lastModifiedBy>Директор РСХБ-Страх</cp:lastModifiedBy>
  <cp:revision>1096</cp:revision>
  <cp:lastPrinted>2015-08-25T15:22:52Z</cp:lastPrinted>
  <dcterms:created xsi:type="dcterms:W3CDTF">2014-06-02T09:21:57Z</dcterms:created>
  <dcterms:modified xsi:type="dcterms:W3CDTF">2016-03-29T06:59:01Z</dcterms:modified>
</cp:coreProperties>
</file>