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6"/>
  </p:sldMasterIdLst>
  <p:notesMasterIdLst>
    <p:notesMasterId r:id="rId15"/>
  </p:notesMasterIdLst>
  <p:handoutMasterIdLst>
    <p:handoutMasterId r:id="rId16"/>
  </p:handoutMasterIdLst>
  <p:sldIdLst>
    <p:sldId id="256" r:id="rId7"/>
    <p:sldId id="353" r:id="rId8"/>
    <p:sldId id="352" r:id="rId9"/>
    <p:sldId id="335" r:id="rId10"/>
    <p:sldId id="351" r:id="rId11"/>
    <p:sldId id="336" r:id="rId12"/>
    <p:sldId id="350" r:id="rId13"/>
    <p:sldId id="343" r:id="rId14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33"/>
    <a:srgbClr val="3366CC"/>
    <a:srgbClr val="000000"/>
    <a:srgbClr val="FFFFFF"/>
    <a:srgbClr val="FCFC34"/>
    <a:srgbClr val="00CC00"/>
    <a:srgbClr val="3412DE"/>
    <a:srgbClr val="7860F2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76" autoAdjust="0"/>
    <p:restoredTop sz="97118" autoAdjust="0"/>
  </p:normalViewPr>
  <p:slideViewPr>
    <p:cSldViewPr showGuides="1">
      <p:cViewPr varScale="1">
        <p:scale>
          <a:sx n="71" d="100"/>
          <a:sy n="71" d="100"/>
        </p:scale>
        <p:origin x="-894" y="-96"/>
      </p:cViewPr>
      <p:guideLst>
        <p:guide orient="horz" pos="2659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C4C14B-8195-4713-9078-50374AB29133}" type="doc">
      <dgm:prSet loTypeId="urn:microsoft.com/office/officeart/2005/8/layout/radial4" loCatId="relationship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7F02F2-28DA-4986-A4C3-B73EA9D50E0F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ru-RU" sz="1800" dirty="0" smtClean="0">
              <a:solidFill>
                <a:srgbClr val="FFFFFF"/>
              </a:solidFill>
              <a:latin typeface="Lucida Sans Unicode" pitchFamily="34" charset="0"/>
            </a:rPr>
            <a:t>Необходимость интеграции процессов лицензирования с инфраструктурой Электронного Правительства</a:t>
          </a:r>
        </a:p>
        <a:p>
          <a:pPr rtl="0"/>
          <a:r>
            <a:rPr lang="ru-RU" sz="1800" b="1" dirty="0" smtClean="0">
              <a:solidFill>
                <a:srgbClr val="66FF33"/>
              </a:solidFill>
              <a:latin typeface="+mn-lt"/>
            </a:rPr>
            <a:t>210-ФЗ</a:t>
          </a:r>
          <a:r>
            <a:rPr lang="ru-RU" sz="1800" b="1" dirty="0" smtClean="0">
              <a:solidFill>
                <a:srgbClr val="FFFFFF"/>
              </a:solidFill>
              <a:latin typeface="+mn-lt"/>
            </a:rPr>
            <a:t> </a:t>
          </a:r>
          <a:endParaRPr lang="ru-RU" sz="1800" b="1" dirty="0">
            <a:latin typeface="+mn-lt"/>
          </a:endParaRPr>
        </a:p>
      </dgm:t>
    </dgm:pt>
    <dgm:pt modelId="{3377A3FF-41E6-4C97-8547-50699F545053}" type="parTrans" cxnId="{25F2FDA9-A326-450B-8320-9BD65E8532B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26711775-D48D-46F0-AF4C-144E1B2EBD78}" type="sibTrans" cxnId="{25F2FDA9-A326-450B-8320-9BD65E8532B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BCBEDF7A-529E-4C8B-81FA-00D2550369D2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ru-RU" sz="1800" dirty="0" smtClean="0">
              <a:solidFill>
                <a:srgbClr val="FFFFFF"/>
              </a:solidFill>
              <a:latin typeface="Lucida Sans Unicode" pitchFamily="34" charset="0"/>
            </a:rPr>
            <a:t>Потребность лицензирующих органов в автоматизации деятельности</a:t>
          </a:r>
          <a:endParaRPr lang="ru-RU" sz="1800" dirty="0"/>
        </a:p>
      </dgm:t>
    </dgm:pt>
    <dgm:pt modelId="{CB2EEC88-58E6-4EB2-A335-E591764FEA78}" type="parTrans" cxnId="{B4058C81-9C4B-454F-A7A7-010258E71451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805FA51F-1E2D-49EE-B6EA-D90EC36EF851}" type="sibTrans" cxnId="{B4058C81-9C4B-454F-A7A7-010258E71451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80424291-568E-4FC9-8906-1FEAB9B29B65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ru-RU" sz="2400" b="1" dirty="0" smtClean="0"/>
            <a:t>Типовое решение</a:t>
          </a:r>
        </a:p>
        <a:p>
          <a:pPr rtl="0"/>
          <a:r>
            <a:rPr lang="ru-RU" sz="2400" b="1" dirty="0" smtClean="0"/>
            <a:t>АИС ЛОД</a:t>
          </a:r>
          <a:endParaRPr lang="ru-RU" sz="2400" b="1" dirty="0"/>
        </a:p>
      </dgm:t>
    </dgm:pt>
    <dgm:pt modelId="{7E4DDD6F-A8B8-4664-A738-5453ABDC6EBA}" type="parTrans" cxnId="{45796882-B6BD-496A-ACD2-888A7CE18F46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46227439-C266-425D-B028-A44AFA0B8548}" type="sibTrans" cxnId="{45796882-B6BD-496A-ACD2-888A7CE18F46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62A25D99-623F-42AB-BEE8-BD523170710D}">
      <dgm:prSet custT="1"/>
      <dgm:spPr/>
      <dgm:t>
        <a:bodyPr/>
        <a:lstStyle/>
        <a:p>
          <a:pPr rtl="0"/>
          <a:r>
            <a:rPr lang="ru-RU" sz="1800" dirty="0" smtClean="0">
              <a:solidFill>
                <a:srgbClr val="FFFFFF"/>
              </a:solidFill>
              <a:latin typeface="Lucida Sans Unicode" pitchFamily="34" charset="0"/>
            </a:rPr>
            <a:t>Унифицированность процедур лицензирования отдельных видов деятельности</a:t>
          </a:r>
        </a:p>
        <a:p>
          <a:pPr rtl="0"/>
          <a:r>
            <a:rPr lang="ru-RU" sz="1800" b="1" dirty="0" smtClean="0">
              <a:solidFill>
                <a:srgbClr val="66FF33"/>
              </a:solidFill>
            </a:rPr>
            <a:t>99-ФЗ</a:t>
          </a:r>
          <a:endParaRPr lang="ru-RU" sz="1800" dirty="0" smtClean="0">
            <a:solidFill>
              <a:srgbClr val="FFFFFF"/>
            </a:solidFill>
            <a:latin typeface="Lucida Sans Unicode" pitchFamily="34" charset="0"/>
          </a:endParaRPr>
        </a:p>
      </dgm:t>
    </dgm:pt>
    <dgm:pt modelId="{B3339492-0AFB-4CC8-882C-2CC168A54278}" type="sibTrans" cxnId="{71512281-38D0-474A-BD4A-6114410C00DA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2A3E59E2-E3E7-4FB8-AB0B-010929A20C60}" type="parTrans" cxnId="{71512281-38D0-474A-BD4A-6114410C00DA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B2C792AE-FC6F-4392-958A-FA721CC65C28}" type="pres">
      <dgm:prSet presAssocID="{90C4C14B-8195-4713-9078-50374AB2913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F31898-20FF-48A2-AB67-A1877A1555FE}" type="pres">
      <dgm:prSet presAssocID="{80424291-568E-4FC9-8906-1FEAB9B29B65}" presName="centerShape" presStyleLbl="node0" presStyleIdx="0" presStyleCnt="1" custScaleX="84267" custScaleY="84267" custLinFactNeighborY="-1563"/>
      <dgm:spPr/>
      <dgm:t>
        <a:bodyPr/>
        <a:lstStyle/>
        <a:p>
          <a:endParaRPr lang="ru-RU"/>
        </a:p>
      </dgm:t>
    </dgm:pt>
    <dgm:pt modelId="{5D630C5E-24EF-4F77-A391-34C2DA9E1C44}" type="pres">
      <dgm:prSet presAssocID="{2A3E59E2-E3E7-4FB8-AB0B-010929A20C6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81D05C8-0E50-493A-8133-9158F8FCC88E}" type="pres">
      <dgm:prSet presAssocID="{62A25D99-623F-42AB-BEE8-BD523170710D}" presName="node" presStyleLbl="node1" presStyleIdx="0" presStyleCnt="3" custScaleX="110877" custScaleY="110877" custRadScaleRad="120442" custRadScaleInc="87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56AE49-7D80-4E6F-BA10-FD0D34B66C40}" type="pres">
      <dgm:prSet presAssocID="{3377A3FF-41E6-4C97-8547-50699F545053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3E40557F-BCEF-478E-AC11-32D17592127E}" type="pres">
      <dgm:prSet presAssocID="{6A7F02F2-28DA-4986-A4C3-B73EA9D50E0F}" presName="node" presStyleLbl="node1" presStyleIdx="1" presStyleCnt="3" custScaleX="118269" custScaleY="129357" custRadScaleRad="109493" custRadScaleInc="1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0102F-815F-4634-83C9-323F943B27A8}" type="pres">
      <dgm:prSet presAssocID="{CB2EEC88-58E6-4EB2-A335-E591764FEA78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46D3EBD1-3304-4E48-9ED9-3D380C9BBF72}" type="pres">
      <dgm:prSet presAssocID="{BCBEDF7A-529E-4C8B-81FA-00D2550369D2}" presName="node" presStyleLbl="node1" presStyleIdx="2" presStyleCnt="3" custScaleX="110877" custScaleY="110877" custRadScaleRad="122070" custRadScaleInc="-7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8F359C-ED7D-449A-8258-68D6B0CE8948}" type="presOf" srcId="{62A25D99-623F-42AB-BEE8-BD523170710D}" destId="{A81D05C8-0E50-493A-8133-9158F8FCC88E}" srcOrd="0" destOrd="0" presId="urn:microsoft.com/office/officeart/2005/8/layout/radial4"/>
    <dgm:cxn modelId="{B4058C81-9C4B-454F-A7A7-010258E71451}" srcId="{80424291-568E-4FC9-8906-1FEAB9B29B65}" destId="{BCBEDF7A-529E-4C8B-81FA-00D2550369D2}" srcOrd="2" destOrd="0" parTransId="{CB2EEC88-58E6-4EB2-A335-E591764FEA78}" sibTransId="{805FA51F-1E2D-49EE-B6EA-D90EC36EF851}"/>
    <dgm:cxn modelId="{D8FEEEA6-AD41-4ADE-AD8E-186BAF80B882}" type="presOf" srcId="{CB2EEC88-58E6-4EB2-A335-E591764FEA78}" destId="{9380102F-815F-4634-83C9-323F943B27A8}" srcOrd="0" destOrd="0" presId="urn:microsoft.com/office/officeart/2005/8/layout/radial4"/>
    <dgm:cxn modelId="{C1086508-3D7E-42C4-8AD7-77958746C11E}" type="presOf" srcId="{6A7F02F2-28DA-4986-A4C3-B73EA9D50E0F}" destId="{3E40557F-BCEF-478E-AC11-32D17592127E}" srcOrd="0" destOrd="0" presId="urn:microsoft.com/office/officeart/2005/8/layout/radial4"/>
    <dgm:cxn modelId="{71512281-38D0-474A-BD4A-6114410C00DA}" srcId="{80424291-568E-4FC9-8906-1FEAB9B29B65}" destId="{62A25D99-623F-42AB-BEE8-BD523170710D}" srcOrd="0" destOrd="0" parTransId="{2A3E59E2-E3E7-4FB8-AB0B-010929A20C60}" sibTransId="{B3339492-0AFB-4CC8-882C-2CC168A54278}"/>
    <dgm:cxn modelId="{892223F7-482B-471A-8432-EED5A30E42FF}" type="presOf" srcId="{2A3E59E2-E3E7-4FB8-AB0B-010929A20C60}" destId="{5D630C5E-24EF-4F77-A391-34C2DA9E1C44}" srcOrd="0" destOrd="0" presId="urn:microsoft.com/office/officeart/2005/8/layout/radial4"/>
    <dgm:cxn modelId="{A4358558-EF04-41B5-A1C8-C8B6A5BD3328}" type="presOf" srcId="{BCBEDF7A-529E-4C8B-81FA-00D2550369D2}" destId="{46D3EBD1-3304-4E48-9ED9-3D380C9BBF72}" srcOrd="0" destOrd="0" presId="urn:microsoft.com/office/officeart/2005/8/layout/radial4"/>
    <dgm:cxn modelId="{25F2FDA9-A326-450B-8320-9BD65E8532BB}" srcId="{80424291-568E-4FC9-8906-1FEAB9B29B65}" destId="{6A7F02F2-28DA-4986-A4C3-B73EA9D50E0F}" srcOrd="1" destOrd="0" parTransId="{3377A3FF-41E6-4C97-8547-50699F545053}" sibTransId="{26711775-D48D-46F0-AF4C-144E1B2EBD78}"/>
    <dgm:cxn modelId="{565AD456-AD53-4E0C-BFE2-C92E4953F3F8}" type="presOf" srcId="{80424291-568E-4FC9-8906-1FEAB9B29B65}" destId="{34F31898-20FF-48A2-AB67-A1877A1555FE}" srcOrd="0" destOrd="0" presId="urn:microsoft.com/office/officeart/2005/8/layout/radial4"/>
    <dgm:cxn modelId="{45796882-B6BD-496A-ACD2-888A7CE18F46}" srcId="{90C4C14B-8195-4713-9078-50374AB29133}" destId="{80424291-568E-4FC9-8906-1FEAB9B29B65}" srcOrd="0" destOrd="0" parTransId="{7E4DDD6F-A8B8-4664-A738-5453ABDC6EBA}" sibTransId="{46227439-C266-425D-B028-A44AFA0B8548}"/>
    <dgm:cxn modelId="{9EF76BF4-6D49-4F0A-B646-BD47650F1C2F}" type="presOf" srcId="{3377A3FF-41E6-4C97-8547-50699F545053}" destId="{ED56AE49-7D80-4E6F-BA10-FD0D34B66C40}" srcOrd="0" destOrd="0" presId="urn:microsoft.com/office/officeart/2005/8/layout/radial4"/>
    <dgm:cxn modelId="{F83A742E-FD63-4357-8A42-98C276D941B2}" type="presOf" srcId="{90C4C14B-8195-4713-9078-50374AB29133}" destId="{B2C792AE-FC6F-4392-958A-FA721CC65C28}" srcOrd="0" destOrd="0" presId="urn:microsoft.com/office/officeart/2005/8/layout/radial4"/>
    <dgm:cxn modelId="{72440907-78E3-490D-8237-D043CADEC7E4}" type="presParOf" srcId="{B2C792AE-FC6F-4392-958A-FA721CC65C28}" destId="{34F31898-20FF-48A2-AB67-A1877A1555FE}" srcOrd="0" destOrd="0" presId="urn:microsoft.com/office/officeart/2005/8/layout/radial4"/>
    <dgm:cxn modelId="{1F19BB22-72D3-4295-A94B-C22C54AA0E2F}" type="presParOf" srcId="{B2C792AE-FC6F-4392-958A-FA721CC65C28}" destId="{5D630C5E-24EF-4F77-A391-34C2DA9E1C44}" srcOrd="1" destOrd="0" presId="urn:microsoft.com/office/officeart/2005/8/layout/radial4"/>
    <dgm:cxn modelId="{10D812DE-9A07-4476-BE20-FAB3813A4113}" type="presParOf" srcId="{B2C792AE-FC6F-4392-958A-FA721CC65C28}" destId="{A81D05C8-0E50-493A-8133-9158F8FCC88E}" srcOrd="2" destOrd="0" presId="urn:microsoft.com/office/officeart/2005/8/layout/radial4"/>
    <dgm:cxn modelId="{ED3B30D9-7B50-4DB0-8C6D-16D01F40ACEA}" type="presParOf" srcId="{B2C792AE-FC6F-4392-958A-FA721CC65C28}" destId="{ED56AE49-7D80-4E6F-BA10-FD0D34B66C40}" srcOrd="3" destOrd="0" presId="urn:microsoft.com/office/officeart/2005/8/layout/radial4"/>
    <dgm:cxn modelId="{2D6D8C5D-C10A-4D6F-8920-0C9A643011BA}" type="presParOf" srcId="{B2C792AE-FC6F-4392-958A-FA721CC65C28}" destId="{3E40557F-BCEF-478E-AC11-32D17592127E}" srcOrd="4" destOrd="0" presId="urn:microsoft.com/office/officeart/2005/8/layout/radial4"/>
    <dgm:cxn modelId="{D07D8877-3A08-41AE-A8FF-332162860A3F}" type="presParOf" srcId="{B2C792AE-FC6F-4392-958A-FA721CC65C28}" destId="{9380102F-815F-4634-83C9-323F943B27A8}" srcOrd="5" destOrd="0" presId="urn:microsoft.com/office/officeart/2005/8/layout/radial4"/>
    <dgm:cxn modelId="{404106DA-7CAC-43C5-BB60-D603B0B4BC8A}" type="presParOf" srcId="{B2C792AE-FC6F-4392-958A-FA721CC65C28}" destId="{46D3EBD1-3304-4E48-9ED9-3D380C9BBF7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C4C14B-8195-4713-9078-50374AB29133}" type="doc">
      <dgm:prSet loTypeId="urn:microsoft.com/office/officeart/2005/8/layout/hierarchy4" loCatId="relationship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A7F02F2-28DA-4986-A4C3-B73EA9D50E0F}">
      <dgm:prSet custT="1"/>
      <dgm:spPr>
        <a:solidFill>
          <a:srgbClr val="7030A0"/>
        </a:solidFill>
      </dgm:spPr>
      <dgm:t>
        <a:bodyPr vert="vert270"/>
        <a:lstStyle/>
        <a:p>
          <a:pPr rtl="0"/>
          <a:r>
            <a:rPr lang="ru-RU" sz="1600" dirty="0" smtClean="0"/>
            <a:t>Розничная продажа алкогольной продукции </a:t>
          </a:r>
          <a:endParaRPr lang="ru-RU" sz="1600" dirty="0"/>
        </a:p>
      </dgm:t>
    </dgm:pt>
    <dgm:pt modelId="{3377A3FF-41E6-4C97-8547-50699F545053}" type="parTrans" cxnId="{25F2FDA9-A326-450B-8320-9BD65E8532B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26711775-D48D-46F0-AF4C-144E1B2EBD78}" type="sibTrans" cxnId="{25F2FDA9-A326-450B-8320-9BD65E8532BB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11D5EF79-E59E-4137-A94B-66F2834DF1B9}">
      <dgm:prSet custT="1"/>
      <dgm:spPr/>
      <dgm:t>
        <a:bodyPr vert="vert270"/>
        <a:lstStyle/>
        <a:p>
          <a:pPr rtl="0"/>
          <a:r>
            <a:rPr lang="ru-RU" sz="1600" dirty="0" smtClean="0"/>
            <a:t>Медицинская деятельность</a:t>
          </a:r>
        </a:p>
      </dgm:t>
    </dgm:pt>
    <dgm:pt modelId="{2C2B47ED-2AF7-4FAC-8A16-E31BFEA14862}" type="parTrans" cxnId="{7572F094-D8A2-4842-A764-BA7109EA19B7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BFF580AB-59AB-43E7-99D0-7D23E00853A1}" type="sibTrans" cxnId="{7572F094-D8A2-4842-A764-BA7109EA19B7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B2D54ED1-AF16-448B-8BB4-0D25B358455B}">
      <dgm:prSet custT="1"/>
      <dgm:spPr/>
      <dgm:t>
        <a:bodyPr vert="vert270"/>
        <a:lstStyle/>
        <a:p>
          <a:pPr rtl="0"/>
          <a:r>
            <a:rPr lang="ru-RU" sz="1600" dirty="0" smtClean="0"/>
            <a:t>Оборот наркотических средств и психотропных веществ</a:t>
          </a:r>
          <a:endParaRPr lang="ru-RU" sz="1600" dirty="0"/>
        </a:p>
      </dgm:t>
    </dgm:pt>
    <dgm:pt modelId="{683A05CF-2933-4831-9F6A-FA59EB5CE89D}" type="parTrans" cxnId="{3498204D-35AD-48A5-8770-2FD43DB9CDE6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B9BCBF24-80A7-4F52-985E-F83E757BFF44}" type="sibTrans" cxnId="{3498204D-35AD-48A5-8770-2FD43DB9CDE6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DD189F94-E251-4690-8F62-A8277939DD39}">
      <dgm:prSet custT="1"/>
      <dgm:spPr/>
      <dgm:t>
        <a:bodyPr vert="vert270"/>
        <a:lstStyle/>
        <a:p>
          <a:pPr rtl="0"/>
          <a:r>
            <a:rPr lang="ru-RU" sz="1600" dirty="0" smtClean="0"/>
            <a:t>Хранение и переработка лома черных и цветных металлов</a:t>
          </a:r>
        </a:p>
      </dgm:t>
    </dgm:pt>
    <dgm:pt modelId="{2D7ABCB3-8181-4F81-9CD2-BADA9039D1AD}" type="parTrans" cxnId="{8C7EECDC-9513-473F-B5FC-CBF8CF1ABA3C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6097DE8A-29C6-4190-85FD-1B0A56E5E4F1}" type="sibTrans" cxnId="{8C7EECDC-9513-473F-B5FC-CBF8CF1ABA3C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BCBEDF7A-529E-4C8B-81FA-00D2550369D2}">
      <dgm:prSet custT="1"/>
      <dgm:spPr>
        <a:solidFill>
          <a:srgbClr val="7030A0"/>
        </a:solidFill>
      </dgm:spPr>
      <dgm:t>
        <a:bodyPr vert="vert270"/>
        <a:lstStyle/>
        <a:p>
          <a:pPr rtl="0"/>
          <a:r>
            <a:rPr lang="ru-RU" sz="1600" dirty="0" smtClean="0"/>
            <a:t>Пользование участками недр, месторождений полезных ископаемых</a:t>
          </a:r>
          <a:endParaRPr lang="ru-RU" sz="1600" dirty="0"/>
        </a:p>
      </dgm:t>
    </dgm:pt>
    <dgm:pt modelId="{CB2EEC88-58E6-4EB2-A335-E591764FEA78}" type="parTrans" cxnId="{B4058C81-9C4B-454F-A7A7-010258E71451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805FA51F-1E2D-49EE-B6EA-D90EC36EF851}" type="sibTrans" cxnId="{B4058C81-9C4B-454F-A7A7-010258E71451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80424291-568E-4FC9-8906-1FEAB9B29B65}">
      <dgm:prSet custT="1"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ru-RU" sz="2400" b="1" dirty="0" smtClean="0"/>
            <a:t>АИС ЛОД</a:t>
          </a:r>
          <a:endParaRPr lang="ru-RU" sz="2400" b="1" dirty="0"/>
        </a:p>
      </dgm:t>
    </dgm:pt>
    <dgm:pt modelId="{7E4DDD6F-A8B8-4664-A738-5453ABDC6EBA}" type="parTrans" cxnId="{45796882-B6BD-496A-ACD2-888A7CE18F46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46227439-C266-425D-B028-A44AFA0B8548}" type="sibTrans" cxnId="{45796882-B6BD-496A-ACD2-888A7CE18F46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62A25D99-623F-42AB-BEE8-BD523170710D}">
      <dgm:prSet custT="1"/>
      <dgm:spPr/>
      <dgm:t>
        <a:bodyPr vert="vert270"/>
        <a:lstStyle/>
        <a:p>
          <a:pPr rtl="0"/>
          <a:r>
            <a:rPr lang="ru-RU" sz="1600" b="0" i="0" dirty="0" smtClean="0"/>
            <a:t>Производство лекарственных средств</a:t>
          </a:r>
        </a:p>
      </dgm:t>
    </dgm:pt>
    <dgm:pt modelId="{B3339492-0AFB-4CC8-882C-2CC168A54278}" type="sibTrans" cxnId="{71512281-38D0-474A-BD4A-6114410C00DA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2A3E59E2-E3E7-4FB8-AB0B-010929A20C60}" type="parTrans" cxnId="{71512281-38D0-474A-BD4A-6114410C00DA}">
      <dgm:prSet/>
      <dgm:spPr/>
      <dgm:t>
        <a:bodyPr/>
        <a:lstStyle/>
        <a:p>
          <a:endParaRPr lang="ru-RU">
            <a:solidFill>
              <a:schemeClr val="tx2">
                <a:lumMod val="50000"/>
              </a:schemeClr>
            </a:solidFill>
          </a:endParaRPr>
        </a:p>
      </dgm:t>
    </dgm:pt>
    <dgm:pt modelId="{35D10022-A2F2-4729-AB19-0E7E84DC3856}">
      <dgm:prSet custT="1"/>
      <dgm:spPr/>
      <dgm:t>
        <a:bodyPr vert="vert270"/>
        <a:lstStyle/>
        <a:p>
          <a:pPr rtl="0"/>
          <a:r>
            <a:rPr lang="ru-RU" sz="1600" dirty="0" smtClean="0"/>
            <a:t>Образовательная деятельность</a:t>
          </a:r>
          <a:endParaRPr lang="ru-RU" sz="1600" dirty="0"/>
        </a:p>
      </dgm:t>
    </dgm:pt>
    <dgm:pt modelId="{508CC0F2-3398-474D-A8D0-E8446E115B47}" type="parTrans" cxnId="{5CB1E684-F864-4067-A617-334F63449074}">
      <dgm:prSet/>
      <dgm:spPr/>
      <dgm:t>
        <a:bodyPr/>
        <a:lstStyle/>
        <a:p>
          <a:endParaRPr lang="ru-RU"/>
        </a:p>
      </dgm:t>
    </dgm:pt>
    <dgm:pt modelId="{86818024-E047-41D2-915A-86824E0D0778}" type="sibTrans" cxnId="{5CB1E684-F864-4067-A617-334F63449074}">
      <dgm:prSet/>
      <dgm:spPr/>
      <dgm:t>
        <a:bodyPr/>
        <a:lstStyle/>
        <a:p>
          <a:endParaRPr lang="ru-RU"/>
        </a:p>
      </dgm:t>
    </dgm:pt>
    <dgm:pt modelId="{DEFEEC6C-84CE-474A-87B2-E5143A336D08}">
      <dgm:prSet custT="1"/>
      <dgm:spPr/>
      <dgm:t>
        <a:bodyPr vert="horz"/>
        <a:lstStyle/>
        <a:p>
          <a:pPr rtl="0"/>
          <a:r>
            <a:rPr lang="ru-RU" sz="1800" b="1" dirty="0" smtClean="0"/>
            <a:t>Типовые виды лицензируемой деятельности </a:t>
          </a:r>
        </a:p>
        <a:p>
          <a:pPr rtl="0"/>
          <a:r>
            <a:rPr lang="ru-RU" sz="1800" b="1" dirty="0" smtClean="0"/>
            <a:t>(согласно 99-ФЗ)</a:t>
          </a:r>
          <a:endParaRPr lang="ru-RU" sz="1800" b="1" dirty="0"/>
        </a:p>
      </dgm:t>
    </dgm:pt>
    <dgm:pt modelId="{13235F82-BA18-4AFC-83EA-0DE4B4428BD7}" type="parTrans" cxnId="{96FADE55-2DA4-441A-AE11-7A07ED2DE836}">
      <dgm:prSet/>
      <dgm:spPr/>
      <dgm:t>
        <a:bodyPr/>
        <a:lstStyle/>
        <a:p>
          <a:endParaRPr lang="ru-RU"/>
        </a:p>
      </dgm:t>
    </dgm:pt>
    <dgm:pt modelId="{388E41A8-F437-4127-B6DA-FEEB0E42A484}" type="sibTrans" cxnId="{96FADE55-2DA4-441A-AE11-7A07ED2DE836}">
      <dgm:prSet/>
      <dgm:spPr/>
      <dgm:t>
        <a:bodyPr/>
        <a:lstStyle/>
        <a:p>
          <a:endParaRPr lang="ru-RU"/>
        </a:p>
      </dgm:t>
    </dgm:pt>
    <dgm:pt modelId="{6690FCD5-9FA3-403F-8EF6-6A59AECA0E1F}">
      <dgm:prSet custT="1"/>
      <dgm:spPr>
        <a:solidFill>
          <a:srgbClr val="7030A0"/>
        </a:solidFill>
      </dgm:spPr>
      <dgm:t>
        <a:bodyPr vert="horz"/>
        <a:lstStyle/>
        <a:p>
          <a:pPr rtl="0"/>
          <a:r>
            <a:rPr lang="ru-RU" sz="1800" b="1" dirty="0" smtClean="0"/>
            <a:t>Иные виды лицензируемой  деятельности</a:t>
          </a:r>
          <a:endParaRPr lang="ru-RU" sz="1800" b="1" dirty="0"/>
        </a:p>
      </dgm:t>
    </dgm:pt>
    <dgm:pt modelId="{1B6E5994-BB59-4D45-B22B-8613D8B0D225}" type="parTrans" cxnId="{F61BE147-86FC-4D49-AB09-F6E9DD1E2E93}">
      <dgm:prSet/>
      <dgm:spPr/>
      <dgm:t>
        <a:bodyPr/>
        <a:lstStyle/>
        <a:p>
          <a:endParaRPr lang="ru-RU"/>
        </a:p>
      </dgm:t>
    </dgm:pt>
    <dgm:pt modelId="{0E1822AF-1BF5-4BC5-99D8-27BE269D3C4D}" type="sibTrans" cxnId="{F61BE147-86FC-4D49-AB09-F6E9DD1E2E93}">
      <dgm:prSet/>
      <dgm:spPr/>
      <dgm:t>
        <a:bodyPr/>
        <a:lstStyle/>
        <a:p>
          <a:endParaRPr lang="ru-RU"/>
        </a:p>
      </dgm:t>
    </dgm:pt>
    <dgm:pt modelId="{8D90E37C-FBA7-41F0-9CF4-B512B6405D4C}">
      <dgm:prSet custT="1"/>
      <dgm:spPr>
        <a:solidFill>
          <a:srgbClr val="7030A0"/>
        </a:solidFill>
      </dgm:spPr>
      <dgm:t>
        <a:bodyPr vert="vert270"/>
        <a:lstStyle/>
        <a:p>
          <a:pPr rtl="0"/>
          <a:r>
            <a:rPr lang="ru-RU" sz="1600" dirty="0" smtClean="0"/>
            <a:t>Перевозка пассажиров</a:t>
          </a:r>
          <a:endParaRPr lang="ru-RU" sz="1600" dirty="0"/>
        </a:p>
      </dgm:t>
    </dgm:pt>
    <dgm:pt modelId="{0A406FF0-EC8F-4055-A7D4-91570D0CC964}" type="parTrans" cxnId="{EF04E6A9-03B9-4124-9C62-01FF0A0A005F}">
      <dgm:prSet/>
      <dgm:spPr/>
      <dgm:t>
        <a:bodyPr/>
        <a:lstStyle/>
        <a:p>
          <a:endParaRPr lang="ru-RU"/>
        </a:p>
      </dgm:t>
    </dgm:pt>
    <dgm:pt modelId="{1522C817-216F-4355-BDD4-D4390CBA349E}" type="sibTrans" cxnId="{EF04E6A9-03B9-4124-9C62-01FF0A0A005F}">
      <dgm:prSet/>
      <dgm:spPr/>
      <dgm:t>
        <a:bodyPr/>
        <a:lstStyle/>
        <a:p>
          <a:endParaRPr lang="ru-RU"/>
        </a:p>
      </dgm:t>
    </dgm:pt>
    <dgm:pt modelId="{C839CD7D-AF2C-4F94-85A6-C075B46A6EC0}" type="pres">
      <dgm:prSet presAssocID="{90C4C14B-8195-4713-9078-50374AB2913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E3AB426-6CB6-4961-B16B-D7989C8C3F25}" type="pres">
      <dgm:prSet presAssocID="{80424291-568E-4FC9-8906-1FEAB9B29B65}" presName="vertOne" presStyleCnt="0"/>
      <dgm:spPr/>
    </dgm:pt>
    <dgm:pt modelId="{1ABAE031-2D53-4606-AC81-FA8B0A04C68D}" type="pres">
      <dgm:prSet presAssocID="{80424291-568E-4FC9-8906-1FEAB9B29B65}" presName="txOne" presStyleLbl="node0" presStyleIdx="0" presStyleCnt="1" custScaleY="51762" custLinFactNeighborY="-388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201D14-C2C0-4360-A14A-F6AC868D4FFF}" type="pres">
      <dgm:prSet presAssocID="{80424291-568E-4FC9-8906-1FEAB9B29B65}" presName="parTransOne" presStyleCnt="0"/>
      <dgm:spPr/>
    </dgm:pt>
    <dgm:pt modelId="{80D64327-1146-4CF6-B0ED-647BCF3E1BE8}" type="pres">
      <dgm:prSet presAssocID="{80424291-568E-4FC9-8906-1FEAB9B29B65}" presName="horzOne" presStyleCnt="0"/>
      <dgm:spPr/>
    </dgm:pt>
    <dgm:pt modelId="{45A81E31-6D36-4B2A-91A0-4CEF796EF9E0}" type="pres">
      <dgm:prSet presAssocID="{DEFEEC6C-84CE-474A-87B2-E5143A336D08}" presName="vertTwo" presStyleCnt="0"/>
      <dgm:spPr/>
    </dgm:pt>
    <dgm:pt modelId="{746B9477-7079-48B9-ACF5-E8512484C114}" type="pres">
      <dgm:prSet presAssocID="{DEFEEC6C-84CE-474A-87B2-E5143A336D08}" presName="txTwo" presStyleLbl="node2" presStyleIdx="0" presStyleCnt="2" custScaleY="684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4C20BE-9C3A-40EB-9585-FEFEAF850B45}" type="pres">
      <dgm:prSet presAssocID="{DEFEEC6C-84CE-474A-87B2-E5143A336D08}" presName="parTransTwo" presStyleCnt="0"/>
      <dgm:spPr/>
    </dgm:pt>
    <dgm:pt modelId="{10A53A84-893D-4ADA-AEB0-0B47EC011BCD}" type="pres">
      <dgm:prSet presAssocID="{DEFEEC6C-84CE-474A-87B2-E5143A336D08}" presName="horzTwo" presStyleCnt="0"/>
      <dgm:spPr/>
    </dgm:pt>
    <dgm:pt modelId="{D895C310-F18C-4002-873F-25767257BF00}" type="pres">
      <dgm:prSet presAssocID="{62A25D99-623F-42AB-BEE8-BD523170710D}" presName="vertThree" presStyleCnt="0"/>
      <dgm:spPr/>
    </dgm:pt>
    <dgm:pt modelId="{6D18ECDF-1CB0-42E6-A9AD-33A1EA7C1406}" type="pres">
      <dgm:prSet presAssocID="{62A25D99-623F-42AB-BEE8-BD523170710D}" presName="txThre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5D6BE9-C4ED-456E-B178-FE30D15D0BB4}" type="pres">
      <dgm:prSet presAssocID="{62A25D99-623F-42AB-BEE8-BD523170710D}" presName="horzThree" presStyleCnt="0"/>
      <dgm:spPr/>
    </dgm:pt>
    <dgm:pt modelId="{EC241C82-8CD4-470B-A93B-55DC2C78DC96}" type="pres">
      <dgm:prSet presAssocID="{B3339492-0AFB-4CC8-882C-2CC168A54278}" presName="sibSpaceThree" presStyleCnt="0"/>
      <dgm:spPr/>
    </dgm:pt>
    <dgm:pt modelId="{1C5C66FF-BD0A-4C3B-B894-B5B754B8073B}" type="pres">
      <dgm:prSet presAssocID="{B2D54ED1-AF16-448B-8BB4-0D25B358455B}" presName="vertThree" presStyleCnt="0"/>
      <dgm:spPr/>
    </dgm:pt>
    <dgm:pt modelId="{26222560-E2C8-4F50-AA33-D75178306134}" type="pres">
      <dgm:prSet presAssocID="{B2D54ED1-AF16-448B-8BB4-0D25B358455B}" presName="txThre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30C063-2385-4B1C-BE59-7108C6CAC1B0}" type="pres">
      <dgm:prSet presAssocID="{B2D54ED1-AF16-448B-8BB4-0D25B358455B}" presName="horzThree" presStyleCnt="0"/>
      <dgm:spPr/>
    </dgm:pt>
    <dgm:pt modelId="{64F838E8-BD6F-4F93-8FCB-FB3E94384D8E}" type="pres">
      <dgm:prSet presAssocID="{B9BCBF24-80A7-4F52-985E-F83E757BFF44}" presName="sibSpaceThree" presStyleCnt="0"/>
      <dgm:spPr/>
    </dgm:pt>
    <dgm:pt modelId="{BC7E2CE0-0197-4639-A3F9-24E09F649B88}" type="pres">
      <dgm:prSet presAssocID="{11D5EF79-E59E-4137-A94B-66F2834DF1B9}" presName="vertThree" presStyleCnt="0"/>
      <dgm:spPr/>
    </dgm:pt>
    <dgm:pt modelId="{4B3E856D-EE21-4FC1-96FE-B7A20F423FC2}" type="pres">
      <dgm:prSet presAssocID="{11D5EF79-E59E-4137-A94B-66F2834DF1B9}" presName="txThre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E11827-6902-44A5-B53E-63150C3317CF}" type="pres">
      <dgm:prSet presAssocID="{11D5EF79-E59E-4137-A94B-66F2834DF1B9}" presName="horzThree" presStyleCnt="0"/>
      <dgm:spPr/>
    </dgm:pt>
    <dgm:pt modelId="{E4EAB9D8-54DA-4BF8-9B4C-87B5B830587B}" type="pres">
      <dgm:prSet presAssocID="{BFF580AB-59AB-43E7-99D0-7D23E00853A1}" presName="sibSpaceThree" presStyleCnt="0"/>
      <dgm:spPr/>
    </dgm:pt>
    <dgm:pt modelId="{81DC57CA-678F-401D-8922-1110D1E6D339}" type="pres">
      <dgm:prSet presAssocID="{DD189F94-E251-4690-8F62-A8277939DD39}" presName="vertThree" presStyleCnt="0"/>
      <dgm:spPr/>
    </dgm:pt>
    <dgm:pt modelId="{4159653D-9FCD-4B5E-9B69-249816EBCB29}" type="pres">
      <dgm:prSet presAssocID="{DD189F94-E251-4690-8F62-A8277939DD39}" presName="txThre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A981F5-0413-4961-94BB-1A33843B705D}" type="pres">
      <dgm:prSet presAssocID="{DD189F94-E251-4690-8F62-A8277939DD39}" presName="horzThree" presStyleCnt="0"/>
      <dgm:spPr/>
    </dgm:pt>
    <dgm:pt modelId="{D9917E82-3F4C-494B-B2B3-FFB9A8FC3DF1}" type="pres">
      <dgm:prSet presAssocID="{6097DE8A-29C6-4190-85FD-1B0A56E5E4F1}" presName="sibSpaceThree" presStyleCnt="0"/>
      <dgm:spPr/>
    </dgm:pt>
    <dgm:pt modelId="{72A15345-4FFC-4647-BF16-EC9BF90BF6B7}" type="pres">
      <dgm:prSet presAssocID="{35D10022-A2F2-4729-AB19-0E7E84DC3856}" presName="vertThree" presStyleCnt="0"/>
      <dgm:spPr/>
    </dgm:pt>
    <dgm:pt modelId="{E3D528AF-923F-43DF-B0D9-DE6AFEAC4557}" type="pres">
      <dgm:prSet presAssocID="{35D10022-A2F2-4729-AB19-0E7E84DC3856}" presName="txThre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84356C-E20C-4A78-BB07-AF39F2B9F751}" type="pres">
      <dgm:prSet presAssocID="{35D10022-A2F2-4729-AB19-0E7E84DC3856}" presName="horzThree" presStyleCnt="0"/>
      <dgm:spPr/>
    </dgm:pt>
    <dgm:pt modelId="{AE6C2C68-838B-4659-9A71-2B3138220986}" type="pres">
      <dgm:prSet presAssocID="{388E41A8-F437-4127-B6DA-FEEB0E42A484}" presName="sibSpaceTwo" presStyleCnt="0"/>
      <dgm:spPr/>
    </dgm:pt>
    <dgm:pt modelId="{DBD83AE2-6923-4C68-908D-0418E69FC735}" type="pres">
      <dgm:prSet presAssocID="{6690FCD5-9FA3-403F-8EF6-6A59AECA0E1F}" presName="vertTwo" presStyleCnt="0"/>
      <dgm:spPr/>
    </dgm:pt>
    <dgm:pt modelId="{41CB1AE5-03AD-4A0A-9B4C-AFB0EF7F79BB}" type="pres">
      <dgm:prSet presAssocID="{6690FCD5-9FA3-403F-8EF6-6A59AECA0E1F}" presName="txTwo" presStyleLbl="node2" presStyleIdx="1" presStyleCnt="2" custScaleY="684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B35B1F-13E8-49F0-B42C-9458AE5A1211}" type="pres">
      <dgm:prSet presAssocID="{6690FCD5-9FA3-403F-8EF6-6A59AECA0E1F}" presName="parTransTwo" presStyleCnt="0"/>
      <dgm:spPr/>
    </dgm:pt>
    <dgm:pt modelId="{7A88B784-299D-4F95-8F79-C5BC73776F94}" type="pres">
      <dgm:prSet presAssocID="{6690FCD5-9FA3-403F-8EF6-6A59AECA0E1F}" presName="horzTwo" presStyleCnt="0"/>
      <dgm:spPr/>
    </dgm:pt>
    <dgm:pt modelId="{E1B9DDC8-9FEA-4C5F-9A2E-018F2756497B}" type="pres">
      <dgm:prSet presAssocID="{6A7F02F2-28DA-4986-A4C3-B73EA9D50E0F}" presName="vertThree" presStyleCnt="0"/>
      <dgm:spPr/>
    </dgm:pt>
    <dgm:pt modelId="{96064E4F-090C-4FA5-90AB-1AEDB9267119}" type="pres">
      <dgm:prSet presAssocID="{6A7F02F2-28DA-4986-A4C3-B73EA9D50E0F}" presName="txThre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FDE1F9-C369-412B-A400-EB39D1F2C12E}" type="pres">
      <dgm:prSet presAssocID="{6A7F02F2-28DA-4986-A4C3-B73EA9D50E0F}" presName="horzThree" presStyleCnt="0"/>
      <dgm:spPr/>
    </dgm:pt>
    <dgm:pt modelId="{87B66828-7E07-4620-AA6A-1F5E0A15FF32}" type="pres">
      <dgm:prSet presAssocID="{26711775-D48D-46F0-AF4C-144E1B2EBD78}" presName="sibSpaceThree" presStyleCnt="0"/>
      <dgm:spPr/>
    </dgm:pt>
    <dgm:pt modelId="{E775D39A-6665-41AA-AF52-FF495A7F8A72}" type="pres">
      <dgm:prSet presAssocID="{BCBEDF7A-529E-4C8B-81FA-00D2550369D2}" presName="vertThree" presStyleCnt="0"/>
      <dgm:spPr/>
    </dgm:pt>
    <dgm:pt modelId="{3396DE65-B510-4398-90D7-E5E22C529442}" type="pres">
      <dgm:prSet presAssocID="{BCBEDF7A-529E-4C8B-81FA-00D2550369D2}" presName="txThre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4E8EE1-7E5C-4008-912D-B84D615E9D32}" type="pres">
      <dgm:prSet presAssocID="{BCBEDF7A-529E-4C8B-81FA-00D2550369D2}" presName="horzThree" presStyleCnt="0"/>
      <dgm:spPr/>
    </dgm:pt>
    <dgm:pt modelId="{9ECCF335-076C-43F2-9FAB-391AD61F3F6C}" type="pres">
      <dgm:prSet presAssocID="{805FA51F-1E2D-49EE-B6EA-D90EC36EF851}" presName="sibSpaceThree" presStyleCnt="0"/>
      <dgm:spPr/>
    </dgm:pt>
    <dgm:pt modelId="{A8F81FBC-1519-45A0-9E9F-172E2A1945B8}" type="pres">
      <dgm:prSet presAssocID="{8D90E37C-FBA7-41F0-9CF4-B512B6405D4C}" presName="vertThree" presStyleCnt="0"/>
      <dgm:spPr/>
    </dgm:pt>
    <dgm:pt modelId="{842C64B6-4333-4B6E-A0D3-35B3A6122B5D}" type="pres">
      <dgm:prSet presAssocID="{8D90E37C-FBA7-41F0-9CF4-B512B6405D4C}" presName="txThre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079696-5B9A-45A1-8B9C-90E8E220ABCD}" type="pres">
      <dgm:prSet presAssocID="{8D90E37C-FBA7-41F0-9CF4-B512B6405D4C}" presName="horzThree" presStyleCnt="0"/>
      <dgm:spPr/>
    </dgm:pt>
  </dgm:ptLst>
  <dgm:cxnLst>
    <dgm:cxn modelId="{3498204D-35AD-48A5-8770-2FD43DB9CDE6}" srcId="{DEFEEC6C-84CE-474A-87B2-E5143A336D08}" destId="{B2D54ED1-AF16-448B-8BB4-0D25B358455B}" srcOrd="1" destOrd="0" parTransId="{683A05CF-2933-4831-9F6A-FA59EB5CE89D}" sibTransId="{B9BCBF24-80A7-4F52-985E-F83E757BFF44}"/>
    <dgm:cxn modelId="{FFF22B54-03D1-405D-9CE5-77A866E5042F}" type="presOf" srcId="{B2D54ED1-AF16-448B-8BB4-0D25B358455B}" destId="{26222560-E2C8-4F50-AA33-D75178306134}" srcOrd="0" destOrd="0" presId="urn:microsoft.com/office/officeart/2005/8/layout/hierarchy4"/>
    <dgm:cxn modelId="{D0EB49CA-D863-45EE-A2C7-15C7D3657A6D}" type="presOf" srcId="{8D90E37C-FBA7-41F0-9CF4-B512B6405D4C}" destId="{842C64B6-4333-4B6E-A0D3-35B3A6122B5D}" srcOrd="0" destOrd="0" presId="urn:microsoft.com/office/officeart/2005/8/layout/hierarchy4"/>
    <dgm:cxn modelId="{4CDB4202-78AF-4B23-B47B-A446621A29DB}" type="presOf" srcId="{6690FCD5-9FA3-403F-8EF6-6A59AECA0E1F}" destId="{41CB1AE5-03AD-4A0A-9B4C-AFB0EF7F79BB}" srcOrd="0" destOrd="0" presId="urn:microsoft.com/office/officeart/2005/8/layout/hierarchy4"/>
    <dgm:cxn modelId="{66A98EE3-4816-4190-8955-B4503B0704E9}" type="presOf" srcId="{BCBEDF7A-529E-4C8B-81FA-00D2550369D2}" destId="{3396DE65-B510-4398-90D7-E5E22C529442}" srcOrd="0" destOrd="0" presId="urn:microsoft.com/office/officeart/2005/8/layout/hierarchy4"/>
    <dgm:cxn modelId="{B4058C81-9C4B-454F-A7A7-010258E71451}" srcId="{6690FCD5-9FA3-403F-8EF6-6A59AECA0E1F}" destId="{BCBEDF7A-529E-4C8B-81FA-00D2550369D2}" srcOrd="1" destOrd="0" parTransId="{CB2EEC88-58E6-4EB2-A335-E591764FEA78}" sibTransId="{805FA51F-1E2D-49EE-B6EA-D90EC36EF851}"/>
    <dgm:cxn modelId="{25F2FDA9-A326-450B-8320-9BD65E8532BB}" srcId="{6690FCD5-9FA3-403F-8EF6-6A59AECA0E1F}" destId="{6A7F02F2-28DA-4986-A4C3-B73EA9D50E0F}" srcOrd="0" destOrd="0" parTransId="{3377A3FF-41E6-4C97-8547-50699F545053}" sibTransId="{26711775-D48D-46F0-AF4C-144E1B2EBD78}"/>
    <dgm:cxn modelId="{96FADE55-2DA4-441A-AE11-7A07ED2DE836}" srcId="{80424291-568E-4FC9-8906-1FEAB9B29B65}" destId="{DEFEEC6C-84CE-474A-87B2-E5143A336D08}" srcOrd="0" destOrd="0" parTransId="{13235F82-BA18-4AFC-83EA-0DE4B4428BD7}" sibTransId="{388E41A8-F437-4127-B6DA-FEEB0E42A484}"/>
    <dgm:cxn modelId="{25B8A797-2B82-4BE3-9DB5-F9C84EDA69E6}" type="presOf" srcId="{DEFEEC6C-84CE-474A-87B2-E5143A336D08}" destId="{746B9477-7079-48B9-ACF5-E8512484C114}" srcOrd="0" destOrd="0" presId="urn:microsoft.com/office/officeart/2005/8/layout/hierarchy4"/>
    <dgm:cxn modelId="{5C3C6E00-8E4D-4446-9F27-D5B1A4327192}" type="presOf" srcId="{DD189F94-E251-4690-8F62-A8277939DD39}" destId="{4159653D-9FCD-4B5E-9B69-249816EBCB29}" srcOrd="0" destOrd="0" presId="urn:microsoft.com/office/officeart/2005/8/layout/hierarchy4"/>
    <dgm:cxn modelId="{45796882-B6BD-496A-ACD2-888A7CE18F46}" srcId="{90C4C14B-8195-4713-9078-50374AB29133}" destId="{80424291-568E-4FC9-8906-1FEAB9B29B65}" srcOrd="0" destOrd="0" parTransId="{7E4DDD6F-A8B8-4664-A738-5453ABDC6EBA}" sibTransId="{46227439-C266-425D-B028-A44AFA0B8548}"/>
    <dgm:cxn modelId="{EF04E6A9-03B9-4124-9C62-01FF0A0A005F}" srcId="{6690FCD5-9FA3-403F-8EF6-6A59AECA0E1F}" destId="{8D90E37C-FBA7-41F0-9CF4-B512B6405D4C}" srcOrd="2" destOrd="0" parTransId="{0A406FF0-EC8F-4055-A7D4-91570D0CC964}" sibTransId="{1522C817-216F-4355-BDD4-D4390CBA349E}"/>
    <dgm:cxn modelId="{B33F9A11-3925-4D77-BA7C-9F0192358CAB}" type="presOf" srcId="{62A25D99-623F-42AB-BEE8-BD523170710D}" destId="{6D18ECDF-1CB0-42E6-A9AD-33A1EA7C1406}" srcOrd="0" destOrd="0" presId="urn:microsoft.com/office/officeart/2005/8/layout/hierarchy4"/>
    <dgm:cxn modelId="{61EE54E3-10FF-4A09-BEFE-942489A9BB56}" type="presOf" srcId="{90C4C14B-8195-4713-9078-50374AB29133}" destId="{C839CD7D-AF2C-4F94-85A6-C075B46A6EC0}" srcOrd="0" destOrd="0" presId="urn:microsoft.com/office/officeart/2005/8/layout/hierarchy4"/>
    <dgm:cxn modelId="{8C7EECDC-9513-473F-B5FC-CBF8CF1ABA3C}" srcId="{DEFEEC6C-84CE-474A-87B2-E5143A336D08}" destId="{DD189F94-E251-4690-8F62-A8277939DD39}" srcOrd="3" destOrd="0" parTransId="{2D7ABCB3-8181-4F81-9CD2-BADA9039D1AD}" sibTransId="{6097DE8A-29C6-4190-85FD-1B0A56E5E4F1}"/>
    <dgm:cxn modelId="{5CB1E684-F864-4067-A617-334F63449074}" srcId="{DEFEEC6C-84CE-474A-87B2-E5143A336D08}" destId="{35D10022-A2F2-4729-AB19-0E7E84DC3856}" srcOrd="4" destOrd="0" parTransId="{508CC0F2-3398-474D-A8D0-E8446E115B47}" sibTransId="{86818024-E047-41D2-915A-86824E0D0778}"/>
    <dgm:cxn modelId="{9E909C05-7374-48D8-BF0C-A497DBB9ACC8}" type="presOf" srcId="{35D10022-A2F2-4729-AB19-0E7E84DC3856}" destId="{E3D528AF-923F-43DF-B0D9-DE6AFEAC4557}" srcOrd="0" destOrd="0" presId="urn:microsoft.com/office/officeart/2005/8/layout/hierarchy4"/>
    <dgm:cxn modelId="{00E5723E-BD25-4650-A53C-A100FACF7844}" type="presOf" srcId="{6A7F02F2-28DA-4986-A4C3-B73EA9D50E0F}" destId="{96064E4F-090C-4FA5-90AB-1AEDB9267119}" srcOrd="0" destOrd="0" presId="urn:microsoft.com/office/officeart/2005/8/layout/hierarchy4"/>
    <dgm:cxn modelId="{F61BE147-86FC-4D49-AB09-F6E9DD1E2E93}" srcId="{80424291-568E-4FC9-8906-1FEAB9B29B65}" destId="{6690FCD5-9FA3-403F-8EF6-6A59AECA0E1F}" srcOrd="1" destOrd="0" parTransId="{1B6E5994-BB59-4D45-B22B-8613D8B0D225}" sibTransId="{0E1822AF-1BF5-4BC5-99D8-27BE269D3C4D}"/>
    <dgm:cxn modelId="{7572F094-D8A2-4842-A764-BA7109EA19B7}" srcId="{DEFEEC6C-84CE-474A-87B2-E5143A336D08}" destId="{11D5EF79-E59E-4137-A94B-66F2834DF1B9}" srcOrd="2" destOrd="0" parTransId="{2C2B47ED-2AF7-4FAC-8A16-E31BFEA14862}" sibTransId="{BFF580AB-59AB-43E7-99D0-7D23E00853A1}"/>
    <dgm:cxn modelId="{71512281-38D0-474A-BD4A-6114410C00DA}" srcId="{DEFEEC6C-84CE-474A-87B2-E5143A336D08}" destId="{62A25D99-623F-42AB-BEE8-BD523170710D}" srcOrd="0" destOrd="0" parTransId="{2A3E59E2-E3E7-4FB8-AB0B-010929A20C60}" sibTransId="{B3339492-0AFB-4CC8-882C-2CC168A54278}"/>
    <dgm:cxn modelId="{94F78A16-31B2-4119-8A9E-56F01CAC1D9B}" type="presOf" srcId="{80424291-568E-4FC9-8906-1FEAB9B29B65}" destId="{1ABAE031-2D53-4606-AC81-FA8B0A04C68D}" srcOrd="0" destOrd="0" presId="urn:microsoft.com/office/officeart/2005/8/layout/hierarchy4"/>
    <dgm:cxn modelId="{4E88B67B-56C5-4836-93DE-798919CF3F88}" type="presOf" srcId="{11D5EF79-E59E-4137-A94B-66F2834DF1B9}" destId="{4B3E856D-EE21-4FC1-96FE-B7A20F423FC2}" srcOrd="0" destOrd="0" presId="urn:microsoft.com/office/officeart/2005/8/layout/hierarchy4"/>
    <dgm:cxn modelId="{B422AAAC-45A5-453C-96C3-46800B3F857A}" type="presParOf" srcId="{C839CD7D-AF2C-4F94-85A6-C075B46A6EC0}" destId="{BE3AB426-6CB6-4961-B16B-D7989C8C3F25}" srcOrd="0" destOrd="0" presId="urn:microsoft.com/office/officeart/2005/8/layout/hierarchy4"/>
    <dgm:cxn modelId="{53400037-9753-4972-9D4C-4C1DD04AEE14}" type="presParOf" srcId="{BE3AB426-6CB6-4961-B16B-D7989C8C3F25}" destId="{1ABAE031-2D53-4606-AC81-FA8B0A04C68D}" srcOrd="0" destOrd="0" presId="urn:microsoft.com/office/officeart/2005/8/layout/hierarchy4"/>
    <dgm:cxn modelId="{93277787-BE45-4867-B6C2-15C8C9DE53EA}" type="presParOf" srcId="{BE3AB426-6CB6-4961-B16B-D7989C8C3F25}" destId="{43201D14-C2C0-4360-A14A-F6AC868D4FFF}" srcOrd="1" destOrd="0" presId="urn:microsoft.com/office/officeart/2005/8/layout/hierarchy4"/>
    <dgm:cxn modelId="{46898A68-DA48-4BBB-97D7-782D0EBA5B89}" type="presParOf" srcId="{BE3AB426-6CB6-4961-B16B-D7989C8C3F25}" destId="{80D64327-1146-4CF6-B0ED-647BCF3E1BE8}" srcOrd="2" destOrd="0" presId="urn:microsoft.com/office/officeart/2005/8/layout/hierarchy4"/>
    <dgm:cxn modelId="{B028A15B-4F12-4E02-BF4D-5BDECC6D5B22}" type="presParOf" srcId="{80D64327-1146-4CF6-B0ED-647BCF3E1BE8}" destId="{45A81E31-6D36-4B2A-91A0-4CEF796EF9E0}" srcOrd="0" destOrd="0" presId="urn:microsoft.com/office/officeart/2005/8/layout/hierarchy4"/>
    <dgm:cxn modelId="{AE5FF9EC-62CF-4070-9E72-7F268EE23A3E}" type="presParOf" srcId="{45A81E31-6D36-4B2A-91A0-4CEF796EF9E0}" destId="{746B9477-7079-48B9-ACF5-E8512484C114}" srcOrd="0" destOrd="0" presId="urn:microsoft.com/office/officeart/2005/8/layout/hierarchy4"/>
    <dgm:cxn modelId="{5E726ED3-406B-422B-A054-59F1750BF8A2}" type="presParOf" srcId="{45A81E31-6D36-4B2A-91A0-4CEF796EF9E0}" destId="{934C20BE-9C3A-40EB-9585-FEFEAF850B45}" srcOrd="1" destOrd="0" presId="urn:microsoft.com/office/officeart/2005/8/layout/hierarchy4"/>
    <dgm:cxn modelId="{2B59B9C4-E148-438B-8A78-195278144247}" type="presParOf" srcId="{45A81E31-6D36-4B2A-91A0-4CEF796EF9E0}" destId="{10A53A84-893D-4ADA-AEB0-0B47EC011BCD}" srcOrd="2" destOrd="0" presId="urn:microsoft.com/office/officeart/2005/8/layout/hierarchy4"/>
    <dgm:cxn modelId="{CF9A33B6-B3AE-42CD-8CF6-2473E727EBA5}" type="presParOf" srcId="{10A53A84-893D-4ADA-AEB0-0B47EC011BCD}" destId="{D895C310-F18C-4002-873F-25767257BF00}" srcOrd="0" destOrd="0" presId="urn:microsoft.com/office/officeart/2005/8/layout/hierarchy4"/>
    <dgm:cxn modelId="{95E64AAC-859C-401F-B885-74D9D54B4BF6}" type="presParOf" srcId="{D895C310-F18C-4002-873F-25767257BF00}" destId="{6D18ECDF-1CB0-42E6-A9AD-33A1EA7C1406}" srcOrd="0" destOrd="0" presId="urn:microsoft.com/office/officeart/2005/8/layout/hierarchy4"/>
    <dgm:cxn modelId="{AD0486B2-097B-4411-AFA2-5A84A89B1362}" type="presParOf" srcId="{D895C310-F18C-4002-873F-25767257BF00}" destId="{795D6BE9-C4ED-456E-B178-FE30D15D0BB4}" srcOrd="1" destOrd="0" presId="urn:microsoft.com/office/officeart/2005/8/layout/hierarchy4"/>
    <dgm:cxn modelId="{C869D7A3-F97C-4B0A-ACA0-013B9267065E}" type="presParOf" srcId="{10A53A84-893D-4ADA-AEB0-0B47EC011BCD}" destId="{EC241C82-8CD4-470B-A93B-55DC2C78DC96}" srcOrd="1" destOrd="0" presId="urn:microsoft.com/office/officeart/2005/8/layout/hierarchy4"/>
    <dgm:cxn modelId="{D07E5256-53A5-40F5-8629-55081C66B2B2}" type="presParOf" srcId="{10A53A84-893D-4ADA-AEB0-0B47EC011BCD}" destId="{1C5C66FF-BD0A-4C3B-B894-B5B754B8073B}" srcOrd="2" destOrd="0" presId="urn:microsoft.com/office/officeart/2005/8/layout/hierarchy4"/>
    <dgm:cxn modelId="{3974538E-A428-4A1A-AE2F-01F3E518D788}" type="presParOf" srcId="{1C5C66FF-BD0A-4C3B-B894-B5B754B8073B}" destId="{26222560-E2C8-4F50-AA33-D75178306134}" srcOrd="0" destOrd="0" presId="urn:microsoft.com/office/officeart/2005/8/layout/hierarchy4"/>
    <dgm:cxn modelId="{37503FB5-56E4-437C-8634-0E7A966688B7}" type="presParOf" srcId="{1C5C66FF-BD0A-4C3B-B894-B5B754B8073B}" destId="{D930C063-2385-4B1C-BE59-7108C6CAC1B0}" srcOrd="1" destOrd="0" presId="urn:microsoft.com/office/officeart/2005/8/layout/hierarchy4"/>
    <dgm:cxn modelId="{BE75C44D-DAA4-4CC8-80D0-24E05A17E624}" type="presParOf" srcId="{10A53A84-893D-4ADA-AEB0-0B47EC011BCD}" destId="{64F838E8-BD6F-4F93-8FCB-FB3E94384D8E}" srcOrd="3" destOrd="0" presId="urn:microsoft.com/office/officeart/2005/8/layout/hierarchy4"/>
    <dgm:cxn modelId="{D47999F9-EB02-4F08-9E5E-9355F90B6056}" type="presParOf" srcId="{10A53A84-893D-4ADA-AEB0-0B47EC011BCD}" destId="{BC7E2CE0-0197-4639-A3F9-24E09F649B88}" srcOrd="4" destOrd="0" presId="urn:microsoft.com/office/officeart/2005/8/layout/hierarchy4"/>
    <dgm:cxn modelId="{98BC38AD-D8BF-48A7-82F0-EE7B9DBBC8C3}" type="presParOf" srcId="{BC7E2CE0-0197-4639-A3F9-24E09F649B88}" destId="{4B3E856D-EE21-4FC1-96FE-B7A20F423FC2}" srcOrd="0" destOrd="0" presId="urn:microsoft.com/office/officeart/2005/8/layout/hierarchy4"/>
    <dgm:cxn modelId="{B242BDBE-FCC4-413A-95BA-947B7BDE1D9D}" type="presParOf" srcId="{BC7E2CE0-0197-4639-A3F9-24E09F649B88}" destId="{CBE11827-6902-44A5-B53E-63150C3317CF}" srcOrd="1" destOrd="0" presId="urn:microsoft.com/office/officeart/2005/8/layout/hierarchy4"/>
    <dgm:cxn modelId="{A09DCBE5-B961-403F-9846-F02C97B30551}" type="presParOf" srcId="{10A53A84-893D-4ADA-AEB0-0B47EC011BCD}" destId="{E4EAB9D8-54DA-4BF8-9B4C-87B5B830587B}" srcOrd="5" destOrd="0" presId="urn:microsoft.com/office/officeart/2005/8/layout/hierarchy4"/>
    <dgm:cxn modelId="{FCF9B4B7-0E11-46EB-A25B-D3CF02067C39}" type="presParOf" srcId="{10A53A84-893D-4ADA-AEB0-0B47EC011BCD}" destId="{81DC57CA-678F-401D-8922-1110D1E6D339}" srcOrd="6" destOrd="0" presId="urn:microsoft.com/office/officeart/2005/8/layout/hierarchy4"/>
    <dgm:cxn modelId="{39357813-36C4-4C56-8F65-A5F1DD8A88A5}" type="presParOf" srcId="{81DC57CA-678F-401D-8922-1110D1E6D339}" destId="{4159653D-9FCD-4B5E-9B69-249816EBCB29}" srcOrd="0" destOrd="0" presId="urn:microsoft.com/office/officeart/2005/8/layout/hierarchy4"/>
    <dgm:cxn modelId="{50ABFA3A-A642-4EFF-9895-76095165A873}" type="presParOf" srcId="{81DC57CA-678F-401D-8922-1110D1E6D339}" destId="{F3A981F5-0413-4961-94BB-1A33843B705D}" srcOrd="1" destOrd="0" presId="urn:microsoft.com/office/officeart/2005/8/layout/hierarchy4"/>
    <dgm:cxn modelId="{1D43A0FD-9CAB-4ACF-9C70-6093C650AE69}" type="presParOf" srcId="{10A53A84-893D-4ADA-AEB0-0B47EC011BCD}" destId="{D9917E82-3F4C-494B-B2B3-FFB9A8FC3DF1}" srcOrd="7" destOrd="0" presId="urn:microsoft.com/office/officeart/2005/8/layout/hierarchy4"/>
    <dgm:cxn modelId="{490F7FF9-9BF9-430A-87F2-706CDCB1A976}" type="presParOf" srcId="{10A53A84-893D-4ADA-AEB0-0B47EC011BCD}" destId="{72A15345-4FFC-4647-BF16-EC9BF90BF6B7}" srcOrd="8" destOrd="0" presId="urn:microsoft.com/office/officeart/2005/8/layout/hierarchy4"/>
    <dgm:cxn modelId="{6E16E0F3-1E17-4A33-BFBF-46C9C3DFC26E}" type="presParOf" srcId="{72A15345-4FFC-4647-BF16-EC9BF90BF6B7}" destId="{E3D528AF-923F-43DF-B0D9-DE6AFEAC4557}" srcOrd="0" destOrd="0" presId="urn:microsoft.com/office/officeart/2005/8/layout/hierarchy4"/>
    <dgm:cxn modelId="{607B1019-52E5-450D-B68D-ABC7FD103372}" type="presParOf" srcId="{72A15345-4FFC-4647-BF16-EC9BF90BF6B7}" destId="{7684356C-E20C-4A78-BB07-AF39F2B9F751}" srcOrd="1" destOrd="0" presId="urn:microsoft.com/office/officeart/2005/8/layout/hierarchy4"/>
    <dgm:cxn modelId="{9EF941AE-CE75-49DF-818C-BF669033CD59}" type="presParOf" srcId="{80D64327-1146-4CF6-B0ED-647BCF3E1BE8}" destId="{AE6C2C68-838B-4659-9A71-2B3138220986}" srcOrd="1" destOrd="0" presId="urn:microsoft.com/office/officeart/2005/8/layout/hierarchy4"/>
    <dgm:cxn modelId="{C2043EE4-D4F6-4A27-A03D-DA6A05C40632}" type="presParOf" srcId="{80D64327-1146-4CF6-B0ED-647BCF3E1BE8}" destId="{DBD83AE2-6923-4C68-908D-0418E69FC735}" srcOrd="2" destOrd="0" presId="urn:microsoft.com/office/officeart/2005/8/layout/hierarchy4"/>
    <dgm:cxn modelId="{DDC44688-B891-474F-8E44-C88BF9F46900}" type="presParOf" srcId="{DBD83AE2-6923-4C68-908D-0418E69FC735}" destId="{41CB1AE5-03AD-4A0A-9B4C-AFB0EF7F79BB}" srcOrd="0" destOrd="0" presId="urn:microsoft.com/office/officeart/2005/8/layout/hierarchy4"/>
    <dgm:cxn modelId="{3DCF0657-6EC4-40B1-A302-964F8D5EA1D0}" type="presParOf" srcId="{DBD83AE2-6923-4C68-908D-0418E69FC735}" destId="{04B35B1F-13E8-49F0-B42C-9458AE5A1211}" srcOrd="1" destOrd="0" presId="urn:microsoft.com/office/officeart/2005/8/layout/hierarchy4"/>
    <dgm:cxn modelId="{EBA97EAA-8BD7-400B-837E-C81E2A27F941}" type="presParOf" srcId="{DBD83AE2-6923-4C68-908D-0418E69FC735}" destId="{7A88B784-299D-4F95-8F79-C5BC73776F94}" srcOrd="2" destOrd="0" presId="urn:microsoft.com/office/officeart/2005/8/layout/hierarchy4"/>
    <dgm:cxn modelId="{9372CC5F-A59C-4CEA-BF96-44D15E0D009A}" type="presParOf" srcId="{7A88B784-299D-4F95-8F79-C5BC73776F94}" destId="{E1B9DDC8-9FEA-4C5F-9A2E-018F2756497B}" srcOrd="0" destOrd="0" presId="urn:microsoft.com/office/officeart/2005/8/layout/hierarchy4"/>
    <dgm:cxn modelId="{359D4B1B-DE2A-4542-8843-FFC2F8B22A53}" type="presParOf" srcId="{E1B9DDC8-9FEA-4C5F-9A2E-018F2756497B}" destId="{96064E4F-090C-4FA5-90AB-1AEDB9267119}" srcOrd="0" destOrd="0" presId="urn:microsoft.com/office/officeart/2005/8/layout/hierarchy4"/>
    <dgm:cxn modelId="{7C42A2AD-2FF4-4029-B3C7-01D580AD37E3}" type="presParOf" srcId="{E1B9DDC8-9FEA-4C5F-9A2E-018F2756497B}" destId="{11FDE1F9-C369-412B-A400-EB39D1F2C12E}" srcOrd="1" destOrd="0" presId="urn:microsoft.com/office/officeart/2005/8/layout/hierarchy4"/>
    <dgm:cxn modelId="{793E2CB2-2272-4201-B515-5F27F6EC290B}" type="presParOf" srcId="{7A88B784-299D-4F95-8F79-C5BC73776F94}" destId="{87B66828-7E07-4620-AA6A-1F5E0A15FF32}" srcOrd="1" destOrd="0" presId="urn:microsoft.com/office/officeart/2005/8/layout/hierarchy4"/>
    <dgm:cxn modelId="{012669BD-10A7-459C-B3EB-2814AC05D663}" type="presParOf" srcId="{7A88B784-299D-4F95-8F79-C5BC73776F94}" destId="{E775D39A-6665-41AA-AF52-FF495A7F8A72}" srcOrd="2" destOrd="0" presId="urn:microsoft.com/office/officeart/2005/8/layout/hierarchy4"/>
    <dgm:cxn modelId="{1A8A220D-01BA-473A-BBBC-FF3BA6859AAD}" type="presParOf" srcId="{E775D39A-6665-41AA-AF52-FF495A7F8A72}" destId="{3396DE65-B510-4398-90D7-E5E22C529442}" srcOrd="0" destOrd="0" presId="urn:microsoft.com/office/officeart/2005/8/layout/hierarchy4"/>
    <dgm:cxn modelId="{E8199AF5-9B55-4278-9C1C-BD94193AD3BB}" type="presParOf" srcId="{E775D39A-6665-41AA-AF52-FF495A7F8A72}" destId="{C04E8EE1-7E5C-4008-912D-B84D615E9D32}" srcOrd="1" destOrd="0" presId="urn:microsoft.com/office/officeart/2005/8/layout/hierarchy4"/>
    <dgm:cxn modelId="{1C17CD1F-0D53-4961-BDBA-5EE4B0B55FF3}" type="presParOf" srcId="{7A88B784-299D-4F95-8F79-C5BC73776F94}" destId="{9ECCF335-076C-43F2-9FAB-391AD61F3F6C}" srcOrd="3" destOrd="0" presId="urn:microsoft.com/office/officeart/2005/8/layout/hierarchy4"/>
    <dgm:cxn modelId="{F71B9310-E788-4321-AE00-58F159519CD5}" type="presParOf" srcId="{7A88B784-299D-4F95-8F79-C5BC73776F94}" destId="{A8F81FBC-1519-45A0-9E9F-172E2A1945B8}" srcOrd="4" destOrd="0" presId="urn:microsoft.com/office/officeart/2005/8/layout/hierarchy4"/>
    <dgm:cxn modelId="{83B5F616-1D1D-4CCC-B241-D9C19C239A1B}" type="presParOf" srcId="{A8F81FBC-1519-45A0-9E9F-172E2A1945B8}" destId="{842C64B6-4333-4B6E-A0D3-35B3A6122B5D}" srcOrd="0" destOrd="0" presId="urn:microsoft.com/office/officeart/2005/8/layout/hierarchy4"/>
    <dgm:cxn modelId="{17D5ED20-0FBC-4048-85D7-135FC91819B2}" type="presParOf" srcId="{A8F81FBC-1519-45A0-9E9F-172E2A1945B8}" destId="{C7079696-5B9A-45A1-8B9C-90E8E220ABC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F31898-20FF-48A2-AB67-A1877A1555FE}">
      <dsp:nvSpPr>
        <dsp:cNvPr id="0" name=""/>
        <dsp:cNvSpPr/>
      </dsp:nvSpPr>
      <dsp:spPr>
        <a:xfrm>
          <a:off x="3804283" y="3663675"/>
          <a:ext cx="2240977" cy="2240977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Типовое решение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АИС ЛОД</a:t>
          </a:r>
          <a:endParaRPr lang="ru-RU" sz="2400" b="1" kern="1200" dirty="0"/>
        </a:p>
      </dsp:txBody>
      <dsp:txXfrm>
        <a:off x="3804283" y="3663675"/>
        <a:ext cx="2240977" cy="2240977"/>
      </dsp:txXfrm>
    </dsp:sp>
    <dsp:sp modelId="{5D630C5E-24EF-4F77-A391-34C2DA9E1C44}">
      <dsp:nvSpPr>
        <dsp:cNvPr id="0" name=""/>
        <dsp:cNvSpPr/>
      </dsp:nvSpPr>
      <dsp:spPr>
        <a:xfrm rot="13147432">
          <a:off x="1250369" y="2639231"/>
          <a:ext cx="3006447" cy="7579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54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1D05C8-0E50-493A-8133-9158F8FCC88E}">
      <dsp:nvSpPr>
        <dsp:cNvPr id="0" name=""/>
        <dsp:cNvSpPr/>
      </dsp:nvSpPr>
      <dsp:spPr>
        <a:xfrm>
          <a:off x="186814" y="949177"/>
          <a:ext cx="2801205" cy="22409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Lucida Sans Unicode" pitchFamily="34" charset="0"/>
            </a:rPr>
            <a:t>Унифицированность процедур лицензирования отдельных видов деятельности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66FF33"/>
              </a:solidFill>
            </a:rPr>
            <a:t>99-ФЗ</a:t>
          </a:r>
          <a:endParaRPr lang="ru-RU" sz="1800" kern="1200" dirty="0" smtClean="0">
            <a:solidFill>
              <a:srgbClr val="FFFFFF"/>
            </a:solidFill>
            <a:latin typeface="Lucida Sans Unicode" pitchFamily="34" charset="0"/>
          </a:endParaRPr>
        </a:p>
      </dsp:txBody>
      <dsp:txXfrm>
        <a:off x="186814" y="949177"/>
        <a:ext cx="2801205" cy="2240964"/>
      </dsp:txXfrm>
    </dsp:sp>
    <dsp:sp modelId="{ED56AE49-7D80-4E6F-BA10-FD0D34B66C40}">
      <dsp:nvSpPr>
        <dsp:cNvPr id="0" name=""/>
        <dsp:cNvSpPr/>
      </dsp:nvSpPr>
      <dsp:spPr>
        <a:xfrm rot="16246057">
          <a:off x="3823543" y="2019834"/>
          <a:ext cx="2266376" cy="7579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54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40557F-BCEF-478E-AC11-32D17592127E}">
      <dsp:nvSpPr>
        <dsp:cNvPr id="0" name=""/>
        <dsp:cNvSpPr/>
      </dsp:nvSpPr>
      <dsp:spPr>
        <a:xfrm>
          <a:off x="3477933" y="-41524"/>
          <a:ext cx="2987957" cy="2614468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Lucida Sans Unicode" pitchFamily="34" charset="0"/>
            </a:rPr>
            <a:t>Необходимость интеграции процессов лицензирования с инфраструктурой Электронного Правительства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66FF33"/>
              </a:solidFill>
              <a:latin typeface="+mn-lt"/>
            </a:rPr>
            <a:t>210-ФЗ</a:t>
          </a:r>
          <a:r>
            <a:rPr lang="ru-RU" sz="1800" b="1" kern="1200" dirty="0" smtClean="0">
              <a:solidFill>
                <a:srgbClr val="FFFFFF"/>
              </a:solidFill>
              <a:latin typeface="+mn-lt"/>
            </a:rPr>
            <a:t> </a:t>
          </a:r>
          <a:endParaRPr lang="ru-RU" sz="1800" b="1" kern="1200" dirty="0">
            <a:latin typeface="+mn-lt"/>
          </a:endParaRPr>
        </a:p>
      </dsp:txBody>
      <dsp:txXfrm>
        <a:off x="3477933" y="-41524"/>
        <a:ext cx="2987957" cy="2614468"/>
      </dsp:txXfrm>
    </dsp:sp>
    <dsp:sp modelId="{9380102F-815F-4634-83C9-323F943B27A8}">
      <dsp:nvSpPr>
        <dsp:cNvPr id="0" name=""/>
        <dsp:cNvSpPr/>
      </dsp:nvSpPr>
      <dsp:spPr>
        <a:xfrm rot="19291034">
          <a:off x="5608768" y="2643903"/>
          <a:ext cx="3063256" cy="7579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54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D3EBD1-3304-4E48-9ED9-3D380C9BBF72}">
      <dsp:nvSpPr>
        <dsp:cNvPr id="0" name=""/>
        <dsp:cNvSpPr/>
      </dsp:nvSpPr>
      <dsp:spPr>
        <a:xfrm>
          <a:off x="6938745" y="949281"/>
          <a:ext cx="2801205" cy="2240964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FFFF"/>
              </a:solidFill>
              <a:latin typeface="Lucida Sans Unicode" pitchFamily="34" charset="0"/>
            </a:rPr>
            <a:t>Потребность лицензирующих органов в автоматизации деятельности</a:t>
          </a:r>
          <a:endParaRPr lang="ru-RU" sz="1800" kern="1200" dirty="0"/>
        </a:p>
      </dsp:txBody>
      <dsp:txXfrm>
        <a:off x="6938745" y="949281"/>
        <a:ext cx="2801205" cy="224096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BAE031-2D53-4606-AC81-FA8B0A04C68D}">
      <dsp:nvSpPr>
        <dsp:cNvPr id="0" name=""/>
        <dsp:cNvSpPr/>
      </dsp:nvSpPr>
      <dsp:spPr>
        <a:xfrm>
          <a:off x="3428" y="0"/>
          <a:ext cx="9282174" cy="1317796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АИС ЛОД</a:t>
          </a:r>
          <a:endParaRPr lang="ru-RU" sz="2400" b="1" kern="1200" dirty="0"/>
        </a:p>
      </dsp:txBody>
      <dsp:txXfrm>
        <a:off x="3428" y="0"/>
        <a:ext cx="9282174" cy="1317796"/>
      </dsp:txXfrm>
    </dsp:sp>
    <dsp:sp modelId="{746B9477-7079-48B9-ACF5-E8512484C114}">
      <dsp:nvSpPr>
        <dsp:cNvPr id="0" name=""/>
        <dsp:cNvSpPr/>
      </dsp:nvSpPr>
      <dsp:spPr>
        <a:xfrm>
          <a:off x="12489" y="1538995"/>
          <a:ext cx="5743357" cy="17426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Типовые виды лицензируемой деятельности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(согласно 99-ФЗ)</a:t>
          </a:r>
          <a:endParaRPr lang="ru-RU" sz="1800" b="1" kern="1200" dirty="0"/>
        </a:p>
      </dsp:txBody>
      <dsp:txXfrm>
        <a:off x="12489" y="1538995"/>
        <a:ext cx="5743357" cy="1742601"/>
      </dsp:txXfrm>
    </dsp:sp>
    <dsp:sp modelId="{6D18ECDF-1CB0-42E6-A9AD-33A1EA7C1406}">
      <dsp:nvSpPr>
        <dsp:cNvPr id="0" name=""/>
        <dsp:cNvSpPr/>
      </dsp:nvSpPr>
      <dsp:spPr>
        <a:xfrm>
          <a:off x="12489" y="3500542"/>
          <a:ext cx="1111330" cy="2545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Производство лекарственных средств</a:t>
          </a:r>
        </a:p>
      </dsp:txBody>
      <dsp:txXfrm>
        <a:off x="12489" y="3500542"/>
        <a:ext cx="1111330" cy="2545876"/>
      </dsp:txXfrm>
    </dsp:sp>
    <dsp:sp modelId="{26222560-E2C8-4F50-AA33-D75178306134}">
      <dsp:nvSpPr>
        <dsp:cNvPr id="0" name=""/>
        <dsp:cNvSpPr/>
      </dsp:nvSpPr>
      <dsp:spPr>
        <a:xfrm>
          <a:off x="1170495" y="3500542"/>
          <a:ext cx="1111330" cy="2545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Оборот наркотических средств и психотропных веществ</a:t>
          </a:r>
          <a:endParaRPr lang="ru-RU" sz="1600" kern="1200" dirty="0"/>
        </a:p>
      </dsp:txBody>
      <dsp:txXfrm>
        <a:off x="1170495" y="3500542"/>
        <a:ext cx="1111330" cy="2545876"/>
      </dsp:txXfrm>
    </dsp:sp>
    <dsp:sp modelId="{4B3E856D-EE21-4FC1-96FE-B7A20F423FC2}">
      <dsp:nvSpPr>
        <dsp:cNvPr id="0" name=""/>
        <dsp:cNvSpPr/>
      </dsp:nvSpPr>
      <dsp:spPr>
        <a:xfrm>
          <a:off x="2328502" y="3500542"/>
          <a:ext cx="1111330" cy="2545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Медицинская деятельность</a:t>
          </a:r>
        </a:p>
      </dsp:txBody>
      <dsp:txXfrm>
        <a:off x="2328502" y="3500542"/>
        <a:ext cx="1111330" cy="2545876"/>
      </dsp:txXfrm>
    </dsp:sp>
    <dsp:sp modelId="{4159653D-9FCD-4B5E-9B69-249816EBCB29}">
      <dsp:nvSpPr>
        <dsp:cNvPr id="0" name=""/>
        <dsp:cNvSpPr/>
      </dsp:nvSpPr>
      <dsp:spPr>
        <a:xfrm>
          <a:off x="3486509" y="3500542"/>
          <a:ext cx="1111330" cy="2545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Хранение и переработка лома черных и цветных металлов</a:t>
          </a:r>
        </a:p>
      </dsp:txBody>
      <dsp:txXfrm>
        <a:off x="3486509" y="3500542"/>
        <a:ext cx="1111330" cy="2545876"/>
      </dsp:txXfrm>
    </dsp:sp>
    <dsp:sp modelId="{E3D528AF-923F-43DF-B0D9-DE6AFEAC4557}">
      <dsp:nvSpPr>
        <dsp:cNvPr id="0" name=""/>
        <dsp:cNvSpPr/>
      </dsp:nvSpPr>
      <dsp:spPr>
        <a:xfrm>
          <a:off x="4644516" y="3500542"/>
          <a:ext cx="1111330" cy="2545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Образовательная деятельность</a:t>
          </a:r>
          <a:endParaRPr lang="ru-RU" sz="1600" kern="1200" dirty="0"/>
        </a:p>
      </dsp:txBody>
      <dsp:txXfrm>
        <a:off x="4644516" y="3500542"/>
        <a:ext cx="1111330" cy="2545876"/>
      </dsp:txXfrm>
    </dsp:sp>
    <dsp:sp modelId="{41CB1AE5-03AD-4A0A-9B4C-AFB0EF7F79BB}">
      <dsp:nvSpPr>
        <dsp:cNvPr id="0" name=""/>
        <dsp:cNvSpPr/>
      </dsp:nvSpPr>
      <dsp:spPr>
        <a:xfrm>
          <a:off x="5849198" y="1538995"/>
          <a:ext cx="3427344" cy="1742601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Иные виды лицензируемой  деятельности</a:t>
          </a:r>
          <a:endParaRPr lang="ru-RU" sz="1800" b="1" kern="1200" dirty="0"/>
        </a:p>
      </dsp:txBody>
      <dsp:txXfrm>
        <a:off x="5849198" y="1538995"/>
        <a:ext cx="3427344" cy="1742601"/>
      </dsp:txXfrm>
    </dsp:sp>
    <dsp:sp modelId="{96064E4F-090C-4FA5-90AB-1AEDB9267119}">
      <dsp:nvSpPr>
        <dsp:cNvPr id="0" name=""/>
        <dsp:cNvSpPr/>
      </dsp:nvSpPr>
      <dsp:spPr>
        <a:xfrm>
          <a:off x="5849198" y="3500542"/>
          <a:ext cx="1111330" cy="2545876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Розничная продажа алкогольной продукции </a:t>
          </a:r>
          <a:endParaRPr lang="ru-RU" sz="1600" kern="1200" dirty="0"/>
        </a:p>
      </dsp:txBody>
      <dsp:txXfrm>
        <a:off x="5849198" y="3500542"/>
        <a:ext cx="1111330" cy="2545876"/>
      </dsp:txXfrm>
    </dsp:sp>
    <dsp:sp modelId="{3396DE65-B510-4398-90D7-E5E22C529442}">
      <dsp:nvSpPr>
        <dsp:cNvPr id="0" name=""/>
        <dsp:cNvSpPr/>
      </dsp:nvSpPr>
      <dsp:spPr>
        <a:xfrm>
          <a:off x="7007205" y="3500542"/>
          <a:ext cx="1111330" cy="2545876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Пользование участками недр, месторождений полезных ископаемых</a:t>
          </a:r>
          <a:endParaRPr lang="ru-RU" sz="1600" kern="1200" dirty="0"/>
        </a:p>
      </dsp:txBody>
      <dsp:txXfrm>
        <a:off x="7007205" y="3500542"/>
        <a:ext cx="1111330" cy="2545876"/>
      </dsp:txXfrm>
    </dsp:sp>
    <dsp:sp modelId="{842C64B6-4333-4B6E-A0D3-35B3A6122B5D}">
      <dsp:nvSpPr>
        <dsp:cNvPr id="0" name=""/>
        <dsp:cNvSpPr/>
      </dsp:nvSpPr>
      <dsp:spPr>
        <a:xfrm>
          <a:off x="8165212" y="3500542"/>
          <a:ext cx="1111330" cy="2545876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Перевозка пассажиров</a:t>
          </a:r>
          <a:endParaRPr lang="ru-RU" sz="1600" kern="1200" dirty="0"/>
        </a:p>
      </dsp:txBody>
      <dsp:txXfrm>
        <a:off x="8165212" y="3500542"/>
        <a:ext cx="1111330" cy="2545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FBDB59-8DB4-46D6-9D11-C716CDBD1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7708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F503B1-1531-46D5-A3ED-93A57DDFB5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0396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0EE458-4239-4FBF-9715-C62C7B2BF134}" type="slidenum">
              <a:rPr lang="ru-RU" sz="1200" smtClean="0"/>
              <a:pPr eaLnBrk="1" hangingPunct="1"/>
              <a:t>1</a:t>
            </a:fld>
            <a:endParaRPr lang="ru-RU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Слайд спорный. Надо еще</a:t>
            </a:r>
            <a:r>
              <a:rPr lang="ru-RU" baseline="0" dirty="0" smtClean="0"/>
              <a:t> подумать</a:t>
            </a: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41F8D0B-1850-4ED4-B65E-63DE15CE99C8}" type="slidenum">
              <a:rPr lang="ru-RU" sz="1200" smtClean="0"/>
              <a:pPr eaLnBrk="1" hangingPunct="1"/>
              <a:t>2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Слайд спорный. Надо еще</a:t>
            </a:r>
            <a:r>
              <a:rPr lang="ru-RU" baseline="0" dirty="0" smtClean="0"/>
              <a:t> подумать</a:t>
            </a: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41F8D0B-1850-4ED4-B65E-63DE15CE99C8}" type="slidenum">
              <a:rPr lang="ru-RU" sz="1200" smtClean="0"/>
              <a:pPr eaLnBrk="1" hangingPunct="1"/>
              <a:t>3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Слайд спорный. Надо еще</a:t>
            </a:r>
            <a:r>
              <a:rPr lang="ru-RU" baseline="0" dirty="0" smtClean="0"/>
              <a:t> подумать</a:t>
            </a: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41F8D0B-1850-4ED4-B65E-63DE15CE99C8}" type="slidenum">
              <a:rPr lang="ru-RU" sz="1200" smtClean="0"/>
              <a:pPr eaLnBrk="1" hangingPunct="1"/>
              <a:t>4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Слайд спорный. Надо еще</a:t>
            </a:r>
            <a:r>
              <a:rPr lang="ru-RU" baseline="0" dirty="0" smtClean="0"/>
              <a:t> подумать</a:t>
            </a: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41F8D0B-1850-4ED4-B65E-63DE15CE99C8}" type="slidenum">
              <a:rPr lang="ru-RU" sz="1200" smtClean="0"/>
              <a:pPr eaLnBrk="1" hangingPunct="1"/>
              <a:t>5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AE981F1-68FF-443F-944A-17BB031C401E}" type="slidenum">
              <a:rPr lang="ru-RU" sz="1200" smtClean="0"/>
              <a:pPr eaLnBrk="1" hangingPunct="1"/>
              <a:t>6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Слайд спорный. Надо еще</a:t>
            </a:r>
            <a:r>
              <a:rPr lang="ru-RU" baseline="0" dirty="0" smtClean="0"/>
              <a:t> подумать</a:t>
            </a:r>
            <a:endParaRPr lang="ru-RU" dirty="0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41F8D0B-1850-4ED4-B65E-63DE15CE99C8}" type="slidenum">
              <a:rPr lang="ru-RU" sz="1200" smtClean="0"/>
              <a:pPr eaLnBrk="1" hangingPunct="1"/>
              <a:t>7</a:t>
            </a:fld>
            <a:endParaRPr lang="ru-RU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dirty="0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E4259A-C8E9-47D1-BB34-5A90FFF504B1}" type="slidenum">
              <a:rPr lang="ru-RU" sz="1200" smtClean="0"/>
              <a:pPr eaLnBrk="1" hangingPunct="1"/>
              <a:t>8</a:t>
            </a:fld>
            <a:endParaRPr lang="ru-RU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BD6B-A9C7-4A1C-BD91-2C6A85462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572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24EA4-5934-4B86-8420-669B18108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692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6DE3A-13AA-4C27-B249-415C38458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449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B2C27-FC75-4567-A457-12E6E75419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23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1076C-1627-4E1B-8276-94236C0A51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810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39681-CABB-4C31-8688-569DE78E1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674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D3A36-5F64-42F9-8CB2-3CF4C842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02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AFF61-047E-4B19-8931-6350197A3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650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5097D-A427-4FBF-B38E-E81306E53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601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6817D-EA32-48B9-881E-BF85E931C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637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E9FFB-18B7-4D29-9E99-D212BB51E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840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50D3B1-BC13-47BB-A1BF-82332135E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0752" y="2351782"/>
            <a:ext cx="676932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Предоставление 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услуг </a:t>
            </a: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по лицензированию в электронном виде</a:t>
            </a:r>
            <a:endParaRPr lang="en-US" sz="30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89104" y="5013325"/>
            <a:ext cx="40168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Батарова </a:t>
            </a:r>
            <a:r>
              <a:rPr lang="ru-RU" sz="18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Татьяна </a:t>
            </a:r>
            <a:r>
              <a:rPr lang="ru-RU" sz="1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Андреевна</a:t>
            </a:r>
          </a:p>
          <a:p>
            <a:pPr algn="r">
              <a:defRPr/>
            </a:pPr>
            <a:r>
              <a:rPr lang="ru-RU" sz="1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Руководитель направления по внедрению систем лицензирования </a:t>
            </a:r>
          </a:p>
          <a:p>
            <a:pPr algn="r">
              <a:defRPr/>
            </a:pPr>
            <a:r>
              <a:rPr lang="ru-RU" sz="1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ЛАНИТ</a:t>
            </a:r>
            <a:endParaRPr lang="ru-RU" sz="1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992188" y="-100013"/>
            <a:ext cx="8497887" cy="1081088"/>
          </a:xfrm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Предпосылки создания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типового решения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922811349"/>
              </p:ext>
            </p:extLst>
          </p:nvPr>
        </p:nvGraphicFramePr>
        <p:xfrm>
          <a:off x="56456" y="764704"/>
          <a:ext cx="984954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5" descr="C:\Users\Eysymont\Desktop\logo_mer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640" y="5419222"/>
            <a:ext cx="1008112" cy="1106122"/>
          </a:xfrm>
          <a:prstGeom prst="rect">
            <a:avLst/>
          </a:prstGeom>
          <a:noFill/>
          <a:effectLst>
            <a:glow rad="50800">
              <a:schemeClr val="bg1"/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65752" y="5490400"/>
            <a:ext cx="2448272" cy="96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indent="0" algn="ctr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  <a:defRPr>
                <a:solidFill>
                  <a:schemeClr val="tx2"/>
                </a:solidFill>
                <a:latin typeface="Calibri" pitchFamily="34" charset="0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</a:defRPr>
            </a:lvl9pPr>
          </a:lstStyle>
          <a:p>
            <a:pPr algn="l"/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Министерство экономического развития 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Российской </a:t>
            </a:r>
            <a:r>
              <a:rPr 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24867756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992188" y="-100013"/>
            <a:ext cx="8497887" cy="1081088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Решаемые задачи по автоматизации лицензирования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848544" y="1340768"/>
            <a:ext cx="8424936" cy="53285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ct val="70000"/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Исполнение </a:t>
            </a:r>
            <a:r>
              <a:rPr lang="ru-RU" sz="24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процессов </a:t>
            </a:r>
            <a:r>
              <a:rPr lang="ru-RU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лицензирования в соответствии с административными регламентами; </a:t>
            </a:r>
          </a:p>
          <a:p>
            <a:pPr>
              <a:lnSpc>
                <a:spcPct val="90000"/>
              </a:lnSpc>
              <a:buClr>
                <a:srgbClr val="C00000"/>
              </a:buClr>
              <a:buSzPct val="70000"/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Ведения </a:t>
            </a:r>
            <a:r>
              <a:rPr lang="ru-RU" sz="24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реестров 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лицензий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, лицензионных дел;</a:t>
            </a:r>
            <a:endParaRPr lang="ru-RU" sz="24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Clr>
                <a:srgbClr val="C00000"/>
              </a:buClr>
              <a:buSzPct val="70000"/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Обеспечение </a:t>
            </a:r>
            <a:r>
              <a:rPr lang="ru-RU" sz="24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межведомственного 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взаимодействия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;</a:t>
            </a:r>
            <a:endParaRPr lang="ru-RU" sz="24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Clr>
                <a:srgbClr val="C00000"/>
              </a:buClr>
              <a:buSzPct val="70000"/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Интеграция </a:t>
            </a:r>
            <a:r>
              <a:rPr lang="ru-RU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с 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ЕПГУ </a:t>
            </a:r>
            <a:r>
              <a:rPr lang="ru-RU" sz="24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и ЕСИА </a:t>
            </a:r>
            <a:r>
              <a:rPr lang="ru-RU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 процессе оказания услуг по лицензированию в электронном виде;</a:t>
            </a:r>
          </a:p>
          <a:p>
            <a:pPr>
              <a:lnSpc>
                <a:spcPct val="90000"/>
              </a:lnSpc>
              <a:buClr>
                <a:srgbClr val="C00000"/>
              </a:buClr>
              <a:buSzPct val="70000"/>
              <a:buFont typeface="Wingdings" pitchFamily="2" charset="2"/>
              <a:buChar char="v"/>
              <a:defRPr/>
            </a:pPr>
            <a:r>
              <a:rPr lang="ru-RU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Взаимодействие с информационной системой мониторинга лицензионной 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деятельности*;</a:t>
            </a:r>
            <a:endParaRPr lang="ru-RU" sz="24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Clr>
                <a:srgbClr val="C00000"/>
              </a:buClr>
              <a:buSzPct val="70000"/>
              <a:buFont typeface="Wingdings" pitchFamily="2" charset="2"/>
              <a:buChar char="v"/>
              <a:defRPr/>
            </a:pPr>
            <a:r>
              <a:rPr lang="ru-RU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Обеспечение территориально-распределенного процесса 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лицензирования.</a:t>
            </a:r>
            <a:endParaRPr lang="ru-RU" sz="24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36576" y="6021288"/>
            <a:ext cx="81945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*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- разработана Министерством экономического развития РФ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.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463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992188" y="-100013"/>
            <a:ext cx="8497887" cy="1081088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Примеры областей применения «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АИС ЛОД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»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в регионах</a:t>
            </a:r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xmlns="" val="1850017077"/>
              </p:ext>
            </p:extLst>
          </p:nvPr>
        </p:nvGraphicFramePr>
        <p:xfrm>
          <a:off x="344488" y="692696"/>
          <a:ext cx="928903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2079736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992188" y="-100013"/>
            <a:ext cx="8497887" cy="1081088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Применение «АИС ЛОД» в процессах лицензирования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3361538"/>
            <a:ext cx="410230" cy="4102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8880" y="2173680"/>
            <a:ext cx="1080120" cy="10651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2539954"/>
            <a:ext cx="1029930" cy="10156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9362" y="5218229"/>
            <a:ext cx="1180500" cy="116410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2343620"/>
            <a:ext cx="936104" cy="140829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60888" y="2442268"/>
            <a:ext cx="1080120" cy="1065118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2896" y="2732135"/>
            <a:ext cx="1080120" cy="1065118"/>
          </a:xfrm>
          <a:prstGeom prst="rect">
            <a:avLst/>
          </a:prstGeom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4534" y="4221088"/>
            <a:ext cx="2581275" cy="4191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6124978"/>
            <a:ext cx="411260" cy="400366"/>
          </a:xfrm>
          <a:prstGeom prst="rect">
            <a:avLst/>
          </a:prstGeom>
        </p:spPr>
      </p:pic>
      <p:cxnSp>
        <p:nvCxnSpPr>
          <p:cNvPr id="18" name="Прямая со стрелкой 17"/>
          <p:cNvCxnSpPr/>
          <p:nvPr/>
        </p:nvCxnSpPr>
        <p:spPr>
          <a:xfrm>
            <a:off x="1680771" y="2945990"/>
            <a:ext cx="864096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1680771" y="3234022"/>
            <a:ext cx="864096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648495" y="2945990"/>
            <a:ext cx="896793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700103" y="2056685"/>
            <a:ext cx="2223" cy="573869"/>
          </a:xfrm>
          <a:prstGeom prst="straightConnector1">
            <a:avLst/>
          </a:prstGeom>
          <a:ln>
            <a:headEnd type="none" w="med" len="med"/>
            <a:tailEnd type="triangle" w="med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2759" y="5498392"/>
            <a:ext cx="1872209" cy="54292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cxnSp>
        <p:nvCxnSpPr>
          <p:cNvPr id="24" name="Прямая со стрелкой 23"/>
          <p:cNvCxnSpPr/>
          <p:nvPr/>
        </p:nvCxnSpPr>
        <p:spPr>
          <a:xfrm flipV="1">
            <a:off x="4118620" y="4797152"/>
            <a:ext cx="450539" cy="607746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471574" y="4801092"/>
            <a:ext cx="432048" cy="599866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6489487" y="4797152"/>
            <a:ext cx="480495" cy="606928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867500" y="4797152"/>
            <a:ext cx="461764" cy="607746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6857159" y="5654061"/>
            <a:ext cx="2128289" cy="542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82"/>
                </a:solidFill>
                <a:latin typeface="Franklin Gothic Medium Cond" pitchFamily="34" charset="0"/>
              </a:rPr>
              <a:t>ВЕДОМСТВА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746601" y="5582952"/>
            <a:ext cx="2128289" cy="542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82"/>
                </a:solidFill>
                <a:latin typeface="Franklin Gothic Medium Cond" pitchFamily="34" charset="0"/>
              </a:rPr>
              <a:t>ВЕДОМСТВА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635738" y="5498392"/>
            <a:ext cx="2128289" cy="542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3366CC"/>
                </a:solidFill>
                <a:latin typeface="Franklin Gothic Medium Cond" pitchFamily="34" charset="0"/>
              </a:rPr>
              <a:t>ВЕДОМСТВА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964830" y="2732135"/>
            <a:ext cx="1500684" cy="71291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АИС «ЛОД</a:t>
            </a:r>
            <a:r>
              <a:rPr lang="ru-RU" sz="1600" b="1" dirty="0" smtClean="0">
                <a:solidFill>
                  <a:schemeClr val="bg1"/>
                </a:solidFill>
              </a:rPr>
              <a:t>»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32181" y="3496647"/>
            <a:ext cx="1491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Прием и выдача документов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70532" y="3697287"/>
            <a:ext cx="1286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Эксперты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90587" y="1528003"/>
            <a:ext cx="1449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Лицензионная комиссия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8915" y="2436251"/>
            <a:ext cx="447807" cy="447807"/>
          </a:xfrm>
          <a:prstGeom prst="rect">
            <a:avLst/>
          </a:prstGeom>
        </p:spPr>
      </p:pic>
      <p:cxnSp>
        <p:nvCxnSpPr>
          <p:cNvPr id="40" name="Прямая со стрелкой 39"/>
          <p:cNvCxnSpPr/>
          <p:nvPr/>
        </p:nvCxnSpPr>
        <p:spPr>
          <a:xfrm flipV="1">
            <a:off x="5529064" y="3515426"/>
            <a:ext cx="0" cy="633654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899271" y="3537012"/>
            <a:ext cx="0" cy="612068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3913019" y="2945990"/>
            <a:ext cx="864096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3913019" y="3234022"/>
            <a:ext cx="864096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H="1">
            <a:off x="6648495" y="3226700"/>
            <a:ext cx="864096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1699559" y="5710329"/>
            <a:ext cx="864096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flipH="1">
            <a:off x="1699559" y="5998361"/>
            <a:ext cx="864096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4" name="Рисунок 8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9430" y="5200590"/>
            <a:ext cx="447807" cy="447807"/>
          </a:xfrm>
          <a:prstGeom prst="rect">
            <a:avLst/>
          </a:prstGeom>
        </p:spPr>
      </p:pic>
      <p:pic>
        <p:nvPicPr>
          <p:cNvPr id="3088" name="Рисунок 308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35316" y="1380755"/>
            <a:ext cx="816353" cy="8177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4436830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992188" y="-100013"/>
            <a:ext cx="8497887" cy="1081088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Дорожная карта «АИС ЛОД»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90754" y="3863973"/>
            <a:ext cx="8733734" cy="247202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60000">
                <a:schemeClr val="tx1">
                  <a:lumMod val="50000"/>
                  <a:lumOff val="50000"/>
                  <a:alpha val="0"/>
                </a:schemeClr>
              </a:gs>
              <a:gs pos="50000">
                <a:schemeClr val="tx1">
                  <a:lumMod val="50000"/>
                  <a:lumOff val="50000"/>
                  <a:alpha val="42000"/>
                </a:schemeClr>
              </a:gs>
              <a:gs pos="100000">
                <a:schemeClr val="tx1">
                  <a:lumMod val="50000"/>
                  <a:lumOff val="50000"/>
                  <a:alpha val="0"/>
                </a:schemeClr>
              </a:gs>
            </a:gsLst>
            <a:lin ang="0" scaled="1"/>
            <a:tileRect/>
          </a:gradFill>
          <a:ln>
            <a:gradFill flip="none" rotWithShape="1">
              <a:gsLst>
                <a:gs pos="0">
                  <a:schemeClr val="bg1">
                    <a:lumMod val="75000"/>
                    <a:alpha val="0"/>
                  </a:schemeClr>
                </a:gs>
                <a:gs pos="61000">
                  <a:schemeClr val="tx1">
                    <a:lumMod val="50000"/>
                    <a:lumOff val="50000"/>
                  </a:schemeClr>
                </a:gs>
                <a:gs pos="54000">
                  <a:schemeClr val="tx1">
                    <a:lumMod val="50000"/>
                    <a:lumOff val="50000"/>
                    <a:alpha val="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3355" y="3835762"/>
            <a:ext cx="1265155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АИС ЛОД СПО</a:t>
            </a:r>
            <a:endParaRPr lang="ru-RU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97216" y="3583559"/>
            <a:ext cx="2027272" cy="247202"/>
          </a:xfrm>
          <a:prstGeom prst="rect">
            <a:avLst/>
          </a:prstGeom>
          <a:gradFill>
            <a:gsLst>
              <a:gs pos="0">
                <a:schemeClr val="accent1"/>
              </a:gs>
              <a:gs pos="74000">
                <a:schemeClr val="bg1"/>
              </a:gs>
              <a:gs pos="15000">
                <a:schemeClr val="bg1"/>
              </a:gs>
              <a:gs pos="100000">
                <a:schemeClr val="bg1"/>
              </a:gs>
            </a:gsLst>
            <a:lin ang="0" scaled="1"/>
          </a:gra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pic>
        <p:nvPicPr>
          <p:cNvPr id="1029" name="Picture 5" descr="C:\Users\Eysymont\Desktop\logo_m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56" y="3828468"/>
            <a:ext cx="280262" cy="307510"/>
          </a:xfrm>
          <a:prstGeom prst="rect">
            <a:avLst/>
          </a:prstGeom>
          <a:noFill/>
          <a:effectLst>
            <a:glow rad="50800">
              <a:schemeClr val="bg1"/>
            </a:glo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70" name="Группа 269"/>
          <p:cNvGrpSpPr/>
          <p:nvPr/>
        </p:nvGrpSpPr>
        <p:grpSpPr>
          <a:xfrm>
            <a:off x="1161354" y="4148341"/>
            <a:ext cx="561372" cy="461665"/>
            <a:chOff x="1161354" y="4148341"/>
            <a:chExt cx="561372" cy="461665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1257893" y="4168683"/>
              <a:ext cx="432048" cy="31022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70000">
                  <a:schemeClr val="tx1">
                    <a:lumMod val="50000"/>
                    <a:lumOff val="50000"/>
                    <a:alpha val="38000"/>
                  </a:schemeClr>
                </a:gs>
                <a:gs pos="100000">
                  <a:schemeClr val="tx1">
                    <a:lumMod val="50000"/>
                    <a:lumOff val="5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61354" y="4148341"/>
              <a:ext cx="561372" cy="461665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′</a:t>
              </a:r>
              <a:r>
                <a:rPr lang="ru-RU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1</a:t>
              </a:r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0</a:t>
              </a:r>
              <a:endParaRPr lang="ru-RU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864768" y="4148341"/>
            <a:ext cx="561372" cy="461665"/>
            <a:chOff x="340130" y="6011128"/>
            <a:chExt cx="561372" cy="461665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436669" y="6031470"/>
              <a:ext cx="432048" cy="31022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70000">
                  <a:schemeClr val="tx1">
                    <a:lumMod val="50000"/>
                    <a:lumOff val="50000"/>
                    <a:alpha val="38000"/>
                  </a:schemeClr>
                </a:gs>
                <a:gs pos="100000">
                  <a:schemeClr val="tx1">
                    <a:lumMod val="50000"/>
                    <a:lumOff val="5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0130" y="6011128"/>
              <a:ext cx="561372" cy="461665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′1</a:t>
              </a:r>
              <a:r>
                <a:rPr lang="ru-RU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1</a:t>
              </a:r>
              <a:endParaRPr lang="ru-RU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4463636" y="4148341"/>
            <a:ext cx="561372" cy="461665"/>
            <a:chOff x="340130" y="6011128"/>
            <a:chExt cx="561372" cy="461665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436669" y="6031470"/>
              <a:ext cx="432048" cy="31022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70000">
                  <a:schemeClr val="tx1">
                    <a:lumMod val="50000"/>
                    <a:lumOff val="50000"/>
                    <a:alpha val="38000"/>
                  </a:schemeClr>
                </a:gs>
                <a:gs pos="100000">
                  <a:schemeClr val="tx1">
                    <a:lumMod val="50000"/>
                    <a:lumOff val="5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40130" y="6011128"/>
              <a:ext cx="561372" cy="461665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′1</a:t>
              </a:r>
              <a:r>
                <a:rPr lang="ru-RU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2</a:t>
              </a:r>
              <a:endParaRPr lang="ru-RU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6100625" y="4148341"/>
            <a:ext cx="561372" cy="461665"/>
            <a:chOff x="340130" y="6011128"/>
            <a:chExt cx="561372" cy="461665"/>
          </a:xfrm>
        </p:grpSpPr>
        <p:sp>
          <p:nvSpPr>
            <p:cNvPr id="49" name="Прямоугольник 48"/>
            <p:cNvSpPr/>
            <p:nvPr/>
          </p:nvSpPr>
          <p:spPr>
            <a:xfrm>
              <a:off x="436669" y="6031470"/>
              <a:ext cx="432048" cy="31022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70000">
                  <a:schemeClr val="tx1">
                    <a:lumMod val="50000"/>
                    <a:lumOff val="50000"/>
                    <a:alpha val="38000"/>
                  </a:schemeClr>
                </a:gs>
                <a:gs pos="100000">
                  <a:schemeClr val="tx1">
                    <a:lumMod val="50000"/>
                    <a:lumOff val="5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0130" y="6011128"/>
              <a:ext cx="561372" cy="461665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′1</a:t>
              </a:r>
              <a:r>
                <a:rPr lang="ru-RU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3</a:t>
              </a:r>
              <a:endParaRPr lang="ru-RU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8827813" y="3452960"/>
            <a:ext cx="949723" cy="377801"/>
            <a:chOff x="8643613" y="4941168"/>
            <a:chExt cx="949723" cy="348923"/>
          </a:xfrm>
        </p:grpSpPr>
        <p:sp>
          <p:nvSpPr>
            <p:cNvPr id="38" name="Полилиния 37"/>
            <p:cNvSpPr/>
            <p:nvPr/>
          </p:nvSpPr>
          <p:spPr>
            <a:xfrm>
              <a:off x="8729240" y="4941168"/>
              <a:ext cx="864096" cy="348923"/>
            </a:xfrm>
            <a:custGeom>
              <a:avLst/>
              <a:gdLst>
                <a:gd name="connsiteX0" fmla="*/ 1168400 w 1168400"/>
                <a:gd name="connsiteY0" fmla="*/ 577850 h 577850"/>
                <a:gd name="connsiteX1" fmla="*/ 0 w 1168400"/>
                <a:gd name="connsiteY1" fmla="*/ 577850 h 577850"/>
                <a:gd name="connsiteX2" fmla="*/ 0 w 1168400"/>
                <a:gd name="connsiteY2" fmla="*/ 0 h 577850"/>
                <a:gd name="connsiteX3" fmla="*/ 1168400 w 1168400"/>
                <a:gd name="connsiteY3" fmla="*/ 577850 h 5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8400" h="577850">
                  <a:moveTo>
                    <a:pt x="1168400" y="577850"/>
                  </a:moveTo>
                  <a:lnTo>
                    <a:pt x="0" y="577850"/>
                  </a:lnTo>
                  <a:lnTo>
                    <a:pt x="0" y="0"/>
                  </a:lnTo>
                  <a:lnTo>
                    <a:pt x="1168400" y="57785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8643613" y="5074176"/>
              <a:ext cx="144016" cy="2030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 flipV="1">
            <a:off x="8827813" y="3863972"/>
            <a:ext cx="949723" cy="357115"/>
            <a:chOff x="8550323" y="5298826"/>
            <a:chExt cx="949723" cy="349722"/>
          </a:xfrm>
        </p:grpSpPr>
        <p:sp>
          <p:nvSpPr>
            <p:cNvPr id="10" name="Полилиния 9"/>
            <p:cNvSpPr/>
            <p:nvPr/>
          </p:nvSpPr>
          <p:spPr>
            <a:xfrm>
              <a:off x="8635950" y="5298826"/>
              <a:ext cx="864096" cy="349722"/>
            </a:xfrm>
            <a:custGeom>
              <a:avLst/>
              <a:gdLst>
                <a:gd name="connsiteX0" fmla="*/ 1168400 w 1168400"/>
                <a:gd name="connsiteY0" fmla="*/ 577850 h 577850"/>
                <a:gd name="connsiteX1" fmla="*/ 0 w 1168400"/>
                <a:gd name="connsiteY1" fmla="*/ 577850 h 577850"/>
                <a:gd name="connsiteX2" fmla="*/ 0 w 1168400"/>
                <a:gd name="connsiteY2" fmla="*/ 0 h 577850"/>
                <a:gd name="connsiteX3" fmla="*/ 1168400 w 1168400"/>
                <a:gd name="connsiteY3" fmla="*/ 577850 h 5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8400" h="577850">
                  <a:moveTo>
                    <a:pt x="1168400" y="577850"/>
                  </a:moveTo>
                  <a:lnTo>
                    <a:pt x="0" y="577850"/>
                  </a:lnTo>
                  <a:lnTo>
                    <a:pt x="0" y="0"/>
                  </a:lnTo>
                  <a:lnTo>
                    <a:pt x="1168400" y="57785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10800000">
              <a:off x="8550323" y="5425133"/>
              <a:ext cx="144016" cy="200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056191" y="3553271"/>
            <a:ext cx="1592167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АИС ЛОД </a:t>
            </a:r>
            <a:r>
              <a:rPr lang="en-US" sz="1400" b="1" dirty="0" err="1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SaaS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1.0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68029" y="4515138"/>
            <a:ext cx="0" cy="49693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268029" y="4796627"/>
            <a:ext cx="16545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АИС </a:t>
            </a:r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ЛОД СПО </a:t>
            </a: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1.0</a:t>
            </a:r>
          </a:p>
          <a:p>
            <a:pPr algn="r"/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Создание типового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решения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920726" y="4587146"/>
            <a:ext cx="988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2936776" y="4509120"/>
            <a:ext cx="0" cy="1147501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922568" y="4791611"/>
            <a:ext cx="163409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АИС ЛОД СПО 2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.0</a:t>
            </a:r>
            <a:endParaRPr lang="ru-RU" sz="11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Развитие в соответствии и изменениями нормативно-правовой базы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99-ФЗ)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23097" y="4582130"/>
            <a:ext cx="1237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2011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4560175" y="4509120"/>
            <a:ext cx="0" cy="117149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329264" y="1190278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2013-2014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Создание облачных сервисов, </a:t>
            </a:r>
          </a:p>
          <a:p>
            <a:r>
              <a:rPr lang="ru-RU" sz="1100" dirty="0" smtClean="0">
                <a:solidFill>
                  <a:schemeClr val="accent1">
                    <a:lumMod val="75000"/>
                  </a:schemeClr>
                </a:solidFill>
              </a:rPr>
              <a:t>предоставление услуг по модели </a:t>
            </a:r>
            <a:r>
              <a:rPr lang="en-US" sz="1100" dirty="0" err="1" smtClean="0">
                <a:solidFill>
                  <a:schemeClr val="accent1">
                    <a:lumMod val="75000"/>
                  </a:schemeClr>
                </a:solidFill>
              </a:rPr>
              <a:t>SaaS</a:t>
            </a:r>
            <a:endParaRPr lang="ru-RU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0" name="Picture 5" descr="C:\Users\Eysymont\Desktop\logo_m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2600" y="4643090"/>
            <a:ext cx="280262" cy="30751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5" descr="C:\Users\Eysymont\Desktop\logo_m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5688" y="4635470"/>
            <a:ext cx="280262" cy="30751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3" name="TextBox 132"/>
          <p:cNvSpPr txBox="1"/>
          <p:nvPr/>
        </p:nvSpPr>
        <p:spPr>
          <a:xfrm>
            <a:off x="8136592" y="4795684"/>
            <a:ext cx="1424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Дальнейшее развитие и тиражирование решения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8144996" y="4586203"/>
            <a:ext cx="1416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2014 - …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1038063" y="1855081"/>
            <a:ext cx="2330761" cy="60529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lnSpc>
                <a:spcPts val="1000"/>
              </a:lnSpc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МЧС России</a:t>
            </a:r>
          </a:p>
          <a:p>
            <a:pPr>
              <a:lnSpc>
                <a:spcPts val="1000"/>
              </a:lnSpc>
            </a:pP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ЦА и территориальные управления</a:t>
            </a:r>
          </a:p>
          <a:p>
            <a:pPr>
              <a:lnSpc>
                <a:spcPts val="1000"/>
              </a:lnSpc>
            </a:pP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 услуг по 2 видам лицензируемой деятельности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459649" y="1511206"/>
            <a:ext cx="14494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Апробация решения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1080387" y="1195678"/>
            <a:ext cx="2316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ноябрь 2011 - апрель 2012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70" name="Прямая соединительная линия 169"/>
          <p:cNvCxnSpPr/>
          <p:nvPr/>
        </p:nvCxnSpPr>
        <p:spPr>
          <a:xfrm>
            <a:off x="4118116" y="3494261"/>
            <a:ext cx="762876" cy="377880"/>
          </a:xfrm>
          <a:prstGeom prst="bentConnector3">
            <a:avLst>
              <a:gd name="adj1" fmla="val 99699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/>
          <p:cNvCxnSpPr/>
          <p:nvPr/>
        </p:nvCxnSpPr>
        <p:spPr>
          <a:xfrm>
            <a:off x="6822908" y="1231602"/>
            <a:ext cx="2300" cy="1981374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единительная линия 206"/>
          <p:cNvCxnSpPr/>
          <p:nvPr/>
        </p:nvCxnSpPr>
        <p:spPr>
          <a:xfrm>
            <a:off x="406778" y="3212976"/>
            <a:ext cx="296204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tx1">
                    <a:lumMod val="50000"/>
                    <a:lumOff val="50000"/>
                    <a:alpha val="0"/>
                  </a:schemeClr>
                </a:gs>
                <a:gs pos="50000">
                  <a:schemeClr val="tx1">
                    <a:lumMod val="50000"/>
                    <a:lumOff val="50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единительная линия 207"/>
          <p:cNvCxnSpPr/>
          <p:nvPr/>
        </p:nvCxnSpPr>
        <p:spPr>
          <a:xfrm>
            <a:off x="3739615" y="3212976"/>
            <a:ext cx="3085593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tx1">
                    <a:lumMod val="50000"/>
                    <a:lumOff val="50000"/>
                    <a:alpha val="0"/>
                  </a:schemeClr>
                </a:gs>
                <a:gs pos="50000">
                  <a:schemeClr val="tx1">
                    <a:lumMod val="50000"/>
                    <a:lumOff val="50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Овал 168"/>
          <p:cNvSpPr/>
          <p:nvPr/>
        </p:nvSpPr>
        <p:spPr>
          <a:xfrm>
            <a:off x="564156" y="1852033"/>
            <a:ext cx="428403" cy="432048"/>
          </a:xfrm>
          <a:prstGeom prst="ellipse">
            <a:avLst/>
          </a:prstGeom>
          <a:blipFill rotWithShape="1">
            <a:blip r:embed="rId4" cstate="print"/>
            <a:stretch>
              <a:fillRect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9" name="TextBox 178"/>
          <p:cNvSpPr txBox="1"/>
          <p:nvPr/>
        </p:nvSpPr>
        <p:spPr>
          <a:xfrm>
            <a:off x="1038062" y="2535674"/>
            <a:ext cx="2330761" cy="60529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lnSpc>
                <a:spcPts val="1000"/>
              </a:lnSpc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Росгидромет</a:t>
            </a:r>
          </a:p>
          <a:p>
            <a:pPr>
              <a:lnSpc>
                <a:spcPts val="1000"/>
              </a:lnSpc>
            </a:pP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Центральный аппарат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ts val="1000"/>
              </a:lnSpc>
            </a:pP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видов услуг по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вид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лицензируемой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деятельности</a:t>
            </a:r>
          </a:p>
        </p:txBody>
      </p:sp>
      <p:sp>
        <p:nvSpPr>
          <p:cNvPr id="181" name="Овал 180"/>
          <p:cNvSpPr/>
          <p:nvPr/>
        </p:nvSpPr>
        <p:spPr>
          <a:xfrm>
            <a:off x="540850" y="2572113"/>
            <a:ext cx="451710" cy="415651"/>
          </a:xfrm>
          <a:prstGeom prst="ellipse">
            <a:avLst/>
          </a:prstGeom>
          <a:blipFill rotWithShape="1">
            <a:blip r:embed="rId5" cstate="print"/>
            <a:stretch>
              <a:fillRect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alpha val="90000"/>
              <a:hueOff val="91501"/>
              <a:satOff val="-3115"/>
              <a:lumOff val="10542"/>
              <a:alphaOff val="-4000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182" name="Прямая соединительная линия 181"/>
          <p:cNvCxnSpPr/>
          <p:nvPr/>
        </p:nvCxnSpPr>
        <p:spPr>
          <a:xfrm flipH="1">
            <a:off x="3369509" y="1231602"/>
            <a:ext cx="2" cy="1981374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4971400" y="4582130"/>
            <a:ext cx="1237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2012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4592960" y="4782525"/>
            <a:ext cx="160508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АИС ЛОД СПО 3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ru-RU" sz="11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Пилотные проекты в федеральных и региональных ОГВ,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развитие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решения и возможностей адаптации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99" name="Группа 198"/>
          <p:cNvGrpSpPr/>
          <p:nvPr/>
        </p:nvGrpSpPr>
        <p:grpSpPr>
          <a:xfrm>
            <a:off x="7776004" y="4148341"/>
            <a:ext cx="561372" cy="461665"/>
            <a:chOff x="340130" y="6011128"/>
            <a:chExt cx="561372" cy="461665"/>
          </a:xfrm>
        </p:grpSpPr>
        <p:sp>
          <p:nvSpPr>
            <p:cNvPr id="200" name="Прямоугольник 199"/>
            <p:cNvSpPr/>
            <p:nvPr/>
          </p:nvSpPr>
          <p:spPr>
            <a:xfrm>
              <a:off x="436669" y="6031470"/>
              <a:ext cx="432048" cy="310224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70000">
                  <a:schemeClr val="tx1">
                    <a:lumMod val="50000"/>
                    <a:lumOff val="50000"/>
                    <a:alpha val="38000"/>
                  </a:schemeClr>
                </a:gs>
                <a:gs pos="100000">
                  <a:schemeClr val="tx1">
                    <a:lumMod val="50000"/>
                    <a:lumOff val="50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40130" y="6011128"/>
              <a:ext cx="561372" cy="461665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′1</a:t>
              </a:r>
              <a:r>
                <a:rPr lang="ru-RU" b="1" dirty="0" smtClean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4</a:t>
              </a:r>
              <a:endParaRPr lang="ru-RU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3" name="TextBox 202"/>
          <p:cNvSpPr txBox="1"/>
          <p:nvPr/>
        </p:nvSpPr>
        <p:spPr>
          <a:xfrm>
            <a:off x="6646779" y="4582130"/>
            <a:ext cx="1237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2013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6268339" y="4782525"/>
            <a:ext cx="16050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АИС ЛОД СПО 4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.0</a:t>
            </a:r>
            <a:endParaRPr lang="ru-RU" sz="11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r"/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Внедрение решения в федеральных и региональных ОГВ, </a:t>
            </a:r>
          </a:p>
          <a:p>
            <a:pPr algn="r"/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Единый портал поддержки, репозиторий типовых услуг</a:t>
            </a:r>
          </a:p>
        </p:txBody>
      </p:sp>
      <p:cxnSp>
        <p:nvCxnSpPr>
          <p:cNvPr id="221" name="Прямая соединительная линия 220"/>
          <p:cNvCxnSpPr/>
          <p:nvPr/>
        </p:nvCxnSpPr>
        <p:spPr>
          <a:xfrm>
            <a:off x="7265317" y="1178358"/>
            <a:ext cx="0" cy="1386546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/>
          <p:cNvCxnSpPr/>
          <p:nvPr/>
        </p:nvCxnSpPr>
        <p:spPr>
          <a:xfrm flipH="1">
            <a:off x="7265317" y="2564904"/>
            <a:ext cx="2440211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tx1">
                    <a:lumMod val="50000"/>
                    <a:lumOff val="50000"/>
                    <a:alpha val="0"/>
                  </a:schemeClr>
                </a:gs>
                <a:gs pos="50000">
                  <a:schemeClr val="accent1">
                    <a:lumMod val="75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единительная линия 225"/>
          <p:cNvCxnSpPr/>
          <p:nvPr/>
        </p:nvCxnSpPr>
        <p:spPr>
          <a:xfrm rot="5400000">
            <a:off x="7195123" y="3059088"/>
            <a:ext cx="988365" cy="1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>
                <a:lumMod val="75000"/>
              </a:schemeClr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/>
          <p:cNvCxnSpPr/>
          <p:nvPr/>
        </p:nvCxnSpPr>
        <p:spPr>
          <a:xfrm>
            <a:off x="6202670" y="4514981"/>
            <a:ext cx="0" cy="1578315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>
            <a:off x="7877951" y="4509120"/>
            <a:ext cx="5905" cy="174759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4461315" y="1501655"/>
            <a:ext cx="224292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Обеспечение 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III-V </a:t>
            </a:r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этапа </a:t>
            </a:r>
          </a:p>
          <a:p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перехода на электронные услуги </a:t>
            </a:r>
          </a:p>
          <a:p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по лицензированию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4364396" y="1195678"/>
            <a:ext cx="2316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планы на 2012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9" name="Picture 2" descr="http://im6-tub-ru.yandex.net/i?id=488078176-39-7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7706" y="1347055"/>
            <a:ext cx="1125814" cy="84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6" name="TextBox 255"/>
          <p:cNvSpPr txBox="1"/>
          <p:nvPr/>
        </p:nvSpPr>
        <p:spPr>
          <a:xfrm>
            <a:off x="3883127" y="2295553"/>
            <a:ext cx="1357905" cy="7694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Росаккредитация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Росреестр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Минпромторг</a:t>
            </a:r>
          </a:p>
          <a:p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</a:t>
            </a:r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Москва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3872880" y="2081780"/>
            <a:ext cx="24160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Заинтересованность со стороны ОГВ: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5169024" y="2299519"/>
            <a:ext cx="1744305" cy="76944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Томская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область</a:t>
            </a:r>
          </a:p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Саратовская область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Ханты-Мансийский АО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Ямало-Ненецкий 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АО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1635" y="1577899"/>
            <a:ext cx="4953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0" name="Прямая соединительная линия 169"/>
          <p:cNvCxnSpPr/>
          <p:nvPr/>
        </p:nvCxnSpPr>
        <p:spPr>
          <a:xfrm>
            <a:off x="2995688" y="3212976"/>
            <a:ext cx="1122426" cy="281284"/>
          </a:xfrm>
          <a:prstGeom prst="bentConnector3">
            <a:avLst>
              <a:gd name="adj1" fmla="val -68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69"/>
          <p:cNvCxnSpPr/>
          <p:nvPr/>
        </p:nvCxnSpPr>
        <p:spPr>
          <a:xfrm>
            <a:off x="6072417" y="3221146"/>
            <a:ext cx="0" cy="615942"/>
          </a:xfrm>
          <a:prstGeom prst="straightConnector1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286929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992188" y="-100013"/>
            <a:ext cx="8497887" cy="1081088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Преимущества использования «АИС ЛОД»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848544" y="1340768"/>
            <a:ext cx="8424936" cy="5328592"/>
          </a:xfrm>
        </p:spPr>
        <p:txBody>
          <a:bodyPr/>
          <a:lstStyle/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ru-RU" sz="24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Прикладное решение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, специально созданное под решение задач лицензирования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Позволяет осуществить 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реализацию 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III-V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этапа 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</a:t>
            </a:r>
            <a:r>
              <a:rPr lang="ru-RU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переходу на предоставление госуслуг в электронном виде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Интегрируется</a:t>
            </a:r>
            <a:r>
              <a:rPr lang="ru-RU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и технологически совместима с инфраструктурой Электронного </a:t>
            </a:r>
            <a:r>
              <a:rPr lang="ru-RU" sz="2400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равительства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Предоставляется 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бесплатно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, не требует лицензионных отчислений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Адаптируется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под специфику конкретного вида лицензирования 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Позволяет осуществить «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быстрый старт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»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Имеет централизованную </a:t>
            </a: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поддержку</a:t>
            </a:r>
            <a:r>
              <a:rPr lang="ru-RU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от разработчика</a:t>
            </a:r>
          </a:p>
        </p:txBody>
      </p:sp>
    </p:spTree>
    <p:extLst>
      <p:ext uri="{BB962C8B-B14F-4D97-AF65-F5344CB8AC3E}">
        <p14:creationId xmlns:p14="http://schemas.microsoft.com/office/powerpoint/2010/main" xmlns="" val="39907209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1784648" y="3068960"/>
            <a:ext cx="6624736" cy="647278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ru-RU" sz="40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Спасибо за внимание!</a:t>
            </a:r>
            <a:endParaRPr lang="ru-RU" sz="40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ru-RU" sz="40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85048" y="4653136"/>
            <a:ext cx="416158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Батарова Татьяна Андреевна</a:t>
            </a:r>
          </a:p>
          <a:p>
            <a:pPr algn="r">
              <a:defRPr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Руководитель направления по внедрению систем лицензирования</a:t>
            </a:r>
          </a:p>
          <a:p>
            <a:pPr algn="r">
              <a:defRPr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ЛАНИТ</a:t>
            </a:r>
          </a:p>
          <a:p>
            <a:pPr algn="r">
              <a:defRPr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batarova@lanit.ru</a:t>
            </a:r>
          </a:p>
          <a:p>
            <a:pPr algn="r">
              <a:defRPr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+7 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(495)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967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66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50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18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r">
              <a:defRPr/>
            </a:pP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+7 (968) 680-01-04</a:t>
            </a:r>
          </a:p>
        </p:txBody>
      </p:sp>
    </p:spTree>
    <p:extLst>
      <p:ext uri="{BB962C8B-B14F-4D97-AF65-F5344CB8AC3E}">
        <p14:creationId xmlns:p14="http://schemas.microsoft.com/office/powerpoint/2010/main" xmlns="" val="26911162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2009 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0D4595318532543B4410F88C3CBE19B" ma:contentTypeVersion="1" ma:contentTypeDescription="Создание документа." ma:contentTypeScope="" ma:versionID="b87a37c9670c9dd3d001628faaa50d9b">
  <xsd:schema xmlns:xsd="http://www.w3.org/2001/XMLSchema" xmlns:xs="http://www.w3.org/2001/XMLSchema" xmlns:p="http://schemas.microsoft.com/office/2006/metadata/properties" xmlns:ns2="973fcd8d-4629-4449-a4f5-d0dc267dffeb" targetNamespace="http://schemas.microsoft.com/office/2006/metadata/properties" ma:root="true" ma:fieldsID="5cccd404f9dccce864e3106e2a98d5b2" ns2:_="">
    <xsd:import namespace="973fcd8d-4629-4449-a4f5-d0dc267dffe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3fcd8d-4629-4449-a4f5-d0dc267dffe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40624F-B1F8-42E6-AE79-55CA5457D3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3fcd8d-4629-4449-a4f5-d0dc267dff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0CDE57-6DAD-4B94-9F72-A2FACE12D1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4CDE9B-8B9C-41D4-B027-2605FB5B0D8D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E3B3FDBB-ABDE-471F-9C3B-3C3678082E17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063D98F8-1990-43F9-A8F0-C028B842BF90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73fcd8d-4629-4449-a4f5-d0dc267dffeb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2009 шаблон</Template>
  <TotalTime>2670</TotalTime>
  <Words>501</Words>
  <Application>Microsoft Office PowerPoint</Application>
  <PresentationFormat>Лист A4 (210x297 мм)</PresentationFormat>
  <Paragraphs>118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презентация 2009 шаблон</vt:lpstr>
      <vt:lpstr>Слайд 1</vt:lpstr>
      <vt:lpstr>Предпосылки создания типового решения</vt:lpstr>
      <vt:lpstr>Решаемые задачи по автоматизации лицензирования</vt:lpstr>
      <vt:lpstr>Примеры областей применения «АИС ЛОД» в регионах</vt:lpstr>
      <vt:lpstr>Применение «АИС ЛОД» в процессах лицензирования</vt:lpstr>
      <vt:lpstr>Дорожная карта «АИС ЛОД»</vt:lpstr>
      <vt:lpstr>Преимущества использования «АИС ЛОД»</vt:lpstr>
      <vt:lpstr>Слайд 8</vt:lpstr>
    </vt:vector>
  </TitlesOfParts>
  <Company>lanit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д</cp:lastModifiedBy>
  <cp:revision>323</cp:revision>
  <cp:lastPrinted>2012-04-20T15:32:39Z</cp:lastPrinted>
  <dcterms:created xsi:type="dcterms:W3CDTF">2009-04-07T11:17:34Z</dcterms:created>
  <dcterms:modified xsi:type="dcterms:W3CDTF">2012-06-04T21:30:17Z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W7MAA6JK57EX-16-10</vt:lpwstr>
  </property>
  <property fmtid="{D5CDD505-2E9C-101B-9397-08002B2CF9AE}" pid="3" name="_dlc_DocIdItemGuid">
    <vt:lpwstr>e904beb8-bdd4-4956-bc13-419760b428fa</vt:lpwstr>
  </property>
  <property fmtid="{D5CDD505-2E9C-101B-9397-08002B2CF9AE}" pid="4" name="_dlc_DocIdUrl">
    <vt:lpwstr>http://195.26.167.171/docs/_layouts/DocIdRedir.aspx?ID=W7MAA6JK57EX-16-10, W7MAA6JK57EX-16-10</vt:lpwstr>
  </property>
</Properties>
</file>