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7" r:id="rId2"/>
    <p:sldId id="367" r:id="rId3"/>
    <p:sldId id="368" r:id="rId4"/>
    <p:sldId id="369" r:id="rId5"/>
    <p:sldId id="370" r:id="rId6"/>
    <p:sldId id="386" r:id="rId7"/>
    <p:sldId id="372" r:id="rId8"/>
    <p:sldId id="375" r:id="rId9"/>
    <p:sldId id="387" r:id="rId10"/>
    <p:sldId id="376" r:id="rId11"/>
    <p:sldId id="385" r:id="rId12"/>
    <p:sldId id="378" r:id="rId13"/>
    <p:sldId id="384" r:id="rId14"/>
    <p:sldId id="388" r:id="rId15"/>
    <p:sldId id="382" r:id="rId1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04D674-C93F-4C26-8A01-2E194D9E8FD4}">
          <p14:sldIdLst>
            <p14:sldId id="257"/>
            <p14:sldId id="367"/>
            <p14:sldId id="368"/>
            <p14:sldId id="369"/>
            <p14:sldId id="370"/>
            <p14:sldId id="386"/>
            <p14:sldId id="372"/>
            <p14:sldId id="375"/>
            <p14:sldId id="387"/>
            <p14:sldId id="376"/>
            <p14:sldId id="385"/>
            <p14:sldId id="378"/>
            <p14:sldId id="384"/>
            <p14:sldId id="388"/>
            <p14:sldId id="382"/>
          </p14:sldIdLst>
        </p14:section>
        <p14:section name="Раздел без заголовка" id="{FDC00487-3356-4EC7-B5D2-A375C7B27B7B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741" autoAdjust="0"/>
    <p:restoredTop sz="99321" autoAdjust="0"/>
  </p:normalViewPr>
  <p:slideViewPr>
    <p:cSldViewPr snapToGrid="0" showGuides="1">
      <p:cViewPr>
        <p:scale>
          <a:sx n="100" d="100"/>
          <a:sy n="100" d="100"/>
        </p:scale>
        <p:origin x="-660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A0F0864F-57EF-459C-902E-4373CC3404CC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B24641DA-8B60-4DB9-983B-93791252E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8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C747-F98D-44E7-80CE-11CFFEDCD685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E7DF7-E472-4F3A-B731-01F16BCA5FC7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31C0A-8DB6-4BD4-A6CD-DDEFFADE331A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C491-BC49-4E96-A9DD-8327CEE44C94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BF9CB-8517-4A11-A262-F7E8F69200A2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16468-7FCD-4D6A-9BA8-B6D5CCD53F58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22AF-7AFA-4562-ACFE-793E45EBABA1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0BE2-3EB2-4B21-94C1-6ACE30D8B29E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65B6-11EF-4EA1-BFE9-F03DD62851C9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0415-E105-4B52-A928-A11361754261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116EB-C814-430F-947E-7078A73FEB67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578DC-A12B-4218-A937-DC31CD7C9A09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1B2B7-415F-41BA-9958-B01CF00F9567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320C9-EB5A-4126-B200-A0EB19CB0512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DAAEA-DD40-4BC8-ACF5-8E544A34EE57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109A3-6EC5-4332-A719-B4E6918E6AC5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0F59-D690-40F5-92CC-A470632AE739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AC217E6-C66C-4AB1-BD66-C77D754AF3FA}" type="datetime1">
              <a:rPr lang="en-US" smtClean="0"/>
              <a:t>8/24/2015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4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049" y="1148792"/>
            <a:ext cx="11494538" cy="502597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6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Финансовые и нравственно-методологические  истоки проблем развития кооперативного движения в России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Ефимов Виктор Алексеевич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 Санкт-Петербургского государственного аграрного университета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д.э.н., профессор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0499" y="6264574"/>
            <a:ext cx="3752193" cy="724619"/>
          </a:xfrm>
        </p:spPr>
        <p:txBody>
          <a:bodyPr>
            <a:noAutofit/>
          </a:bodyPr>
          <a:lstStyle/>
          <a:p>
            <a:r>
              <a:rPr lang="ru-RU" sz="24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Научная монография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36" y="219516"/>
            <a:ext cx="4301120" cy="587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357130" y="6255768"/>
            <a:ext cx="5611349" cy="7246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Научно-популярное издание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://cdn.eksmo.ru/v2/ASE000000000713295/COVER/cover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18" y="227919"/>
            <a:ext cx="3731172" cy="58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6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343014" y="236988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2050" name="Picture 2" descr="C:\Users\milovanov\Desktop\DSC_04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70" r="2771" b="7013"/>
          <a:stretch/>
        </p:blipFill>
        <p:spPr bwMode="auto">
          <a:xfrm>
            <a:off x="8080882" y="342530"/>
            <a:ext cx="3920619" cy="56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lovanov\Desktop\DSC_04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58" r="7942"/>
          <a:stretch/>
        </p:blipFill>
        <p:spPr bwMode="auto">
          <a:xfrm>
            <a:off x="3762375" y="346910"/>
            <a:ext cx="4318507" cy="560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lovanov\Desktop\Снимок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5214" r="4094" b="3857"/>
          <a:stretch/>
        </p:blipFill>
        <p:spPr bwMode="auto">
          <a:xfrm>
            <a:off x="352424" y="346911"/>
            <a:ext cx="3409951" cy="560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280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130078"/>
              </p:ext>
            </p:extLst>
          </p:nvPr>
        </p:nvGraphicFramePr>
        <p:xfrm>
          <a:off x="273270" y="8"/>
          <a:ext cx="11918736" cy="687533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926300"/>
                <a:gridCol w="7992436"/>
              </a:tblGrid>
              <a:tr h="6821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ВАШИНГТОНСКИЙ </a:t>
                      </a:r>
                      <a:r>
                        <a:rPr lang="ru-RU" sz="28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КОНСЕНСУС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46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Суть</a:t>
                      </a:r>
                      <a:endParaRPr lang="ru-RU" sz="24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Последствия</a:t>
                      </a:r>
                      <a:endParaRPr lang="ru-RU" sz="24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  <a:tr h="577119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приватизация; 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жесткая монетарная политика;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отказ от бюджетного дефицита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либерализация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торговли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;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  <a:tabLst>
                          <a:tab pos="457200" algn="l"/>
                        </a:tabLst>
                      </a:pP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открытость для иностранных инвестиций</a:t>
                      </a:r>
                      <a:r>
                        <a:rPr lang="ru-RU" sz="19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9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необоснованное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повышение цен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;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 высокие процентные ставки;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сокращение или ликвидация социальных программ (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бесплатное,</a:t>
                      </a:r>
                      <a:r>
                        <a:rPr lang="ru-RU" sz="20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дешевое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здравоохранения, 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образование, дешевое жильё, общ. транспорт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 т. п.); </a:t>
                      </a:r>
                      <a:endParaRPr lang="ru-RU" sz="200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отказ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от защиты природы и охраны окружающей среды; </a:t>
                      </a:r>
                      <a:endParaRPr lang="ru-RU" sz="200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зависимость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национальной валюты от доллара США и ограничения реальной денежной массы 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(невыплата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зарплат, 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пособий,</a:t>
                      </a:r>
                      <a:r>
                        <a:rPr lang="ru-RU" sz="20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дефициту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наличных денег, </a:t>
                      </a:r>
                      <a:r>
                        <a:rPr lang="ru-RU" sz="20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частичная потеря </a:t>
                      </a: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национального суверенитета); </a:t>
                      </a:r>
                      <a:endParaRPr lang="ru-RU" sz="2000" dirty="0" smtClean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2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налоговые реформы, которые увеличивают давление на бедных и облегчают налоговое бремя богатых. </a:t>
                      </a:r>
                      <a:endParaRPr lang="ru-RU" sz="20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76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61" y="647487"/>
            <a:ext cx="11088689" cy="5243889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000000"/>
                </a:solidFill>
              </a:rPr>
              <a:t>О</a:t>
            </a:r>
            <a:r>
              <a:rPr lang="ru-RU" sz="4400" b="1" dirty="0" smtClean="0">
                <a:solidFill>
                  <a:srgbClr val="000000"/>
                </a:solidFill>
              </a:rPr>
              <a:t>рганизовать при </a:t>
            </a:r>
            <a:r>
              <a:rPr lang="ru-RU" sz="4400" b="1" dirty="0">
                <a:solidFill>
                  <a:srgbClr val="000000"/>
                </a:solidFill>
              </a:rPr>
              <a:t>одном из университетов общероссийский учебно-методический центр, Академию кооперации, разработать единую для аграрных ВУЗов учебную </a:t>
            </a:r>
            <a:r>
              <a:rPr lang="ru-RU" sz="4400" b="1" dirty="0" smtClean="0">
                <a:solidFill>
                  <a:srgbClr val="000000"/>
                </a:solidFill>
              </a:rPr>
              <a:t>программу</a:t>
            </a:r>
            <a:br>
              <a:rPr lang="ru-RU" sz="4400" b="1" dirty="0" smtClean="0">
                <a:solidFill>
                  <a:srgbClr val="000000"/>
                </a:solidFill>
              </a:rPr>
            </a:br>
            <a:r>
              <a:rPr lang="ru-RU" sz="4400" b="1" dirty="0" smtClean="0">
                <a:solidFill>
                  <a:srgbClr val="000000"/>
                </a:solidFill>
              </a:rPr>
              <a:t> «Управление </a:t>
            </a:r>
            <a:r>
              <a:rPr lang="ru-RU" sz="4400" b="1" dirty="0">
                <a:solidFill>
                  <a:srgbClr val="000000"/>
                </a:solidFill>
              </a:rPr>
              <a:t>в сфере </a:t>
            </a:r>
            <a:r>
              <a:rPr lang="ru-RU" sz="4400" b="1" dirty="0" smtClean="0">
                <a:solidFill>
                  <a:srgbClr val="000000"/>
                </a:solidFill>
              </a:rPr>
              <a:t>кооперации»</a:t>
            </a:r>
            <a:endParaRPr lang="ru-RU" sz="4400" b="1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b="1" smtClean="0"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6886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83" y="591923"/>
            <a:ext cx="11561379" cy="2982310"/>
          </a:xfrm>
        </p:spPr>
        <p:txBody>
          <a:bodyPr/>
          <a:lstStyle/>
          <a:p>
            <a:pPr marL="137160" indent="0">
              <a:buNone/>
            </a:pPr>
            <a:r>
              <a:rPr lang="ru-RU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Производство снова возвращается на местный уровень, на уровень домохозяйствования, к конкретному человеку.</a:t>
            </a:r>
          </a:p>
          <a:p>
            <a:pPr marL="137160" indent="0" algn="r">
              <a:buNone/>
            </a:pP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В.М. Бондаренко, Бескризисное развитие: миф или реальность?</a:t>
            </a:r>
          </a:p>
          <a:p>
            <a:pPr marL="137160" indent="0" algn="r">
              <a:buNone/>
            </a:pP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М.:ЛЕНАНД, 2014., с. 229.</a:t>
            </a:r>
          </a:p>
          <a:p>
            <a:pPr marL="137160" indent="0" algn="r">
              <a:buNone/>
            </a:pPr>
            <a:endParaRPr lang="ru-RU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309992" y="397316"/>
            <a:ext cx="1016000" cy="389213"/>
          </a:xfrm>
        </p:spPr>
        <p:txBody>
          <a:bodyPr/>
          <a:lstStyle/>
          <a:p>
            <a:pPr algn="ctr"/>
            <a:fld id="{D57F1E4F-1CFF-5643-939E-02111984F565}" type="slidenum">
              <a:rPr lang="en-US" sz="2400" b="1" smtClean="0"/>
              <a:pPr algn="ctr"/>
              <a:t>14</a:t>
            </a:fld>
            <a:endParaRPr lang="en-US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6842" y="3257440"/>
            <a:ext cx="11603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ctr">
              <a:buNone/>
            </a:pP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Технологические революции происходят каждые пол - века и выигрывает тот, кто первым учует их направленность.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Разукрупнение 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тенденция очередной технологической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революции.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6842" y="7148"/>
            <a:ext cx="118451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экономики РАН</a:t>
            </a:r>
            <a:endParaRPr lang="ru-RU" sz="3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64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540" y="466841"/>
            <a:ext cx="9404723" cy="5044192"/>
          </a:xfrm>
        </p:spPr>
        <p:txBody>
          <a:bodyPr/>
          <a:lstStyle/>
          <a:p>
            <a:pPr algn="ctr"/>
            <a:r>
              <a:rPr lang="ru-RU" sz="4800" b="1" dirty="0" smtClean="0">
                <a:solidFill>
                  <a:srgbClr val="000000"/>
                </a:solidFill>
              </a:rPr>
              <a:t> </a:t>
            </a:r>
            <a:r>
              <a:rPr lang="ru-RU" sz="5400" b="1" dirty="0">
                <a:solidFill>
                  <a:srgbClr val="000000"/>
                </a:solidFill>
              </a:rPr>
              <a:t>Разумные потребители всех стран - соединяйтесь!</a:t>
            </a:r>
            <a:r>
              <a:rPr lang="ru-RU" sz="5400" b="1" dirty="0" smtClean="0">
                <a:solidFill>
                  <a:srgbClr val="000000"/>
                </a:solidFill>
              </a:rPr>
              <a:t/>
            </a:r>
            <a:br>
              <a:rPr lang="ru-RU" sz="5400" b="1" dirty="0" smtClean="0">
                <a:solidFill>
                  <a:srgbClr val="000000"/>
                </a:solidFill>
              </a:rPr>
            </a:br>
            <a:r>
              <a:rPr lang="ru-RU" sz="5400" b="1" dirty="0" smtClean="0">
                <a:solidFill>
                  <a:srgbClr val="000000"/>
                </a:solidFill>
              </a:rPr>
              <a:t/>
            </a:r>
            <a:br>
              <a:rPr lang="ru-RU" sz="5400" b="1" dirty="0" smtClean="0">
                <a:solidFill>
                  <a:srgbClr val="000000"/>
                </a:solidFill>
              </a:rPr>
            </a:br>
            <a:r>
              <a:rPr lang="ru-RU" sz="4000" b="1" dirty="0" smtClean="0">
                <a:solidFill>
                  <a:srgbClr val="000000"/>
                </a:solidFill>
              </a:rPr>
              <a:t>Пятая  </a:t>
            </a:r>
            <a:r>
              <a:rPr lang="ru-RU" sz="4000" b="1" dirty="0">
                <a:solidFill>
                  <a:srgbClr val="000000"/>
                </a:solidFill>
              </a:rPr>
              <a:t>общественно-экономическая формация «Формация Человека </a:t>
            </a:r>
            <a:r>
              <a:rPr lang="ru-RU" sz="4000" b="1" dirty="0" smtClean="0">
                <a:solidFill>
                  <a:srgbClr val="000000"/>
                </a:solidFill>
              </a:rPr>
              <a:t>Разумного».</a:t>
            </a:r>
            <a:endParaRPr lang="ru-RU" sz="4000" b="1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b="1" smtClean="0"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464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C:\Users\milovanov\Desktop\Календарь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" b="3431"/>
          <a:stretch/>
        </p:blipFill>
        <p:spPr bwMode="auto">
          <a:xfrm>
            <a:off x="1422234" y="0"/>
            <a:ext cx="8667695" cy="61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9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2386" y="672664"/>
            <a:ext cx="752540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Крестьянское хозяйство может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сбросить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бремя 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ростовщиков и скупщиков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и твердыми шагами пойти в лучшее сельско-хозяйственное будущее. Соединяясь в кооперативы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хозяйства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приобретают огромную силу нужную нам для экономического возрождения русской деревни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ru-RU" sz="2000" b="1" dirty="0">
                <a:solidFill>
                  <a:srgbClr val="00B050"/>
                </a:solidFill>
              </a:rPr>
              <a:t>А.В. Чаянов. </a:t>
            </a:r>
            <a:endParaRPr lang="ru-RU" sz="2000" b="1" dirty="0" smtClean="0">
              <a:solidFill>
                <a:srgbClr val="00B05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00B050"/>
                </a:solidFill>
              </a:rPr>
              <a:t>(</a:t>
            </a:r>
            <a:r>
              <a:rPr lang="ru-RU" sz="2000" b="1" dirty="0">
                <a:solidFill>
                  <a:srgbClr val="00B050"/>
                </a:solidFill>
              </a:rPr>
              <a:t>Лекции, читанные на Старообрядческих сельско-хозяйственных курсах в Москве в 1913г</a:t>
            </a:r>
            <a:r>
              <a:rPr lang="ru-RU" sz="2000" b="1" dirty="0" smtClean="0">
                <a:solidFill>
                  <a:srgbClr val="00B050"/>
                </a:solidFill>
              </a:rPr>
              <a:t>.)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://tnu.podelise.ru/pars_docs/refs/288/287649/287649_html_m2fd4f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86" y="502734"/>
            <a:ext cx="2419534" cy="32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2661" y="4069056"/>
            <a:ext cx="112460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Не интересы капитала стоят в кооперации на первом месте, а интересы тех хозяйств, которые они обслуживают. </a:t>
            </a:r>
            <a:endParaRPr lang="ru-RU" sz="20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sz="20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кооперации капитал – слуга, а не хозяин. </a:t>
            </a:r>
            <a:endParaRPr lang="ru-RU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ru-RU" sz="2000" b="1" dirty="0" smtClean="0">
                <a:solidFill>
                  <a:srgbClr val="00B050"/>
                </a:solidFill>
              </a:rPr>
              <a:t>А</a:t>
            </a:r>
            <a:r>
              <a:rPr lang="ru-RU" sz="2000" b="1" dirty="0">
                <a:solidFill>
                  <a:srgbClr val="00B050"/>
                </a:solidFill>
              </a:rPr>
              <a:t>. Чаянов Краткий курс 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952295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339" y="331878"/>
            <a:ext cx="9404723" cy="1649322"/>
          </a:xfrm>
        </p:spPr>
        <p:txBody>
          <a:bodyPr/>
          <a:lstStyle/>
          <a:p>
            <a:pPr algn="just"/>
            <a:r>
              <a:rPr lang="ru-RU" sz="3200" b="1" dirty="0">
                <a:solidFill>
                  <a:schemeClr val="bg1"/>
                </a:solidFill>
              </a:rPr>
              <a:t>-</a:t>
            </a:r>
            <a:r>
              <a:rPr lang="ru-RU" sz="3200" b="1" dirty="0" smtClean="0">
                <a:solidFill>
                  <a:schemeClr val="bg1"/>
                </a:solidFill>
              </a:rPr>
              <a:t> Долги </a:t>
            </a:r>
            <a:r>
              <a:rPr lang="ru-RU" sz="3200" b="1" dirty="0">
                <a:solidFill>
                  <a:schemeClr val="bg1"/>
                </a:solidFill>
              </a:rPr>
              <a:t>на одного занятого в сельском хозяйстве в 9,3 раза превосходят его годовой заработок.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57400" y="4775299"/>
            <a:ext cx="93962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По данным ГК «Внешэкономбанк</a:t>
            </a:r>
            <a:r>
              <a:rPr lang="ru-RU" sz="2800" b="1" dirty="0" smtClean="0">
                <a:solidFill>
                  <a:srgbClr val="00B050"/>
                </a:solidFill>
              </a:rPr>
              <a:t>»</a:t>
            </a:r>
          </a:p>
          <a:p>
            <a:pPr algn="r"/>
            <a:r>
              <a:rPr lang="ru-RU" sz="2800" b="1" dirty="0" smtClean="0">
                <a:solidFill>
                  <a:srgbClr val="00B050"/>
                </a:solidFill>
              </a:rPr>
              <a:t>Продовольственный форум в Ростове-на-Дону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75" y="2215515"/>
            <a:ext cx="11210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</a:rPr>
              <a:t>- Отношение </a:t>
            </a:r>
            <a:r>
              <a:rPr lang="ru-RU" sz="3200" b="1" dirty="0">
                <a:solidFill>
                  <a:srgbClr val="000000"/>
                </a:solidFill>
              </a:rPr>
              <a:t>долгов сельского хозяйства к годовой выручке 141% (в некоторых регионах до 400%). </a:t>
            </a:r>
            <a:endParaRPr lang="ru-RU" sz="3200" b="1" dirty="0" smtClean="0">
              <a:solidFill>
                <a:srgbClr val="000000"/>
              </a:solidFill>
            </a:endParaRPr>
          </a:p>
          <a:p>
            <a:r>
              <a:rPr lang="ru-RU" sz="3200" b="1" dirty="0">
                <a:solidFill>
                  <a:srgbClr val="000000"/>
                </a:solidFill>
              </a:rPr>
              <a:t/>
            </a:r>
            <a:br>
              <a:rPr lang="ru-RU" sz="3200" b="1" dirty="0">
                <a:solidFill>
                  <a:srgbClr val="000000"/>
                </a:solidFill>
              </a:rPr>
            </a:br>
            <a:r>
              <a:rPr lang="ru-RU" sz="3200" b="1" dirty="0">
                <a:solidFill>
                  <a:srgbClr val="000000"/>
                </a:solidFill>
              </a:rPr>
              <a:t>- В 2013 году на погашение кредитов и процентов ушло 42,5% годовой выручки</a:t>
            </a:r>
            <a:r>
              <a:rPr lang="ru-RU" sz="3200" b="1" dirty="0" smtClean="0">
                <a:solidFill>
                  <a:srgbClr val="000000"/>
                </a:solidFill>
              </a:rPr>
              <a:t>.</a:t>
            </a:r>
            <a:endParaRPr lang="ru-RU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4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48" y="1"/>
            <a:ext cx="11896167" cy="1400531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Заседание Госсовета </a:t>
            </a:r>
            <a:br>
              <a:rPr lang="ru-RU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40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развитию бизнеса </a:t>
            </a:r>
            <a:r>
              <a:rPr lang="ru-RU" sz="2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18.09.14</a:t>
            </a:r>
          </a:p>
        </p:txBody>
      </p:sp>
      <p:pic>
        <p:nvPicPr>
          <p:cNvPr id="1026" name="Picture 2" descr="C:\Users\milovanov\Desktop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3" y="1573427"/>
            <a:ext cx="4738703" cy="254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0500" y="4584307"/>
            <a:ext cx="4821801" cy="923326"/>
          </a:xfrm>
          <a:prstGeom prst="rect">
            <a:avLst/>
          </a:prstGeom>
        </p:spPr>
        <p:txBody>
          <a:bodyPr wrap="square" lIns="91338" tIns="45718" rIns="91338" bIns="45718">
            <a:spAutoFit/>
          </a:bodyPr>
          <a:lstStyle/>
          <a:p>
            <a:pPr defTabSz="456591"/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Выступление губернатора</a:t>
            </a:r>
          </a:p>
          <a:p>
            <a:pPr defTabSz="456591"/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Белгородской области 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456591"/>
            <a:r>
              <a:rPr lang="ru-RU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Е.С. Савченко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27915" y="1465854"/>
            <a:ext cx="6096000" cy="4216535"/>
          </a:xfrm>
          <a:prstGeom prst="rect">
            <a:avLst/>
          </a:prstGeom>
        </p:spPr>
        <p:txBody>
          <a:bodyPr lIns="91338" tIns="45718" rIns="91338" bIns="45718">
            <a:spAutoFit/>
          </a:bodyPr>
          <a:lstStyle/>
          <a:p>
            <a:pPr defTabSz="456591"/>
            <a:r>
              <a:rPr lang="ru-RU" sz="3200" b="1" dirty="0">
                <a:solidFill>
                  <a:prstClr val="white"/>
                </a:solidFill>
              </a:rPr>
              <a:t>«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Утверждение о том, что у нас дорогие деньги, потому что высокая инфляция, </a:t>
            </a:r>
            <a:r>
              <a:rPr lang="ru-RU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соответствует элементарной экономической логике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всё с точностью наоборот. </a:t>
            </a:r>
            <a:r>
              <a:rPr lang="ru-RU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Рост инфляции генерируют кредитные учреждения </a:t>
            </a:r>
            <a:r>
              <a:rPr lang="ru-RU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высокой процентной ставкой.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647705" y="1619527"/>
            <a:ext cx="4744591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647705" y="4111715"/>
            <a:ext cx="4744591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92271" y="1619527"/>
            <a:ext cx="0" cy="2492188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52163" y="1619527"/>
            <a:ext cx="0" cy="2492188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2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8478" y="1304819"/>
            <a:ext cx="7907698" cy="3991081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000000"/>
                </a:solidFill>
              </a:rPr>
              <a:t>    В основе всех наших проблем лежат вопросы нравственности.</a:t>
            </a:r>
          </a:p>
          <a:p>
            <a:endParaRPr lang="ru-RU" sz="2400" i="1" dirty="0">
              <a:solidFill>
                <a:srgbClr val="000000"/>
              </a:solidFill>
            </a:endParaRPr>
          </a:p>
          <a:p>
            <a:pPr algn="just">
              <a:defRPr/>
            </a:pP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В. </a:t>
            </a:r>
            <a:r>
              <a:rPr 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Путин</a:t>
            </a: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7" name="Picture 3" descr="C:\Users\milovanov\Desktop\Men_Politics_Putin_and_Dmitry_Medvedev_018817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5" y="761906"/>
            <a:ext cx="2688704" cy="411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553" y="3429770"/>
            <a:ext cx="11361682" cy="272536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7000" b="1" dirty="0">
                <a:solidFill>
                  <a:schemeClr val="bg1"/>
                </a:solidFill>
              </a:rPr>
              <a:t>«Те, которые </a:t>
            </a:r>
            <a:r>
              <a:rPr lang="ru-RU" sz="7500" b="1" dirty="0">
                <a:solidFill>
                  <a:srgbClr val="00B050"/>
                </a:solidFill>
              </a:rPr>
              <a:t>пожирают рост (процентные доходы)</a:t>
            </a:r>
            <a:r>
              <a:rPr lang="ru-RU" sz="7000" b="1" dirty="0">
                <a:solidFill>
                  <a:schemeClr val="bg1"/>
                </a:solidFill>
              </a:rPr>
              <a:t>, восстанут (в судный день), как восстанет тот, кого </a:t>
            </a:r>
            <a:r>
              <a:rPr lang="ru-RU" sz="7500" b="1" dirty="0">
                <a:solidFill>
                  <a:srgbClr val="00B050"/>
                </a:solidFill>
              </a:rPr>
              <a:t>повергает сатана своим прикосновением</a:t>
            </a:r>
            <a:r>
              <a:rPr lang="ru-RU" sz="7000" b="1" dirty="0">
                <a:solidFill>
                  <a:schemeClr val="bg1"/>
                </a:solidFill>
              </a:rPr>
              <a:t>. Это — за то, что они говорили:  «Ведь торговля — то же, что процентные доходы». А Бог разрешил торговлю и запретил рост... кто повторит, те — обитатели огня, они в нём вечно пребывают!».</a:t>
            </a:r>
            <a:r>
              <a:rPr lang="ru-RU" sz="5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5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Коран, сура 2:275)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07551" y="382782"/>
            <a:ext cx="77937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 полным основанием вызывает ненависть ростовщичество…Как дети походят на своих родителей, так и проценты являются денежными знаками, происшедшими от денежных же знаков. </a:t>
            </a:r>
            <a:r>
              <a:rPr lang="ru-RU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род наживы оказывается </a:t>
            </a:r>
            <a:r>
              <a:rPr lang="ru-RU" sz="2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противным </a:t>
            </a:r>
            <a:r>
              <a:rPr lang="ru-RU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природе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r"/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Аристотель</a:t>
            </a:r>
            <a:endParaRPr lang="ru-RU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zdorovi.com/upload/user_files/images/kurtki/untitled%20folder1/284_deduktivnoe-i-induktivnoe-umozaklyucheniya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54193"/>
            <a:ext cx="2286000" cy="21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1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88606" indent="-3802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520847" indent="-3041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129173" indent="-3041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37554" indent="-3041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3345828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954210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4562539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5170865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6F25FB9-4AE1-4343-9BDA-2AFEF9754B4F}" type="slidenum">
              <a:rPr lang="ru-RU" b="1" smtClean="0"/>
              <a:pPr eaLnBrk="1" hangingPunct="1"/>
              <a:t>8</a:t>
            </a:fld>
            <a:endParaRPr lang="ru-RU" b="1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335493" y="0"/>
            <a:ext cx="10122957" cy="455368"/>
          </a:xfrm>
        </p:spPr>
        <p:txBody>
          <a:bodyPr/>
          <a:lstStyle/>
          <a:p>
            <a:pPr algn="ctr">
              <a:defRPr/>
            </a:pP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Пьер Франкастель в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 веке.</a:t>
            </a:r>
            <a:endParaRPr lang="ru-RU" sz="3600" b="1" i="1" dirty="0">
              <a:solidFill>
                <a:srgbClr val="00B050"/>
              </a:solidFill>
              <a:latin typeface="Academy" pitchFamily="2" charset="0"/>
              <a:cs typeface="Times New Roman" pitchFamily="18" charset="0"/>
            </a:endParaRPr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495301" y="970567"/>
            <a:ext cx="11410950" cy="460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98" tIns="60849" rIns="121698" bIns="60849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Никогда </a:t>
            </a:r>
            <a:r>
              <a:rPr lang="ru-RU" sz="27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прежде не наблюдалось столько больших строительных площадок </a:t>
            </a:r>
            <a:r>
              <a:rPr lang="ru-RU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одновременно </a:t>
            </a:r>
            <a:endParaRPr lang="ru-RU" sz="27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 Англии 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 конце XI века было 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построено 5624 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водяных мельницы в трёх тысячах деревень.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Во 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Франции 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двумя 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веками позже 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уже </a:t>
            </a:r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действовало несколько сотен тысяч мельниц для производства муки и </a:t>
            </a:r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масла</a:t>
            </a:r>
            <a:endParaRPr lang="ru-RU" sz="28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88606" indent="-3802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520847" indent="-3041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129173" indent="-3041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37554" indent="-30413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3345828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954210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4562539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5170865" indent="-30413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6F25FB9-4AE1-4343-9BDA-2AFEF9754B4F}" type="slidenum">
              <a:rPr lang="ru-RU" b="1" smtClean="0"/>
              <a:pPr eaLnBrk="1" hangingPunct="1"/>
              <a:t>9</a:t>
            </a:fld>
            <a:endParaRPr lang="ru-RU" b="1" dirty="0" smtClean="0"/>
          </a:p>
        </p:txBody>
      </p:sp>
      <p:sp>
        <p:nvSpPr>
          <p:cNvPr id="8198" name="Прямоугольник 5"/>
          <p:cNvSpPr>
            <a:spLocks noChangeArrowheads="1"/>
          </p:cNvSpPr>
          <p:nvPr/>
        </p:nvSpPr>
        <p:spPr bwMode="auto">
          <a:xfrm>
            <a:off x="561976" y="988633"/>
            <a:ext cx="10858499" cy="441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698" tIns="60849" rIns="121698" bIns="60849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Новая </a:t>
            </a:r>
            <a:r>
              <a:rPr lang="ru-RU" sz="48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концепция денег - необходимое условие развития АПК и  сельскохозяйственной </a:t>
            </a: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кооперации</a:t>
            </a:r>
            <a:endParaRPr lang="ru-RU" sz="4800" b="1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TC101859861[[fn=Выставка]]</Template>
  <TotalTime>4112</TotalTime>
  <Words>562</Words>
  <Application>Microsoft Office PowerPoint</Application>
  <PresentationFormat>Произвольный</PresentationFormat>
  <Paragraphs>82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Ион</vt:lpstr>
      <vt:lpstr>Презентация PowerPoint</vt:lpstr>
      <vt:lpstr>Презентация PowerPoint</vt:lpstr>
      <vt:lpstr>Презентация PowerPoint</vt:lpstr>
      <vt:lpstr>- Долги на одного занятого в сельском хозяйстве в 9,3 раза превосходят его годовой заработок. </vt:lpstr>
      <vt:lpstr>Заседание Госсовета  по развитию бизнеса 18.09.14</vt:lpstr>
      <vt:lpstr>Презентация PowerPoint</vt:lpstr>
      <vt:lpstr>Презентация PowerPoint</vt:lpstr>
      <vt:lpstr>Пьер Франкастель в XII веке.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Организовать при одном из университетов общероссийский учебно-методический центр, Академию кооперации, разработать единую для аграрных ВУЗов учебную программу  «Управление в сфере кооперации»</vt:lpstr>
      <vt:lpstr>Презентация PowerPoint</vt:lpstr>
      <vt:lpstr> Разумные потребители всех стран - соединяйтесь!  Пятая  общественно-экономическая формация «Формация Человека Разумного».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П. Милованов</dc:creator>
  <cp:lastModifiedBy>Иван П. Милованов</cp:lastModifiedBy>
  <cp:revision>173</cp:revision>
  <cp:lastPrinted>2015-08-21T13:56:57Z</cp:lastPrinted>
  <dcterms:created xsi:type="dcterms:W3CDTF">2013-06-05T06:02:46Z</dcterms:created>
  <dcterms:modified xsi:type="dcterms:W3CDTF">2015-08-24T06:15:55Z</dcterms:modified>
</cp:coreProperties>
</file>