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996" r:id="rId6"/>
    <p:sldMasterId id="2147484008" r:id="rId7"/>
  </p:sldMasterIdLst>
  <p:notesMasterIdLst>
    <p:notesMasterId r:id="rId20"/>
  </p:notesMasterIdLst>
  <p:sldIdLst>
    <p:sldId id="256" r:id="rId8"/>
    <p:sldId id="261" r:id="rId9"/>
    <p:sldId id="313" r:id="rId10"/>
    <p:sldId id="322" r:id="rId11"/>
    <p:sldId id="314" r:id="rId12"/>
    <p:sldId id="321" r:id="rId13"/>
    <p:sldId id="327" r:id="rId14"/>
    <p:sldId id="328" r:id="rId15"/>
    <p:sldId id="330" r:id="rId16"/>
    <p:sldId id="323" r:id="rId17"/>
    <p:sldId id="312" r:id="rId18"/>
    <p:sldId id="259" r:id="rId19"/>
  </p:sldIdLst>
  <p:sldSz cx="9144000" cy="6858000" type="screen4x3"/>
  <p:notesSz cx="6797675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660"/>
  </p:normalViewPr>
  <p:slideViewPr>
    <p:cSldViewPr>
      <p:cViewPr>
        <p:scale>
          <a:sx n="66" d="100"/>
          <a:sy n="66" d="100"/>
        </p:scale>
        <p:origin x="-120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812AD-834F-4682-9386-7E64767324D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EAEAED-9793-4880-A2E4-006A9F93885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Сбор информации из различных источников</a:t>
          </a:r>
        </a:p>
      </dgm:t>
    </dgm:pt>
    <dgm:pt modelId="{A6068019-AAF9-4B51-BF68-EAE6DF09A536}" type="parTrans" cxnId="{9BA69590-9394-4E53-BC70-2D0CC58B1852}">
      <dgm:prSet/>
      <dgm:spPr/>
      <dgm:t>
        <a:bodyPr/>
        <a:lstStyle/>
        <a:p>
          <a:endParaRPr lang="ru-RU"/>
        </a:p>
      </dgm:t>
    </dgm:pt>
    <dgm:pt modelId="{E1A3F476-2826-48C7-BB75-D5AFD3CAE7FC}" type="sibTrans" cxnId="{9BA69590-9394-4E53-BC70-2D0CC58B1852}">
      <dgm:prSet/>
      <dgm:spPr/>
      <dgm:t>
        <a:bodyPr/>
        <a:lstStyle/>
        <a:p>
          <a:endParaRPr lang="ru-RU"/>
        </a:p>
      </dgm:t>
    </dgm:pt>
    <dgm:pt modelId="{27E5859A-5063-4FEE-BB75-C9F30050F05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Анализ собранной информации</a:t>
          </a:r>
        </a:p>
      </dgm:t>
    </dgm:pt>
    <dgm:pt modelId="{3B57A2BB-0B44-423B-8A64-ABDD22770E96}" type="parTrans" cxnId="{86FDF71E-EF52-4457-BE2B-08C3B4770544}">
      <dgm:prSet/>
      <dgm:spPr/>
      <dgm:t>
        <a:bodyPr/>
        <a:lstStyle/>
        <a:p>
          <a:endParaRPr lang="ru-RU"/>
        </a:p>
      </dgm:t>
    </dgm:pt>
    <dgm:pt modelId="{F814326E-C52C-44D8-BAD2-2431B9C91FBA}" type="sibTrans" cxnId="{86FDF71E-EF52-4457-BE2B-08C3B4770544}">
      <dgm:prSet/>
      <dgm:spPr/>
      <dgm:t>
        <a:bodyPr/>
        <a:lstStyle/>
        <a:p>
          <a:endParaRPr lang="ru-RU"/>
        </a:p>
      </dgm:t>
    </dgm:pt>
    <dgm:pt modelId="{7F6C6864-B00F-4A1B-ADE4-124B6BDFBC6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Оптимизация процессов внутри организации</a:t>
          </a:r>
        </a:p>
      </dgm:t>
    </dgm:pt>
    <dgm:pt modelId="{394CA9A0-7372-4E88-BF3D-FD6BCDE4B6EC}" type="parTrans" cxnId="{BBDFB88D-7C58-4292-9A19-014F4E6036AD}">
      <dgm:prSet/>
      <dgm:spPr/>
      <dgm:t>
        <a:bodyPr/>
        <a:lstStyle/>
        <a:p>
          <a:endParaRPr lang="ru-RU"/>
        </a:p>
      </dgm:t>
    </dgm:pt>
    <dgm:pt modelId="{AD4533C0-6D88-41AF-A49B-5309179C292E}" type="sibTrans" cxnId="{BBDFB88D-7C58-4292-9A19-014F4E6036AD}">
      <dgm:prSet/>
      <dgm:spPr/>
      <dgm:t>
        <a:bodyPr/>
        <a:lstStyle/>
        <a:p>
          <a:endParaRPr lang="ru-RU"/>
        </a:p>
      </dgm:t>
    </dgm:pt>
    <dgm:pt modelId="{D2AAB492-AABD-46A5-9A59-9A200DCCAB1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Принятие решений на основе полученных данных</a:t>
          </a:r>
        </a:p>
      </dgm:t>
    </dgm:pt>
    <dgm:pt modelId="{81F06210-F370-473F-9DFC-1A6B778541E9}" type="parTrans" cxnId="{0C8E22FD-7442-4F36-A337-706935CB047E}">
      <dgm:prSet/>
      <dgm:spPr/>
      <dgm:t>
        <a:bodyPr/>
        <a:lstStyle/>
        <a:p>
          <a:endParaRPr lang="ru-RU"/>
        </a:p>
      </dgm:t>
    </dgm:pt>
    <dgm:pt modelId="{3EFC7ECB-C26E-4D97-9C9E-0E3CEDD4E85E}" type="sibTrans" cxnId="{0C8E22FD-7442-4F36-A337-706935CB047E}">
      <dgm:prSet/>
      <dgm:spPr/>
      <dgm:t>
        <a:bodyPr/>
        <a:lstStyle/>
        <a:p>
          <a:endParaRPr lang="ru-RU"/>
        </a:p>
      </dgm:t>
    </dgm:pt>
    <dgm:pt modelId="{B69247ED-F012-48DC-B854-5CA6A4561F7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Предоставление информации</a:t>
          </a:r>
        </a:p>
      </dgm:t>
    </dgm:pt>
    <dgm:pt modelId="{3AF0841B-F7CF-465E-9F05-947201E03A8B}" type="parTrans" cxnId="{E3813C3D-3362-4543-ABF4-8FF76BB5AF4F}">
      <dgm:prSet/>
      <dgm:spPr/>
      <dgm:t>
        <a:bodyPr/>
        <a:lstStyle/>
        <a:p>
          <a:endParaRPr lang="ru-RU"/>
        </a:p>
      </dgm:t>
    </dgm:pt>
    <dgm:pt modelId="{2ECA9DF9-AE02-4350-B240-A1D4CC1A4127}" type="sibTrans" cxnId="{E3813C3D-3362-4543-ABF4-8FF76BB5AF4F}">
      <dgm:prSet/>
      <dgm:spPr/>
      <dgm:t>
        <a:bodyPr/>
        <a:lstStyle/>
        <a:p>
          <a:endParaRPr lang="ru-RU"/>
        </a:p>
      </dgm:t>
    </dgm:pt>
    <dgm:pt modelId="{764C00D9-A8CC-4C66-B6CF-A636A875DA6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Обеспечение возможности интеграции со сторонними решениями</a:t>
          </a:r>
        </a:p>
      </dgm:t>
    </dgm:pt>
    <dgm:pt modelId="{5C4477F2-42E7-4FC1-8059-C3FF0CED55CE}" type="parTrans" cxnId="{B3681931-698E-4871-9EC5-86864CC0800D}">
      <dgm:prSet/>
      <dgm:spPr/>
      <dgm:t>
        <a:bodyPr/>
        <a:lstStyle/>
        <a:p>
          <a:endParaRPr lang="ru-RU"/>
        </a:p>
      </dgm:t>
    </dgm:pt>
    <dgm:pt modelId="{C525D3B9-7036-479C-9E0C-C053F33CEE97}" type="sibTrans" cxnId="{B3681931-698E-4871-9EC5-86864CC0800D}">
      <dgm:prSet/>
      <dgm:spPr/>
      <dgm:t>
        <a:bodyPr/>
        <a:lstStyle/>
        <a:p>
          <a:endParaRPr lang="ru-RU"/>
        </a:p>
      </dgm:t>
    </dgm:pt>
    <dgm:pt modelId="{664C01F1-DFD0-463E-A14C-A75BF1660EB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Обеспечения надежности и отказоустойчивости системы</a:t>
          </a:r>
          <a:endParaRPr lang="ru-RU" sz="1200" b="1" dirty="0">
            <a:solidFill>
              <a:schemeClr val="bg1"/>
            </a:solidFill>
          </a:endParaRPr>
        </a:p>
      </dgm:t>
    </dgm:pt>
    <dgm:pt modelId="{A4C2AAE2-EBED-47B2-B70F-DF955A06BF67}" type="parTrans" cxnId="{AF5726F6-43CD-40B3-9671-AB272F659331}">
      <dgm:prSet/>
      <dgm:spPr/>
      <dgm:t>
        <a:bodyPr/>
        <a:lstStyle/>
        <a:p>
          <a:endParaRPr lang="ru-RU"/>
        </a:p>
      </dgm:t>
    </dgm:pt>
    <dgm:pt modelId="{12B3EBD7-684C-4137-A09A-363483F51FE2}" type="sibTrans" cxnId="{AF5726F6-43CD-40B3-9671-AB272F659331}">
      <dgm:prSet/>
      <dgm:spPr/>
      <dgm:t>
        <a:bodyPr/>
        <a:lstStyle/>
        <a:p>
          <a:endParaRPr lang="ru-RU"/>
        </a:p>
      </dgm:t>
    </dgm:pt>
    <dgm:pt modelId="{3F03F785-3760-4287-A128-18994EA2BE58}" type="pres">
      <dgm:prSet presAssocID="{6ED812AD-834F-4682-9386-7E64767324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26CAA-2199-4627-8DE5-97A528D9B820}" type="pres">
      <dgm:prSet presAssocID="{4FEAEAED-9793-4880-A2E4-006A9F938851}" presName="node" presStyleLbl="node1" presStyleIdx="0" presStyleCnt="7" custScaleX="122858" custScaleY="177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803C6-5E64-4474-ACFB-5BAC50D5EDB8}" type="pres">
      <dgm:prSet presAssocID="{4FEAEAED-9793-4880-A2E4-006A9F938851}" presName="spNode" presStyleCnt="0"/>
      <dgm:spPr/>
    </dgm:pt>
    <dgm:pt modelId="{3FDB9EEF-B456-43B9-979E-1A4751FD255F}" type="pres">
      <dgm:prSet presAssocID="{E1A3F476-2826-48C7-BB75-D5AFD3CAE7FC}" presName="sibTrans" presStyleLbl="sibTrans1D1" presStyleIdx="0" presStyleCnt="7"/>
      <dgm:spPr/>
      <dgm:t>
        <a:bodyPr/>
        <a:lstStyle/>
        <a:p>
          <a:endParaRPr lang="ru-RU"/>
        </a:p>
      </dgm:t>
    </dgm:pt>
    <dgm:pt modelId="{497AB01D-D42E-4AF1-BACA-CEA81E27A39F}" type="pres">
      <dgm:prSet presAssocID="{27E5859A-5063-4FEE-BB75-C9F30050F058}" presName="node" presStyleLbl="node1" presStyleIdx="1" presStyleCnt="7" custScaleX="122858" custScaleY="177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27A50-CF60-4080-80A2-4CC29398A83A}" type="pres">
      <dgm:prSet presAssocID="{27E5859A-5063-4FEE-BB75-C9F30050F058}" presName="spNode" presStyleCnt="0"/>
      <dgm:spPr/>
    </dgm:pt>
    <dgm:pt modelId="{1A3166B9-FDDD-4DF0-A29A-5C175BCBA312}" type="pres">
      <dgm:prSet presAssocID="{F814326E-C52C-44D8-BAD2-2431B9C91FBA}" presName="sibTrans" presStyleLbl="sibTrans1D1" presStyleIdx="1" presStyleCnt="7"/>
      <dgm:spPr/>
      <dgm:t>
        <a:bodyPr/>
        <a:lstStyle/>
        <a:p>
          <a:endParaRPr lang="ru-RU"/>
        </a:p>
      </dgm:t>
    </dgm:pt>
    <dgm:pt modelId="{0DA52A38-1A4C-4FA4-82BD-5D248FD4B76F}" type="pres">
      <dgm:prSet presAssocID="{7F6C6864-B00F-4A1B-ADE4-124B6BDFBC66}" presName="node" presStyleLbl="node1" presStyleIdx="2" presStyleCnt="7" custScaleX="122858" custScaleY="177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80907-0CF8-4C59-8552-63CF22238316}" type="pres">
      <dgm:prSet presAssocID="{7F6C6864-B00F-4A1B-ADE4-124B6BDFBC66}" presName="spNode" presStyleCnt="0"/>
      <dgm:spPr/>
    </dgm:pt>
    <dgm:pt modelId="{060566A3-E07C-4659-A74D-B6E1AA9F6F62}" type="pres">
      <dgm:prSet presAssocID="{AD4533C0-6D88-41AF-A49B-5309179C292E}" presName="sibTrans" presStyleLbl="sibTrans1D1" presStyleIdx="2" presStyleCnt="7"/>
      <dgm:spPr/>
      <dgm:t>
        <a:bodyPr/>
        <a:lstStyle/>
        <a:p>
          <a:endParaRPr lang="ru-RU"/>
        </a:p>
      </dgm:t>
    </dgm:pt>
    <dgm:pt modelId="{14463A96-93B0-4C28-B720-795CE1F48A9E}" type="pres">
      <dgm:prSet presAssocID="{D2AAB492-AABD-46A5-9A59-9A200DCCAB12}" presName="node" presStyleLbl="node1" presStyleIdx="3" presStyleCnt="7" custScaleX="122858" custScaleY="177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CE7C4-79C3-40D9-B8B9-D09027FC0D3F}" type="pres">
      <dgm:prSet presAssocID="{D2AAB492-AABD-46A5-9A59-9A200DCCAB12}" presName="spNode" presStyleCnt="0"/>
      <dgm:spPr/>
    </dgm:pt>
    <dgm:pt modelId="{95E7C48A-F682-4AF1-8D3F-2A6E552A4CE7}" type="pres">
      <dgm:prSet presAssocID="{3EFC7ECB-C26E-4D97-9C9E-0E3CEDD4E85E}" presName="sibTrans" presStyleLbl="sibTrans1D1" presStyleIdx="3" presStyleCnt="7"/>
      <dgm:spPr/>
      <dgm:t>
        <a:bodyPr/>
        <a:lstStyle/>
        <a:p>
          <a:endParaRPr lang="ru-RU"/>
        </a:p>
      </dgm:t>
    </dgm:pt>
    <dgm:pt modelId="{51B6D378-5B3D-497F-A9B7-7894F6E2F42B}" type="pres">
      <dgm:prSet presAssocID="{B69247ED-F012-48DC-B854-5CA6A4561F72}" presName="node" presStyleLbl="node1" presStyleIdx="4" presStyleCnt="7" custScaleX="122858" custScaleY="177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9A19C-B441-4949-99CC-14CFA06BDA39}" type="pres">
      <dgm:prSet presAssocID="{B69247ED-F012-48DC-B854-5CA6A4561F72}" presName="spNode" presStyleCnt="0"/>
      <dgm:spPr/>
    </dgm:pt>
    <dgm:pt modelId="{F80FB30D-4398-43A5-8183-19DFA631AEA5}" type="pres">
      <dgm:prSet presAssocID="{2ECA9DF9-AE02-4350-B240-A1D4CC1A4127}" presName="sibTrans" presStyleLbl="sibTrans1D1" presStyleIdx="4" presStyleCnt="7"/>
      <dgm:spPr/>
      <dgm:t>
        <a:bodyPr/>
        <a:lstStyle/>
        <a:p>
          <a:endParaRPr lang="ru-RU"/>
        </a:p>
      </dgm:t>
    </dgm:pt>
    <dgm:pt modelId="{2D890A18-2E20-4B37-8551-0DF6E16717F7}" type="pres">
      <dgm:prSet presAssocID="{764C00D9-A8CC-4C66-B6CF-A636A875DA6D}" presName="node" presStyleLbl="node1" presStyleIdx="5" presStyleCnt="7" custScaleX="122858" custScaleY="177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6B606-7D8B-4C10-BB14-FEBAF31DA9EC}" type="pres">
      <dgm:prSet presAssocID="{764C00D9-A8CC-4C66-B6CF-A636A875DA6D}" presName="spNode" presStyleCnt="0"/>
      <dgm:spPr/>
    </dgm:pt>
    <dgm:pt modelId="{BFD408FF-3290-47AE-AD04-DC32A8BE6D1F}" type="pres">
      <dgm:prSet presAssocID="{C525D3B9-7036-479C-9E0C-C053F33CEE97}" presName="sibTrans" presStyleLbl="sibTrans1D1" presStyleIdx="5" presStyleCnt="7"/>
      <dgm:spPr/>
      <dgm:t>
        <a:bodyPr/>
        <a:lstStyle/>
        <a:p>
          <a:endParaRPr lang="ru-RU"/>
        </a:p>
      </dgm:t>
    </dgm:pt>
    <dgm:pt modelId="{C9EBE80C-AD22-4D15-8E54-9632BD4BE4EC}" type="pres">
      <dgm:prSet presAssocID="{664C01F1-DFD0-463E-A14C-A75BF1660EBB}" presName="node" presStyleLbl="node1" presStyleIdx="6" presStyleCnt="7" custScaleX="122858" custScaleY="177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C8CF2-29E3-4E4B-AF4B-A5BF2826BD47}" type="pres">
      <dgm:prSet presAssocID="{664C01F1-DFD0-463E-A14C-A75BF1660EBB}" presName="spNode" presStyleCnt="0"/>
      <dgm:spPr/>
    </dgm:pt>
    <dgm:pt modelId="{1146D54C-9B94-4575-80EF-584559F8AFFD}" type="pres">
      <dgm:prSet presAssocID="{12B3EBD7-684C-4137-A09A-363483F51FE2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EFA46413-547A-4B15-8D8C-7C9FE33D03BA}" type="presOf" srcId="{764C00D9-A8CC-4C66-B6CF-A636A875DA6D}" destId="{2D890A18-2E20-4B37-8551-0DF6E16717F7}" srcOrd="0" destOrd="0" presId="urn:microsoft.com/office/officeart/2005/8/layout/cycle6"/>
    <dgm:cxn modelId="{AFCEDBC2-1E91-47FF-AF6E-68A0BBEC473C}" type="presOf" srcId="{27E5859A-5063-4FEE-BB75-C9F30050F058}" destId="{497AB01D-D42E-4AF1-BACA-CEA81E27A39F}" srcOrd="0" destOrd="0" presId="urn:microsoft.com/office/officeart/2005/8/layout/cycle6"/>
    <dgm:cxn modelId="{E3813C3D-3362-4543-ABF4-8FF76BB5AF4F}" srcId="{6ED812AD-834F-4682-9386-7E64767324DD}" destId="{B69247ED-F012-48DC-B854-5CA6A4561F72}" srcOrd="4" destOrd="0" parTransId="{3AF0841B-F7CF-465E-9F05-947201E03A8B}" sibTransId="{2ECA9DF9-AE02-4350-B240-A1D4CC1A4127}"/>
    <dgm:cxn modelId="{AF5726F6-43CD-40B3-9671-AB272F659331}" srcId="{6ED812AD-834F-4682-9386-7E64767324DD}" destId="{664C01F1-DFD0-463E-A14C-A75BF1660EBB}" srcOrd="6" destOrd="0" parTransId="{A4C2AAE2-EBED-47B2-B70F-DF955A06BF67}" sibTransId="{12B3EBD7-684C-4137-A09A-363483F51FE2}"/>
    <dgm:cxn modelId="{86FDF71E-EF52-4457-BE2B-08C3B4770544}" srcId="{6ED812AD-834F-4682-9386-7E64767324DD}" destId="{27E5859A-5063-4FEE-BB75-C9F30050F058}" srcOrd="1" destOrd="0" parTransId="{3B57A2BB-0B44-423B-8A64-ABDD22770E96}" sibTransId="{F814326E-C52C-44D8-BAD2-2431B9C91FBA}"/>
    <dgm:cxn modelId="{B02F8B14-FC0C-4EBA-83AA-5C42384013D7}" type="presOf" srcId="{664C01F1-DFD0-463E-A14C-A75BF1660EBB}" destId="{C9EBE80C-AD22-4D15-8E54-9632BD4BE4EC}" srcOrd="0" destOrd="0" presId="urn:microsoft.com/office/officeart/2005/8/layout/cycle6"/>
    <dgm:cxn modelId="{1DA2A919-11BD-4635-AAC8-F9F813357A36}" type="presOf" srcId="{D2AAB492-AABD-46A5-9A59-9A200DCCAB12}" destId="{14463A96-93B0-4C28-B720-795CE1F48A9E}" srcOrd="0" destOrd="0" presId="urn:microsoft.com/office/officeart/2005/8/layout/cycle6"/>
    <dgm:cxn modelId="{CBE8C5A3-8904-40E3-9FCC-748C69F7D4EF}" type="presOf" srcId="{2ECA9DF9-AE02-4350-B240-A1D4CC1A4127}" destId="{F80FB30D-4398-43A5-8183-19DFA631AEA5}" srcOrd="0" destOrd="0" presId="urn:microsoft.com/office/officeart/2005/8/layout/cycle6"/>
    <dgm:cxn modelId="{D9EDA6F8-6E6F-4217-BA2B-59E9E07FAB09}" type="presOf" srcId="{E1A3F476-2826-48C7-BB75-D5AFD3CAE7FC}" destId="{3FDB9EEF-B456-43B9-979E-1A4751FD255F}" srcOrd="0" destOrd="0" presId="urn:microsoft.com/office/officeart/2005/8/layout/cycle6"/>
    <dgm:cxn modelId="{90B4C0C7-462C-4298-B928-56031A12A4BE}" type="presOf" srcId="{6ED812AD-834F-4682-9386-7E64767324DD}" destId="{3F03F785-3760-4287-A128-18994EA2BE58}" srcOrd="0" destOrd="0" presId="urn:microsoft.com/office/officeart/2005/8/layout/cycle6"/>
    <dgm:cxn modelId="{2B4AC464-CE82-4BFD-9B53-9483323C935E}" type="presOf" srcId="{F814326E-C52C-44D8-BAD2-2431B9C91FBA}" destId="{1A3166B9-FDDD-4DF0-A29A-5C175BCBA312}" srcOrd="0" destOrd="0" presId="urn:microsoft.com/office/officeart/2005/8/layout/cycle6"/>
    <dgm:cxn modelId="{B3681931-698E-4871-9EC5-86864CC0800D}" srcId="{6ED812AD-834F-4682-9386-7E64767324DD}" destId="{764C00D9-A8CC-4C66-B6CF-A636A875DA6D}" srcOrd="5" destOrd="0" parTransId="{5C4477F2-42E7-4FC1-8059-C3FF0CED55CE}" sibTransId="{C525D3B9-7036-479C-9E0C-C053F33CEE97}"/>
    <dgm:cxn modelId="{5F0E8ABE-562C-4864-8847-7D50BEFC9DF3}" type="presOf" srcId="{3EFC7ECB-C26E-4D97-9C9E-0E3CEDD4E85E}" destId="{95E7C48A-F682-4AF1-8D3F-2A6E552A4CE7}" srcOrd="0" destOrd="0" presId="urn:microsoft.com/office/officeart/2005/8/layout/cycle6"/>
    <dgm:cxn modelId="{71248D5C-3847-4380-958D-54A4FF13C41B}" type="presOf" srcId="{AD4533C0-6D88-41AF-A49B-5309179C292E}" destId="{060566A3-E07C-4659-A74D-B6E1AA9F6F62}" srcOrd="0" destOrd="0" presId="urn:microsoft.com/office/officeart/2005/8/layout/cycle6"/>
    <dgm:cxn modelId="{3AA30A56-026E-489B-9D54-7470932C61DA}" type="presOf" srcId="{C525D3B9-7036-479C-9E0C-C053F33CEE97}" destId="{BFD408FF-3290-47AE-AD04-DC32A8BE6D1F}" srcOrd="0" destOrd="0" presId="urn:microsoft.com/office/officeart/2005/8/layout/cycle6"/>
    <dgm:cxn modelId="{87506886-655A-44DE-9C10-9703E8B2939F}" type="presOf" srcId="{7F6C6864-B00F-4A1B-ADE4-124B6BDFBC66}" destId="{0DA52A38-1A4C-4FA4-82BD-5D248FD4B76F}" srcOrd="0" destOrd="0" presId="urn:microsoft.com/office/officeart/2005/8/layout/cycle6"/>
    <dgm:cxn modelId="{1419514F-9276-437D-9567-B0BE3B47D50E}" type="presOf" srcId="{4FEAEAED-9793-4880-A2E4-006A9F938851}" destId="{E4126CAA-2199-4627-8DE5-97A528D9B820}" srcOrd="0" destOrd="0" presId="urn:microsoft.com/office/officeart/2005/8/layout/cycle6"/>
    <dgm:cxn modelId="{BBDFB88D-7C58-4292-9A19-014F4E6036AD}" srcId="{6ED812AD-834F-4682-9386-7E64767324DD}" destId="{7F6C6864-B00F-4A1B-ADE4-124B6BDFBC66}" srcOrd="2" destOrd="0" parTransId="{394CA9A0-7372-4E88-BF3D-FD6BCDE4B6EC}" sibTransId="{AD4533C0-6D88-41AF-A49B-5309179C292E}"/>
    <dgm:cxn modelId="{D4378CB1-AC7C-46A4-82C2-417D50B6EC0F}" type="presOf" srcId="{12B3EBD7-684C-4137-A09A-363483F51FE2}" destId="{1146D54C-9B94-4575-80EF-584559F8AFFD}" srcOrd="0" destOrd="0" presId="urn:microsoft.com/office/officeart/2005/8/layout/cycle6"/>
    <dgm:cxn modelId="{9BA69590-9394-4E53-BC70-2D0CC58B1852}" srcId="{6ED812AD-834F-4682-9386-7E64767324DD}" destId="{4FEAEAED-9793-4880-A2E4-006A9F938851}" srcOrd="0" destOrd="0" parTransId="{A6068019-AAF9-4B51-BF68-EAE6DF09A536}" sibTransId="{E1A3F476-2826-48C7-BB75-D5AFD3CAE7FC}"/>
    <dgm:cxn modelId="{22EDCF35-727C-494F-9040-A8017E6D9F78}" type="presOf" srcId="{B69247ED-F012-48DC-B854-5CA6A4561F72}" destId="{51B6D378-5B3D-497F-A9B7-7894F6E2F42B}" srcOrd="0" destOrd="0" presId="urn:microsoft.com/office/officeart/2005/8/layout/cycle6"/>
    <dgm:cxn modelId="{0C8E22FD-7442-4F36-A337-706935CB047E}" srcId="{6ED812AD-834F-4682-9386-7E64767324DD}" destId="{D2AAB492-AABD-46A5-9A59-9A200DCCAB12}" srcOrd="3" destOrd="0" parTransId="{81F06210-F370-473F-9DFC-1A6B778541E9}" sibTransId="{3EFC7ECB-C26E-4D97-9C9E-0E3CEDD4E85E}"/>
    <dgm:cxn modelId="{EEC72E23-284C-4DCE-B564-3AA6BBC01987}" type="presParOf" srcId="{3F03F785-3760-4287-A128-18994EA2BE58}" destId="{E4126CAA-2199-4627-8DE5-97A528D9B820}" srcOrd="0" destOrd="0" presId="urn:microsoft.com/office/officeart/2005/8/layout/cycle6"/>
    <dgm:cxn modelId="{8E9A3CFC-1835-44EF-95B6-2F23CE1ADA9F}" type="presParOf" srcId="{3F03F785-3760-4287-A128-18994EA2BE58}" destId="{39C803C6-5E64-4474-ACFB-5BAC50D5EDB8}" srcOrd="1" destOrd="0" presId="urn:microsoft.com/office/officeart/2005/8/layout/cycle6"/>
    <dgm:cxn modelId="{04D2AD97-C34B-4899-A3F5-F11D5120A5DD}" type="presParOf" srcId="{3F03F785-3760-4287-A128-18994EA2BE58}" destId="{3FDB9EEF-B456-43B9-979E-1A4751FD255F}" srcOrd="2" destOrd="0" presId="urn:microsoft.com/office/officeart/2005/8/layout/cycle6"/>
    <dgm:cxn modelId="{D83605B8-1C16-400E-9F58-878E51407198}" type="presParOf" srcId="{3F03F785-3760-4287-A128-18994EA2BE58}" destId="{497AB01D-D42E-4AF1-BACA-CEA81E27A39F}" srcOrd="3" destOrd="0" presId="urn:microsoft.com/office/officeart/2005/8/layout/cycle6"/>
    <dgm:cxn modelId="{E0339EA4-72D7-4E52-89F1-DB6D448D8B82}" type="presParOf" srcId="{3F03F785-3760-4287-A128-18994EA2BE58}" destId="{13D27A50-CF60-4080-80A2-4CC29398A83A}" srcOrd="4" destOrd="0" presId="urn:microsoft.com/office/officeart/2005/8/layout/cycle6"/>
    <dgm:cxn modelId="{69A5AF71-1CEA-4E00-A009-983C9DE493A9}" type="presParOf" srcId="{3F03F785-3760-4287-A128-18994EA2BE58}" destId="{1A3166B9-FDDD-4DF0-A29A-5C175BCBA312}" srcOrd="5" destOrd="0" presId="urn:microsoft.com/office/officeart/2005/8/layout/cycle6"/>
    <dgm:cxn modelId="{B738465B-363F-49F6-ABFC-19931D997327}" type="presParOf" srcId="{3F03F785-3760-4287-A128-18994EA2BE58}" destId="{0DA52A38-1A4C-4FA4-82BD-5D248FD4B76F}" srcOrd="6" destOrd="0" presId="urn:microsoft.com/office/officeart/2005/8/layout/cycle6"/>
    <dgm:cxn modelId="{C9ED632C-9F6F-464B-A7BA-689C7E64AAA7}" type="presParOf" srcId="{3F03F785-3760-4287-A128-18994EA2BE58}" destId="{E2480907-0CF8-4C59-8552-63CF22238316}" srcOrd="7" destOrd="0" presId="urn:microsoft.com/office/officeart/2005/8/layout/cycle6"/>
    <dgm:cxn modelId="{E4978D23-4E04-4CF6-BA92-99FCD8169148}" type="presParOf" srcId="{3F03F785-3760-4287-A128-18994EA2BE58}" destId="{060566A3-E07C-4659-A74D-B6E1AA9F6F62}" srcOrd="8" destOrd="0" presId="urn:microsoft.com/office/officeart/2005/8/layout/cycle6"/>
    <dgm:cxn modelId="{0BD162F6-71D1-4427-B855-83C34A6FE4FE}" type="presParOf" srcId="{3F03F785-3760-4287-A128-18994EA2BE58}" destId="{14463A96-93B0-4C28-B720-795CE1F48A9E}" srcOrd="9" destOrd="0" presId="urn:microsoft.com/office/officeart/2005/8/layout/cycle6"/>
    <dgm:cxn modelId="{2AC6ECB8-AEE4-4D84-963E-BCE10018B6A1}" type="presParOf" srcId="{3F03F785-3760-4287-A128-18994EA2BE58}" destId="{7ABCE7C4-79C3-40D9-B8B9-D09027FC0D3F}" srcOrd="10" destOrd="0" presId="urn:microsoft.com/office/officeart/2005/8/layout/cycle6"/>
    <dgm:cxn modelId="{95AA20A5-4D92-4EB2-A8BB-BC1A23A9FE53}" type="presParOf" srcId="{3F03F785-3760-4287-A128-18994EA2BE58}" destId="{95E7C48A-F682-4AF1-8D3F-2A6E552A4CE7}" srcOrd="11" destOrd="0" presId="urn:microsoft.com/office/officeart/2005/8/layout/cycle6"/>
    <dgm:cxn modelId="{E36EFFFF-5D32-4721-AE08-7224E385C0A0}" type="presParOf" srcId="{3F03F785-3760-4287-A128-18994EA2BE58}" destId="{51B6D378-5B3D-497F-A9B7-7894F6E2F42B}" srcOrd="12" destOrd="0" presId="urn:microsoft.com/office/officeart/2005/8/layout/cycle6"/>
    <dgm:cxn modelId="{7D35A5BC-9329-4C6A-8134-2BCC7EA45D60}" type="presParOf" srcId="{3F03F785-3760-4287-A128-18994EA2BE58}" destId="{1659A19C-B441-4949-99CC-14CFA06BDA39}" srcOrd="13" destOrd="0" presId="urn:microsoft.com/office/officeart/2005/8/layout/cycle6"/>
    <dgm:cxn modelId="{AD5C795E-C424-4B2E-A671-F472D3EFD83C}" type="presParOf" srcId="{3F03F785-3760-4287-A128-18994EA2BE58}" destId="{F80FB30D-4398-43A5-8183-19DFA631AEA5}" srcOrd="14" destOrd="0" presId="urn:microsoft.com/office/officeart/2005/8/layout/cycle6"/>
    <dgm:cxn modelId="{EE0953BB-5245-4192-B655-8583E2AA1719}" type="presParOf" srcId="{3F03F785-3760-4287-A128-18994EA2BE58}" destId="{2D890A18-2E20-4B37-8551-0DF6E16717F7}" srcOrd="15" destOrd="0" presId="urn:microsoft.com/office/officeart/2005/8/layout/cycle6"/>
    <dgm:cxn modelId="{EB0D4CEA-F83B-483C-9F72-B204D5D1518C}" type="presParOf" srcId="{3F03F785-3760-4287-A128-18994EA2BE58}" destId="{7406B606-7D8B-4C10-BB14-FEBAF31DA9EC}" srcOrd="16" destOrd="0" presId="urn:microsoft.com/office/officeart/2005/8/layout/cycle6"/>
    <dgm:cxn modelId="{0C544181-D0B9-4BDD-87AD-3484FE3F834E}" type="presParOf" srcId="{3F03F785-3760-4287-A128-18994EA2BE58}" destId="{BFD408FF-3290-47AE-AD04-DC32A8BE6D1F}" srcOrd="17" destOrd="0" presId="urn:microsoft.com/office/officeart/2005/8/layout/cycle6"/>
    <dgm:cxn modelId="{D202A6E5-1C06-4EA5-81D5-C60443F6005C}" type="presParOf" srcId="{3F03F785-3760-4287-A128-18994EA2BE58}" destId="{C9EBE80C-AD22-4D15-8E54-9632BD4BE4EC}" srcOrd="18" destOrd="0" presId="urn:microsoft.com/office/officeart/2005/8/layout/cycle6"/>
    <dgm:cxn modelId="{4726F5C1-1955-45DA-949C-6B2C8760626A}" type="presParOf" srcId="{3F03F785-3760-4287-A128-18994EA2BE58}" destId="{F01C8CF2-29E3-4E4B-AF4B-A5BF2826BD47}" srcOrd="19" destOrd="0" presId="urn:microsoft.com/office/officeart/2005/8/layout/cycle6"/>
    <dgm:cxn modelId="{8B6489D8-BDF0-4417-A573-426B35893B37}" type="presParOf" srcId="{3F03F785-3760-4287-A128-18994EA2BE58}" destId="{1146D54C-9B94-4575-80EF-584559F8AFFD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26CAA-2199-4627-8DE5-97A528D9B820}">
      <dsp:nvSpPr>
        <dsp:cNvPr id="0" name=""/>
        <dsp:cNvSpPr/>
      </dsp:nvSpPr>
      <dsp:spPr>
        <a:xfrm>
          <a:off x="3024332" y="-279247"/>
          <a:ext cx="1368159" cy="1287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Сбор информации из различных источников</a:t>
          </a:r>
        </a:p>
      </dsp:txBody>
      <dsp:txXfrm>
        <a:off x="3087176" y="-216403"/>
        <a:ext cx="1242471" cy="1161673"/>
      </dsp:txXfrm>
    </dsp:sp>
    <dsp:sp modelId="{3FDB9EEF-B456-43B9-979E-1A4751FD255F}">
      <dsp:nvSpPr>
        <dsp:cNvPr id="0" name=""/>
        <dsp:cNvSpPr/>
      </dsp:nvSpPr>
      <dsp:spPr>
        <a:xfrm>
          <a:off x="1644059" y="364432"/>
          <a:ext cx="4128705" cy="4128705"/>
        </a:xfrm>
        <a:custGeom>
          <a:avLst/>
          <a:gdLst/>
          <a:ahLst/>
          <a:cxnLst/>
          <a:rect l="0" t="0" r="0" b="0"/>
          <a:pathLst>
            <a:path>
              <a:moveTo>
                <a:pt x="2750952" y="117526"/>
              </a:moveTo>
              <a:arcTo wR="2064352" hR="2064352" stAng="17365593" swAng="4363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AB01D-D42E-4AF1-BACA-CEA81E27A39F}">
      <dsp:nvSpPr>
        <dsp:cNvPr id="0" name=""/>
        <dsp:cNvSpPr/>
      </dsp:nvSpPr>
      <dsp:spPr>
        <a:xfrm>
          <a:off x="4638308" y="498002"/>
          <a:ext cx="1368159" cy="1287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Анализ собранной информации</a:t>
          </a:r>
        </a:p>
      </dsp:txBody>
      <dsp:txXfrm>
        <a:off x="4701152" y="560846"/>
        <a:ext cx="1242471" cy="1161673"/>
      </dsp:txXfrm>
    </dsp:sp>
    <dsp:sp modelId="{1A3166B9-FDDD-4DF0-A29A-5C175BCBA312}">
      <dsp:nvSpPr>
        <dsp:cNvPr id="0" name=""/>
        <dsp:cNvSpPr/>
      </dsp:nvSpPr>
      <dsp:spPr>
        <a:xfrm>
          <a:off x="1644059" y="364432"/>
          <a:ext cx="4128705" cy="4128705"/>
        </a:xfrm>
        <a:custGeom>
          <a:avLst/>
          <a:gdLst/>
          <a:ahLst/>
          <a:cxnLst/>
          <a:rect l="0" t="0" r="0" b="0"/>
          <a:pathLst>
            <a:path>
              <a:moveTo>
                <a:pt x="4027328" y="1425385"/>
              </a:moveTo>
              <a:arcTo wR="2064352" hR="2064352" stAng="20518167" swAng="7666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52A38-1A4C-4FA4-82BD-5D248FD4B76F}">
      <dsp:nvSpPr>
        <dsp:cNvPr id="0" name=""/>
        <dsp:cNvSpPr/>
      </dsp:nvSpPr>
      <dsp:spPr>
        <a:xfrm>
          <a:off x="5036927" y="2244466"/>
          <a:ext cx="1368159" cy="1287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Оптимизация процессов внутри организации</a:t>
          </a:r>
        </a:p>
      </dsp:txBody>
      <dsp:txXfrm>
        <a:off x="5099771" y="2307310"/>
        <a:ext cx="1242471" cy="1161673"/>
      </dsp:txXfrm>
    </dsp:sp>
    <dsp:sp modelId="{060566A3-E07C-4659-A74D-B6E1AA9F6F62}">
      <dsp:nvSpPr>
        <dsp:cNvPr id="0" name=""/>
        <dsp:cNvSpPr/>
      </dsp:nvSpPr>
      <dsp:spPr>
        <a:xfrm>
          <a:off x="1644059" y="364432"/>
          <a:ext cx="4128705" cy="4128705"/>
        </a:xfrm>
        <a:custGeom>
          <a:avLst/>
          <a:gdLst/>
          <a:ahLst/>
          <a:cxnLst/>
          <a:rect l="0" t="0" r="0" b="0"/>
          <a:pathLst>
            <a:path>
              <a:moveTo>
                <a:pt x="3807805" y="3169758"/>
              </a:moveTo>
              <a:arcTo wR="2064352" hR="2064352" stAng="1942562" swAng="4569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63A96-93B0-4C28-B720-795CE1F48A9E}">
      <dsp:nvSpPr>
        <dsp:cNvPr id="0" name=""/>
        <dsp:cNvSpPr/>
      </dsp:nvSpPr>
      <dsp:spPr>
        <a:xfrm>
          <a:off x="3920021" y="3645022"/>
          <a:ext cx="1368159" cy="1287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Принятие решений на основе полученных данных</a:t>
          </a:r>
        </a:p>
      </dsp:txBody>
      <dsp:txXfrm>
        <a:off x="3982865" y="3707866"/>
        <a:ext cx="1242471" cy="1161673"/>
      </dsp:txXfrm>
    </dsp:sp>
    <dsp:sp modelId="{95E7C48A-F682-4AF1-8D3F-2A6E552A4CE7}">
      <dsp:nvSpPr>
        <dsp:cNvPr id="0" name=""/>
        <dsp:cNvSpPr/>
      </dsp:nvSpPr>
      <dsp:spPr>
        <a:xfrm>
          <a:off x="1644059" y="364432"/>
          <a:ext cx="4128705" cy="4128705"/>
        </a:xfrm>
        <a:custGeom>
          <a:avLst/>
          <a:gdLst/>
          <a:ahLst/>
          <a:cxnLst/>
          <a:rect l="0" t="0" r="0" b="0"/>
          <a:pathLst>
            <a:path>
              <a:moveTo>
                <a:pt x="2271751" y="4118260"/>
              </a:moveTo>
              <a:arcTo wR="2064352" hR="2064352" stAng="5054036" swAng="6919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6D378-5B3D-497F-A9B7-7894F6E2F42B}">
      <dsp:nvSpPr>
        <dsp:cNvPr id="0" name=""/>
        <dsp:cNvSpPr/>
      </dsp:nvSpPr>
      <dsp:spPr>
        <a:xfrm>
          <a:off x="2128643" y="3645022"/>
          <a:ext cx="1368159" cy="1287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Предоставление информации</a:t>
          </a:r>
        </a:p>
      </dsp:txBody>
      <dsp:txXfrm>
        <a:off x="2191487" y="3707866"/>
        <a:ext cx="1242471" cy="1161673"/>
      </dsp:txXfrm>
    </dsp:sp>
    <dsp:sp modelId="{F80FB30D-4398-43A5-8183-19DFA631AEA5}">
      <dsp:nvSpPr>
        <dsp:cNvPr id="0" name=""/>
        <dsp:cNvSpPr/>
      </dsp:nvSpPr>
      <dsp:spPr>
        <a:xfrm>
          <a:off x="1644059" y="364432"/>
          <a:ext cx="4128705" cy="4128705"/>
        </a:xfrm>
        <a:custGeom>
          <a:avLst/>
          <a:gdLst/>
          <a:ahLst/>
          <a:cxnLst/>
          <a:rect l="0" t="0" r="0" b="0"/>
          <a:pathLst>
            <a:path>
              <a:moveTo>
                <a:pt x="482784" y="3391075"/>
              </a:moveTo>
              <a:arcTo wR="2064352" hR="2064352" stAng="8400472" swAng="4569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90A18-2E20-4B37-8551-0DF6E16717F7}">
      <dsp:nvSpPr>
        <dsp:cNvPr id="0" name=""/>
        <dsp:cNvSpPr/>
      </dsp:nvSpPr>
      <dsp:spPr>
        <a:xfrm>
          <a:off x="1011737" y="2244466"/>
          <a:ext cx="1368159" cy="1287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Обеспечение возможности интеграции со сторонними решениями</a:t>
          </a:r>
        </a:p>
      </dsp:txBody>
      <dsp:txXfrm>
        <a:off x="1074581" y="2307310"/>
        <a:ext cx="1242471" cy="1161673"/>
      </dsp:txXfrm>
    </dsp:sp>
    <dsp:sp modelId="{BFD408FF-3290-47AE-AD04-DC32A8BE6D1F}">
      <dsp:nvSpPr>
        <dsp:cNvPr id="0" name=""/>
        <dsp:cNvSpPr/>
      </dsp:nvSpPr>
      <dsp:spPr>
        <a:xfrm>
          <a:off x="1644059" y="364432"/>
          <a:ext cx="4128705" cy="4128705"/>
        </a:xfrm>
        <a:custGeom>
          <a:avLst/>
          <a:gdLst/>
          <a:ahLst/>
          <a:cxnLst/>
          <a:rect l="0" t="0" r="0" b="0"/>
          <a:pathLst>
            <a:path>
              <a:moveTo>
                <a:pt x="8668" y="1875365"/>
              </a:moveTo>
              <a:arcTo wR="2064352" hR="2064352" stAng="11115160" swAng="7666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BE80C-AD22-4D15-8E54-9632BD4BE4EC}">
      <dsp:nvSpPr>
        <dsp:cNvPr id="0" name=""/>
        <dsp:cNvSpPr/>
      </dsp:nvSpPr>
      <dsp:spPr>
        <a:xfrm>
          <a:off x="1410356" y="498002"/>
          <a:ext cx="1368159" cy="1287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Обеспечения надежности и отказоустойчивости системы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1473200" y="560846"/>
        <a:ext cx="1242471" cy="1161673"/>
      </dsp:txXfrm>
    </dsp:sp>
    <dsp:sp modelId="{1146D54C-9B94-4575-80EF-584559F8AFFD}">
      <dsp:nvSpPr>
        <dsp:cNvPr id="0" name=""/>
        <dsp:cNvSpPr/>
      </dsp:nvSpPr>
      <dsp:spPr>
        <a:xfrm>
          <a:off x="1644059" y="364432"/>
          <a:ext cx="4128705" cy="4128705"/>
        </a:xfrm>
        <a:custGeom>
          <a:avLst/>
          <a:gdLst/>
          <a:ahLst/>
          <a:cxnLst/>
          <a:rect l="0" t="0" r="0" b="0"/>
          <a:pathLst>
            <a:path>
              <a:moveTo>
                <a:pt x="1136842" y="220097"/>
              </a:moveTo>
              <a:arcTo wR="2064352" hR="2064352" stAng="14598079" swAng="4363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0085E-23DA-43CB-BA1C-2E7062A9AC0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113"/>
            <a:ext cx="5438775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924D5-4A82-4219-8580-FD9780105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2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Далее рассмотрим функции системы являющиеся необходимыми для реализации единой государственной информационной системы</a:t>
            </a:r>
            <a:r>
              <a:rPr lang="en-US" baseline="0" dirty="0" smtClean="0"/>
              <a:t> </a:t>
            </a:r>
            <a:r>
              <a:rPr lang="ru-RU" baseline="0" dirty="0" smtClean="0"/>
              <a:t>в сфере здравоохранения.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ABEE5-38A2-4D5F-8A53-9FD48545420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Нужно понимать комплексность поставленной задачи и при выборе решения для реализации данного проекта следует учитывать ряд факторов усложняющих его при использовании традиционных  подходов и технологий – те локальное размещения оборудования и попытка интеграции ПО на всех площадках и уровнях. Для систем такого класса во главу угла ставится гибкость решения, его способности к адаптации под существующие условия без ущерба для безопасности.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ABEE5-38A2-4D5F-8A53-9FD48545420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Чтобы описать систему на концептуальном уровне определим её основные элементы и выполняемые ими функции. Система состоит из 4 классов субъектов между которыми и выстраиваются основные процессы взаимодействия.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ABEE5-38A2-4D5F-8A53-9FD48545420A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9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1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2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6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70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2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52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86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82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62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52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81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89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96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05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09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01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29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14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22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76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13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19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55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1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31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6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77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39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35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91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54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78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46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7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6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7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0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7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569-9BA8-8148-946B-5D60D16B78D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C1B8-A049-C94B-BEB0-509DC0FDB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9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4569-9BA8-8148-946B-5D60D16B78D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C1B8-A049-C94B-BEB0-509DC0FDB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0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4569-9BA8-8148-946B-5D60D16B7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C1B8-A049-C94B-BEB0-509DC0FDB4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1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m.wellnet.me/attachments/Image/AboutusP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14198"/>
            <a:ext cx="6439350" cy="447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" y="4528437"/>
            <a:ext cx="64388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Комплексный подход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/>
            </a:endParaRPr>
          </a:p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«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Энвижн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Груп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» к информатизации здравоохранения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159">
            <a:off x="6071751" y="1295730"/>
            <a:ext cx="585839" cy="51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4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2483768" y="152636"/>
            <a:ext cx="6095193" cy="12961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ts val="3200"/>
              </a:lnSpc>
            </a:pPr>
            <a:r>
              <a:rPr lang="ru-RU" sz="3400" dirty="0" smtClean="0">
                <a:cs typeface="Arial"/>
              </a:rPr>
              <a:t>Использование оборудования российского производства</a:t>
            </a:r>
            <a:endParaRPr lang="ru-RU" sz="3400" dirty="0">
              <a:cs typeface="Arial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4752020" y="2440318"/>
            <a:ext cx="4298248" cy="3076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Aft>
                <a:spcPts val="1200"/>
              </a:spcAft>
              <a:buClr>
                <a:srgbClr val="F70048"/>
              </a:buClr>
              <a:buSzPct val="80000"/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Новосибирская область</a:t>
            </a:r>
          </a:p>
          <a:p>
            <a:pPr marL="363538" lvl="1" indent="-363538"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Технология 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GPON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подключения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рабочих мест в лечебно-профилактических учреждениях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lvl="1" indent="-363538"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Терминальная станция, отвечающая всем требования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построения системы</a:t>
            </a:r>
          </a:p>
          <a:p>
            <a:pPr marL="363538" lvl="1" indent="-363538"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8" name="Picture 2" descr="http://static.ngs.ru/news/preview/a86d765229d0ec6df25b6d1082087a74131558f4_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56892"/>
            <a:ext cx="4210619" cy="281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2483768" y="152636"/>
            <a:ext cx="6095193" cy="1296144"/>
          </a:xfrm>
        </p:spPr>
        <p:txBody>
          <a:bodyPr>
            <a:noAutofit/>
          </a:bodyPr>
          <a:lstStyle/>
          <a:p>
            <a:pPr algn="r">
              <a:lnSpc>
                <a:spcPts val="3200"/>
              </a:lnSpc>
            </a:pPr>
            <a:r>
              <a:rPr lang="ru-RU" sz="3400" dirty="0" smtClean="0">
                <a:cs typeface="Arial"/>
              </a:rPr>
              <a:t>Предлагаем</a:t>
            </a:r>
            <a:endParaRPr lang="ru-RU" sz="3400" dirty="0">
              <a:cs typeface="Arial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955181" y="2096852"/>
            <a:ext cx="7344816" cy="303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50000"/>
              </a:lnSpc>
              <a:buClr>
                <a:srgbClr val="F70048"/>
              </a:buClr>
              <a:buSzPct val="80000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 действий :</a:t>
            </a:r>
          </a:p>
          <a:p>
            <a:pPr marL="363538" lvl="1" indent="-363538">
              <a:lnSpc>
                <a:spcPct val="150000"/>
              </a:lnSpc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Детальная презентация специалистам на местах</a:t>
            </a:r>
          </a:p>
          <a:p>
            <a:pPr marL="363538" lvl="1" indent="-363538">
              <a:lnSpc>
                <a:spcPct val="150000"/>
              </a:lnSpc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Утверждение концептуальных решений</a:t>
            </a:r>
          </a:p>
          <a:p>
            <a:pPr marL="363538" lvl="1" indent="-363538">
              <a:lnSpc>
                <a:spcPct val="150000"/>
              </a:lnSpc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Полевое обследование ЛПУ</a:t>
            </a:r>
          </a:p>
          <a:p>
            <a:pPr marL="363538" lvl="1" indent="-363538">
              <a:lnSpc>
                <a:spcPct val="150000"/>
              </a:lnSpc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Разработка детального системного проекта</a:t>
            </a:r>
          </a:p>
          <a:p>
            <a:pPr marL="363538" lvl="1" indent="-363538">
              <a:lnSpc>
                <a:spcPct val="150000"/>
              </a:lnSpc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Разработка телекоммуникационной составляющей проекта с учетом возможностей операторов связи на территории</a:t>
            </a:r>
          </a:p>
          <a:p>
            <a:pPr marL="363538" lvl="1" indent="-363538">
              <a:lnSpc>
                <a:spcPct val="150000"/>
              </a:lnSpc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Подготовка предложений на двух-трехлетнюю перспективу</a:t>
            </a:r>
          </a:p>
          <a:p>
            <a:pPr marL="363538" lvl="1" indent="-363538">
              <a:lnSpc>
                <a:spcPct val="150000"/>
              </a:lnSpc>
              <a:buClr>
                <a:srgbClr val="F70048"/>
              </a:buClr>
              <a:buSzPct val="80000"/>
              <a:defRPr/>
            </a:pPr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lvl="1" indent="-363538">
              <a:lnSpc>
                <a:spcPct val="150000"/>
              </a:lnSpc>
              <a:buClr>
                <a:srgbClr val="F70048"/>
              </a:buClr>
              <a:buSzPct val="80000"/>
              <a:defRPr/>
            </a:pPr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lvl="1" indent="-363538">
              <a:lnSpc>
                <a:spcPct val="150000"/>
              </a:lnSpc>
              <a:buClr>
                <a:srgbClr val="F70048"/>
              </a:buClr>
              <a:buSzPct val="80000"/>
              <a:buFont typeface="Arial"/>
              <a:buChar char="•"/>
              <a:defRPr/>
            </a:pPr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lvl="1" indent="-363538">
              <a:lnSpc>
                <a:spcPct val="150000"/>
              </a:lnSpc>
              <a:buClr>
                <a:srgbClr val="F70048"/>
              </a:buClr>
              <a:buSzPct val="80000"/>
              <a:buFont typeface="Arial"/>
              <a:buChar char="•"/>
              <a:defRPr/>
            </a:pP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6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351"/>
            <a:ext cx="6441743" cy="4278649"/>
          </a:xfrm>
          <a:prstGeom prst="rect">
            <a:avLst/>
          </a:prstGeom>
        </p:spPr>
      </p:pic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428978" y="1249093"/>
            <a:ext cx="5008503" cy="106218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cs typeface="Arial"/>
              </a:rPr>
              <a:t>Спасибо за внимание!</a:t>
            </a:r>
            <a:r>
              <a:rPr lang="en-US" sz="3600" b="1" dirty="0" smtClean="0">
                <a:cs typeface="Arial"/>
              </a:rPr>
              <a:t/>
            </a:r>
            <a:br>
              <a:rPr lang="en-US" sz="3600" b="1" dirty="0" smtClean="0">
                <a:cs typeface="Arial"/>
              </a:rPr>
            </a:br>
            <a:endParaRPr lang="ru-RU" sz="36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3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445847" y="185738"/>
            <a:ext cx="6099843" cy="1143000"/>
          </a:xfrm>
        </p:spPr>
        <p:txBody>
          <a:bodyPr>
            <a:noAutofit/>
          </a:bodyPr>
          <a:lstStyle/>
          <a:p>
            <a:pPr algn="r">
              <a:lnSpc>
                <a:spcPts val="3200"/>
              </a:lnSpc>
            </a:pPr>
            <a:r>
              <a:rPr lang="en-US" sz="3400" b="1" dirty="0">
                <a:cs typeface="Arial"/>
              </a:rPr>
              <a:t>5 </a:t>
            </a:r>
            <a:r>
              <a:rPr lang="ru-RU" sz="3400" b="1" dirty="0" smtClean="0">
                <a:cs typeface="Arial"/>
              </a:rPr>
              <a:t>общепринятых принципов </a:t>
            </a:r>
            <a:r>
              <a:rPr lang="ru-RU" sz="3400" b="1" dirty="0">
                <a:cs typeface="Arial"/>
              </a:rPr>
              <a:t>развития медицины в </a:t>
            </a:r>
            <a:r>
              <a:rPr lang="ru-RU" sz="3400" b="1" dirty="0" smtClean="0">
                <a:cs typeface="Arial"/>
              </a:rPr>
              <a:t>мире</a:t>
            </a:r>
            <a:endParaRPr lang="ru-RU" sz="3400" b="1" dirty="0"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274" y="1964267"/>
            <a:ext cx="8067985" cy="4346222"/>
          </a:xfrm>
        </p:spPr>
        <p:txBody>
          <a:bodyPr>
            <a:noAutofit/>
          </a:bodyPr>
          <a:lstStyle/>
          <a:p>
            <a:pPr marL="363538" indent="-363538">
              <a:spcBef>
                <a:spcPts val="1800"/>
              </a:spcBef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Безопасность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пациентов </a:t>
            </a: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(снижение риска причинения вреда состоянию здоровья пациентов)</a:t>
            </a:r>
          </a:p>
          <a:p>
            <a:pPr marL="363538" indent="-363538">
              <a:spcBef>
                <a:spcPts val="1800"/>
              </a:spcBef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Качество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медицинской помощи </a:t>
            </a: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(удовлетворенность пациентов, эффективность оказания медицинской помощи)</a:t>
            </a:r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indent="-363538">
              <a:spcBef>
                <a:spcPts val="1800"/>
              </a:spcBef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Доступность медицинской помощи </a:t>
            </a: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(равный доступ к помощи для всех граждан, уменьшение времени ожидания медицинской помощи, оптимальная загрузка ресурсов)</a:t>
            </a:r>
          </a:p>
          <a:p>
            <a:pPr marL="363538" indent="-363538">
              <a:spcBef>
                <a:spcPts val="1800"/>
              </a:spcBef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Вовлеченность пациентов </a:t>
            </a: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(ориентация на пациента, его вовлечение к участию в процессе лечения)</a:t>
            </a:r>
          </a:p>
          <a:p>
            <a:pPr marL="363538" indent="-363538">
              <a:spcBef>
                <a:spcPts val="1800"/>
              </a:spcBef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Непрерывность медицинской помощи </a:t>
            </a: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(координация действий и обмен информацией между различными медицинскими организациями, оказывающими помощь)</a:t>
            </a:r>
          </a:p>
          <a:p>
            <a:pPr marL="0" indent="0">
              <a:buNone/>
            </a:pPr>
            <a:endParaRPr lang="en-US" sz="2200" dirty="0" smtClean="0">
              <a:cs typeface="Arial"/>
            </a:endParaRPr>
          </a:p>
          <a:p>
            <a:endParaRPr lang="en-US" sz="2200" dirty="0" smtClean="0">
              <a:cs typeface="Arial"/>
            </a:endParaRPr>
          </a:p>
          <a:p>
            <a:pPr marL="0" indent="0">
              <a:buNone/>
            </a:pPr>
            <a:endParaRPr lang="ru-RU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3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type="body" sz="half" idx="2"/>
          </p:nvPr>
        </p:nvSpPr>
        <p:spPr>
          <a:xfrm>
            <a:off x="3124200" y="3633630"/>
            <a:ext cx="5753100" cy="1507523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Calibri" pitchFamily="34" charset="0"/>
              </a:rPr>
              <a:t>…</a:t>
            </a:r>
            <a:r>
              <a:rPr lang="ru-RU" sz="1800" b="1" i="1" dirty="0">
                <a:solidFill>
                  <a:srgbClr val="C00000"/>
                </a:solidFill>
                <a:latin typeface="Calibri" pitchFamily="34" charset="0"/>
              </a:rPr>
              <a:t>В здравоохранении </a:t>
            </a:r>
            <a:r>
              <a:rPr lang="ru-RU" sz="1800" b="1" i="1" dirty="0">
                <a:latin typeface="Calibri" pitchFamily="34" charset="0"/>
              </a:rPr>
              <a:t>– мы тоже говорили уже неоднократно, и </a:t>
            </a:r>
            <a:r>
              <a:rPr lang="ru-RU" sz="1800" b="1" i="1" dirty="0" smtClean="0">
                <a:latin typeface="Calibri" pitchFamily="34" charset="0"/>
              </a:rPr>
              <a:t>определенные </a:t>
            </a:r>
            <a:r>
              <a:rPr lang="ru-RU" sz="1800" b="1" i="1" dirty="0">
                <a:latin typeface="Calibri" pitchFamily="34" charset="0"/>
              </a:rPr>
              <a:t>попытки были сделаны – надо перейти к ведению </a:t>
            </a:r>
            <a:r>
              <a:rPr lang="ru-RU" sz="1800" b="1" i="1" dirty="0">
                <a:solidFill>
                  <a:srgbClr val="C00000"/>
                </a:solidFill>
                <a:latin typeface="Calibri" pitchFamily="34" charset="0"/>
              </a:rPr>
              <a:t>истории болезни в электронном виде, </a:t>
            </a:r>
            <a:r>
              <a:rPr lang="ru-RU" sz="1800" b="1" i="1" dirty="0">
                <a:latin typeface="Calibri" pitchFamily="34" charset="0"/>
              </a:rPr>
              <a:t>унифицировать </a:t>
            </a:r>
            <a:r>
              <a:rPr lang="ru-RU" sz="1800" b="1" i="1" dirty="0">
                <a:solidFill>
                  <a:srgbClr val="C00000"/>
                </a:solidFill>
                <a:latin typeface="Calibri" pitchFamily="34" charset="0"/>
              </a:rPr>
              <a:t>социальные карты </a:t>
            </a:r>
            <a:r>
              <a:rPr lang="ru-RU" sz="1800" b="1" i="1" dirty="0">
                <a:latin typeface="Calibri" pitchFamily="34" charset="0"/>
              </a:rPr>
              <a:t>и другие формы </a:t>
            </a:r>
            <a:r>
              <a:rPr lang="ru-RU" sz="1800" b="1" i="1" dirty="0" smtClean="0">
                <a:latin typeface="Calibri" pitchFamily="34" charset="0"/>
              </a:rPr>
              <a:t>учета</a:t>
            </a:r>
            <a:r>
              <a:rPr lang="ru-RU" sz="1800" b="1" i="1" dirty="0">
                <a:latin typeface="Calibri" pitchFamily="34" charset="0"/>
              </a:rPr>
              <a:t>…</a:t>
            </a:r>
          </a:p>
          <a:p>
            <a:endParaRPr lang="en-US" sz="1800" dirty="0" smtClean="0">
              <a:cs typeface="Arial"/>
            </a:endParaRPr>
          </a:p>
          <a:p>
            <a:endParaRPr lang="ru-RU" sz="1800" dirty="0">
              <a:cs typeface="Arial"/>
            </a:endParaRPr>
          </a:p>
        </p:txBody>
      </p:sp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2460978" y="112888"/>
            <a:ext cx="6095193" cy="1364074"/>
          </a:xfrm>
        </p:spPr>
        <p:txBody>
          <a:bodyPr>
            <a:noAutofit/>
          </a:bodyPr>
          <a:lstStyle/>
          <a:p>
            <a:pPr algn="r">
              <a:lnSpc>
                <a:spcPts val="3200"/>
              </a:lnSpc>
            </a:pPr>
            <a:r>
              <a:rPr lang="ru-RU" sz="3400" dirty="0" smtClean="0">
                <a:cs typeface="Arial"/>
              </a:rPr>
              <a:t>Тезисы о необходимости модернизации в сфере  здравоохранения РФ</a:t>
            </a:r>
            <a:endParaRPr lang="ru-RU" sz="3400" dirty="0"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r="18889"/>
          <a:stretch/>
        </p:blipFill>
        <p:spPr bwMode="auto">
          <a:xfrm>
            <a:off x="686152" y="3658695"/>
            <a:ext cx="1774825" cy="1546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3124200" y="1703481"/>
            <a:ext cx="5753100" cy="1761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1800" b="1" i="1" dirty="0" smtClean="0">
                <a:solidFill>
                  <a:prstClr val="black"/>
                </a:solidFill>
              </a:rPr>
              <a:t>…</a:t>
            </a:r>
            <a:r>
              <a:rPr lang="ru-RU" sz="1800" b="1" i="1" dirty="0">
                <a:solidFill>
                  <a:srgbClr val="000000"/>
                </a:solidFill>
                <a:cs typeface="Times New Roman" pitchFamily="18" charset="0"/>
              </a:rPr>
              <a:t>Предстоит определить, какие </a:t>
            </a:r>
            <a:r>
              <a:rPr lang="ru-RU" sz="1800" b="1" i="1" dirty="0">
                <a:solidFill>
                  <a:srgbClr val="C00000"/>
                </a:solidFill>
                <a:cs typeface="Times New Roman" pitchFamily="18" charset="0"/>
              </a:rPr>
              <a:t>новые технологии </a:t>
            </a:r>
            <a:r>
              <a:rPr lang="ru-RU" sz="1800" b="1" i="1" dirty="0">
                <a:solidFill>
                  <a:srgbClr val="000000"/>
                </a:solidFill>
                <a:cs typeface="Times New Roman" pitchFamily="18" charset="0"/>
              </a:rPr>
              <a:t>будут внедряться </a:t>
            </a:r>
            <a:r>
              <a:rPr lang="ru-RU" sz="1800" b="1" i="1" dirty="0">
                <a:solidFill>
                  <a:srgbClr val="C00000"/>
                </a:solidFill>
                <a:cs typeface="Times New Roman" pitchFamily="18" charset="0"/>
              </a:rPr>
              <a:t>в наших медучреждениях</a:t>
            </a:r>
            <a:r>
              <a:rPr lang="ru-RU" sz="1800" b="1" i="1" dirty="0">
                <a:solidFill>
                  <a:srgbClr val="000000"/>
                </a:solidFill>
                <a:cs typeface="Times New Roman" pitchFamily="18" charset="0"/>
              </a:rPr>
              <a:t>, чтобы люди могли получать </a:t>
            </a:r>
            <a:r>
              <a:rPr lang="ru-RU" sz="1800" b="1" i="1" dirty="0">
                <a:solidFill>
                  <a:srgbClr val="C00000"/>
                </a:solidFill>
                <a:cs typeface="Times New Roman" pitchFamily="18" charset="0"/>
              </a:rPr>
              <a:t>качественную помощь не только в областных больницах, но и по месту жительства, </a:t>
            </a:r>
            <a:r>
              <a:rPr lang="ru-RU" sz="1800" b="1" i="1" dirty="0">
                <a:solidFill>
                  <a:srgbClr val="000000"/>
                </a:solidFill>
                <a:cs typeface="Times New Roman" pitchFamily="18" charset="0"/>
              </a:rPr>
              <a:t>в том числе за </a:t>
            </a:r>
            <a:r>
              <a:rPr lang="ru-RU" sz="1800" b="1" i="1" dirty="0" smtClean="0">
                <a:solidFill>
                  <a:srgbClr val="000000"/>
                </a:solidFill>
                <a:cs typeface="Times New Roman" pitchFamily="18" charset="0"/>
              </a:rPr>
              <a:t>счет </a:t>
            </a:r>
            <a:r>
              <a:rPr lang="ru-RU" sz="1800" b="1" i="1" dirty="0">
                <a:solidFill>
                  <a:srgbClr val="000000"/>
                </a:solidFill>
                <a:cs typeface="Times New Roman" pitchFamily="18" charset="0"/>
              </a:rPr>
              <a:t>создания крупных межрайонных </a:t>
            </a:r>
            <a:r>
              <a:rPr lang="ru-RU" sz="1800" b="1" i="1" dirty="0" smtClean="0">
                <a:solidFill>
                  <a:srgbClr val="000000"/>
                </a:solidFill>
                <a:cs typeface="Times New Roman" pitchFamily="18" charset="0"/>
              </a:rPr>
              <a:t>центров… </a:t>
            </a:r>
            <a:endParaRPr lang="ru-RU" sz="1050" b="1" dirty="0">
              <a:solidFill>
                <a:srgbClr val="000000"/>
              </a:solidFill>
            </a:endParaRPr>
          </a:p>
          <a:p>
            <a:endParaRPr lang="en-US" sz="1800" dirty="0" smtClean="0">
              <a:solidFill>
                <a:prstClr val="black"/>
              </a:solidFill>
              <a:cs typeface="Arial"/>
            </a:endParaRPr>
          </a:p>
          <a:p>
            <a:endParaRPr lang="ru-RU" sz="1800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3" y="1739854"/>
            <a:ext cx="1774825" cy="1774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3124200" y="5133212"/>
            <a:ext cx="5753100" cy="1500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1800" b="1" i="1" dirty="0" smtClean="0">
                <a:solidFill>
                  <a:prstClr val="black"/>
                </a:solidFill>
              </a:rPr>
              <a:t>…</a:t>
            </a:r>
            <a:r>
              <a:rPr lang="ru-RU" sz="1800" b="1" i="1" dirty="0">
                <a:solidFill>
                  <a:prstClr val="black"/>
                </a:solidFill>
              </a:rPr>
              <a:t>Региональные программы модернизации здравоохранения, </a:t>
            </a:r>
            <a:r>
              <a:rPr lang="ru-RU" sz="1800" b="1" i="1" dirty="0" smtClean="0">
                <a:solidFill>
                  <a:prstClr val="black"/>
                </a:solidFill>
              </a:rPr>
              <a:t>которы</a:t>
            </a:r>
            <a:r>
              <a:rPr lang="ru-RU" sz="1800" b="1" i="1" dirty="0">
                <a:solidFill>
                  <a:prstClr val="black"/>
                </a:solidFill>
              </a:rPr>
              <a:t>е</a:t>
            </a:r>
            <a:r>
              <a:rPr lang="ru-RU" sz="1800" b="1" i="1" dirty="0" smtClean="0">
                <a:solidFill>
                  <a:prstClr val="black"/>
                </a:solidFill>
              </a:rPr>
              <a:t> </a:t>
            </a:r>
            <a:r>
              <a:rPr lang="ru-RU" sz="1800" b="1" i="1" dirty="0">
                <a:solidFill>
                  <a:prstClr val="black"/>
                </a:solidFill>
              </a:rPr>
              <a:t>рассчитаны на 2011–2012 годы, исполнены пока только на 14%, однако </a:t>
            </a:r>
            <a:r>
              <a:rPr lang="ru-RU" sz="1800" b="1" i="1" dirty="0">
                <a:solidFill>
                  <a:srgbClr val="C00000"/>
                </a:solidFill>
              </a:rPr>
              <a:t>регионы набирают хорошие темпы и вполне могут справиться со своими амбициозными </a:t>
            </a:r>
            <a:r>
              <a:rPr lang="ru-RU" sz="1800" b="1" i="1" dirty="0" smtClean="0">
                <a:solidFill>
                  <a:srgbClr val="C00000"/>
                </a:solidFill>
              </a:rPr>
              <a:t>планами</a:t>
            </a:r>
            <a:r>
              <a:rPr lang="ru-RU" sz="1800" b="1" i="1" dirty="0" smtClean="0">
                <a:solidFill>
                  <a:srgbClr val="000000"/>
                </a:solidFill>
                <a:cs typeface="Times New Roman" pitchFamily="18" charset="0"/>
              </a:rPr>
              <a:t>… </a:t>
            </a:r>
            <a:endParaRPr lang="en-US" sz="1800" i="1" dirty="0" smtClean="0">
              <a:solidFill>
                <a:prstClr val="black"/>
              </a:solidFill>
              <a:cs typeface="Arial"/>
            </a:endParaRPr>
          </a:p>
          <a:p>
            <a:endParaRPr lang="ru-RU" sz="1800" i="1" dirty="0">
              <a:solidFill>
                <a:prstClr val="black"/>
              </a:solidFill>
              <a:cs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86153" y="5337212"/>
            <a:ext cx="1774826" cy="1333057"/>
            <a:chOff x="-2193962" y="-71580"/>
            <a:chExt cx="1774826" cy="13330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3962" y="-71580"/>
              <a:ext cx="1774826" cy="133305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050" name="Picture 2" descr="http://www.1tvnet.ru/images/ksu_051/06.2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7958" y="-28060"/>
              <a:ext cx="1692188" cy="1252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81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52627130"/>
              </p:ext>
            </p:extLst>
          </p:nvPr>
        </p:nvGraphicFramePr>
        <p:xfrm>
          <a:off x="827584" y="1772816"/>
          <a:ext cx="7416824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3400" b="1" dirty="0" smtClean="0"/>
              <a:t>Задачи </a:t>
            </a:r>
            <a:r>
              <a:rPr lang="ru-RU" sz="3400" b="1" dirty="0"/>
              <a:t>высокого </a:t>
            </a:r>
            <a:r>
              <a:rPr lang="ru-RU" sz="3400" b="1" dirty="0" smtClean="0"/>
              <a:t>уровня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5998" y="3789040"/>
            <a:ext cx="144401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121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44824"/>
            <a:ext cx="8309065" cy="454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lvl="0" algn="r">
              <a:lnSpc>
                <a:spcPts val="3200"/>
              </a:lnSpc>
            </a:pPr>
            <a:r>
              <a:rPr lang="ru-RU" sz="3400" b="1" dirty="0" smtClean="0">
                <a:cs typeface="Arial"/>
              </a:rPr>
              <a:t>Реализация</a:t>
            </a:r>
            <a:endParaRPr lang="ru-RU" sz="3400" b="1" dirty="0"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1772816"/>
            <a:ext cx="8424936" cy="459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инженерной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инфраструктуры на уровне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категорийного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ЦОД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класса TIER-III по стандарту TIA-942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2-х годичная программа модернизации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5 производителей оборудования и программного обеспечения для телекоммуникационной и вычислительной составляющей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Больше 10 основных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софтовых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подсистем, работающих через единую шину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50 человек технического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персонала для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эксплуатации построенной системы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100-ни корпусов в лечебно профилактических учреждениях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Более 500 позиций номенклатур для поставки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оптических и медных  каналов связи общей длинной более 1000 км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43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3400" b="1" dirty="0" smtClean="0"/>
              <a:t>Сложность согласования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79812" y="2240868"/>
            <a:ext cx="6264188" cy="278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marL="0" lvl="1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Согласованное решение: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Главы лечебно-профилактические учреждений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Министерство/департамент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здравоохранения 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региона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Министерство/департамент информатизации региона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Фонд обязательного медицинского страхования 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Другие ведомства, отвечающие за связь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 descr="http://www.seodoka.ru/userfiles/images/soglasovyvayte_izmeneniya_optimiza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1" y="2456892"/>
            <a:ext cx="2538313" cy="261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24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7944" y="2744924"/>
            <a:ext cx="4824536" cy="181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Мультисервисная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сеть передачи данных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Инженерная инфраструктура,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ЦОД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Вычислитель, телемедицина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Медицинская информационная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483768" y="-315416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3400" b="1" dirty="0" smtClean="0"/>
              <a:t>Пирамида решения</a:t>
            </a:r>
          </a:p>
        </p:txBody>
      </p:sp>
      <p:pic>
        <p:nvPicPr>
          <p:cNvPr id="2050" name="Picture 2" descr="http://cs10267.userapi.com/u165275459/153465525/x_fc7f46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2916"/>
            <a:ext cx="3517801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ts val="3200"/>
              </a:lnSpc>
            </a:pPr>
            <a:r>
              <a:rPr lang="ru-RU" sz="3400" dirty="0" smtClean="0">
                <a:cs typeface="Arial"/>
              </a:rPr>
              <a:t>Наши сильные стороны</a:t>
            </a:r>
            <a:endParaRPr lang="ru-RU" sz="3400" dirty="0"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1628800"/>
            <a:ext cx="8424936" cy="521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год создаем и сдаем в эксплуатацию от 10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ЦОД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класса TIER-III по стандарту TIA-942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компании более 100 проектов со сроками реализации более года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Более 100 производителей авторизовали нашу компанию, многие по высшей планке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Макет «Системы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112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», представленный на стенде,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показывает наши возможности в реализации интеграции различных софтверных подсистем в единую шину взаимодействия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Более 200 сервисных инженеров обеспечивают непрерывность бизнеса у наших Клиентов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течение 5 лет реализуем крупнейшие проекты в России по созданию и модернизации 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мультисервисных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сетей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Выстроенные партнерские отношения с субподрядчиками на территориях позволяют оперативно сосредотачивать человеческие ресурсы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1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175956" y="2204865"/>
            <a:ext cx="4968044" cy="444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Технология настоящего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Более 1,5 миллионов инсталлированных портов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Экономически сравнима с традиционной медной технологией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Сокращение до 10 раз времени развертывания и внедрения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Готовность к передачи гигабайтов информации с диагностического оборудования без модернизации кабельной сети</a:t>
            </a:r>
          </a:p>
          <a:p>
            <a:pPr marL="363538" lvl="1" indent="-363538">
              <a:spcBef>
                <a:spcPct val="20000"/>
              </a:spcBef>
              <a:spcAft>
                <a:spcPts val="1200"/>
              </a:spcAft>
              <a:buClr>
                <a:srgbClr val="F70048"/>
              </a:buClr>
              <a:buSzPct val="80000"/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Многолетний запас  по полосе пропускания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ts val="3200"/>
              </a:lnSpc>
            </a:pPr>
            <a:r>
              <a:rPr lang="ru-RU" sz="3400" dirty="0" smtClean="0">
                <a:cs typeface="Arial"/>
              </a:rPr>
              <a:t>Оптика доктору</a:t>
            </a:r>
            <a:endParaRPr lang="ru-RU" sz="3400" dirty="0">
              <a:cs typeface="Arial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924944"/>
            <a:ext cx="366465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9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0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09F64C583230647A8C5389550609424" ma:contentTypeVersion="0" ma:contentTypeDescription="Создание документа." ma:contentTypeScope="" ma:versionID="19fd994cf72d3511de8238e7550426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3724FB-4D06-4CDC-99BB-2D2F749C4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730D3A-0332-4050-A154-11E5D2E31E4D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0E8AE93-C79F-4D9C-91DC-43FB66034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654</Words>
  <Application>Microsoft Office PowerPoint</Application>
  <PresentationFormat>Экран (4:3)</PresentationFormat>
  <Paragraphs>78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1_Тема Office</vt:lpstr>
      <vt:lpstr>9_Тема Office</vt:lpstr>
      <vt:lpstr>10_Тема Office</vt:lpstr>
      <vt:lpstr>Презентация PowerPoint</vt:lpstr>
      <vt:lpstr>5 общепринятых принципов развития медицины в мире</vt:lpstr>
      <vt:lpstr>Тезисы о необходимости модернизации в сфере  здравоохранения РФ</vt:lpstr>
      <vt:lpstr>Задачи высокого уровня</vt:lpstr>
      <vt:lpstr>Реализация</vt:lpstr>
      <vt:lpstr>Сложность согласования</vt:lpstr>
      <vt:lpstr>Пирамида решения</vt:lpstr>
      <vt:lpstr>Наши сильные стороны</vt:lpstr>
      <vt:lpstr>Оптика доктору</vt:lpstr>
      <vt:lpstr>Использование оборудования российского производства</vt:lpstr>
      <vt:lpstr>Предлагаем</vt:lpstr>
      <vt:lpstr>Спасибо за внимание! </vt:lpstr>
    </vt:vector>
  </TitlesOfParts>
  <Company>Vein Technologies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Gasenko Grigoriy</dc:creator>
  <cp:lastModifiedBy>Arkhipova Lidiya</cp:lastModifiedBy>
  <cp:revision>305</cp:revision>
  <cp:lastPrinted>2012-06-05T13:08:47Z</cp:lastPrinted>
  <dcterms:created xsi:type="dcterms:W3CDTF">2011-10-27T11:40:14Z</dcterms:created>
  <dcterms:modified xsi:type="dcterms:W3CDTF">2012-06-05T14:48:37Z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0x010100209F64C583230647A8C5389550609424</vt:lpwstr>
  </property>
</Properties>
</file>